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8.xml" ContentType="application/vnd.openxmlformats-officedocument.theme+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0.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1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2.xml" ContentType="application/vnd.openxmlformats-officedocument.theme+xml"/>
  <Override PartName="/ppt/slideLayouts/slideLayout376.xml" ContentType="application/vnd.openxmlformats-officedocument.presentationml.slideLayout+xml"/>
  <Override PartName="/ppt/theme/theme13.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14.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15.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16.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17.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9" r:id="rId1"/>
    <p:sldMasterId id="2147483780" r:id="rId2"/>
    <p:sldMasterId id="2147483829" r:id="rId3"/>
    <p:sldMasterId id="2147483878" r:id="rId4"/>
    <p:sldMasterId id="2147483915" r:id="rId5"/>
    <p:sldMasterId id="2147484048" r:id="rId6"/>
    <p:sldMasterId id="2147484070" r:id="rId7"/>
    <p:sldMasterId id="2147484165" r:id="rId8"/>
    <p:sldMasterId id="2147484170" r:id="rId9"/>
    <p:sldMasterId id="2147484172" r:id="rId10"/>
    <p:sldMasterId id="2147484179" r:id="rId11"/>
    <p:sldMasterId id="2147484231" r:id="rId12"/>
    <p:sldMasterId id="2147484310" r:id="rId13"/>
    <p:sldMasterId id="2147484314" r:id="rId14"/>
    <p:sldMasterId id="2147484383" r:id="rId15"/>
    <p:sldMasterId id="2147484429" r:id="rId16"/>
    <p:sldMasterId id="2147484441" r:id="rId17"/>
    <p:sldMasterId id="2147484454" r:id="rId18"/>
  </p:sldMasterIdLst>
  <p:notesMasterIdLst>
    <p:notesMasterId r:id="rId97"/>
  </p:notesMasterIdLst>
  <p:sldIdLst>
    <p:sldId id="2145706049" r:id="rId19"/>
    <p:sldId id="2147478995" r:id="rId20"/>
    <p:sldId id="2147478342" r:id="rId21"/>
    <p:sldId id="2147479110" r:id="rId22"/>
    <p:sldId id="2147479112" r:id="rId23"/>
    <p:sldId id="2147479130" r:id="rId24"/>
    <p:sldId id="2147478344" r:id="rId25"/>
    <p:sldId id="2147478347" r:id="rId26"/>
    <p:sldId id="2147479116" r:id="rId27"/>
    <p:sldId id="2147478582" r:id="rId28"/>
    <p:sldId id="2147470179" r:id="rId29"/>
    <p:sldId id="2142532839" r:id="rId30"/>
    <p:sldId id="2147470474" r:id="rId31"/>
    <p:sldId id="2147470586" r:id="rId32"/>
    <p:sldId id="2147479151" r:id="rId33"/>
    <p:sldId id="2147470468" r:id="rId34"/>
    <p:sldId id="2147479120" r:id="rId35"/>
    <p:sldId id="2147479129" r:id="rId36"/>
    <p:sldId id="2147479119" r:id="rId37"/>
    <p:sldId id="2147477521" r:id="rId38"/>
    <p:sldId id="2147477522" r:id="rId39"/>
    <p:sldId id="2147477523" r:id="rId40"/>
    <p:sldId id="2147470203" r:id="rId41"/>
    <p:sldId id="2147470587" r:id="rId42"/>
    <p:sldId id="2147470572" r:id="rId43"/>
    <p:sldId id="2147470570" r:id="rId44"/>
    <p:sldId id="2147470588" r:id="rId45"/>
    <p:sldId id="2147479006" r:id="rId46"/>
    <p:sldId id="2147478345" r:id="rId47"/>
    <p:sldId id="2147479049" r:id="rId48"/>
    <p:sldId id="2147479144" r:id="rId49"/>
    <p:sldId id="2147478554" r:id="rId50"/>
    <p:sldId id="2147477513" r:id="rId51"/>
    <p:sldId id="2147477510" r:id="rId52"/>
    <p:sldId id="2147477511" r:id="rId53"/>
    <p:sldId id="2142532871" r:id="rId54"/>
    <p:sldId id="2147478346" r:id="rId55"/>
    <p:sldId id="2147479114" r:id="rId56"/>
    <p:sldId id="2147478767" r:id="rId57"/>
    <p:sldId id="2147479046" r:id="rId58"/>
    <p:sldId id="2147479041" r:id="rId59"/>
    <p:sldId id="2147477273" r:id="rId60"/>
    <p:sldId id="2147477411" r:id="rId61"/>
    <p:sldId id="2147479047" r:id="rId62"/>
    <p:sldId id="2147469797" r:id="rId63"/>
    <p:sldId id="2147478348" r:id="rId64"/>
    <p:sldId id="2147479121" r:id="rId65"/>
    <p:sldId id="2147479153" r:id="rId66"/>
    <p:sldId id="2147479123" r:id="rId67"/>
    <p:sldId id="2147477644" r:id="rId68"/>
    <p:sldId id="2147477647" r:id="rId69"/>
    <p:sldId id="2147469969" r:id="rId70"/>
    <p:sldId id="2147477651" r:id="rId71"/>
    <p:sldId id="2147479143" r:id="rId72"/>
    <p:sldId id="2147479158" r:id="rId73"/>
    <p:sldId id="2147479020" r:id="rId74"/>
    <p:sldId id="2147470543" r:id="rId75"/>
    <p:sldId id="2147478635" r:id="rId76"/>
    <p:sldId id="2147478636" r:id="rId77"/>
    <p:sldId id="2147478634" r:id="rId78"/>
    <p:sldId id="2147479039" r:id="rId79"/>
    <p:sldId id="2147478627" r:id="rId80"/>
    <p:sldId id="2147478836" r:id="rId81"/>
    <p:sldId id="2147479152" r:id="rId82"/>
    <p:sldId id="2147470495" r:id="rId83"/>
    <p:sldId id="2147477630" r:id="rId84"/>
    <p:sldId id="259" r:id="rId85"/>
    <p:sldId id="2147479159" r:id="rId86"/>
    <p:sldId id="2142532944" r:id="rId87"/>
    <p:sldId id="2147468071" r:id="rId88"/>
    <p:sldId id="2147468080" r:id="rId89"/>
    <p:sldId id="2147468081" r:id="rId90"/>
    <p:sldId id="2147479160" r:id="rId91"/>
    <p:sldId id="2147479023" r:id="rId92"/>
    <p:sldId id="2147470529" r:id="rId93"/>
    <p:sldId id="2147478585" r:id="rId94"/>
    <p:sldId id="2147470602" r:id="rId95"/>
    <p:sldId id="214730848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Overview" id="{72585F71-0565-465B-A600-88320183C8A8}">
          <p14:sldIdLst>
            <p14:sldId id="2145706049"/>
            <p14:sldId id="2147478995"/>
            <p14:sldId id="2147478342"/>
            <p14:sldId id="2147479110"/>
            <p14:sldId id="2147479112"/>
            <p14:sldId id="2147479130"/>
            <p14:sldId id="2147478344"/>
          </p14:sldIdLst>
        </p14:section>
        <p14:section name="Secure and govern across environments" id="{87A5AC47-96FA-47DF-8EA9-70407B2641DD}">
          <p14:sldIdLst>
            <p14:sldId id="2147478347"/>
            <p14:sldId id="2147479116"/>
            <p14:sldId id="2147478582"/>
            <p14:sldId id="2147470179"/>
            <p14:sldId id="2142532839"/>
            <p14:sldId id="2147470474"/>
            <p14:sldId id="2147470586"/>
            <p14:sldId id="2147479151"/>
            <p14:sldId id="2147470468"/>
            <p14:sldId id="2147479120"/>
            <p14:sldId id="2147479129"/>
            <p14:sldId id="2147479119"/>
            <p14:sldId id="2147477521"/>
            <p14:sldId id="2147477522"/>
            <p14:sldId id="2147477523"/>
            <p14:sldId id="2147470203"/>
            <p14:sldId id="2147470587"/>
            <p14:sldId id="2147470572"/>
            <p14:sldId id="2147470570"/>
            <p14:sldId id="2147470588"/>
            <p14:sldId id="2147479006"/>
          </p14:sldIdLst>
        </p14:section>
        <p14:section name="Develop cloud native apps, operate anywhere" id="{1625974C-98F3-4571-B41D-B3F329A2314D}">
          <p14:sldIdLst>
            <p14:sldId id="2147478345"/>
            <p14:sldId id="2147479049"/>
            <p14:sldId id="2147479144"/>
            <p14:sldId id="2147478554"/>
            <p14:sldId id="2147477513"/>
            <p14:sldId id="2147477510"/>
            <p14:sldId id="2147477511"/>
            <p14:sldId id="2142532871"/>
          </p14:sldIdLst>
        </p14:section>
        <p14:section name="Harness data insights from cloud to edge" id="{CCC4DBAF-1FF1-40D4-939D-98818E1679D8}">
          <p14:sldIdLst>
            <p14:sldId id="2147478346"/>
            <p14:sldId id="2147479114"/>
            <p14:sldId id="2147478767"/>
            <p14:sldId id="2147479046"/>
            <p14:sldId id="2147479041"/>
            <p14:sldId id="2147477273"/>
            <p14:sldId id="2147477411"/>
            <p14:sldId id="2147479047"/>
            <p14:sldId id="2147469797"/>
          </p14:sldIdLst>
        </p14:section>
        <p14:section name="Flexibly meet regulatory and connectivity needs" id="{C6CDB1A5-8A8C-4AC2-AFF7-DAC92837AEF2}">
          <p14:sldIdLst>
            <p14:sldId id="2147478348"/>
            <p14:sldId id="2147479121"/>
            <p14:sldId id="2147479153"/>
            <p14:sldId id="2147479123"/>
            <p14:sldId id="2147477644"/>
            <p14:sldId id="2147477647"/>
            <p14:sldId id="2147469969"/>
            <p14:sldId id="2147477651"/>
          </p14:sldIdLst>
        </p14:section>
        <p14:section name="Customer Stories" id="{A3B40C69-8C54-4118-91B4-D741D8E7141F}">
          <p14:sldIdLst>
            <p14:sldId id="2147479143"/>
          </p14:sldIdLst>
        </p14:section>
        <p14:section name="Pricing" id="{8EE4922D-8080-4614-9AD9-B613D7ACDBAE}">
          <p14:sldIdLst>
            <p14:sldId id="2147479158"/>
            <p14:sldId id="2147479020"/>
            <p14:sldId id="2147470543"/>
            <p14:sldId id="2147478635"/>
            <p14:sldId id="2147478636"/>
            <p14:sldId id="2147478634"/>
            <p14:sldId id="2147479039"/>
            <p14:sldId id="2147478627"/>
            <p14:sldId id="2147478836"/>
            <p14:sldId id="2147479152"/>
            <p14:sldId id="2147470495"/>
            <p14:sldId id="2147477630"/>
            <p14:sldId id="259"/>
          </p14:sldIdLst>
        </p14:section>
        <p14:section name="Partner Opportunities" id="{3D4254DD-3C24-464C-B221-A116DD6F4D4C}">
          <p14:sldIdLst>
            <p14:sldId id="2147479159"/>
            <p14:sldId id="2142532944"/>
            <p14:sldId id="2147468071"/>
            <p14:sldId id="2147468080"/>
            <p14:sldId id="2147468081"/>
          </p14:sldIdLst>
        </p14:section>
        <p14:section name="Programs and Resources" id="{C2607B4C-9A02-4636-8DAC-AF5B53D01E30}">
          <p14:sldIdLst>
            <p14:sldId id="2147479160"/>
            <p14:sldId id="2147479023"/>
            <p14:sldId id="2147470529"/>
            <p14:sldId id="2147478585"/>
            <p14:sldId id="2147470602"/>
            <p14:sldId id="214730848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7E7"/>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E8B8B6-16D9-40AC-A650-52790CB4425C}" v="23" dt="2023-03-14T17:53:29.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65730" autoAdjust="0"/>
  </p:normalViewPr>
  <p:slideViewPr>
    <p:cSldViewPr snapToGrid="0">
      <p:cViewPr varScale="1">
        <p:scale>
          <a:sx n="115" d="100"/>
          <a:sy n="115" d="100"/>
        </p:scale>
        <p:origin x="8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microsoft.com/office/2018/10/relationships/authors" Targe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8E7D-4C76-A925-8075ABF92691}"/>
              </c:ext>
            </c:extLst>
          </c:dPt>
          <c:dPt>
            <c:idx val="1"/>
            <c:bubble3D val="0"/>
            <c:spPr>
              <a:solidFill>
                <a:schemeClr val="accent3"/>
              </a:solidFill>
              <a:ln w="19050">
                <a:noFill/>
              </a:ln>
              <a:effectLst/>
            </c:spPr>
            <c:extLst>
              <c:ext xmlns:c16="http://schemas.microsoft.com/office/drawing/2014/chart" uri="{C3380CC4-5D6E-409C-BE32-E72D297353CC}">
                <c16:uniqueId val="{00000003-8E7D-4C76-A925-8075ABF92691}"/>
              </c:ext>
            </c:extLst>
          </c:dPt>
          <c:val>
            <c:numRef>
              <c:f>Sheet1!$B$2:$B$3</c:f>
              <c:numCache>
                <c:formatCode>General</c:formatCode>
                <c:ptCount val="2"/>
                <c:pt idx="0">
                  <c:v>100</c:v>
                </c:pt>
                <c:pt idx="1">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numCache>
                  </c:numRef>
                </c15:cat>
              </c15:filteredCategoryTitle>
            </c:ext>
            <c:ext xmlns:c16="http://schemas.microsoft.com/office/drawing/2014/chart" uri="{C3380CC4-5D6E-409C-BE32-E72D297353CC}">
              <c16:uniqueId val="{00000004-8E7D-4C76-A925-8075ABF92691}"/>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svg"/><Relationship Id="rId1" Type="http://schemas.openxmlformats.org/officeDocument/2006/relationships/image" Target="../media/image282.png"/><Relationship Id="rId6" Type="http://schemas.openxmlformats.org/officeDocument/2006/relationships/image" Target="../media/image287.svg"/><Relationship Id="rId5" Type="http://schemas.openxmlformats.org/officeDocument/2006/relationships/image" Target="../media/image286.png"/><Relationship Id="rId4" Type="http://schemas.openxmlformats.org/officeDocument/2006/relationships/image" Target="../media/image285.svg"/></Relationships>
</file>

<file path=ppt/diagrams/_rels/data2.xml.rels><?xml version="1.0" encoding="UTF-8" standalone="yes"?>
<Relationships xmlns="http://schemas.openxmlformats.org/package/2006/relationships"><Relationship Id="rId8" Type="http://schemas.openxmlformats.org/officeDocument/2006/relationships/image" Target="../media/image295.svg"/><Relationship Id="rId3" Type="http://schemas.openxmlformats.org/officeDocument/2006/relationships/image" Target="../media/image290.png"/><Relationship Id="rId7" Type="http://schemas.openxmlformats.org/officeDocument/2006/relationships/image" Target="../media/image294.png"/><Relationship Id="rId2" Type="http://schemas.openxmlformats.org/officeDocument/2006/relationships/image" Target="../media/image289.svg"/><Relationship Id="rId1" Type="http://schemas.openxmlformats.org/officeDocument/2006/relationships/image" Target="../media/image288.png"/><Relationship Id="rId6" Type="http://schemas.openxmlformats.org/officeDocument/2006/relationships/image" Target="../media/image293.svg"/><Relationship Id="rId5" Type="http://schemas.openxmlformats.org/officeDocument/2006/relationships/image" Target="../media/image292.png"/><Relationship Id="rId4" Type="http://schemas.openxmlformats.org/officeDocument/2006/relationships/image" Target="../media/image29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svg"/><Relationship Id="rId1" Type="http://schemas.openxmlformats.org/officeDocument/2006/relationships/image" Target="../media/image282.png"/><Relationship Id="rId6" Type="http://schemas.openxmlformats.org/officeDocument/2006/relationships/image" Target="../media/image287.svg"/><Relationship Id="rId5" Type="http://schemas.openxmlformats.org/officeDocument/2006/relationships/image" Target="../media/image286.png"/><Relationship Id="rId4" Type="http://schemas.openxmlformats.org/officeDocument/2006/relationships/image" Target="../media/image28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5.svg"/><Relationship Id="rId3" Type="http://schemas.openxmlformats.org/officeDocument/2006/relationships/image" Target="../media/image290.png"/><Relationship Id="rId7" Type="http://schemas.openxmlformats.org/officeDocument/2006/relationships/image" Target="../media/image294.png"/><Relationship Id="rId2" Type="http://schemas.openxmlformats.org/officeDocument/2006/relationships/image" Target="../media/image289.svg"/><Relationship Id="rId1" Type="http://schemas.openxmlformats.org/officeDocument/2006/relationships/image" Target="../media/image288.png"/><Relationship Id="rId6" Type="http://schemas.openxmlformats.org/officeDocument/2006/relationships/image" Target="../media/image293.svg"/><Relationship Id="rId5" Type="http://schemas.openxmlformats.org/officeDocument/2006/relationships/image" Target="../media/image292.png"/><Relationship Id="rId4" Type="http://schemas.openxmlformats.org/officeDocument/2006/relationships/image" Target="../media/image29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E01B7-C5E3-468C-A7BB-C588F43C23A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8F7C5D5-9AE2-46C0-9FC4-0138411D5918}">
      <dgm:prSet custT="1"/>
      <dgm:spPr/>
      <dgm:t>
        <a:bodyPr/>
        <a:lstStyle/>
        <a:p>
          <a:pPr>
            <a:lnSpc>
              <a:spcPct val="100000"/>
            </a:lnSpc>
          </a:pPr>
          <a:r>
            <a:rPr lang="en-US" sz="1400">
              <a:latin typeface="+mj-lt"/>
            </a:rPr>
            <a:t>Git as the source of truth for a system</a:t>
          </a:r>
        </a:p>
      </dgm:t>
    </dgm:pt>
    <dgm:pt modelId="{0F7AFBE3-FF95-472B-B410-B0ED7C5F5216}" type="parTrans" cxnId="{7AC51418-DD41-40FB-BEBA-458451723293}">
      <dgm:prSet/>
      <dgm:spPr/>
      <dgm:t>
        <a:bodyPr/>
        <a:lstStyle/>
        <a:p>
          <a:endParaRPr lang="en-US"/>
        </a:p>
      </dgm:t>
    </dgm:pt>
    <dgm:pt modelId="{86A6B74F-12FF-4C13-B6E0-0C9A426B16D0}" type="sibTrans" cxnId="{7AC51418-DD41-40FB-BEBA-458451723293}">
      <dgm:prSet/>
      <dgm:spPr/>
      <dgm:t>
        <a:bodyPr/>
        <a:lstStyle/>
        <a:p>
          <a:endParaRPr lang="en-US"/>
        </a:p>
      </dgm:t>
    </dgm:pt>
    <dgm:pt modelId="{067191AB-AB77-4FBD-8C24-14F7CE94545D}">
      <dgm:prSet custT="1"/>
      <dgm:spPr/>
      <dgm:t>
        <a:bodyPr/>
        <a:lstStyle/>
        <a:p>
          <a:pPr>
            <a:lnSpc>
              <a:spcPct val="100000"/>
            </a:lnSpc>
          </a:pPr>
          <a:r>
            <a:rPr lang="en-US" sz="1400" kern="1200">
              <a:latin typeface="+mj-lt"/>
            </a:rPr>
            <a:t>Git as the single place where we </a:t>
          </a:r>
          <a:r>
            <a:rPr lang="en-US" sz="1400" kern="1200">
              <a:latin typeface="+mj-lt"/>
              <a:ea typeface="+mn-ea"/>
              <a:cs typeface="+mn-cs"/>
            </a:rPr>
            <a:t>operate</a:t>
          </a:r>
          <a:r>
            <a:rPr lang="en-US" sz="1400" kern="1200">
              <a:latin typeface="+mj-lt"/>
            </a:rPr>
            <a:t> </a:t>
          </a:r>
        </a:p>
        <a:p>
          <a:pPr>
            <a:lnSpc>
              <a:spcPct val="100000"/>
            </a:lnSpc>
          </a:pPr>
          <a:r>
            <a:rPr lang="en-US" sz="1400" kern="1200">
              <a:latin typeface="+mj-lt"/>
            </a:rPr>
            <a:t>(create, change, and delete)</a:t>
          </a:r>
        </a:p>
      </dgm:t>
    </dgm:pt>
    <dgm:pt modelId="{4F763B04-C080-476F-8200-CECF12DA6756}" type="parTrans" cxnId="{2CB558C6-8CF7-420C-B9AB-C157C852C192}">
      <dgm:prSet/>
      <dgm:spPr/>
      <dgm:t>
        <a:bodyPr/>
        <a:lstStyle/>
        <a:p>
          <a:endParaRPr lang="en-US"/>
        </a:p>
      </dgm:t>
    </dgm:pt>
    <dgm:pt modelId="{179983EC-317F-4AF2-A2D2-0D47BE905D1B}" type="sibTrans" cxnId="{2CB558C6-8CF7-420C-B9AB-C157C852C192}">
      <dgm:prSet/>
      <dgm:spPr/>
      <dgm:t>
        <a:bodyPr/>
        <a:lstStyle/>
        <a:p>
          <a:endParaRPr lang="en-US"/>
        </a:p>
      </dgm:t>
    </dgm:pt>
    <dgm:pt modelId="{A1631C57-A575-4E8D-B9EC-B76865887699}">
      <dgm:prSet custT="1"/>
      <dgm:spPr/>
      <dgm:t>
        <a:bodyPr/>
        <a:lstStyle/>
        <a:p>
          <a:pPr>
            <a:lnSpc>
              <a:spcPct val="100000"/>
            </a:lnSpc>
          </a:pPr>
          <a:r>
            <a:rPr lang="en-US" sz="1400">
              <a:latin typeface="+mj-lt"/>
            </a:rPr>
            <a:t>All changes are observable</a:t>
          </a:r>
        </a:p>
      </dgm:t>
    </dgm:pt>
    <dgm:pt modelId="{E8C9A6CC-A1AC-4D5C-BC53-0D294CE79D46}" type="parTrans" cxnId="{918EAA47-14E4-47A6-96A3-7EEAFBAFD15C}">
      <dgm:prSet/>
      <dgm:spPr/>
      <dgm:t>
        <a:bodyPr/>
        <a:lstStyle/>
        <a:p>
          <a:endParaRPr lang="en-US"/>
        </a:p>
      </dgm:t>
    </dgm:pt>
    <dgm:pt modelId="{F51380B2-2FCE-4C5C-997A-5A9554B94783}" type="sibTrans" cxnId="{918EAA47-14E4-47A6-96A3-7EEAFBAFD15C}">
      <dgm:prSet/>
      <dgm:spPr/>
      <dgm:t>
        <a:bodyPr/>
        <a:lstStyle/>
        <a:p>
          <a:endParaRPr lang="en-US"/>
        </a:p>
      </dgm:t>
    </dgm:pt>
    <dgm:pt modelId="{76763F7B-F6F2-408C-9705-5A198CAD6D3B}" type="pres">
      <dgm:prSet presAssocID="{450E01B7-C5E3-468C-A7BB-C588F43C23AF}" presName="root" presStyleCnt="0">
        <dgm:presLayoutVars>
          <dgm:dir/>
          <dgm:resizeHandles val="exact"/>
        </dgm:presLayoutVars>
      </dgm:prSet>
      <dgm:spPr/>
    </dgm:pt>
    <dgm:pt modelId="{E3ADDBE6-0EE3-4CBC-989A-1643819D889A}" type="pres">
      <dgm:prSet presAssocID="{B8F7C5D5-9AE2-46C0-9FC4-0138411D5918}" presName="compNode" presStyleCnt="0"/>
      <dgm:spPr/>
    </dgm:pt>
    <dgm:pt modelId="{9C7EE362-07F6-4791-9EDB-CDB71509D33D}" type="pres">
      <dgm:prSet presAssocID="{B8F7C5D5-9AE2-46C0-9FC4-0138411D591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ngerprint"/>
        </a:ext>
      </dgm:extLst>
    </dgm:pt>
    <dgm:pt modelId="{288E6C7D-2C94-477F-9713-B5E62976357D}" type="pres">
      <dgm:prSet presAssocID="{B8F7C5D5-9AE2-46C0-9FC4-0138411D5918}" presName="spaceRect" presStyleCnt="0"/>
      <dgm:spPr/>
    </dgm:pt>
    <dgm:pt modelId="{D503732F-397C-46FC-A9A7-B2684ACCCCBD}" type="pres">
      <dgm:prSet presAssocID="{B8F7C5D5-9AE2-46C0-9FC4-0138411D5918}" presName="textRect" presStyleLbl="revTx" presStyleIdx="0" presStyleCnt="3">
        <dgm:presLayoutVars>
          <dgm:chMax val="1"/>
          <dgm:chPref val="1"/>
        </dgm:presLayoutVars>
      </dgm:prSet>
      <dgm:spPr/>
    </dgm:pt>
    <dgm:pt modelId="{1B765AC8-31FC-4D16-B84B-A7D47345AB13}" type="pres">
      <dgm:prSet presAssocID="{86A6B74F-12FF-4C13-B6E0-0C9A426B16D0}" presName="sibTrans" presStyleCnt="0"/>
      <dgm:spPr/>
    </dgm:pt>
    <dgm:pt modelId="{4E50FC3D-7551-4FC5-B3AC-D83B9D158A9D}" type="pres">
      <dgm:prSet presAssocID="{067191AB-AB77-4FBD-8C24-14F7CE94545D}" presName="compNode" presStyleCnt="0"/>
      <dgm:spPr/>
    </dgm:pt>
    <dgm:pt modelId="{508841D1-5D9D-467B-98F4-158A307E9320}" type="pres">
      <dgm:prSet presAssocID="{067191AB-AB77-4FBD-8C24-14F7CE94545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A6EFB9D9-D6EA-4A1B-B451-617BD350F6A6}" type="pres">
      <dgm:prSet presAssocID="{067191AB-AB77-4FBD-8C24-14F7CE94545D}" presName="spaceRect" presStyleCnt="0"/>
      <dgm:spPr/>
    </dgm:pt>
    <dgm:pt modelId="{69650F37-EE03-445B-9D91-DDF788F2D3F5}" type="pres">
      <dgm:prSet presAssocID="{067191AB-AB77-4FBD-8C24-14F7CE94545D}" presName="textRect" presStyleLbl="revTx" presStyleIdx="1" presStyleCnt="3" custScaleX="142571">
        <dgm:presLayoutVars>
          <dgm:chMax val="1"/>
          <dgm:chPref val="1"/>
        </dgm:presLayoutVars>
      </dgm:prSet>
      <dgm:spPr/>
    </dgm:pt>
    <dgm:pt modelId="{AC8B5A2A-0656-4210-BD0D-F2535985BA40}" type="pres">
      <dgm:prSet presAssocID="{179983EC-317F-4AF2-A2D2-0D47BE905D1B}" presName="sibTrans" presStyleCnt="0"/>
      <dgm:spPr/>
    </dgm:pt>
    <dgm:pt modelId="{276A2567-0DD8-46A5-8C1B-3AF683B8F64F}" type="pres">
      <dgm:prSet presAssocID="{A1631C57-A575-4E8D-B9EC-B76865887699}" presName="compNode" presStyleCnt="0"/>
      <dgm:spPr/>
    </dgm:pt>
    <dgm:pt modelId="{9263A923-5242-4877-A979-9D7272FBA64A}" type="pres">
      <dgm:prSet presAssocID="{A1631C57-A575-4E8D-B9EC-B7686588769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a:ext>
      </dgm:extLst>
    </dgm:pt>
    <dgm:pt modelId="{ADD26C75-1474-4929-B506-5EA234010935}" type="pres">
      <dgm:prSet presAssocID="{A1631C57-A575-4E8D-B9EC-B76865887699}" presName="spaceRect" presStyleCnt="0"/>
      <dgm:spPr/>
    </dgm:pt>
    <dgm:pt modelId="{A862FD95-BE11-4FE3-91B4-EE0D5EC075AF}" type="pres">
      <dgm:prSet presAssocID="{A1631C57-A575-4E8D-B9EC-B76865887699}" presName="textRect" presStyleLbl="revTx" presStyleIdx="2" presStyleCnt="3">
        <dgm:presLayoutVars>
          <dgm:chMax val="1"/>
          <dgm:chPref val="1"/>
        </dgm:presLayoutVars>
      </dgm:prSet>
      <dgm:spPr/>
    </dgm:pt>
  </dgm:ptLst>
  <dgm:cxnLst>
    <dgm:cxn modelId="{9017D800-8254-4E7D-809D-55A3DE574F09}" type="presOf" srcId="{A1631C57-A575-4E8D-B9EC-B76865887699}" destId="{A862FD95-BE11-4FE3-91B4-EE0D5EC075AF}" srcOrd="0" destOrd="0" presId="urn:microsoft.com/office/officeart/2018/2/layout/IconLabelList"/>
    <dgm:cxn modelId="{7AC51418-DD41-40FB-BEBA-458451723293}" srcId="{450E01B7-C5E3-468C-A7BB-C588F43C23AF}" destId="{B8F7C5D5-9AE2-46C0-9FC4-0138411D5918}" srcOrd="0" destOrd="0" parTransId="{0F7AFBE3-FF95-472B-B410-B0ED7C5F5216}" sibTransId="{86A6B74F-12FF-4C13-B6E0-0C9A426B16D0}"/>
    <dgm:cxn modelId="{918EAA47-14E4-47A6-96A3-7EEAFBAFD15C}" srcId="{450E01B7-C5E3-468C-A7BB-C588F43C23AF}" destId="{A1631C57-A575-4E8D-B9EC-B76865887699}" srcOrd="2" destOrd="0" parTransId="{E8C9A6CC-A1AC-4D5C-BC53-0D294CE79D46}" sibTransId="{F51380B2-2FCE-4C5C-997A-5A9554B94783}"/>
    <dgm:cxn modelId="{948166A8-EE0C-439C-BA94-D102DF505C37}" type="presOf" srcId="{B8F7C5D5-9AE2-46C0-9FC4-0138411D5918}" destId="{D503732F-397C-46FC-A9A7-B2684ACCCCBD}" srcOrd="0" destOrd="0" presId="urn:microsoft.com/office/officeart/2018/2/layout/IconLabelList"/>
    <dgm:cxn modelId="{2CB558C6-8CF7-420C-B9AB-C157C852C192}" srcId="{450E01B7-C5E3-468C-A7BB-C588F43C23AF}" destId="{067191AB-AB77-4FBD-8C24-14F7CE94545D}" srcOrd="1" destOrd="0" parTransId="{4F763B04-C080-476F-8200-CECF12DA6756}" sibTransId="{179983EC-317F-4AF2-A2D2-0D47BE905D1B}"/>
    <dgm:cxn modelId="{2A5681DC-38B9-4D0D-B76D-84785A7F2703}" type="presOf" srcId="{450E01B7-C5E3-468C-A7BB-C588F43C23AF}" destId="{76763F7B-F6F2-408C-9705-5A198CAD6D3B}" srcOrd="0" destOrd="0" presId="urn:microsoft.com/office/officeart/2018/2/layout/IconLabelList"/>
    <dgm:cxn modelId="{7B6E9EEB-BA3F-4952-A270-3D1EA6BD4966}" type="presOf" srcId="{067191AB-AB77-4FBD-8C24-14F7CE94545D}" destId="{69650F37-EE03-445B-9D91-DDF788F2D3F5}" srcOrd="0" destOrd="0" presId="urn:microsoft.com/office/officeart/2018/2/layout/IconLabelList"/>
    <dgm:cxn modelId="{651DAC74-856B-4921-8E63-96A38E4E1D46}" type="presParOf" srcId="{76763F7B-F6F2-408C-9705-5A198CAD6D3B}" destId="{E3ADDBE6-0EE3-4CBC-989A-1643819D889A}" srcOrd="0" destOrd="0" presId="urn:microsoft.com/office/officeart/2018/2/layout/IconLabelList"/>
    <dgm:cxn modelId="{E0A14C65-B55C-49E9-B022-E9FE4F4227FC}" type="presParOf" srcId="{E3ADDBE6-0EE3-4CBC-989A-1643819D889A}" destId="{9C7EE362-07F6-4791-9EDB-CDB71509D33D}" srcOrd="0" destOrd="0" presId="urn:microsoft.com/office/officeart/2018/2/layout/IconLabelList"/>
    <dgm:cxn modelId="{E22E54D5-BA1A-4F9F-AE7E-B7606F1A462E}" type="presParOf" srcId="{E3ADDBE6-0EE3-4CBC-989A-1643819D889A}" destId="{288E6C7D-2C94-477F-9713-B5E62976357D}" srcOrd="1" destOrd="0" presId="urn:microsoft.com/office/officeart/2018/2/layout/IconLabelList"/>
    <dgm:cxn modelId="{224CC211-C254-4237-B087-8DB86EE14117}" type="presParOf" srcId="{E3ADDBE6-0EE3-4CBC-989A-1643819D889A}" destId="{D503732F-397C-46FC-A9A7-B2684ACCCCBD}" srcOrd="2" destOrd="0" presId="urn:microsoft.com/office/officeart/2018/2/layout/IconLabelList"/>
    <dgm:cxn modelId="{5174C194-6974-45CF-B934-4FA8B3494476}" type="presParOf" srcId="{76763F7B-F6F2-408C-9705-5A198CAD6D3B}" destId="{1B765AC8-31FC-4D16-B84B-A7D47345AB13}" srcOrd="1" destOrd="0" presId="urn:microsoft.com/office/officeart/2018/2/layout/IconLabelList"/>
    <dgm:cxn modelId="{C58C2C81-41D0-43FB-B9A2-144D3C8B8ACD}" type="presParOf" srcId="{76763F7B-F6F2-408C-9705-5A198CAD6D3B}" destId="{4E50FC3D-7551-4FC5-B3AC-D83B9D158A9D}" srcOrd="2" destOrd="0" presId="urn:microsoft.com/office/officeart/2018/2/layout/IconLabelList"/>
    <dgm:cxn modelId="{5D40B6B8-637B-4308-8830-F70EDA17EB55}" type="presParOf" srcId="{4E50FC3D-7551-4FC5-B3AC-D83B9D158A9D}" destId="{508841D1-5D9D-467B-98F4-158A307E9320}" srcOrd="0" destOrd="0" presId="urn:microsoft.com/office/officeart/2018/2/layout/IconLabelList"/>
    <dgm:cxn modelId="{D05F70DE-2D94-445C-A26D-794E2E3B1C53}" type="presParOf" srcId="{4E50FC3D-7551-4FC5-B3AC-D83B9D158A9D}" destId="{A6EFB9D9-D6EA-4A1B-B451-617BD350F6A6}" srcOrd="1" destOrd="0" presId="urn:microsoft.com/office/officeart/2018/2/layout/IconLabelList"/>
    <dgm:cxn modelId="{4B356805-ED8F-4D5B-9C8E-46F845BFC14F}" type="presParOf" srcId="{4E50FC3D-7551-4FC5-B3AC-D83B9D158A9D}" destId="{69650F37-EE03-445B-9D91-DDF788F2D3F5}" srcOrd="2" destOrd="0" presId="urn:microsoft.com/office/officeart/2018/2/layout/IconLabelList"/>
    <dgm:cxn modelId="{2C5182BB-F673-49B9-8C35-E6D66BA0D89F}" type="presParOf" srcId="{76763F7B-F6F2-408C-9705-5A198CAD6D3B}" destId="{AC8B5A2A-0656-4210-BD0D-F2535985BA40}" srcOrd="3" destOrd="0" presId="urn:microsoft.com/office/officeart/2018/2/layout/IconLabelList"/>
    <dgm:cxn modelId="{ED6904CE-FAAB-489D-AC9A-1F8163F60B29}" type="presParOf" srcId="{76763F7B-F6F2-408C-9705-5A198CAD6D3B}" destId="{276A2567-0DD8-46A5-8C1B-3AF683B8F64F}" srcOrd="4" destOrd="0" presId="urn:microsoft.com/office/officeart/2018/2/layout/IconLabelList"/>
    <dgm:cxn modelId="{D2846443-56C0-4E63-A2CE-C3A44AC44110}" type="presParOf" srcId="{276A2567-0DD8-46A5-8C1B-3AF683B8F64F}" destId="{9263A923-5242-4877-A979-9D7272FBA64A}" srcOrd="0" destOrd="0" presId="urn:microsoft.com/office/officeart/2018/2/layout/IconLabelList"/>
    <dgm:cxn modelId="{A4ECB5D1-51B8-44A3-AE20-729400B8FCC1}" type="presParOf" srcId="{276A2567-0DD8-46A5-8C1B-3AF683B8F64F}" destId="{ADD26C75-1474-4929-B506-5EA234010935}" srcOrd="1" destOrd="0" presId="urn:microsoft.com/office/officeart/2018/2/layout/IconLabelList"/>
    <dgm:cxn modelId="{C2436DFD-265F-4D55-8730-0DABD32AEE2D}" type="presParOf" srcId="{276A2567-0DD8-46A5-8C1B-3AF683B8F64F}" destId="{A862FD95-BE11-4FE3-91B4-EE0D5EC075AF}" srcOrd="2" destOrd="0" presId="urn:microsoft.com/office/officeart/2018/2/layout/IconLabel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0E01B7-C5E3-468C-A7BB-C588F43C23A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8F7C5D5-9AE2-46C0-9FC4-0138411D5918}">
      <dgm:prSet/>
      <dgm:spPr/>
      <dgm:t>
        <a:bodyPr/>
        <a:lstStyle/>
        <a:p>
          <a:pPr>
            <a:lnSpc>
              <a:spcPct val="100000"/>
            </a:lnSpc>
          </a:pPr>
          <a:r>
            <a:rPr lang="en-US">
              <a:latin typeface="+mj-lt"/>
            </a:rPr>
            <a:t>System state described declaratively</a:t>
          </a:r>
        </a:p>
      </dgm:t>
    </dgm:pt>
    <dgm:pt modelId="{0F7AFBE3-FF95-472B-B410-B0ED7C5F5216}" type="parTrans" cxnId="{7AC51418-DD41-40FB-BEBA-458451723293}">
      <dgm:prSet/>
      <dgm:spPr/>
      <dgm:t>
        <a:bodyPr/>
        <a:lstStyle/>
        <a:p>
          <a:endParaRPr lang="en-US">
            <a:latin typeface="+mj-lt"/>
          </a:endParaRPr>
        </a:p>
      </dgm:t>
    </dgm:pt>
    <dgm:pt modelId="{86A6B74F-12FF-4C13-B6E0-0C9A426B16D0}" type="sibTrans" cxnId="{7AC51418-DD41-40FB-BEBA-458451723293}">
      <dgm:prSet/>
      <dgm:spPr/>
      <dgm:t>
        <a:bodyPr/>
        <a:lstStyle/>
        <a:p>
          <a:endParaRPr lang="en-US">
            <a:latin typeface="+mj-lt"/>
          </a:endParaRPr>
        </a:p>
      </dgm:t>
    </dgm:pt>
    <dgm:pt modelId="{067191AB-AB77-4FBD-8C24-14F7CE94545D}">
      <dgm:prSet/>
      <dgm:spPr/>
      <dgm:t>
        <a:bodyPr/>
        <a:lstStyle/>
        <a:p>
          <a:pPr>
            <a:lnSpc>
              <a:spcPct val="100000"/>
            </a:lnSpc>
          </a:pPr>
          <a:r>
            <a:rPr lang="en-US">
              <a:latin typeface="+mj-lt"/>
            </a:rPr>
            <a:t>State declaration versioned in source control</a:t>
          </a:r>
        </a:p>
      </dgm:t>
    </dgm:pt>
    <dgm:pt modelId="{4F763B04-C080-476F-8200-CECF12DA6756}" type="parTrans" cxnId="{2CB558C6-8CF7-420C-B9AB-C157C852C192}">
      <dgm:prSet/>
      <dgm:spPr/>
      <dgm:t>
        <a:bodyPr/>
        <a:lstStyle/>
        <a:p>
          <a:endParaRPr lang="en-US">
            <a:latin typeface="+mj-lt"/>
          </a:endParaRPr>
        </a:p>
      </dgm:t>
    </dgm:pt>
    <dgm:pt modelId="{179983EC-317F-4AF2-A2D2-0D47BE905D1B}" type="sibTrans" cxnId="{2CB558C6-8CF7-420C-B9AB-C157C852C192}">
      <dgm:prSet/>
      <dgm:spPr/>
      <dgm:t>
        <a:bodyPr/>
        <a:lstStyle/>
        <a:p>
          <a:endParaRPr lang="en-US">
            <a:latin typeface="+mj-lt"/>
          </a:endParaRPr>
        </a:p>
      </dgm:t>
    </dgm:pt>
    <dgm:pt modelId="{A1631C57-A575-4E8D-B9EC-B76865887699}">
      <dgm:prSet/>
      <dgm:spPr/>
      <dgm:t>
        <a:bodyPr/>
        <a:lstStyle/>
        <a:p>
          <a:pPr>
            <a:lnSpc>
              <a:spcPct val="100000"/>
            </a:lnSpc>
          </a:pPr>
          <a:r>
            <a:rPr lang="en-US">
              <a:latin typeface="+mj-lt"/>
            </a:rPr>
            <a:t>Approved changes are applied automatically</a:t>
          </a:r>
        </a:p>
      </dgm:t>
    </dgm:pt>
    <dgm:pt modelId="{E8C9A6CC-A1AC-4D5C-BC53-0D294CE79D46}" type="parTrans" cxnId="{918EAA47-14E4-47A6-96A3-7EEAFBAFD15C}">
      <dgm:prSet/>
      <dgm:spPr/>
      <dgm:t>
        <a:bodyPr/>
        <a:lstStyle/>
        <a:p>
          <a:endParaRPr lang="en-US">
            <a:latin typeface="+mj-lt"/>
          </a:endParaRPr>
        </a:p>
      </dgm:t>
    </dgm:pt>
    <dgm:pt modelId="{F51380B2-2FCE-4C5C-997A-5A9554B94783}" type="sibTrans" cxnId="{918EAA47-14E4-47A6-96A3-7EEAFBAFD15C}">
      <dgm:prSet/>
      <dgm:spPr/>
      <dgm:t>
        <a:bodyPr/>
        <a:lstStyle/>
        <a:p>
          <a:endParaRPr lang="en-US">
            <a:latin typeface="+mj-lt"/>
          </a:endParaRPr>
        </a:p>
      </dgm:t>
    </dgm:pt>
    <dgm:pt modelId="{8C0FA1E7-E914-42E1-85FA-CF91C449926B}">
      <dgm:prSet/>
      <dgm:spPr/>
      <dgm:t>
        <a:bodyPr/>
        <a:lstStyle/>
        <a:p>
          <a:pPr>
            <a:lnSpc>
              <a:spcPct val="100000"/>
            </a:lnSpc>
          </a:pPr>
          <a:r>
            <a:rPr lang="en-US">
              <a:latin typeface="+mj-lt"/>
            </a:rPr>
            <a:t>Agents enforce desired state</a:t>
          </a:r>
        </a:p>
      </dgm:t>
    </dgm:pt>
    <dgm:pt modelId="{A82949C6-9F0D-4A9B-936E-C2E33B35214D}" type="parTrans" cxnId="{EB72595D-B9EE-4DD6-89F7-37DC853AC797}">
      <dgm:prSet/>
      <dgm:spPr/>
      <dgm:t>
        <a:bodyPr/>
        <a:lstStyle/>
        <a:p>
          <a:endParaRPr lang="en-US">
            <a:latin typeface="+mj-lt"/>
          </a:endParaRPr>
        </a:p>
      </dgm:t>
    </dgm:pt>
    <dgm:pt modelId="{3BC61826-DCF4-44C2-8A4E-081EAC1A1FCC}" type="sibTrans" cxnId="{EB72595D-B9EE-4DD6-89F7-37DC853AC797}">
      <dgm:prSet/>
      <dgm:spPr/>
      <dgm:t>
        <a:bodyPr/>
        <a:lstStyle/>
        <a:p>
          <a:endParaRPr lang="en-US">
            <a:latin typeface="+mj-lt"/>
          </a:endParaRPr>
        </a:p>
      </dgm:t>
    </dgm:pt>
    <dgm:pt modelId="{76763F7B-F6F2-408C-9705-5A198CAD6D3B}" type="pres">
      <dgm:prSet presAssocID="{450E01B7-C5E3-468C-A7BB-C588F43C23AF}" presName="root" presStyleCnt="0">
        <dgm:presLayoutVars>
          <dgm:dir/>
          <dgm:resizeHandles val="exact"/>
        </dgm:presLayoutVars>
      </dgm:prSet>
      <dgm:spPr/>
    </dgm:pt>
    <dgm:pt modelId="{E3ADDBE6-0EE3-4CBC-989A-1643819D889A}" type="pres">
      <dgm:prSet presAssocID="{B8F7C5D5-9AE2-46C0-9FC4-0138411D5918}" presName="compNode" presStyleCnt="0"/>
      <dgm:spPr/>
    </dgm:pt>
    <dgm:pt modelId="{9C7EE362-07F6-4791-9EDB-CDB71509D33D}" type="pres">
      <dgm:prSet presAssocID="{B8F7C5D5-9AE2-46C0-9FC4-0138411D591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gaphone"/>
        </a:ext>
      </dgm:extLst>
    </dgm:pt>
    <dgm:pt modelId="{288E6C7D-2C94-477F-9713-B5E62976357D}" type="pres">
      <dgm:prSet presAssocID="{B8F7C5D5-9AE2-46C0-9FC4-0138411D5918}" presName="spaceRect" presStyleCnt="0"/>
      <dgm:spPr/>
    </dgm:pt>
    <dgm:pt modelId="{D503732F-397C-46FC-A9A7-B2684ACCCCBD}" type="pres">
      <dgm:prSet presAssocID="{B8F7C5D5-9AE2-46C0-9FC4-0138411D5918}" presName="textRect" presStyleLbl="revTx" presStyleIdx="0" presStyleCnt="4" custScaleX="122250">
        <dgm:presLayoutVars>
          <dgm:chMax val="1"/>
          <dgm:chPref val="1"/>
        </dgm:presLayoutVars>
      </dgm:prSet>
      <dgm:spPr/>
    </dgm:pt>
    <dgm:pt modelId="{1B765AC8-31FC-4D16-B84B-A7D47345AB13}" type="pres">
      <dgm:prSet presAssocID="{86A6B74F-12FF-4C13-B6E0-0C9A426B16D0}" presName="sibTrans" presStyleCnt="0"/>
      <dgm:spPr/>
    </dgm:pt>
    <dgm:pt modelId="{4E50FC3D-7551-4FC5-B3AC-D83B9D158A9D}" type="pres">
      <dgm:prSet presAssocID="{067191AB-AB77-4FBD-8C24-14F7CE94545D}" presName="compNode" presStyleCnt="0"/>
      <dgm:spPr/>
    </dgm:pt>
    <dgm:pt modelId="{508841D1-5D9D-467B-98F4-158A307E9320}" type="pres">
      <dgm:prSet presAssocID="{067191AB-AB77-4FBD-8C24-14F7CE94545D}" presName="iconRect" presStyleLbl="node1" presStyleIdx="1" presStyleCnt="4" custLinFactNeighborX="2931" custLinFactNeighborY="-97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list RTL"/>
        </a:ext>
      </dgm:extLst>
    </dgm:pt>
    <dgm:pt modelId="{A6EFB9D9-D6EA-4A1B-B451-617BD350F6A6}" type="pres">
      <dgm:prSet presAssocID="{067191AB-AB77-4FBD-8C24-14F7CE94545D}" presName="spaceRect" presStyleCnt="0"/>
      <dgm:spPr/>
    </dgm:pt>
    <dgm:pt modelId="{69650F37-EE03-445B-9D91-DDF788F2D3F5}" type="pres">
      <dgm:prSet presAssocID="{067191AB-AB77-4FBD-8C24-14F7CE94545D}" presName="textRect" presStyleLbl="revTx" presStyleIdx="1" presStyleCnt="4" custScaleX="130862">
        <dgm:presLayoutVars>
          <dgm:chMax val="1"/>
          <dgm:chPref val="1"/>
        </dgm:presLayoutVars>
      </dgm:prSet>
      <dgm:spPr/>
    </dgm:pt>
    <dgm:pt modelId="{AC8B5A2A-0656-4210-BD0D-F2535985BA40}" type="pres">
      <dgm:prSet presAssocID="{179983EC-317F-4AF2-A2D2-0D47BE905D1B}" presName="sibTrans" presStyleCnt="0"/>
      <dgm:spPr/>
    </dgm:pt>
    <dgm:pt modelId="{276A2567-0DD8-46A5-8C1B-3AF683B8F64F}" type="pres">
      <dgm:prSet presAssocID="{A1631C57-A575-4E8D-B9EC-B76865887699}" presName="compNode" presStyleCnt="0"/>
      <dgm:spPr/>
    </dgm:pt>
    <dgm:pt modelId="{9263A923-5242-4877-A979-9D7272FBA64A}" type="pres">
      <dgm:prSet presAssocID="{A1631C57-A575-4E8D-B9EC-B76865887699}"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rrow circle"/>
        </a:ext>
      </dgm:extLst>
    </dgm:pt>
    <dgm:pt modelId="{ADD26C75-1474-4929-B506-5EA234010935}" type="pres">
      <dgm:prSet presAssocID="{A1631C57-A575-4E8D-B9EC-B76865887699}" presName="spaceRect" presStyleCnt="0"/>
      <dgm:spPr/>
    </dgm:pt>
    <dgm:pt modelId="{A862FD95-BE11-4FE3-91B4-EE0D5EC075AF}" type="pres">
      <dgm:prSet presAssocID="{A1631C57-A575-4E8D-B9EC-B76865887699}" presName="textRect" presStyleLbl="revTx" presStyleIdx="2" presStyleCnt="4" custScaleX="121254">
        <dgm:presLayoutVars>
          <dgm:chMax val="1"/>
          <dgm:chPref val="1"/>
        </dgm:presLayoutVars>
      </dgm:prSet>
      <dgm:spPr/>
    </dgm:pt>
    <dgm:pt modelId="{CB3339DF-910B-4B17-9CEE-D64162477E3E}" type="pres">
      <dgm:prSet presAssocID="{F51380B2-2FCE-4C5C-997A-5A9554B94783}" presName="sibTrans" presStyleCnt="0"/>
      <dgm:spPr/>
    </dgm:pt>
    <dgm:pt modelId="{154E3B93-6CF6-462B-B361-813C069C2B9A}" type="pres">
      <dgm:prSet presAssocID="{8C0FA1E7-E914-42E1-85FA-CF91C449926B}" presName="compNode" presStyleCnt="0"/>
      <dgm:spPr/>
    </dgm:pt>
    <dgm:pt modelId="{74757373-4F38-426C-A4E7-9154DDE847C3}" type="pres">
      <dgm:prSet presAssocID="{8C0FA1E7-E914-42E1-85FA-CF91C449926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olice"/>
        </a:ext>
      </dgm:extLst>
    </dgm:pt>
    <dgm:pt modelId="{75B77C6A-AA93-4862-85F8-F741168CD446}" type="pres">
      <dgm:prSet presAssocID="{8C0FA1E7-E914-42E1-85FA-CF91C449926B}" presName="spaceRect" presStyleCnt="0"/>
      <dgm:spPr/>
    </dgm:pt>
    <dgm:pt modelId="{B247A189-BB09-424B-88BF-8D0BD3B71A27}" type="pres">
      <dgm:prSet presAssocID="{8C0FA1E7-E914-42E1-85FA-CF91C449926B}" presName="textRect" presStyleLbl="revTx" presStyleIdx="3" presStyleCnt="4">
        <dgm:presLayoutVars>
          <dgm:chMax val="1"/>
          <dgm:chPref val="1"/>
        </dgm:presLayoutVars>
      </dgm:prSet>
      <dgm:spPr/>
    </dgm:pt>
  </dgm:ptLst>
  <dgm:cxnLst>
    <dgm:cxn modelId="{9017D800-8254-4E7D-809D-55A3DE574F09}" type="presOf" srcId="{A1631C57-A575-4E8D-B9EC-B76865887699}" destId="{A862FD95-BE11-4FE3-91B4-EE0D5EC075AF}" srcOrd="0" destOrd="0" presId="urn:microsoft.com/office/officeart/2018/2/layout/IconLabelList"/>
    <dgm:cxn modelId="{7AC51418-DD41-40FB-BEBA-458451723293}" srcId="{450E01B7-C5E3-468C-A7BB-C588F43C23AF}" destId="{B8F7C5D5-9AE2-46C0-9FC4-0138411D5918}" srcOrd="0" destOrd="0" parTransId="{0F7AFBE3-FF95-472B-B410-B0ED7C5F5216}" sibTransId="{86A6B74F-12FF-4C13-B6E0-0C9A426B16D0}"/>
    <dgm:cxn modelId="{EB72595D-B9EE-4DD6-89F7-37DC853AC797}" srcId="{450E01B7-C5E3-468C-A7BB-C588F43C23AF}" destId="{8C0FA1E7-E914-42E1-85FA-CF91C449926B}" srcOrd="3" destOrd="0" parTransId="{A82949C6-9F0D-4A9B-936E-C2E33B35214D}" sibTransId="{3BC61826-DCF4-44C2-8A4E-081EAC1A1FCC}"/>
    <dgm:cxn modelId="{918EAA47-14E4-47A6-96A3-7EEAFBAFD15C}" srcId="{450E01B7-C5E3-468C-A7BB-C588F43C23AF}" destId="{A1631C57-A575-4E8D-B9EC-B76865887699}" srcOrd="2" destOrd="0" parTransId="{E8C9A6CC-A1AC-4D5C-BC53-0D294CE79D46}" sibTransId="{F51380B2-2FCE-4C5C-997A-5A9554B94783}"/>
    <dgm:cxn modelId="{5022CA7D-F5F3-4CF5-8906-9D1D9BE36C3B}" type="presOf" srcId="{8C0FA1E7-E914-42E1-85FA-CF91C449926B}" destId="{B247A189-BB09-424B-88BF-8D0BD3B71A27}" srcOrd="0" destOrd="0" presId="urn:microsoft.com/office/officeart/2018/2/layout/IconLabelList"/>
    <dgm:cxn modelId="{948166A8-EE0C-439C-BA94-D102DF505C37}" type="presOf" srcId="{B8F7C5D5-9AE2-46C0-9FC4-0138411D5918}" destId="{D503732F-397C-46FC-A9A7-B2684ACCCCBD}" srcOrd="0" destOrd="0" presId="urn:microsoft.com/office/officeart/2018/2/layout/IconLabelList"/>
    <dgm:cxn modelId="{2CB558C6-8CF7-420C-B9AB-C157C852C192}" srcId="{450E01B7-C5E3-468C-A7BB-C588F43C23AF}" destId="{067191AB-AB77-4FBD-8C24-14F7CE94545D}" srcOrd="1" destOrd="0" parTransId="{4F763B04-C080-476F-8200-CECF12DA6756}" sibTransId="{179983EC-317F-4AF2-A2D2-0D47BE905D1B}"/>
    <dgm:cxn modelId="{2A5681DC-38B9-4D0D-B76D-84785A7F2703}" type="presOf" srcId="{450E01B7-C5E3-468C-A7BB-C588F43C23AF}" destId="{76763F7B-F6F2-408C-9705-5A198CAD6D3B}" srcOrd="0" destOrd="0" presId="urn:microsoft.com/office/officeart/2018/2/layout/IconLabelList"/>
    <dgm:cxn modelId="{7B6E9EEB-BA3F-4952-A270-3D1EA6BD4966}" type="presOf" srcId="{067191AB-AB77-4FBD-8C24-14F7CE94545D}" destId="{69650F37-EE03-445B-9D91-DDF788F2D3F5}" srcOrd="0" destOrd="0" presId="urn:microsoft.com/office/officeart/2018/2/layout/IconLabelList"/>
    <dgm:cxn modelId="{651DAC74-856B-4921-8E63-96A38E4E1D46}" type="presParOf" srcId="{76763F7B-F6F2-408C-9705-5A198CAD6D3B}" destId="{E3ADDBE6-0EE3-4CBC-989A-1643819D889A}" srcOrd="0" destOrd="0" presId="urn:microsoft.com/office/officeart/2018/2/layout/IconLabelList"/>
    <dgm:cxn modelId="{E0A14C65-B55C-49E9-B022-E9FE4F4227FC}" type="presParOf" srcId="{E3ADDBE6-0EE3-4CBC-989A-1643819D889A}" destId="{9C7EE362-07F6-4791-9EDB-CDB71509D33D}" srcOrd="0" destOrd="0" presId="urn:microsoft.com/office/officeart/2018/2/layout/IconLabelList"/>
    <dgm:cxn modelId="{E22E54D5-BA1A-4F9F-AE7E-B7606F1A462E}" type="presParOf" srcId="{E3ADDBE6-0EE3-4CBC-989A-1643819D889A}" destId="{288E6C7D-2C94-477F-9713-B5E62976357D}" srcOrd="1" destOrd="0" presId="urn:microsoft.com/office/officeart/2018/2/layout/IconLabelList"/>
    <dgm:cxn modelId="{224CC211-C254-4237-B087-8DB86EE14117}" type="presParOf" srcId="{E3ADDBE6-0EE3-4CBC-989A-1643819D889A}" destId="{D503732F-397C-46FC-A9A7-B2684ACCCCBD}" srcOrd="2" destOrd="0" presId="urn:microsoft.com/office/officeart/2018/2/layout/IconLabelList"/>
    <dgm:cxn modelId="{5174C194-6974-45CF-B934-4FA8B3494476}" type="presParOf" srcId="{76763F7B-F6F2-408C-9705-5A198CAD6D3B}" destId="{1B765AC8-31FC-4D16-B84B-A7D47345AB13}" srcOrd="1" destOrd="0" presId="urn:microsoft.com/office/officeart/2018/2/layout/IconLabelList"/>
    <dgm:cxn modelId="{C58C2C81-41D0-43FB-B9A2-144D3C8B8ACD}" type="presParOf" srcId="{76763F7B-F6F2-408C-9705-5A198CAD6D3B}" destId="{4E50FC3D-7551-4FC5-B3AC-D83B9D158A9D}" srcOrd="2" destOrd="0" presId="urn:microsoft.com/office/officeart/2018/2/layout/IconLabelList"/>
    <dgm:cxn modelId="{5D40B6B8-637B-4308-8830-F70EDA17EB55}" type="presParOf" srcId="{4E50FC3D-7551-4FC5-B3AC-D83B9D158A9D}" destId="{508841D1-5D9D-467B-98F4-158A307E9320}" srcOrd="0" destOrd="0" presId="urn:microsoft.com/office/officeart/2018/2/layout/IconLabelList"/>
    <dgm:cxn modelId="{D05F70DE-2D94-445C-A26D-794E2E3B1C53}" type="presParOf" srcId="{4E50FC3D-7551-4FC5-B3AC-D83B9D158A9D}" destId="{A6EFB9D9-D6EA-4A1B-B451-617BD350F6A6}" srcOrd="1" destOrd="0" presId="urn:microsoft.com/office/officeart/2018/2/layout/IconLabelList"/>
    <dgm:cxn modelId="{4B356805-ED8F-4D5B-9C8E-46F845BFC14F}" type="presParOf" srcId="{4E50FC3D-7551-4FC5-B3AC-D83B9D158A9D}" destId="{69650F37-EE03-445B-9D91-DDF788F2D3F5}" srcOrd="2" destOrd="0" presId="urn:microsoft.com/office/officeart/2018/2/layout/IconLabelList"/>
    <dgm:cxn modelId="{2C5182BB-F673-49B9-8C35-E6D66BA0D89F}" type="presParOf" srcId="{76763F7B-F6F2-408C-9705-5A198CAD6D3B}" destId="{AC8B5A2A-0656-4210-BD0D-F2535985BA40}" srcOrd="3" destOrd="0" presId="urn:microsoft.com/office/officeart/2018/2/layout/IconLabelList"/>
    <dgm:cxn modelId="{ED6904CE-FAAB-489D-AC9A-1F8163F60B29}" type="presParOf" srcId="{76763F7B-F6F2-408C-9705-5A198CAD6D3B}" destId="{276A2567-0DD8-46A5-8C1B-3AF683B8F64F}" srcOrd="4" destOrd="0" presId="urn:microsoft.com/office/officeart/2018/2/layout/IconLabelList"/>
    <dgm:cxn modelId="{D2846443-56C0-4E63-A2CE-C3A44AC44110}" type="presParOf" srcId="{276A2567-0DD8-46A5-8C1B-3AF683B8F64F}" destId="{9263A923-5242-4877-A979-9D7272FBA64A}" srcOrd="0" destOrd="0" presId="urn:microsoft.com/office/officeart/2018/2/layout/IconLabelList"/>
    <dgm:cxn modelId="{A4ECB5D1-51B8-44A3-AE20-729400B8FCC1}" type="presParOf" srcId="{276A2567-0DD8-46A5-8C1B-3AF683B8F64F}" destId="{ADD26C75-1474-4929-B506-5EA234010935}" srcOrd="1" destOrd="0" presId="urn:microsoft.com/office/officeart/2018/2/layout/IconLabelList"/>
    <dgm:cxn modelId="{C2436DFD-265F-4D55-8730-0DABD32AEE2D}" type="presParOf" srcId="{276A2567-0DD8-46A5-8C1B-3AF683B8F64F}" destId="{A862FD95-BE11-4FE3-91B4-EE0D5EC075AF}" srcOrd="2" destOrd="0" presId="urn:microsoft.com/office/officeart/2018/2/layout/IconLabelList"/>
    <dgm:cxn modelId="{43EB42A9-33EC-46C1-BBAD-A205FB75275E}" type="presParOf" srcId="{76763F7B-F6F2-408C-9705-5A198CAD6D3B}" destId="{CB3339DF-910B-4B17-9CEE-D64162477E3E}" srcOrd="5" destOrd="0" presId="urn:microsoft.com/office/officeart/2018/2/layout/IconLabelList"/>
    <dgm:cxn modelId="{D5C86AD4-E7D0-434C-8B96-23A5B1EE69D5}" type="presParOf" srcId="{76763F7B-F6F2-408C-9705-5A198CAD6D3B}" destId="{154E3B93-6CF6-462B-B361-813C069C2B9A}" srcOrd="6" destOrd="0" presId="urn:microsoft.com/office/officeart/2018/2/layout/IconLabelList"/>
    <dgm:cxn modelId="{08AC3DD8-C10B-4822-9814-AF87D2D58D28}" type="presParOf" srcId="{154E3B93-6CF6-462B-B361-813C069C2B9A}" destId="{74757373-4F38-426C-A4E7-9154DDE847C3}" srcOrd="0" destOrd="0" presId="urn:microsoft.com/office/officeart/2018/2/layout/IconLabelList"/>
    <dgm:cxn modelId="{3E734D3B-597B-47FF-A2EE-A0C143EF96CA}" type="presParOf" srcId="{154E3B93-6CF6-462B-B361-813C069C2B9A}" destId="{75B77C6A-AA93-4862-85F8-F741168CD446}" srcOrd="1" destOrd="0" presId="urn:microsoft.com/office/officeart/2018/2/layout/IconLabelList"/>
    <dgm:cxn modelId="{866667C9-1A9D-45EC-960A-CDCBE4A58F39}" type="presParOf" srcId="{154E3B93-6CF6-462B-B361-813C069C2B9A}" destId="{B247A189-BB09-424B-88BF-8D0BD3B71A27}" srcOrd="2" destOrd="0" presId="urn:microsoft.com/office/officeart/2018/2/layout/IconLabel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EE362-07F6-4791-9EDB-CDB71509D33D}">
      <dsp:nvSpPr>
        <dsp:cNvPr id="0" name=""/>
        <dsp:cNvSpPr/>
      </dsp:nvSpPr>
      <dsp:spPr>
        <a:xfrm>
          <a:off x="2689202" y="299828"/>
          <a:ext cx="716660" cy="716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03732F-397C-46FC-A9A7-B2684ACCCCBD}">
      <dsp:nvSpPr>
        <dsp:cNvPr id="0" name=""/>
        <dsp:cNvSpPr/>
      </dsp:nvSpPr>
      <dsp:spPr>
        <a:xfrm>
          <a:off x="2251243" y="1269511"/>
          <a:ext cx="1592578" cy="71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latin typeface="+mj-lt"/>
            </a:rPr>
            <a:t>Git as the source of truth for a system</a:t>
          </a:r>
        </a:p>
      </dsp:txBody>
      <dsp:txXfrm>
        <a:off x="2251243" y="1269511"/>
        <a:ext cx="1592578" cy="716660"/>
      </dsp:txXfrm>
    </dsp:sp>
    <dsp:sp modelId="{508841D1-5D9D-467B-98F4-158A307E9320}">
      <dsp:nvSpPr>
        <dsp:cNvPr id="0" name=""/>
        <dsp:cNvSpPr/>
      </dsp:nvSpPr>
      <dsp:spPr>
        <a:xfrm>
          <a:off x="4899469" y="299828"/>
          <a:ext cx="716660" cy="71666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650F37-EE03-445B-9D91-DDF788F2D3F5}">
      <dsp:nvSpPr>
        <dsp:cNvPr id="0" name=""/>
        <dsp:cNvSpPr/>
      </dsp:nvSpPr>
      <dsp:spPr>
        <a:xfrm>
          <a:off x="4122522" y="1269511"/>
          <a:ext cx="2270554" cy="71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latin typeface="+mj-lt"/>
            </a:rPr>
            <a:t>Git as the single place where we </a:t>
          </a:r>
          <a:r>
            <a:rPr lang="en-US" sz="1400" kern="1200">
              <a:latin typeface="+mj-lt"/>
              <a:ea typeface="+mn-ea"/>
              <a:cs typeface="+mn-cs"/>
            </a:rPr>
            <a:t>operate</a:t>
          </a:r>
          <a:r>
            <a:rPr lang="en-US" sz="1400" kern="1200">
              <a:latin typeface="+mj-lt"/>
            </a:rPr>
            <a:t> </a:t>
          </a:r>
        </a:p>
        <a:p>
          <a:pPr marL="0" lvl="0" indent="0" algn="ctr" defTabSz="622300">
            <a:lnSpc>
              <a:spcPct val="100000"/>
            </a:lnSpc>
            <a:spcBef>
              <a:spcPct val="0"/>
            </a:spcBef>
            <a:spcAft>
              <a:spcPct val="35000"/>
            </a:spcAft>
            <a:buNone/>
          </a:pPr>
          <a:r>
            <a:rPr lang="en-US" sz="1400" kern="1200">
              <a:latin typeface="+mj-lt"/>
            </a:rPr>
            <a:t>(create, change, and delete)</a:t>
          </a:r>
        </a:p>
      </dsp:txBody>
      <dsp:txXfrm>
        <a:off x="4122522" y="1269511"/>
        <a:ext cx="2270554" cy="716660"/>
      </dsp:txXfrm>
    </dsp:sp>
    <dsp:sp modelId="{9263A923-5242-4877-A979-9D7272FBA64A}">
      <dsp:nvSpPr>
        <dsp:cNvPr id="0" name=""/>
        <dsp:cNvSpPr/>
      </dsp:nvSpPr>
      <dsp:spPr>
        <a:xfrm>
          <a:off x="7109737" y="299828"/>
          <a:ext cx="716660" cy="71666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2FD95-BE11-4FE3-91B4-EE0D5EC075AF}">
      <dsp:nvSpPr>
        <dsp:cNvPr id="0" name=""/>
        <dsp:cNvSpPr/>
      </dsp:nvSpPr>
      <dsp:spPr>
        <a:xfrm>
          <a:off x="6671778" y="1269511"/>
          <a:ext cx="1592578" cy="71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latin typeface="+mj-lt"/>
            </a:rPr>
            <a:t>All changes are observable</a:t>
          </a:r>
        </a:p>
      </dsp:txBody>
      <dsp:txXfrm>
        <a:off x="6671778" y="1269511"/>
        <a:ext cx="1592578" cy="716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EE362-07F6-4791-9EDB-CDB71509D33D}">
      <dsp:nvSpPr>
        <dsp:cNvPr id="0" name=""/>
        <dsp:cNvSpPr/>
      </dsp:nvSpPr>
      <dsp:spPr>
        <a:xfrm>
          <a:off x="1547150" y="317668"/>
          <a:ext cx="742763" cy="74276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03732F-397C-46FC-A9A7-B2684ACCCCBD}">
      <dsp:nvSpPr>
        <dsp:cNvPr id="0" name=""/>
        <dsp:cNvSpPr/>
      </dsp:nvSpPr>
      <dsp:spPr>
        <a:xfrm>
          <a:off x="909611" y="1308097"/>
          <a:ext cx="2017841" cy="66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latin typeface="+mj-lt"/>
            </a:rPr>
            <a:t>System state described declaratively</a:t>
          </a:r>
        </a:p>
      </dsp:txBody>
      <dsp:txXfrm>
        <a:off x="909611" y="1308097"/>
        <a:ext cx="2017841" cy="660234"/>
      </dsp:txXfrm>
    </dsp:sp>
    <dsp:sp modelId="{508841D1-5D9D-467B-98F4-158A307E9320}">
      <dsp:nvSpPr>
        <dsp:cNvPr id="0" name=""/>
        <dsp:cNvSpPr/>
      </dsp:nvSpPr>
      <dsp:spPr>
        <a:xfrm>
          <a:off x="3946689" y="310411"/>
          <a:ext cx="742763" cy="7427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650F37-EE03-445B-9D91-DDF788F2D3F5}">
      <dsp:nvSpPr>
        <dsp:cNvPr id="0" name=""/>
        <dsp:cNvSpPr/>
      </dsp:nvSpPr>
      <dsp:spPr>
        <a:xfrm>
          <a:off x="3216305" y="1308097"/>
          <a:ext cx="2159989" cy="66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latin typeface="+mj-lt"/>
            </a:rPr>
            <a:t>State declaration versioned in source control</a:t>
          </a:r>
        </a:p>
      </dsp:txBody>
      <dsp:txXfrm>
        <a:off x="3216305" y="1308097"/>
        <a:ext cx="2159989" cy="660234"/>
      </dsp:txXfrm>
    </dsp:sp>
    <dsp:sp modelId="{9263A923-5242-4877-A979-9D7272FBA64A}">
      <dsp:nvSpPr>
        <dsp:cNvPr id="0" name=""/>
        <dsp:cNvSpPr/>
      </dsp:nvSpPr>
      <dsp:spPr>
        <a:xfrm>
          <a:off x="6294467" y="317668"/>
          <a:ext cx="742763" cy="7427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2FD95-BE11-4FE3-91B4-EE0D5EC075AF}">
      <dsp:nvSpPr>
        <dsp:cNvPr id="0" name=""/>
        <dsp:cNvSpPr/>
      </dsp:nvSpPr>
      <dsp:spPr>
        <a:xfrm>
          <a:off x="5665148" y="1308097"/>
          <a:ext cx="2001401" cy="66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latin typeface="+mj-lt"/>
            </a:rPr>
            <a:t>Approved changes are applied automatically</a:t>
          </a:r>
        </a:p>
      </dsp:txBody>
      <dsp:txXfrm>
        <a:off x="5665148" y="1308097"/>
        <a:ext cx="2001401" cy="660234"/>
      </dsp:txXfrm>
    </dsp:sp>
    <dsp:sp modelId="{74757373-4F38-426C-A4E7-9154DDE847C3}">
      <dsp:nvSpPr>
        <dsp:cNvPr id="0" name=""/>
        <dsp:cNvSpPr/>
      </dsp:nvSpPr>
      <dsp:spPr>
        <a:xfrm>
          <a:off x="8409313" y="317668"/>
          <a:ext cx="742763" cy="7427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47A189-BB09-424B-88BF-8D0BD3B71A27}">
      <dsp:nvSpPr>
        <dsp:cNvPr id="0" name=""/>
        <dsp:cNvSpPr/>
      </dsp:nvSpPr>
      <dsp:spPr>
        <a:xfrm>
          <a:off x="7955402" y="1308097"/>
          <a:ext cx="1650585" cy="66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latin typeface="+mj-lt"/>
            </a:rPr>
            <a:t>Agents enforce desired state</a:t>
          </a:r>
        </a:p>
      </dsp:txBody>
      <dsp:txXfrm>
        <a:off x="7955402" y="1308097"/>
        <a:ext cx="1650585" cy="66023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B49B22-DDEA-4569-BA7B-8BC81BDF143A}"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5B955-8A9D-4EF5-AC59-F0F9BBA0FED1}" type="slidenum">
              <a:rPr lang="en-US" smtClean="0"/>
              <a:t>‹#›</a:t>
            </a:fld>
            <a:endParaRPr lang="en-US"/>
          </a:p>
        </p:txBody>
      </p:sp>
    </p:spTree>
    <p:extLst>
      <p:ext uri="{BB962C8B-B14F-4D97-AF65-F5344CB8AC3E}">
        <p14:creationId xmlns:p14="http://schemas.microsoft.com/office/powerpoint/2010/main" val="485196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FB2CA-E48E-4A52-8ADC-7252F772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19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69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40485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24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9E3FE-5B15-42B1-9817-E8259C84F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88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95584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IL"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3251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IL"/>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4536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CAC93-B014-4124-8579-8DA6400C5D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08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7081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406223F-8C92-4852-AFCE-44DC33785A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116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400"/>
              </a:spcAft>
              <a:buFont typeface="Arial" panose="020B0604020202020204" pitchFamily="34" charset="0"/>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77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609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406223F-8C92-4852-AFCE-44DC33785A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0236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860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03386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860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3056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9157838-C8FF-42FB-ADC8-62F601F95BE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2379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33C14-A902-4B12-80A9-485F53F8A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0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9157838-C8FF-42FB-ADC8-62F601F95BE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346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7739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39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214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291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5B955-8A9D-4EF5-AC59-F0F9BBA0FED1}" type="slidenum">
              <a:rPr lang="en-US" smtClean="0"/>
              <a:t>31</a:t>
            </a:fld>
            <a:endParaRPr lang="en-US"/>
          </a:p>
        </p:txBody>
      </p:sp>
    </p:spTree>
    <p:extLst>
      <p:ext uri="{BB962C8B-B14F-4D97-AF65-F5344CB8AC3E}">
        <p14:creationId xmlns:p14="http://schemas.microsoft.com/office/powerpoint/2010/main" val="1990091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83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742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93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690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7747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52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1516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83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33C14-A902-4B12-80A9-485F53F8A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32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58FB2CA-E48E-4A52-8ADC-7252F772470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18750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381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73449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71802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818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92437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5B955-8A9D-4EF5-AC59-F0F9BBA0FED1}" type="slidenum">
              <a:rPr lang="en-US" smtClean="0"/>
              <a:t>48</a:t>
            </a:fld>
            <a:endParaRPr lang="en-US"/>
          </a:p>
        </p:txBody>
      </p:sp>
    </p:spTree>
    <p:extLst>
      <p:ext uri="{BB962C8B-B14F-4D97-AF65-F5344CB8AC3E}">
        <p14:creationId xmlns:p14="http://schemas.microsoft.com/office/powerpoint/2010/main" val="3682645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243D3-7AA8-4796-BD87-0BF11FA5D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72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243D3-7AA8-4796-BD87-0BF11FA5D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404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243D3-7AA8-4796-BD87-0BF11FA5D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408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243D3-7AA8-4796-BD87-0BF11FA5D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15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450E5-0453-459B-897E-1EB79FB782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599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72346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BC2E3-B0A1-4691-8C25-E01D0294DE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667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E8017-AAD6-4E05-A223-B445311ADD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24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63F0C-6485-4676-950C-2DB47BC434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96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14958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63F0C-6485-4676-950C-2DB47BC434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08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243D3-7AA8-4796-BD87-0BF11FA5D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5121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38453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4549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BC2E3-B0A1-4691-8C25-E01D0294DE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0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5470B-F548-4D7E-91A5-A1A993D75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041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6418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7744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6AF88-90E9-465A-9D3F-147ED6B584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71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4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3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3/14/2023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6957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48.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4.xml"/><Relationship Id="rId4" Type="http://schemas.openxmlformats.org/officeDocument/2006/relationships/image" Target="../media/image60.jpe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png"/><Relationship Id="rId3" Type="http://schemas.openxmlformats.org/officeDocument/2006/relationships/image" Target="../media/image69.svg"/><Relationship Id="rId21" Type="http://schemas.openxmlformats.org/officeDocument/2006/relationships/image" Target="../media/image87.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Master" Target="../slideMasters/slideMaster5.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19" Type="http://schemas.openxmlformats.org/officeDocument/2006/relationships/image" Target="../media/image85.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emf"/><Relationship Id="rId1" Type="http://schemas.openxmlformats.org/officeDocument/2006/relationships/slideMaster" Target="../slideMasters/slideMaster14.xml"/><Relationship Id="rId5" Type="http://schemas.openxmlformats.org/officeDocument/2006/relationships/image" Target="../media/image110.wmf"/><Relationship Id="rId4" Type="http://schemas.openxmlformats.org/officeDocument/2006/relationships/image" Target="../media/image109.wmf"/></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1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Master" Target="../slideMasters/slideMaster1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8.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Woman wearing HoloLens working on an engine.">
            <a:extLst>
              <a:ext uri="{FF2B5EF4-FFF2-40B4-BE49-F238E27FC236}">
                <a16:creationId xmlns:a16="http://schemas.microsoft.com/office/drawing/2014/main" id="{F947430B-164B-4C59-9520-7E982E651D5E}"/>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1815290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871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D2BBF83B-AB94-4635-A784-5E8484DEC774}"/>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3"/>
          <a:srcRect l="32559" r="10791"/>
          <a:stretch/>
        </p:blipFill>
        <p:spPr>
          <a:xfrm>
            <a:off x="5334001" y="0"/>
            <a:ext cx="6858000" cy="6858000"/>
          </a:xfrm>
          <a:prstGeom prst="rect">
            <a:avLst/>
          </a:prstGeom>
        </p:spPr>
      </p:pic>
    </p:spTree>
    <p:extLst>
      <p:ext uri="{BB962C8B-B14F-4D97-AF65-F5344CB8AC3E}">
        <p14:creationId xmlns:p14="http://schemas.microsoft.com/office/powerpoint/2010/main" val="71724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546">
          <p15:clr>
            <a:srgbClr val="5ACBF0"/>
          </p15:clr>
        </p15:guide>
        <p15:guide id="3" pos="3427">
          <p15:clr>
            <a:srgbClr val="5ACBF0"/>
          </p15:clr>
        </p15:guide>
        <p15:guide id="5" orient="horz" pos="2203">
          <p15:clr>
            <a:srgbClr val="FBAE40"/>
          </p15:clr>
        </p15:guide>
        <p15:guide id="6" orient="horz" pos="2273">
          <p15:clr>
            <a:srgbClr val="5ACBF0"/>
          </p15:clr>
        </p15:guide>
        <p15:guide id="7" pos="305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1008810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72">
          <p15:clr>
            <a:srgbClr val="5ACBF0"/>
          </p15:clr>
        </p15:guide>
        <p15:guide id="2" orient="horz" pos="2546">
          <p15:clr>
            <a:srgbClr val="5ACBF0"/>
          </p15:clr>
        </p15:guide>
        <p15:guide id="3" pos="6255">
          <p15:clr>
            <a:srgbClr val="5ACBF0"/>
          </p15:clr>
        </p15:guide>
        <p15:guide id="4" orient="horz" pos="220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0930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77426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519909"/>
      </p:ext>
    </p:extLst>
  </p:cSld>
  <p:clrMapOvr>
    <a:masterClrMapping/>
  </p:clrMapOvr>
  <p:transition>
    <p:fade/>
  </p:transition>
  <p:extLst>
    <p:ext uri="{DCECCB84-F9BA-43D5-87BE-67443E8EF086}">
      <p15:sldGuideLst xmlns:p15="http://schemas.microsoft.com/office/powerpoint/2012/main">
        <p15:guide id="1" orient="horz" pos="294">
          <p15:clr>
            <a:srgbClr val="5ACBF0"/>
          </p15:clr>
        </p15:guide>
        <p15:guide id="2" orient="horz" pos="923">
          <p15:clr>
            <a:srgbClr val="5ACBF0"/>
          </p15:clr>
        </p15:guide>
        <p15:guide id="4" orient="horz" pos="1297">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9104063"/>
      </p:ext>
    </p:extLst>
  </p:cSld>
  <p:clrMapOvr>
    <a:masterClrMapping/>
  </p:clrMapOvr>
  <p:transition>
    <p:fade/>
  </p:transition>
  <p:extLst>
    <p:ext uri="{DCECCB84-F9BA-43D5-87BE-67443E8EF086}">
      <p15:sldGuideLst xmlns:p15="http://schemas.microsoft.com/office/powerpoint/2012/main">
        <p15:guide id="1" orient="horz" pos="294">
          <p15:clr>
            <a:srgbClr val="5ACBF0"/>
          </p15:clr>
        </p15:guide>
        <p15:guide id="2" orient="horz" pos="1301">
          <p15:clr>
            <a:srgbClr val="5ACBF0"/>
          </p15:clr>
        </p15:guide>
        <p15:guide id="3" orient="horz" pos="922">
          <p15:clr>
            <a:srgbClr val="5ACBF0"/>
          </p15:clr>
        </p15:guide>
        <p15:guide id="4" pos="3733">
          <p15:clr>
            <a:srgbClr val="5ACBF0"/>
          </p15:clr>
        </p15:guide>
        <p15:guide id="5" pos="41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003569"/>
      </p:ext>
    </p:extLst>
  </p:cSld>
  <p:clrMapOvr>
    <a:masterClrMapping/>
  </p:clrMapOvr>
  <p:transition>
    <p:fade/>
  </p:transition>
  <p:extLst>
    <p:ext uri="{DCECCB84-F9BA-43D5-87BE-67443E8EF086}">
      <p15:sldGuideLst xmlns:p15="http://schemas.microsoft.com/office/powerpoint/2012/main">
        <p15:guide id="1" orient="horz" pos="294">
          <p15:clr>
            <a:srgbClr val="5ACBF0"/>
          </p15:clr>
        </p15:guide>
        <p15:guide id="2" orient="horz" pos="1297">
          <p15:clr>
            <a:srgbClr val="5ACBF0"/>
          </p15:clr>
        </p15:guide>
        <p15:guide id="3" orient="horz" pos="922">
          <p15:clr>
            <a:srgbClr val="5ACBF0"/>
          </p15:clr>
        </p15:guide>
        <p15:guide id="4" pos="3729">
          <p15:clr>
            <a:srgbClr val="5ACBF0"/>
          </p15:clr>
        </p15:guide>
        <p15:guide id="5" pos="41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471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17473101"/>
      </p:ext>
    </p:extLst>
  </p:cSld>
  <p:clrMapOvr>
    <a:masterClrMapping/>
  </p:clrMapOvr>
  <p:transition>
    <p:fade/>
  </p:transition>
  <p:extLst>
    <p:ext uri="{DCECCB84-F9BA-43D5-87BE-67443E8EF086}">
      <p15:sldGuideLst xmlns:p15="http://schemas.microsoft.com/office/powerpoint/2012/main">
        <p15:guide id="6" pos="795">
          <p15:clr>
            <a:srgbClr val="A4A3A4"/>
          </p15:clr>
        </p15:guide>
        <p15:guide id="7" pos="981">
          <p15:clr>
            <a:srgbClr val="A4A3A4"/>
          </p15:clr>
        </p15:guide>
        <p15:guide id="8" pos="1401">
          <p15:clr>
            <a:srgbClr val="A4A3A4"/>
          </p15:clr>
        </p15:guide>
        <p15:guide id="9" pos="1587">
          <p15:clr>
            <a:srgbClr val="A4A3A4"/>
          </p15:clr>
        </p15:guide>
        <p15:guide id="10" pos="2006">
          <p15:clr>
            <a:srgbClr val="A4A3A4"/>
          </p15:clr>
        </p15:guide>
        <p15:guide id="11" pos="2193">
          <p15:clr>
            <a:srgbClr val="A4A3A4"/>
          </p15:clr>
        </p15:guide>
        <p15:guide id="12" pos="2612">
          <p15:clr>
            <a:srgbClr val="A4A3A4"/>
          </p15:clr>
        </p15:guide>
        <p15:guide id="13" pos="2799">
          <p15:clr>
            <a:srgbClr val="A4A3A4"/>
          </p15:clr>
        </p15:guide>
        <p15:guide id="14" pos="3218">
          <p15:clr>
            <a:srgbClr val="A4A3A4"/>
          </p15:clr>
        </p15:guide>
        <p15:guide id="15" pos="3405">
          <p15:clr>
            <a:srgbClr val="A4A3A4"/>
          </p15:clr>
        </p15:guide>
        <p15:guide id="16" pos="3824">
          <p15:clr>
            <a:srgbClr val="A4A3A4"/>
          </p15:clr>
        </p15:guide>
        <p15:guide id="17" pos="4011">
          <p15:clr>
            <a:srgbClr val="A4A3A4"/>
          </p15:clr>
        </p15:guide>
        <p15:guide id="18" pos="4430">
          <p15:clr>
            <a:srgbClr val="A4A3A4"/>
          </p15:clr>
        </p15:guide>
        <p15:guide id="19" pos="4617">
          <p15:clr>
            <a:srgbClr val="A4A3A4"/>
          </p15:clr>
        </p15:guide>
        <p15:guide id="20" pos="5036">
          <p15:clr>
            <a:srgbClr val="A4A3A4"/>
          </p15:clr>
        </p15:guide>
        <p15:guide id="21" pos="5223">
          <p15:clr>
            <a:srgbClr val="A4A3A4"/>
          </p15:clr>
        </p15:guide>
        <p15:guide id="22" pos="5640">
          <p15:clr>
            <a:srgbClr val="A4A3A4"/>
          </p15:clr>
        </p15:guide>
        <p15:guide id="23" pos="5829">
          <p15:clr>
            <a:srgbClr val="A4A3A4"/>
          </p15:clr>
        </p15:guide>
        <p15:guide id="24" pos="6246">
          <p15:clr>
            <a:srgbClr val="A4A3A4"/>
          </p15:clr>
        </p15:guide>
        <p15:guide id="25" pos="6434">
          <p15:clr>
            <a:srgbClr val="A4A3A4"/>
          </p15:clr>
        </p15:guide>
        <p15:guide id="26" pos="6852">
          <p15:clr>
            <a:srgbClr val="A4A3A4"/>
          </p15:clr>
        </p15:guide>
        <p15:guide id="27" pos="7038">
          <p15:clr>
            <a:srgbClr val="A4A3A4"/>
          </p15:clr>
        </p15:guide>
        <p15:guide id="28" orient="horz" pos="923">
          <p15:clr>
            <a:srgbClr val="5ACBF0"/>
          </p15:clr>
        </p15:guide>
        <p15:guide id="29" orient="horz" pos="1296">
          <p15:clr>
            <a:srgbClr val="5ACBF0"/>
          </p15:clr>
        </p15:guide>
        <p15:guide id="30" orient="horz" pos="29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4429239"/>
      </p:ext>
    </p:extLst>
  </p:cSld>
  <p:clrMapOvr>
    <a:masterClrMapping/>
  </p:clrMapOvr>
  <p:transition>
    <p:fade/>
  </p:transition>
  <p:extLst>
    <p:ext uri="{DCECCB84-F9BA-43D5-87BE-67443E8EF086}">
      <p15:sldGuideLst xmlns:p15="http://schemas.microsoft.com/office/powerpoint/2012/main">
        <p15:guide id="2" pos="3427">
          <p15:clr>
            <a:srgbClr val="5ACBF0"/>
          </p15:clr>
        </p15:guide>
        <p15:guide id="6" orient="horz" pos="922">
          <p15:clr>
            <a:srgbClr val="5ACBF0"/>
          </p15:clr>
        </p15:guide>
        <p15:guide id="7" orient="horz" pos="2007">
          <p15:clr>
            <a:srgbClr val="5ACBF0"/>
          </p15:clr>
        </p15:guide>
        <p15:guide id="8" orient="horz" pos="2270">
          <p15:clr>
            <a:srgbClr val="5ACBF0"/>
          </p15:clr>
        </p15:guide>
        <p15:guide id="10" pos="3804">
          <p15:clr>
            <a:srgbClr val="C35EA4"/>
          </p15:clr>
        </p15:guide>
        <p15:guide id="11" pos="3053">
          <p15:clr>
            <a:srgbClr val="5ACBF0"/>
          </p15:clr>
        </p15:guide>
        <p15:guide id="12" pos="361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8162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5496043"/>
      </p:ext>
    </p:extLst>
  </p:cSld>
  <p:clrMapOvr>
    <a:masterClrMapping/>
  </p:clrMapOvr>
  <p:transition>
    <p:fade/>
  </p:transition>
  <p:extLst>
    <p:ext uri="{DCECCB84-F9BA-43D5-87BE-67443E8EF086}">
      <p15:sldGuideLst xmlns:p15="http://schemas.microsoft.com/office/powerpoint/2012/main">
        <p15:guide id="2" pos="3427">
          <p15:clr>
            <a:srgbClr val="5ACBF0"/>
          </p15:clr>
        </p15:guide>
        <p15:guide id="5" orient="horz" pos="2203">
          <p15:clr>
            <a:srgbClr val="5ACBF0"/>
          </p15:clr>
        </p15:guide>
        <p15:guide id="6" pos="3051">
          <p15:clr>
            <a:srgbClr val="5ACBF0"/>
          </p15:clr>
        </p15:guide>
        <p15:guide id="7" pos="3803">
          <p15:clr>
            <a:srgbClr val="C35EA4"/>
          </p15:clr>
        </p15:guide>
        <p15:guide id="8" pos="3615">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6262932"/>
      </p:ext>
    </p:extLst>
  </p:cSld>
  <p:clrMapOvr>
    <a:masterClrMapping/>
  </p:clrMapOvr>
  <p:transition>
    <p:fade/>
  </p:transition>
  <p:extLst>
    <p:ext uri="{DCECCB84-F9BA-43D5-87BE-67443E8EF086}">
      <p15:sldGuideLst xmlns:p15="http://schemas.microsoft.com/office/powerpoint/2012/main">
        <p15:guide id="2" pos="3427">
          <p15:clr>
            <a:srgbClr val="5ACBF0"/>
          </p15:clr>
        </p15:guide>
        <p15:guide id="3" orient="horz" pos="1914">
          <p15:clr>
            <a:srgbClr val="5ACBF0"/>
          </p15:clr>
        </p15:guide>
        <p15:guide id="4" pos="3806">
          <p15:clr>
            <a:srgbClr val="C35EA4"/>
          </p15:clr>
        </p15:guide>
        <p15:guide id="5" pos="3053">
          <p15:clr>
            <a:srgbClr val="5ACBF0"/>
          </p15:clr>
        </p15:guide>
        <p15:guide id="6" pos="3618">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445391"/>
      </p:ext>
    </p:extLst>
  </p:cSld>
  <p:clrMapOvr>
    <a:masterClrMapping/>
  </p:clrMapOvr>
  <p:transition>
    <p:fade/>
  </p:transition>
  <p:extLst>
    <p:ext uri="{DCECCB84-F9BA-43D5-87BE-67443E8EF086}">
      <p15:sldGuideLst xmlns:p15="http://schemas.microsoft.com/office/powerpoint/2012/main">
        <p15:guide id="1" orient="horz" pos="235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2367487"/>
      </p:ext>
    </p:extLst>
  </p:cSld>
  <p:clrMapOvr>
    <a:masterClrMapping/>
  </p:clrMapOvr>
  <p:transition>
    <p:fade/>
  </p:transition>
  <p:extLst>
    <p:ext uri="{DCECCB84-F9BA-43D5-87BE-67443E8EF086}">
      <p15:sldGuideLst xmlns:p15="http://schemas.microsoft.com/office/powerpoint/2012/main">
        <p15:guide id="7" pos="3648">
          <p15:clr>
            <a:srgbClr val="5ACBF0"/>
          </p15:clr>
        </p15:guide>
        <p15:guide id="8" orient="horz" pos="220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1362812"/>
      </p:ext>
    </p:extLst>
  </p:cSld>
  <p:clrMapOvr>
    <a:masterClrMapping/>
  </p:clrMapOvr>
  <p:transition>
    <p:fade/>
  </p:transition>
  <p:extLst>
    <p:ext uri="{DCECCB84-F9BA-43D5-87BE-67443E8EF086}">
      <p15:sldGuideLst xmlns:p15="http://schemas.microsoft.com/office/powerpoint/2012/main">
        <p15:guide id="7" pos="4187">
          <p15:clr>
            <a:srgbClr val="5ACBF0"/>
          </p15:clr>
        </p15:guide>
        <p15:guide id="8" orient="horz" pos="2203">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2944386"/>
      </p:ext>
    </p:extLst>
  </p:cSld>
  <p:clrMapOvr>
    <a:masterClrMapping/>
  </p:clrMapOvr>
  <p:transition>
    <p:fade/>
  </p:transition>
  <p:extLst>
    <p:ext uri="{DCECCB84-F9BA-43D5-87BE-67443E8EF086}">
      <p15:sldGuideLst xmlns:p15="http://schemas.microsoft.com/office/powerpoint/2012/main">
        <p15:guide id="5" orient="horz" pos="2937">
          <p15:clr>
            <a:srgbClr val="5ACBF0"/>
          </p15:clr>
        </p15:guide>
        <p15:guide id="6" orient="horz" pos="36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6250466"/>
      </p:ext>
    </p:extLst>
  </p:cSld>
  <p:clrMapOvr>
    <a:masterClrMapping/>
  </p:clrMapOvr>
  <p:transition>
    <p:fade/>
  </p:transition>
  <p:extLst>
    <p:ext uri="{DCECCB84-F9BA-43D5-87BE-67443E8EF086}">
      <p15:sldGuideLst xmlns:p15="http://schemas.microsoft.com/office/powerpoint/2012/main">
        <p15:guide id="5" orient="horz" pos="1469">
          <p15:clr>
            <a:srgbClr val="5ACBF0"/>
          </p15:clr>
        </p15:guide>
        <p15:guide id="6" orient="horz" pos="73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5805003"/>
      </p:ext>
    </p:extLst>
  </p:cSld>
  <p:clrMapOvr>
    <a:masterClrMapping/>
  </p:clrMapOvr>
  <p:transition>
    <p:fade/>
  </p:transition>
  <p:extLst>
    <p:ext uri="{DCECCB84-F9BA-43D5-87BE-67443E8EF086}">
      <p15:sldGuideLst xmlns:p15="http://schemas.microsoft.com/office/powerpoint/2012/main">
        <p15:guide id="3" orient="horz" pos="3655">
          <p15:clr>
            <a:srgbClr val="5ACBF0"/>
          </p15:clr>
        </p15:guide>
        <p15:guide id="4" orient="horz" pos="1301">
          <p15:clr>
            <a:srgbClr val="5ACBF0"/>
          </p15:clr>
        </p15:guide>
        <p15:guide id="5" orient="horz" pos="294">
          <p15:clr>
            <a:srgbClr val="5ACBF0"/>
          </p15:clr>
        </p15:guide>
        <p15:guide id="6" pos="3824">
          <p15:clr>
            <a:srgbClr val="5ACBF0"/>
          </p15:clr>
        </p15:guide>
        <p15:guide id="7" pos="401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9400246"/>
      </p:ext>
    </p:extLst>
  </p:cSld>
  <p:clrMapOvr>
    <a:masterClrMapping/>
  </p:clrMapOvr>
  <p:transition>
    <p:fade/>
  </p:transition>
  <p:extLst>
    <p:ext uri="{DCECCB84-F9BA-43D5-87BE-67443E8EF086}">
      <p15:sldGuideLst xmlns:p15="http://schemas.microsoft.com/office/powerpoint/2012/main">
        <p15:guide id="3" orient="horz" pos="3655">
          <p15:clr>
            <a:srgbClr val="5ACBF0"/>
          </p15:clr>
        </p15:guide>
        <p15:guide id="4" orient="horz" pos="1301">
          <p15:clr>
            <a:srgbClr val="5ACBF0"/>
          </p15:clr>
        </p15:guide>
        <p15:guide id="5" orient="horz" pos="294">
          <p15:clr>
            <a:srgbClr val="5ACBF0"/>
          </p15:clr>
        </p15:guide>
        <p15:guide id="6" pos="2608">
          <p15:clr>
            <a:srgbClr val="5ACBF0"/>
          </p15:clr>
        </p15:guide>
        <p15:guide id="7" pos="2799">
          <p15:clr>
            <a:srgbClr val="5ACBF0"/>
          </p15:clr>
        </p15:guide>
        <p15:guide id="8" pos="5035">
          <p15:clr>
            <a:srgbClr val="5ACBF0"/>
          </p15:clr>
        </p15:guide>
        <p15:guide id="9" pos="522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7338659"/>
      </p:ext>
    </p:extLst>
  </p:cSld>
  <p:clrMapOvr>
    <a:masterClrMapping/>
  </p:clrMapOvr>
  <p:transition>
    <p:fade/>
  </p:transition>
  <p:extLst>
    <p:ext uri="{DCECCB84-F9BA-43D5-87BE-67443E8EF086}">
      <p15:sldGuideLst xmlns:p15="http://schemas.microsoft.com/office/powerpoint/2012/main">
        <p15:guide id="3" orient="horz" pos="3053">
          <p15:clr>
            <a:srgbClr val="5ACBF0"/>
          </p15:clr>
        </p15:guide>
        <p15:guide id="4" orient="horz" pos="1301">
          <p15:clr>
            <a:srgbClr val="5ACBF0"/>
          </p15:clr>
        </p15:guide>
        <p15:guide id="5" orient="horz" pos="294">
          <p15:clr>
            <a:srgbClr val="5ACBF0"/>
          </p15:clr>
        </p15:guide>
        <p15:guide id="6" pos="2002">
          <p15:clr>
            <a:srgbClr val="5ACBF0"/>
          </p15:clr>
        </p15:guide>
        <p15:guide id="7" pos="2193">
          <p15:clr>
            <a:srgbClr val="5ACBF0"/>
          </p15:clr>
        </p15:guide>
        <p15:guide id="8" pos="3821">
          <p15:clr>
            <a:srgbClr val="5ACBF0"/>
          </p15:clr>
        </p15:guide>
        <p15:guide id="9" pos="4013">
          <p15:clr>
            <a:srgbClr val="5ACBF0"/>
          </p15:clr>
        </p15:guide>
        <p15:guide id="10" pos="5641">
          <p15:clr>
            <a:srgbClr val="5ACBF0"/>
          </p15:clr>
        </p15:guide>
        <p15:guide id="11" pos="583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755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406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4" y="2309812"/>
            <a:ext cx="7254865" cy="430901"/>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080767"/>
      </p:ext>
    </p:extLst>
  </p:cSld>
  <p:clrMapOvr>
    <a:masterClrMapping/>
  </p:clrMapOvr>
  <p:transition>
    <p:fade/>
  </p:transition>
  <p:extLst>
    <p:ext uri="{DCECCB84-F9BA-43D5-87BE-67443E8EF086}">
      <p15:sldGuideLst xmlns:p15="http://schemas.microsoft.com/office/powerpoint/2012/main">
        <p15:guide id="13" pos="2799">
          <p15:clr>
            <a:srgbClr val="5ACBF0"/>
          </p15:clr>
        </p15:guide>
        <p15:guide id="29" orient="horz" pos="1297">
          <p15:clr>
            <a:srgbClr val="5ACBF0"/>
          </p15:clr>
        </p15:guide>
        <p15:guide id="30" pos="2424">
          <p15:clr>
            <a:srgbClr val="5ACBF0"/>
          </p15:clr>
        </p15:guide>
        <p15:guide id="32" orient="horz" pos="148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3444664"/>
      </p:ext>
    </p:extLst>
  </p:cSld>
  <p:clrMapOvr>
    <a:masterClrMapping/>
  </p:clrMapOvr>
  <p:transition>
    <p:fade/>
  </p:transition>
  <p:extLst>
    <p:ext uri="{DCECCB84-F9BA-43D5-87BE-67443E8EF086}">
      <p15:sldGuideLst xmlns:p15="http://schemas.microsoft.com/office/powerpoint/2012/main">
        <p15:guide id="13" pos="2799">
          <p15:clr>
            <a:srgbClr val="5ACBF0"/>
          </p15:clr>
        </p15:guide>
        <p15:guide id="29" orient="horz" pos="2203">
          <p15:clr>
            <a:srgbClr val="5ACBF0"/>
          </p15:clr>
        </p15:guide>
        <p15:guide id="30" pos="2424">
          <p15:clr>
            <a:srgbClr val="5ACBF0"/>
          </p15:clr>
        </p15:guide>
        <p15:guide id="31" pos="317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04633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pos="6258">
          <p15:clr>
            <a:srgbClr val="5ACBF0"/>
          </p15:clr>
        </p15:guide>
        <p15:guide id="3" orient="horz" pos="1948">
          <p15:clr>
            <a:srgbClr val="5ACBF0"/>
          </p15:clr>
        </p15:guide>
        <p15:guide id="4" orient="horz" pos="255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5861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pos="6258">
          <p15:clr>
            <a:srgbClr val="5ACBF0"/>
          </p15:clr>
        </p15:guide>
        <p15:guide id="3" orient="horz" pos="1948">
          <p15:clr>
            <a:srgbClr val="5ACBF0"/>
          </p15:clr>
        </p15:guide>
        <p15:guide id="4" orient="horz" pos="255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19431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pos="6250">
          <p15:clr>
            <a:srgbClr val="5ACBF0"/>
          </p15:clr>
        </p15:guide>
        <p15:guide id="3" orient="horz" pos="194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616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pos="6258">
          <p15:clr>
            <a:srgbClr val="5ACBF0"/>
          </p15:clr>
        </p15:guide>
        <p15:guide id="3" orient="horz" pos="194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1470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3215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95">
          <p15:clr>
            <a:srgbClr val="A4A3A4"/>
          </p15:clr>
        </p15:guide>
        <p15:guide id="7" pos="981">
          <p15:clr>
            <a:srgbClr val="A4A3A4"/>
          </p15:clr>
        </p15:guide>
        <p15:guide id="8" pos="1401">
          <p15:clr>
            <a:srgbClr val="A4A3A4"/>
          </p15:clr>
        </p15:guide>
        <p15:guide id="9" pos="1587">
          <p15:clr>
            <a:srgbClr val="A4A3A4"/>
          </p15:clr>
        </p15:guide>
        <p15:guide id="10" pos="2006">
          <p15:clr>
            <a:srgbClr val="A4A3A4"/>
          </p15:clr>
        </p15:guide>
        <p15:guide id="11" pos="2193">
          <p15:clr>
            <a:srgbClr val="A4A3A4"/>
          </p15:clr>
        </p15:guide>
        <p15:guide id="12" pos="2612">
          <p15:clr>
            <a:srgbClr val="A4A3A4"/>
          </p15:clr>
        </p15:guide>
        <p15:guide id="13" pos="2799">
          <p15:clr>
            <a:srgbClr val="A4A3A4"/>
          </p15:clr>
        </p15:guide>
        <p15:guide id="14" pos="3218">
          <p15:clr>
            <a:srgbClr val="A4A3A4"/>
          </p15:clr>
        </p15:guide>
        <p15:guide id="15" pos="3405">
          <p15:clr>
            <a:srgbClr val="A4A3A4"/>
          </p15:clr>
        </p15:guide>
        <p15:guide id="16" pos="3824">
          <p15:clr>
            <a:srgbClr val="A4A3A4"/>
          </p15:clr>
        </p15:guide>
        <p15:guide id="17" pos="4011">
          <p15:clr>
            <a:srgbClr val="A4A3A4"/>
          </p15:clr>
        </p15:guide>
        <p15:guide id="18" pos="4430">
          <p15:clr>
            <a:srgbClr val="A4A3A4"/>
          </p15:clr>
        </p15:guide>
        <p15:guide id="19" pos="4617">
          <p15:clr>
            <a:srgbClr val="A4A3A4"/>
          </p15:clr>
        </p15:guide>
        <p15:guide id="20" pos="5036">
          <p15:clr>
            <a:srgbClr val="A4A3A4"/>
          </p15:clr>
        </p15:guide>
        <p15:guide id="21" pos="5223">
          <p15:clr>
            <a:srgbClr val="A4A3A4"/>
          </p15:clr>
        </p15:guide>
        <p15:guide id="22" pos="5640">
          <p15:clr>
            <a:srgbClr val="A4A3A4"/>
          </p15:clr>
        </p15:guide>
        <p15:guide id="23" pos="5829">
          <p15:clr>
            <a:srgbClr val="A4A3A4"/>
          </p15:clr>
        </p15:guide>
        <p15:guide id="24" pos="6246">
          <p15:clr>
            <a:srgbClr val="A4A3A4"/>
          </p15:clr>
        </p15:guide>
        <p15:guide id="25" pos="6434">
          <p15:clr>
            <a:srgbClr val="A4A3A4"/>
          </p15:clr>
        </p15:guide>
        <p15:guide id="26" pos="6852">
          <p15:clr>
            <a:srgbClr val="A4A3A4"/>
          </p15:clr>
        </p15:guide>
        <p15:guide id="27" pos="7038">
          <p15:clr>
            <a:srgbClr val="A4A3A4"/>
          </p15:clr>
        </p15:guide>
        <p15:guide id="28" orient="horz" pos="923">
          <p15:clr>
            <a:srgbClr val="5ACBF0"/>
          </p15:clr>
        </p15:guide>
        <p15:guide id="29" orient="horz" pos="1296">
          <p15:clr>
            <a:srgbClr val="5ACBF0"/>
          </p15:clr>
        </p15:guide>
        <p15:guide id="30" orient="horz" pos="29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486" indent="0">
              <a:buNone/>
              <a:defRPr sz="2400">
                <a:solidFill>
                  <a:schemeClr val="tx1"/>
                </a:solidFill>
                <a:latin typeface="Consolas" panose="020B0609020204030204" pitchFamily="49" charset="0"/>
                <a:cs typeface="Consolas" panose="020B0609020204030204" pitchFamily="49" charset="0"/>
              </a:defRPr>
            </a:lvl2pPr>
            <a:lvl3pPr marL="584495" indent="0">
              <a:buNone/>
              <a:defRPr sz="2000">
                <a:solidFill>
                  <a:schemeClr val="tx1"/>
                </a:solidFill>
                <a:latin typeface="Consolas" panose="020B0609020204030204" pitchFamily="49" charset="0"/>
                <a:cs typeface="Consolas" panose="020B0609020204030204" pitchFamily="49" charset="0"/>
              </a:defRPr>
            </a:lvl3pPr>
            <a:lvl4pPr marL="814407" indent="0">
              <a:buNone/>
              <a:defRPr sz="1800">
                <a:solidFill>
                  <a:schemeClr val="tx1"/>
                </a:solidFill>
                <a:latin typeface="Consolas" panose="020B0609020204030204" pitchFamily="49" charset="0"/>
                <a:cs typeface="Consolas" panose="020B0609020204030204" pitchFamily="49" charset="0"/>
              </a:defRPr>
            </a:lvl4pPr>
            <a:lvl5pPr marL="1050795"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150371"/>
      </p:ext>
    </p:extLst>
  </p:cSld>
  <p:clrMapOvr>
    <a:masterClrMapping/>
  </p:clrMapOvr>
  <p:transition>
    <p:fade/>
  </p:transition>
  <p:extLst>
    <p:ext uri="{DCECCB84-F9BA-43D5-87BE-67443E8EF086}">
      <p15:sldGuideLst xmlns:p15="http://schemas.microsoft.com/office/powerpoint/2012/main">
        <p15:guide id="1" orient="horz" pos="1297">
          <p15:clr>
            <a:srgbClr val="5ACBF0"/>
          </p15:clr>
        </p15:guide>
        <p15:guide id="2" orient="horz" pos="923">
          <p15:clr>
            <a:srgbClr val="5ACBF0"/>
          </p15:clr>
        </p15:guide>
        <p15:guide id="3" orient="horz" pos="29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18460546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165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90965451"/>
      </p:ext>
    </p:extLst>
  </p:cSld>
  <p:clrMapOvr>
    <a:masterClrMapping/>
  </p:clrMapOvr>
  <p:transition>
    <p:fade/>
  </p:transition>
  <p:extLst>
    <p:ext uri="{DCECCB84-F9BA-43D5-87BE-67443E8EF086}">
      <p15:sldGuideLst xmlns:p15="http://schemas.microsoft.com/office/powerpoint/2012/main">
        <p15:guide id="1" orient="horz" pos="922">
          <p15:clr>
            <a:srgbClr val="5ACBF0"/>
          </p15:clr>
        </p15:guide>
        <p15:guide id="2" orient="horz" pos="29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B7-7C8F-074E-9CAB-108433607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2D9BF-688D-7E43-A6B3-BE162163A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FB69A-B801-BB4C-B45C-3F4F6B8E792B}"/>
              </a:ext>
            </a:extLst>
          </p:cNvPr>
          <p:cNvSpPr>
            <a:spLocks noGrp="1"/>
          </p:cNvSpPr>
          <p:nvPr>
            <p:ph type="dt" sz="half" idx="10"/>
          </p:nvPr>
        </p:nvSpPr>
        <p:spPr/>
        <p:txBody>
          <a:bodyPr/>
          <a:lstStyle/>
          <a:p>
            <a:fld id="{7C5B76DA-FCC2-6146-AFC9-E5F180670763}" type="datetimeFigureOut">
              <a:rPr lang="en-US" smtClean="0"/>
              <a:t>3/14/2023</a:t>
            </a:fld>
            <a:endParaRPr lang="en-US"/>
          </a:p>
        </p:txBody>
      </p:sp>
      <p:sp>
        <p:nvSpPr>
          <p:cNvPr id="5" name="Footer Placeholder 4">
            <a:extLst>
              <a:ext uri="{FF2B5EF4-FFF2-40B4-BE49-F238E27FC236}">
                <a16:creationId xmlns:a16="http://schemas.microsoft.com/office/drawing/2014/main" id="{2FCDA7CF-A6DA-764E-9D97-4BBD91F2B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66E91-E281-EE45-99C0-CF8419420C35}"/>
              </a:ext>
            </a:extLst>
          </p:cNvPr>
          <p:cNvSpPr>
            <a:spLocks noGrp="1"/>
          </p:cNvSpPr>
          <p:nvPr>
            <p:ph type="sldNum" sz="quarter" idx="12"/>
          </p:nvPr>
        </p:nvSpPr>
        <p:spPr/>
        <p:txBody>
          <a:bodyPr/>
          <a:lstStyle/>
          <a:p>
            <a:fld id="{5B529444-F807-E748-98D8-DF37094D95C9}" type="slidenum">
              <a:rPr lang="en-US" smtClean="0"/>
              <a:t>‹#›</a:t>
            </a:fld>
            <a:endParaRPr lang="en-US"/>
          </a:p>
        </p:txBody>
      </p:sp>
    </p:spTree>
    <p:extLst>
      <p:ext uri="{BB962C8B-B14F-4D97-AF65-F5344CB8AC3E}">
        <p14:creationId xmlns:p14="http://schemas.microsoft.com/office/powerpoint/2010/main" val="27589717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778640"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2025649"/>
            <a:ext cx="6392863" cy="1324389"/>
          </a:xfrm>
        </p:spPr>
        <p:txBody>
          <a:bodyPr/>
          <a:lstStyle>
            <a:lvl1pPr marL="0" indent="0">
              <a:spcBef>
                <a:spcPts val="800"/>
              </a:spcBef>
              <a:buNone/>
              <a:defRPr sz="2000">
                <a:latin typeface="+mj-lt"/>
              </a:defRPr>
            </a:lvl1pPr>
            <a:lvl2pPr marL="285695" indent="-285695">
              <a:spcBef>
                <a:spcPts val="250"/>
              </a:spcBef>
              <a:buClr>
                <a:schemeClr val="accent2"/>
              </a:buClr>
              <a:buFont typeface="Arial" panose="020B0604020202020204" pitchFamily="34" charset="0"/>
              <a:buChar char="•"/>
              <a:defRPr sz="1800"/>
            </a:lvl2pPr>
            <a:lvl3pPr marL="569803" indent="-285695">
              <a:buClr>
                <a:schemeClr val="accent2"/>
              </a:buClr>
              <a:buFont typeface="Arial" panose="020B0604020202020204" pitchFamily="34" charset="0"/>
              <a:buChar char="•"/>
              <a:defRPr sz="1400"/>
            </a:lvl3pPr>
            <a:lvl4pPr marL="833278" indent="-171417">
              <a:buClr>
                <a:schemeClr val="accent2"/>
              </a:buClr>
              <a:buFont typeface="Arial" panose="020B0604020202020204" pitchFamily="34" charset="0"/>
              <a:buChar char="•"/>
              <a:defRPr sz="1200"/>
            </a:lvl4pPr>
            <a:lvl5pPr marL="1026916" indent="-171417">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C1204E-D1D0-4D38-AACE-B86BF5A2D797}"/>
              </a:ext>
            </a:extLst>
          </p:cNvPr>
          <p:cNvSpPr>
            <a:spLocks noGrp="1"/>
          </p:cNvSpPr>
          <p:nvPr>
            <p:ph sz="quarter" idx="13"/>
          </p:nvPr>
        </p:nvSpPr>
        <p:spPr>
          <a:xfrm>
            <a:off x="6586538" y="1457325"/>
            <a:ext cx="2843212"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6780C0D4-0210-4318-9EB1-FD166F8A54BD}"/>
              </a:ext>
            </a:extLst>
          </p:cNvPr>
          <p:cNvSpPr>
            <a:spLocks noGrp="1"/>
          </p:cNvSpPr>
          <p:nvPr>
            <p:ph sz="quarter" idx="14"/>
          </p:nvPr>
        </p:nvSpPr>
        <p:spPr>
          <a:xfrm>
            <a:off x="7658101" y="3157537"/>
            <a:ext cx="2343150"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F531FBD-3C9A-4783-AD50-ADADA8957E75}"/>
              </a:ext>
            </a:extLst>
          </p:cNvPr>
          <p:cNvSpPr>
            <a:spLocks noGrp="1"/>
          </p:cNvSpPr>
          <p:nvPr>
            <p:ph sz="quarter" idx="15"/>
          </p:nvPr>
        </p:nvSpPr>
        <p:spPr>
          <a:xfrm>
            <a:off x="9245601" y="682625"/>
            <a:ext cx="1871663" cy="2905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201719"/>
      </p:ext>
    </p:extLst>
  </p:cSld>
  <p:clrMapOvr>
    <a:masterClrMapping/>
  </p:clrMapOvr>
  <p:transition>
    <p:fade/>
  </p:transition>
  <p:extLst>
    <p:ext uri="{DCECCB84-F9BA-43D5-87BE-67443E8EF086}">
      <p15:sldGuideLst xmlns:p15="http://schemas.microsoft.com/office/powerpoint/2012/main">
        <p15:guide id="1" orient="horz" pos="294">
          <p15:clr>
            <a:srgbClr val="5ACBF0"/>
          </p15:clr>
        </p15:guide>
        <p15:guide id="2" orient="horz" pos="1301">
          <p15:clr>
            <a:srgbClr val="5ACBF0"/>
          </p15:clr>
        </p15:guide>
        <p15:guide id="3" orient="horz" pos="92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3276340887"/>
      </p:ext>
    </p:extLst>
  </p:cSld>
  <p:clrMapOvr>
    <a:masterClrMapping/>
  </p:clrMapOvr>
  <p:transition>
    <p:fade/>
  </p:transition>
  <p:extLst>
    <p:ext uri="{DCECCB84-F9BA-43D5-87BE-67443E8EF086}">
      <p15:sldGuideLst xmlns:p15="http://schemas.microsoft.com/office/powerpoint/2012/main">
        <p15:guide id="28" orient="horz" pos="923">
          <p15:clr>
            <a:srgbClr val="5ACBF0"/>
          </p15:clr>
        </p15:guide>
        <p15:guide id="29" orient="horz" pos="1296">
          <p15:clr>
            <a:srgbClr val="5ACBF0"/>
          </p15:clr>
        </p15:guide>
        <p15:guide id="30" orient="horz" pos="29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925246683"/>
      </p:ext>
    </p:extLst>
  </p:cSld>
  <p:clrMapOvr>
    <a:masterClrMapping/>
  </p:clrMapOvr>
  <p:transition>
    <p:fade/>
  </p:transition>
  <p:extLst>
    <p:ext uri="{DCECCB84-F9BA-43D5-87BE-67443E8EF086}">
      <p15:sldGuideLst xmlns:p15="http://schemas.microsoft.com/office/powerpoint/2012/main">
        <p15:guide id="28" orient="horz" pos="923">
          <p15:clr>
            <a:srgbClr val="5ACBF0"/>
          </p15:clr>
        </p15:guide>
        <p15:guide id="29" orient="horz" pos="1296">
          <p15:clr>
            <a:srgbClr val="5ACBF0"/>
          </p15:clr>
        </p15:guide>
        <p15:guide id="30" orient="horz" pos="29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enter 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3"/>
            <a:ext cx="11021125" cy="310863"/>
          </a:xfrm>
        </p:spPr>
        <p:txBody>
          <a:bodyPr/>
          <a:lstStyle>
            <a:lvl1pPr marL="0" indent="0" algn="ctr">
              <a:buNone/>
              <a:defRPr kumimoji="0" lang="en-US" sz="2000" b="0" i="0" u="none" strike="noStrike" kern="1200" cap="none" spc="0" normalizeH="0" baseline="0" dirty="0" smtClean="0">
                <a:ln>
                  <a:noFill/>
                </a:ln>
                <a:solidFill>
                  <a:schemeClr val="accent2"/>
                </a:solidFill>
                <a:effectLst/>
                <a:uLnTx/>
                <a:uFillTx/>
                <a:latin typeface="+mj-lt"/>
                <a:ea typeface="+mn-ea"/>
                <a:cs typeface="+mn-cs"/>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05261346"/>
      </p:ext>
    </p:extLst>
  </p:cSld>
  <p:clrMapOvr>
    <a:masterClrMapping/>
  </p:clrMapOvr>
  <p:transition>
    <p:fade/>
  </p:transition>
  <p:hf sldNum="0" hdr="0" dt="0"/>
  <p:extLst>
    <p:ext uri="{DCECCB84-F9BA-43D5-87BE-67443E8EF086}">
      <p15:sldGuideLst xmlns:p15="http://schemas.microsoft.com/office/powerpoint/2012/main">
        <p15:guide id="28" orient="horz" pos="923">
          <p15:clr>
            <a:srgbClr val="5ACBF0"/>
          </p15:clr>
        </p15:guide>
        <p15:guide id="29" orient="horz" pos="1296">
          <p15:clr>
            <a:srgbClr val="5ACBF0"/>
          </p15:clr>
        </p15:guide>
        <p15:guide id="30" orient="horz" pos="29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4"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2362200"/>
            <a:ext cx="5832927" cy="1324389"/>
          </a:xfrm>
        </p:spPr>
        <p:txBody>
          <a:bodyPr/>
          <a:lstStyle>
            <a:lvl1pPr marL="0" indent="0">
              <a:spcBef>
                <a:spcPts val="800"/>
              </a:spcBef>
              <a:buNone/>
              <a:defRPr sz="2000"/>
            </a:lvl1pPr>
            <a:lvl2pPr marL="285695" indent="-285695">
              <a:spcBef>
                <a:spcPts val="250"/>
              </a:spcBef>
              <a:buClr>
                <a:schemeClr val="accent2"/>
              </a:buClr>
              <a:buFont typeface="Arial" panose="020B0604020202020204" pitchFamily="34" charset="0"/>
              <a:buChar char="•"/>
              <a:defRPr sz="1800"/>
            </a:lvl2pPr>
            <a:lvl3pPr marL="569803" indent="-285695">
              <a:buClr>
                <a:schemeClr val="accent2"/>
              </a:buClr>
              <a:buFont typeface="Arial" panose="020B0604020202020204" pitchFamily="34" charset="0"/>
              <a:buChar char="•"/>
              <a:defRPr sz="1400"/>
            </a:lvl3pPr>
            <a:lvl4pPr marL="833278" indent="-171417">
              <a:buClr>
                <a:schemeClr val="accent2"/>
              </a:buClr>
              <a:buFont typeface="Arial" panose="020B0604020202020204" pitchFamily="34" charset="0"/>
              <a:buChar char="•"/>
              <a:defRPr sz="1200"/>
            </a:lvl4pPr>
            <a:lvl5pPr marL="1026916" indent="-171417">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2"/>
                </a:solidFill>
                <a:latin typeface="+mj-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6" y="2185988"/>
            <a:ext cx="2886075"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6" y="754062"/>
            <a:ext cx="2230438"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73DBCA0-B147-4DE9-8039-32225BC93D63}"/>
              </a:ext>
            </a:extLst>
          </p:cNvPr>
          <p:cNvSpPr>
            <a:spLocks noGrp="1"/>
          </p:cNvSpPr>
          <p:nvPr>
            <p:ph sz="quarter" idx="16"/>
          </p:nvPr>
        </p:nvSpPr>
        <p:spPr>
          <a:xfrm>
            <a:off x="2743200" y="3898900"/>
            <a:ext cx="54864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870359"/>
      </p:ext>
    </p:extLst>
  </p:cSld>
  <p:clrMapOvr>
    <a:masterClrMapping/>
  </p:clrMapOvr>
  <p:transition>
    <p:fade/>
  </p:transition>
  <p:extLst>
    <p:ext uri="{DCECCB84-F9BA-43D5-87BE-67443E8EF086}">
      <p15:sldGuideLst xmlns:p15="http://schemas.microsoft.com/office/powerpoint/2012/main">
        <p15:guide id="1" orient="horz" pos="294">
          <p15:clr>
            <a:srgbClr val="5ACBF0"/>
          </p15:clr>
        </p15:guide>
        <p15:guide id="2" orient="horz" pos="1301">
          <p15:clr>
            <a:srgbClr val="5ACBF0"/>
          </p15:clr>
        </p15:guide>
        <p15:guide id="3" orient="horz" pos="922">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4"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2362200"/>
            <a:ext cx="5832927" cy="1324389"/>
          </a:xfrm>
        </p:spPr>
        <p:txBody>
          <a:bodyPr/>
          <a:lstStyle>
            <a:lvl1pPr marL="0" indent="0">
              <a:spcBef>
                <a:spcPts val="800"/>
              </a:spcBef>
              <a:buNone/>
              <a:defRPr sz="2000"/>
            </a:lvl1pPr>
            <a:lvl2pPr marL="285695" indent="-285695">
              <a:spcBef>
                <a:spcPts val="250"/>
              </a:spcBef>
              <a:buClr>
                <a:schemeClr val="accent2"/>
              </a:buClr>
              <a:buFont typeface="Arial" panose="020B0604020202020204" pitchFamily="34" charset="0"/>
              <a:buChar char="•"/>
              <a:defRPr sz="1800"/>
            </a:lvl2pPr>
            <a:lvl3pPr marL="569803" indent="-285695">
              <a:buClr>
                <a:schemeClr val="accent2"/>
              </a:buClr>
              <a:buFont typeface="Arial" panose="020B0604020202020204" pitchFamily="34" charset="0"/>
              <a:buChar char="•"/>
              <a:defRPr sz="1400"/>
            </a:lvl3pPr>
            <a:lvl4pPr marL="833278" indent="-171417">
              <a:buClr>
                <a:schemeClr val="accent2"/>
              </a:buClr>
              <a:buFont typeface="Arial" panose="020B0604020202020204" pitchFamily="34" charset="0"/>
              <a:buChar char="•"/>
              <a:defRPr sz="1200"/>
            </a:lvl4pPr>
            <a:lvl5pPr marL="1026916" indent="-171417">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2"/>
                </a:solidFill>
                <a:latin typeface="+mj-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6" y="2185988"/>
            <a:ext cx="2886075"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6" y="754062"/>
            <a:ext cx="2230438"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361112"/>
      </p:ext>
    </p:extLst>
  </p:cSld>
  <p:clrMapOvr>
    <a:masterClrMapping/>
  </p:clrMapOvr>
  <p:transition>
    <p:fade/>
  </p:transition>
  <p:extLst>
    <p:ext uri="{DCECCB84-F9BA-43D5-87BE-67443E8EF086}">
      <p15:sldGuideLst xmlns:p15="http://schemas.microsoft.com/office/powerpoint/2012/main">
        <p15:guide id="1" orient="horz" pos="294">
          <p15:clr>
            <a:srgbClr val="5ACBF0"/>
          </p15:clr>
        </p15:guide>
        <p15:guide id="2" orient="horz" pos="1301">
          <p15:clr>
            <a:srgbClr val="5ACBF0"/>
          </p15:clr>
        </p15:guide>
        <p15:guide id="3" orient="horz" pos="922">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lank (Black)">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084A43B6-E26A-485C-93A3-A40CB45B34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00" y="6217947"/>
            <a:ext cx="1766974" cy="620528"/>
          </a:xfrm>
          <a:prstGeom prst="rect">
            <a:avLst/>
          </a:prstGeom>
        </p:spPr>
      </p:pic>
      <p:sp>
        <p:nvSpPr>
          <p:cNvPr id="2" name="TextBox 1">
            <a:extLst>
              <a:ext uri="{FF2B5EF4-FFF2-40B4-BE49-F238E27FC236}">
                <a16:creationId xmlns:a16="http://schemas.microsoft.com/office/drawing/2014/main" id="{8D75F1C8-03F1-4D43-8A4C-FFC874EA1523}"/>
              </a:ext>
            </a:extLst>
          </p:cNvPr>
          <p:cNvSpPr txBox="1"/>
          <p:nvPr userDrawn="1"/>
        </p:nvSpPr>
        <p:spPr>
          <a:xfrm>
            <a:off x="4387205" y="6605852"/>
            <a:ext cx="3417603"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tx1"/>
                </a:solidFill>
                <a:effectLst/>
                <a:uLnTx/>
                <a:uFillTx/>
                <a:latin typeface="Segoe UI" panose="020B0502040204020203" pitchFamily="34" charset="0"/>
                <a:ea typeface="+mn-ea"/>
                <a:cs typeface="Segoe UI" panose="020B0502040204020203" pitchFamily="34" charset="0"/>
              </a:rPr>
              <a:t>MICROSOFT CONFIDENTIAL – SHARED UNDER NDA</a:t>
            </a:r>
          </a:p>
        </p:txBody>
      </p:sp>
      <p:sp>
        <p:nvSpPr>
          <p:cNvPr id="4" name="Title 1">
            <a:extLst>
              <a:ext uri="{FF2B5EF4-FFF2-40B4-BE49-F238E27FC236}">
                <a16:creationId xmlns:a16="http://schemas.microsoft.com/office/drawing/2014/main" id="{F38A7255-157E-4B2F-97D6-06071ABB0564}"/>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4EC95655-F498-4706-82BF-708FAB072A53}"/>
              </a:ext>
            </a:extLst>
          </p:cNvPr>
          <p:cNvSpPr>
            <a:spLocks noGrp="1"/>
          </p:cNvSpPr>
          <p:nvPr>
            <p:ph sz="quarter" idx="10"/>
          </p:nvPr>
        </p:nvSpPr>
        <p:spPr>
          <a:xfrm>
            <a:off x="584200" y="1435101"/>
            <a:ext cx="11018838" cy="1095685"/>
          </a:xfrm>
        </p:spPr>
        <p:txBody>
          <a:bodyPr/>
          <a:lstStyle>
            <a:lvl1pPr>
              <a:buClr>
                <a:schemeClr val="tx1">
                  <a:lumMod val="50000"/>
                  <a:lumOff val="50000"/>
                </a:schemeClr>
              </a:buClr>
              <a:buSzPct val="100000"/>
              <a:defRPr/>
            </a:lvl1pPr>
            <a:lvl2pPr marL="639957">
              <a:buClr>
                <a:schemeClr val="tx1">
                  <a:lumMod val="50000"/>
                  <a:lumOff val="50000"/>
                </a:schemeClr>
              </a:buClr>
              <a:buSzPct val="100000"/>
              <a:defRPr/>
            </a:lvl2pPr>
            <a:lvl3pPr marL="1097069">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0653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95">
          <p15:clr>
            <a:srgbClr val="A4A3A4"/>
          </p15:clr>
        </p15:guide>
        <p15:guide id="7" pos="981">
          <p15:clr>
            <a:srgbClr val="A4A3A4"/>
          </p15:clr>
        </p15:guide>
        <p15:guide id="8" pos="1401">
          <p15:clr>
            <a:srgbClr val="A4A3A4"/>
          </p15:clr>
        </p15:guide>
        <p15:guide id="9" pos="1587">
          <p15:clr>
            <a:srgbClr val="A4A3A4"/>
          </p15:clr>
        </p15:guide>
        <p15:guide id="10" pos="2006">
          <p15:clr>
            <a:srgbClr val="A4A3A4"/>
          </p15:clr>
        </p15:guide>
        <p15:guide id="11" pos="2193">
          <p15:clr>
            <a:srgbClr val="A4A3A4"/>
          </p15:clr>
        </p15:guide>
        <p15:guide id="12" pos="2612">
          <p15:clr>
            <a:srgbClr val="A4A3A4"/>
          </p15:clr>
        </p15:guide>
        <p15:guide id="13" pos="2799">
          <p15:clr>
            <a:srgbClr val="A4A3A4"/>
          </p15:clr>
        </p15:guide>
        <p15:guide id="14" pos="3218">
          <p15:clr>
            <a:srgbClr val="A4A3A4"/>
          </p15:clr>
        </p15:guide>
        <p15:guide id="15" pos="3405">
          <p15:clr>
            <a:srgbClr val="A4A3A4"/>
          </p15:clr>
        </p15:guide>
        <p15:guide id="16" pos="3824">
          <p15:clr>
            <a:srgbClr val="A4A3A4"/>
          </p15:clr>
        </p15:guide>
        <p15:guide id="17" pos="4011">
          <p15:clr>
            <a:srgbClr val="A4A3A4"/>
          </p15:clr>
        </p15:guide>
        <p15:guide id="18" pos="4430">
          <p15:clr>
            <a:srgbClr val="A4A3A4"/>
          </p15:clr>
        </p15:guide>
        <p15:guide id="19" pos="4617">
          <p15:clr>
            <a:srgbClr val="A4A3A4"/>
          </p15:clr>
        </p15:guide>
        <p15:guide id="20" pos="5036">
          <p15:clr>
            <a:srgbClr val="A4A3A4"/>
          </p15:clr>
        </p15:guide>
        <p15:guide id="21" pos="5223">
          <p15:clr>
            <a:srgbClr val="A4A3A4"/>
          </p15:clr>
        </p15:guide>
        <p15:guide id="22" pos="5640">
          <p15:clr>
            <a:srgbClr val="A4A3A4"/>
          </p15:clr>
        </p15:guide>
        <p15:guide id="23" pos="5829">
          <p15:clr>
            <a:srgbClr val="A4A3A4"/>
          </p15:clr>
        </p15:guide>
        <p15:guide id="24" pos="6246">
          <p15:clr>
            <a:srgbClr val="A4A3A4"/>
          </p15:clr>
        </p15:guide>
        <p15:guide id="25" pos="6434">
          <p15:clr>
            <a:srgbClr val="A4A3A4"/>
          </p15:clr>
        </p15:guide>
        <p15:guide id="26" pos="6852">
          <p15:clr>
            <a:srgbClr val="A4A3A4"/>
          </p15:clr>
        </p15:guide>
        <p15:guide id="27" pos="7038">
          <p15:clr>
            <a:srgbClr val="A4A3A4"/>
          </p15:clr>
        </p15:guide>
        <p15:guide id="28" orient="horz" pos="923">
          <p15:clr>
            <a:srgbClr val="5ACBF0"/>
          </p15:clr>
        </p15:guide>
        <p15:guide id="29" orient="horz" pos="1296">
          <p15:clr>
            <a:srgbClr val="5ACBF0"/>
          </p15:clr>
        </p15:guide>
        <p15:guide id="30" orient="horz" pos="29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5">
            <a:extLst>
              <a:ext uri="{FF2B5EF4-FFF2-40B4-BE49-F238E27FC236}">
                <a16:creationId xmlns:a16="http://schemas.microsoft.com/office/drawing/2014/main" id="{215502FA-08C1-481E-BE5D-B52518F20D32}"/>
              </a:ext>
            </a:extLst>
          </p:cNvPr>
          <p:cNvSpPr>
            <a:spLocks noGrp="1"/>
          </p:cNvSpPr>
          <p:nvPr>
            <p:ph type="body" sz="quarter" idx="13"/>
          </p:nvPr>
        </p:nvSpPr>
        <p:spPr>
          <a:xfrm>
            <a:off x="584200" y="1067356"/>
            <a:ext cx="11018519" cy="369332"/>
          </a:xfrm>
        </p:spPr>
        <p:txBody>
          <a:bodyPr/>
          <a:lstStyle>
            <a:lvl1pPr marL="0" indent="0">
              <a:buNone/>
              <a:defRPr sz="2400">
                <a:solidFill>
                  <a:schemeClr val="accent2"/>
                </a:solidFill>
                <a:latin typeface="+mj-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Tree>
    <p:extLst>
      <p:ext uri="{BB962C8B-B14F-4D97-AF65-F5344CB8AC3E}">
        <p14:creationId xmlns:p14="http://schemas.microsoft.com/office/powerpoint/2010/main" val="6875538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7321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a:prstGeom prst="rect">
            <a:avLst/>
          </a:prstGeom>
        </p:spPr>
        <p:txBody>
          <a:bodyPr wrap="square" lIns="0" tIns="0" rIns="0" bIns="0">
            <a:spAutoFit/>
          </a:bodyPr>
          <a:lstStyle>
            <a:lvl1pPr>
              <a:lnSpc>
                <a:spcPts val="3136"/>
              </a:lnSpc>
              <a:defRPr sz="3200">
                <a:solidFill>
                  <a:srgbClr val="000000"/>
                </a:solidFill>
              </a:defRPr>
            </a:lvl1pPr>
          </a:lstStyle>
          <a:p>
            <a:r>
              <a:rPr lang="en-US"/>
              <a:t>Heading Segoe UI </a:t>
            </a:r>
            <a:r>
              <a:rPr lang="en-US" err="1"/>
              <a:t>Semibold</a:t>
            </a:r>
            <a:r>
              <a:rPr lang="en-US"/>
              <a:t> 28/32</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6" y="1922586"/>
            <a:ext cx="9384447" cy="3365537"/>
          </a:xfrm>
          <a:prstGeom prst="rect">
            <a:avLst/>
          </a:prstGeom>
        </p:spPr>
        <p:txBody>
          <a:bodyPr wrap="square" lIns="0" tIns="0" rIns="0" bIns="0">
            <a:spAutoFit/>
          </a:bodyPr>
          <a:lstStyle>
            <a:lvl1pPr marL="336080" marR="0" indent="-336080" algn="l" defTabSz="914192"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080" marR="0" lvl="0" indent="-336080" algn="l" defTabSz="914192"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080" marR="0" lvl="0" indent="-336080" algn="l" defTabSz="914192"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
        <p:nvSpPr>
          <p:cNvPr id="6" name="Text Box 3">
            <a:extLst>
              <a:ext uri="{FF2B5EF4-FFF2-40B4-BE49-F238E27FC236}">
                <a16:creationId xmlns:a16="http://schemas.microsoft.com/office/drawing/2014/main" id="{BE7EE3A5-5C51-4F27-B897-01EC77115F3B}"/>
              </a:ext>
            </a:extLst>
          </p:cNvPr>
          <p:cNvSpPr txBox="1">
            <a:spLocks noChangeArrowheads="1"/>
          </p:cNvSpPr>
          <p:nvPr userDrawn="1"/>
        </p:nvSpPr>
        <p:spPr bwMode="blackWhite">
          <a:xfrm>
            <a:off x="454170"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accent6">
                    <a:lumMod val="75000"/>
                  </a:schemeClr>
                </a:solidFill>
                <a:cs typeface="Segoe UI" pitchFamily="34" charset="0"/>
              </a:rPr>
              <a:t>©Microsoft Corporation. All rights reserved.</a:t>
            </a:r>
          </a:p>
        </p:txBody>
      </p:sp>
    </p:spTree>
    <p:extLst>
      <p:ext uri="{BB962C8B-B14F-4D97-AF65-F5344CB8AC3E}">
        <p14:creationId xmlns:p14="http://schemas.microsoft.com/office/powerpoint/2010/main" val="179818353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F3E351-722F-45A0-BD85-698E055B98F1}"/>
              </a:ext>
            </a:extLst>
          </p:cNvPr>
          <p:cNvSpPr txBox="1"/>
          <p:nvPr userDrawn="1"/>
        </p:nvSpPr>
        <p:spPr bwMode="black">
          <a:xfrm>
            <a:off x="4396017"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8059383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645" y="552563"/>
            <a:ext cx="11306469" cy="616379"/>
          </a:xfrm>
          <a:prstGeom prst="rect">
            <a:avLst/>
          </a:prstGeom>
        </p:spPr>
        <p:txBody>
          <a:bodyPr vert="horz" wrap="square" lIns="0" tIns="91440" rIns="146304" bIns="91440" rtlCol="0" anchor="t">
            <a:noAutofit/>
          </a:bodyPr>
          <a:lstStyle>
            <a:lvl1pPr>
              <a:defRPr lang="en-US" dirty="0"/>
            </a:lvl1pPr>
          </a:lstStyle>
          <a:p>
            <a:pPr lvl="0"/>
            <a:r>
              <a:rPr lang="en-US"/>
              <a:t>Title</a:t>
            </a:r>
          </a:p>
        </p:txBody>
      </p:sp>
    </p:spTree>
    <p:extLst>
      <p:ext uri="{BB962C8B-B14F-4D97-AF65-F5344CB8AC3E}">
        <p14:creationId xmlns:p14="http://schemas.microsoft.com/office/powerpoint/2010/main" val="381427029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3945"/>
            <a:ext cx="9144000" cy="1846018"/>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36933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451DD0-259A-45C6-8525-BBAB18B79561}"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7DA90-BBCE-4E51-8F73-B1AB49DB8C74}" type="slidenum">
              <a:rPr lang="en-US" smtClean="0"/>
              <a:t>‹#›</a:t>
            </a:fld>
            <a:endParaRPr lang="en-US"/>
          </a:p>
        </p:txBody>
      </p:sp>
    </p:spTree>
    <p:extLst>
      <p:ext uri="{BB962C8B-B14F-4D97-AF65-F5344CB8AC3E}">
        <p14:creationId xmlns:p14="http://schemas.microsoft.com/office/powerpoint/2010/main" val="42865667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7D1797-B081-A747-ACCE-9EA980E76830}"/>
              </a:ext>
            </a:extLst>
          </p:cNvPr>
          <p:cNvPicPr>
            <a:picLocks noChangeAspect="1"/>
          </p:cNvPicPr>
          <p:nvPr userDrawn="1"/>
        </p:nvPicPr>
        <p:blipFill>
          <a:blip r:embed="rId2"/>
          <a:srcRect/>
          <a:stretch/>
        </p:blipFill>
        <p:spPr>
          <a:xfrm>
            <a:off x="0" y="0"/>
            <a:ext cx="12192000" cy="68580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1" y="2425779"/>
            <a:ext cx="4665133"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399"/>
            <a:ext cx="466513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6617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1_Title and Content 1st level color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42A257-C36E-41C1-B835-11DD5522C20C}"/>
              </a:ext>
            </a:extLst>
          </p:cNvPr>
          <p:cNvSpPr/>
          <p:nvPr/>
        </p:nvSpPr>
        <p:spPr bwMode="auto">
          <a:xfrm>
            <a:off x="1" y="0"/>
            <a:ext cx="12192000" cy="67378"/>
          </a:xfrm>
          <a:prstGeom prst="rect">
            <a:avLst/>
          </a:prstGeom>
          <a:gradFill>
            <a:gsLst>
              <a:gs pos="97464">
                <a:schemeClr val="accent1"/>
              </a:gs>
              <a:gs pos="0">
                <a:schemeClr val="accent2"/>
              </a:gs>
            </a:gsLst>
            <a:lin ang="0" scaled="1"/>
          </a:gradFill>
          <a:ln>
            <a:noFill/>
            <a:headEnd type="none" w="med" len="med"/>
            <a:tailEnd type="none" w="med" len="med"/>
          </a:ln>
          <a:effectLst>
            <a:outerShdw blurRad="38100" dist="254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lvl="0"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Circle: Hollow 7">
            <a:extLst>
              <a:ext uri="{FF2B5EF4-FFF2-40B4-BE49-F238E27FC236}">
                <a16:creationId xmlns:a16="http://schemas.microsoft.com/office/drawing/2014/main" id="{C5AEAD8E-0E7D-4B97-AD98-1C0567871CC2}"/>
              </a:ext>
            </a:extLst>
          </p:cNvPr>
          <p:cNvSpPr/>
          <p:nvPr/>
        </p:nvSpPr>
        <p:spPr bwMode="auto">
          <a:xfrm>
            <a:off x="11484768" y="-559407"/>
            <a:ext cx="1429849" cy="1429847"/>
          </a:xfrm>
          <a:prstGeom prst="donut">
            <a:avLst>
              <a:gd name="adj" fmla="val 255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 name="Circle: Hollow 6">
            <a:extLst>
              <a:ext uri="{FF2B5EF4-FFF2-40B4-BE49-F238E27FC236}">
                <a16:creationId xmlns:a16="http://schemas.microsoft.com/office/drawing/2014/main" id="{9377812E-8019-4F91-AACD-9EF2633FA584}"/>
              </a:ext>
            </a:extLst>
          </p:cNvPr>
          <p:cNvSpPr/>
          <p:nvPr/>
        </p:nvSpPr>
        <p:spPr bwMode="auto">
          <a:xfrm>
            <a:off x="11579227" y="-449567"/>
            <a:ext cx="1225550" cy="1225550"/>
          </a:xfrm>
          <a:prstGeom prst="donut">
            <a:avLst>
              <a:gd name="adj" fmla="val 13400"/>
            </a:avLst>
          </a:prstGeom>
          <a:gradFill flip="none" rotWithShape="1">
            <a:gsLst>
              <a:gs pos="97464">
                <a:schemeClr val="accent5"/>
              </a:gs>
              <a:gs pos="0">
                <a:schemeClr val="accent6"/>
              </a:gs>
            </a:gsLst>
            <a:lin ang="0" scaled="1"/>
            <a:tileRect/>
          </a:gradFill>
          <a:ln>
            <a:noFill/>
            <a:headEnd type="none" w="med" len="med"/>
            <a:tailEnd type="none" w="med" len="med"/>
          </a:ln>
          <a:effectLst>
            <a:outerShdw blurRad="38100" dist="254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lvl="0"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hasCustomPrompt="1"/>
          </p:nvPr>
        </p:nvSpPr>
        <p:spPr>
          <a:xfrm>
            <a:off x="419100" y="1409703"/>
            <a:ext cx="11353802" cy="4889500"/>
          </a:xfrm>
        </p:spPr>
        <p:txBody>
          <a:bodyPr wrap="square">
            <a:noAutofit/>
          </a:bodyPr>
          <a:lstStyle>
            <a:lvl1pPr marL="199948" marR="0" indent="-199948" algn="l" defTabSz="914016" rtl="0" eaLnBrk="1" fontAlgn="auto" latinLnBrk="0" hangingPunct="1">
              <a:lnSpc>
                <a:spcPct val="100000"/>
              </a:lnSpc>
              <a:spcBef>
                <a:spcPct val="20000"/>
              </a:spcBef>
              <a:spcAft>
                <a:spcPts val="0"/>
              </a:spcAft>
              <a:buClrTx/>
              <a:buSzPct val="90000"/>
              <a:buFont typeface="Arial" pitchFamily="34" charset="0"/>
              <a:buChar char="•"/>
              <a:tabLst/>
              <a:defRPr lang="en-US" sz="2000" kern="1200" spc="0" baseline="0" dirty="0">
                <a:solidFill>
                  <a:schemeClr val="tx1"/>
                </a:solidFill>
                <a:latin typeface="+mn-lt"/>
                <a:ea typeface="+mn-ea"/>
                <a:cs typeface="+mn-cs"/>
              </a:defRPr>
            </a:lvl1pPr>
            <a:lvl2pPr marL="572471" marR="0" indent="-236454" algn="l" defTabSz="914016" rtl="0" eaLnBrk="1" fontAlgn="auto" latinLnBrk="0" hangingPunct="1">
              <a:lnSpc>
                <a:spcPct val="100000"/>
              </a:lnSpc>
              <a:spcBef>
                <a:spcPct val="20000"/>
              </a:spcBef>
              <a:spcAft>
                <a:spcPts val="0"/>
              </a:spcAft>
              <a:buClrTx/>
              <a:buSzPct val="90000"/>
              <a:buFont typeface="Arial" pitchFamily="34" charset="0"/>
              <a:buChar char="•"/>
              <a:tabLst/>
              <a:defRPr lang="en-US" sz="1800" kern="1200" spc="0" baseline="0" dirty="0">
                <a:solidFill>
                  <a:schemeClr val="tx1"/>
                </a:solidFill>
                <a:latin typeface="+mn-lt"/>
                <a:ea typeface="+mn-ea"/>
                <a:cs typeface="+mn-cs"/>
              </a:defRPr>
            </a:lvl2pPr>
            <a:lvl3pPr marL="784036" marR="0" indent="-224011" algn="l" defTabSz="914016" rtl="0" eaLnBrk="1" fontAlgn="auto" latinLnBrk="0" hangingPunct="1">
              <a:lnSpc>
                <a:spcPct val="100000"/>
              </a:lnSpc>
              <a:spcBef>
                <a:spcPct val="20000"/>
              </a:spcBef>
              <a:spcAft>
                <a:spcPts val="0"/>
              </a:spcAft>
              <a:buClrTx/>
              <a:buSzPct val="90000"/>
              <a:buFont typeface="Arial" pitchFamily="34" charset="0"/>
              <a:buChar char="•"/>
              <a:tabLst/>
              <a:defRPr lang="en-US" sz="1600" kern="1200" spc="0" baseline="0" dirty="0">
                <a:solidFill>
                  <a:schemeClr val="tx1"/>
                </a:solidFill>
                <a:latin typeface="+mn-lt"/>
                <a:ea typeface="+mn-ea"/>
                <a:cs typeface="+mn-cs"/>
              </a:defRPr>
            </a:lvl3pPr>
            <a:lvl4pPr marL="1008047" marR="0" indent="-224011" algn="l" defTabSz="914016" rtl="0" eaLnBrk="1" fontAlgn="auto" latinLnBrk="0" hangingPunct="1">
              <a:lnSpc>
                <a:spcPct val="100000"/>
              </a:lnSpc>
              <a:spcBef>
                <a:spcPct val="20000"/>
              </a:spcBef>
              <a:spcAft>
                <a:spcPts val="0"/>
              </a:spcAft>
              <a:buClrTx/>
              <a:buSzPct val="90000"/>
              <a:buFont typeface="Arial" pitchFamily="34" charset="0"/>
              <a:buChar char="•"/>
              <a:tabLst/>
              <a:defRPr lang="en-US" sz="1400" kern="1200" spc="0" baseline="0" dirty="0">
                <a:solidFill>
                  <a:schemeClr val="tx1"/>
                </a:solidFill>
                <a:latin typeface="+mn-lt"/>
                <a:ea typeface="+mn-ea"/>
                <a:cs typeface="+mn-cs"/>
              </a:defRPr>
            </a:lvl4pPr>
            <a:lvl5pPr marL="1232058" marR="0" indent="-224011" algn="l" defTabSz="914016" rtl="0" eaLnBrk="1" fontAlgn="auto" latinLnBrk="0" hangingPunct="1">
              <a:lnSpc>
                <a:spcPct val="100000"/>
              </a:lnSpc>
              <a:spcBef>
                <a:spcPct val="20000"/>
              </a:spcBef>
              <a:spcAft>
                <a:spcPts val="0"/>
              </a:spcAft>
              <a:buClrTx/>
              <a:buSzPct val="90000"/>
              <a:buFont typeface="Arial" pitchFamily="34" charset="0"/>
              <a:buChar char="•"/>
              <a:tabLst/>
              <a:defRPr lang="en-US" sz="1200" kern="1200" spc="0" baseline="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3F95BC-6D79-4732-A402-F3CB3CBCE5E9}"/>
              </a:ext>
            </a:extLst>
          </p:cNvPr>
          <p:cNvSpPr>
            <a:spLocks noGrp="1"/>
          </p:cNvSpPr>
          <p:nvPr>
            <p:ph type="title"/>
          </p:nvPr>
        </p:nvSpPr>
        <p:spPr>
          <a:xfrm>
            <a:off x="419099" y="417514"/>
            <a:ext cx="11353802" cy="55406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06715069"/>
      </p:ext>
    </p:extLst>
  </p:cSld>
  <p:clrMapOvr>
    <a:masterClrMapping/>
  </p:clrMapOvr>
  <p:transition>
    <p:fade/>
  </p:transition>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A875FBE-EF28-4F55-9E43-C905A091A7A5}"/>
              </a:ext>
            </a:extLst>
          </p:cNvPr>
          <p:cNvSpPr>
            <a:spLocks noGrp="1"/>
          </p:cNvSpPr>
          <p:nvPr>
            <p:ph sz="quarter" idx="10"/>
          </p:nvPr>
        </p:nvSpPr>
        <p:spPr>
          <a:xfrm>
            <a:off x="2057401" y="1514476"/>
            <a:ext cx="2886075"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01309E2-BDB7-4C8C-B2B7-1868CF3F48D0}"/>
              </a:ext>
            </a:extLst>
          </p:cNvPr>
          <p:cNvSpPr>
            <a:spLocks noGrp="1"/>
          </p:cNvSpPr>
          <p:nvPr>
            <p:ph sz="quarter" idx="11"/>
          </p:nvPr>
        </p:nvSpPr>
        <p:spPr>
          <a:xfrm>
            <a:off x="5429251" y="1514475"/>
            <a:ext cx="1819275" cy="3213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854F90C-AFCD-41C2-8784-4E4CC970093A}"/>
              </a:ext>
            </a:extLst>
          </p:cNvPr>
          <p:cNvSpPr>
            <a:spLocks noGrp="1"/>
          </p:cNvSpPr>
          <p:nvPr>
            <p:ph sz="quarter" idx="12"/>
          </p:nvPr>
        </p:nvSpPr>
        <p:spPr>
          <a:xfrm>
            <a:off x="2185989" y="3086100"/>
            <a:ext cx="2543175" cy="2474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1736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1031178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3971501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5" name="Picture 4">
            <a:extLst>
              <a:ext uri="{FF2B5EF4-FFF2-40B4-BE49-F238E27FC236}">
                <a16:creationId xmlns:a16="http://schemas.microsoft.com/office/drawing/2014/main" id="{1460495B-682B-40B8-9913-6DCBB547E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1734223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191737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1026862359"/>
      </p:ext>
    </p:extLst>
  </p:cSld>
  <p:clrMapOvr>
    <a:masterClrMapping/>
  </p:clrMapOvr>
  <p:transition>
    <p:fade/>
  </p:transition>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558607460"/>
      </p:ext>
    </p:extLst>
  </p:cSld>
  <p:clrMapOvr>
    <a:masterClrMapping/>
  </p:clrMapOvr>
  <p:transition>
    <p:fade/>
  </p:transition>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3266407503"/>
      </p:ext>
    </p:extLst>
  </p:cSld>
  <p:clrMapOvr>
    <a:masterClrMapping/>
  </p:clrMapOvr>
  <p:transition>
    <p:fade/>
  </p:transition>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3568048791"/>
      </p:ext>
    </p:extLst>
  </p:cSld>
  <p:clrMapOvr>
    <a:masterClrMapping/>
  </p:clrMapOvr>
  <p:transition>
    <p:fade/>
  </p:transition>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68" t="8847" r="8127" b="8616"/>
          <a:stretch/>
        </p:blipFill>
        <p:spPr>
          <a:xfrm>
            <a:off x="6111901" y="0"/>
            <a:ext cx="6080099" cy="6858000"/>
          </a:xfrm>
          <a:prstGeom prst="rect">
            <a:avLst/>
          </a:prstGeom>
        </p:spPr>
      </p:pic>
    </p:spTree>
    <p:extLst>
      <p:ext uri="{BB962C8B-B14F-4D97-AF65-F5344CB8AC3E}">
        <p14:creationId xmlns:p14="http://schemas.microsoft.com/office/powerpoint/2010/main" val="2817621590"/>
      </p:ext>
    </p:extLst>
  </p:cSld>
  <p:clrMapOvr>
    <a:masterClrMapping/>
  </p:clrMapOvr>
  <p:transition>
    <p:fade/>
  </p:transition>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3726328456"/>
      </p:ext>
    </p:extLst>
  </p:cSld>
  <p:clrMapOvr>
    <a:masterClrMapping/>
  </p:clrMapOvr>
  <p:transition>
    <p:fade/>
  </p:transition>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2035912163"/>
      </p:ext>
    </p:extLst>
  </p:cSld>
  <p:clrMapOvr>
    <a:masterClrMapping/>
  </p:clrMapOvr>
  <p:transition>
    <p:fade/>
  </p:transition>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2" name="Picture 1" descr="A picture containing person, window, computer, table&#10;&#10;Description automatically generated">
            <a:extLst>
              <a:ext uri="{FF2B5EF4-FFF2-40B4-BE49-F238E27FC236}">
                <a16:creationId xmlns:a16="http://schemas.microsoft.com/office/drawing/2014/main" id="{B79E2876-FB33-2646-85EE-84CA60F64D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2668236438"/>
      </p:ext>
    </p:extLst>
  </p:cSld>
  <p:clrMapOvr>
    <a:masterClrMapping/>
  </p:clrMapOvr>
  <p:transition>
    <p:fade/>
  </p:transition>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1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98CFD-6F0F-1548-B3CF-58EC8479BA8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18210" y="0"/>
            <a:ext cx="5973790" cy="6858000"/>
          </a:xfrm>
          <a:prstGeom prst="rect">
            <a:avLst/>
          </a:prstGeom>
        </p:spPr>
      </p:pic>
      <p:pic>
        <p:nvPicPr>
          <p:cNvPr id="4" name="Picture 3">
            <a:extLst>
              <a:ext uri="{FF2B5EF4-FFF2-40B4-BE49-F238E27FC236}">
                <a16:creationId xmlns:a16="http://schemas.microsoft.com/office/drawing/2014/main" id="{BCFF9732-E389-084D-A7F3-09AC5EED7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2341980017"/>
      </p:ext>
    </p:extLst>
  </p:cSld>
  <p:clrMapOvr>
    <a:masterClrMapping/>
  </p:clrMapOvr>
  <p:transition>
    <p:fade/>
  </p:transition>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3557370785"/>
      </p:ext>
    </p:extLst>
  </p:cSld>
  <p:clrMapOvr>
    <a:masterClrMapping/>
  </p:clrMapOvr>
  <p:transition>
    <p:fade/>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71557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464139157"/>
      </p:ext>
    </p:extLst>
  </p:cSld>
  <p:clrMapOvr>
    <a:masterClrMapping/>
  </p:clrMapOvr>
  <p:transition>
    <p:fade/>
  </p:transition>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1830507524"/>
      </p:ext>
    </p:extLst>
  </p:cSld>
  <p:clrMapOvr>
    <a:masterClrMapping/>
  </p:clrMapOvr>
  <p:transition>
    <p:fade/>
  </p:transition>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123931446"/>
      </p:ext>
    </p:extLst>
  </p:cSld>
  <p:clrMapOvr>
    <a:masterClrMapping/>
  </p:clrMapOvr>
  <p:transition>
    <p:fade/>
  </p:transition>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104130442"/>
      </p:ext>
    </p:extLst>
  </p:cSld>
  <p:clrMapOvr>
    <a:masterClrMapping/>
  </p:clrMapOvr>
  <p:transition>
    <p:fade/>
  </p:transition>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957" y="1599722"/>
            <a:ext cx="3609417" cy="3108047"/>
          </a:xfrm>
          <a:prstGeom prst="rect">
            <a:avLst/>
          </a:prstGeom>
        </p:spPr>
      </p:pic>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1599719"/>
            <a:ext cx="3609043" cy="3099393"/>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9002" y="1599718"/>
            <a:ext cx="3612531" cy="3099392"/>
          </a:xfrm>
          <a:prstGeom prst="rect">
            <a:avLst/>
          </a:prstGeom>
        </p:spPr>
      </p:pic>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1599720"/>
            <a:ext cx="3618381" cy="3099393"/>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4083" y="1599720"/>
            <a:ext cx="3609417" cy="3103720"/>
          </a:xfrm>
          <a:prstGeom prst="rect">
            <a:avLst/>
          </a:prstGeom>
        </p:spPr>
      </p:pic>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1599719"/>
            <a:ext cx="3609043" cy="3099394"/>
          </a:xfrm>
          <a:prstGeom prst="rect">
            <a:avLst/>
          </a:prstGeom>
        </p:spPr>
        <p:txBody>
          <a:bodyPr anchor="ctr" anchorCtr="0">
            <a:noAutofit/>
          </a:bodyPr>
          <a:lstStyle>
            <a:lvl1pPr algn="ctr">
              <a:defRPr>
                <a:solidFill>
                  <a:schemeClr val="bg1"/>
                </a:solidFill>
              </a:defRPr>
            </a:lvl1pPr>
          </a:lstStyle>
          <a:p>
            <a:r>
              <a:rPr lang="en-US"/>
              <a:t>Drop photo here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436423302"/>
      </p:ext>
    </p:extLst>
  </p:cSld>
  <p:clrMapOvr>
    <a:masterClrMapping/>
  </p:clrMapOvr>
  <p:transition>
    <p:fade/>
  </p:transition>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2611" y="2301518"/>
            <a:ext cx="647418" cy="647510"/>
          </a:xfrm>
          <a:prstGeom prst="rect">
            <a:avLst/>
          </a:prstGeom>
        </p:spPr>
      </p:pic>
      <p:sp>
        <p:nvSpPr>
          <p:cNvPr id="25" name="Content Placeholder 15"/>
          <p:cNvSpPr>
            <a:spLocks noGrp="1"/>
          </p:cNvSpPr>
          <p:nvPr>
            <p:ph sz="quarter" idx="26" hasCustomPrompt="1"/>
          </p:nvPr>
        </p:nvSpPr>
        <p:spPr>
          <a:xfrm>
            <a:off x="2378328"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4" name="Content Placeholder 15"/>
          <p:cNvSpPr>
            <a:spLocks noGrp="1"/>
          </p:cNvSpPr>
          <p:nvPr>
            <p:ph sz="quarter" idx="25" hasCustomPrompt="1"/>
          </p:nvPr>
        </p:nvSpPr>
        <p:spPr>
          <a:xfrm>
            <a:off x="455995" y="2283405"/>
            <a:ext cx="1693247" cy="672414"/>
          </a:xfrm>
          <a:prstGeom prst="rect">
            <a:avLst/>
          </a:prstGeom>
        </p:spPr>
        <p:txBody>
          <a:bodyPr>
            <a:noAutofit/>
          </a:bodyPr>
          <a:lstStyle>
            <a:lvl1pPr marL="0" indent="0">
              <a:buNone/>
              <a:defRPr sz="1961">
                <a:solidFill>
                  <a:srgbClr val="000000"/>
                </a:solidFill>
              </a:defRPr>
            </a:lvl1pPr>
          </a:lstStyle>
          <a:p>
            <a:pPr lvl="0"/>
            <a:r>
              <a:rPr lang="en-US"/>
              <a:t>Drop graphic here</a:t>
            </a:r>
          </a:p>
        </p:txBody>
      </p:sp>
      <p:sp>
        <p:nvSpPr>
          <p:cNvPr id="26" name="Content Placeholder 15"/>
          <p:cNvSpPr>
            <a:spLocks noGrp="1"/>
          </p:cNvSpPr>
          <p:nvPr>
            <p:ph sz="quarter" idx="27" hasCustomPrompt="1"/>
          </p:nvPr>
        </p:nvSpPr>
        <p:spPr>
          <a:xfrm>
            <a:off x="4300662"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7" name="Content Placeholder 15"/>
          <p:cNvSpPr>
            <a:spLocks noGrp="1"/>
          </p:cNvSpPr>
          <p:nvPr>
            <p:ph sz="quarter" idx="28" hasCustomPrompt="1"/>
          </p:nvPr>
        </p:nvSpPr>
        <p:spPr>
          <a:xfrm>
            <a:off x="6222995"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8" name="Content Placeholder 15"/>
          <p:cNvSpPr>
            <a:spLocks noGrp="1"/>
          </p:cNvSpPr>
          <p:nvPr>
            <p:ph sz="quarter" idx="29" hasCustomPrompt="1"/>
          </p:nvPr>
        </p:nvSpPr>
        <p:spPr>
          <a:xfrm>
            <a:off x="8145328"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9" name="Content Placeholder 15"/>
          <p:cNvSpPr>
            <a:spLocks noGrp="1"/>
          </p:cNvSpPr>
          <p:nvPr>
            <p:ph sz="quarter" idx="30" hasCustomPrompt="1"/>
          </p:nvPr>
        </p:nvSpPr>
        <p:spPr>
          <a:xfrm>
            <a:off x="10067660"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Tree>
    <p:extLst>
      <p:ext uri="{BB962C8B-B14F-4D97-AF65-F5344CB8AC3E}">
        <p14:creationId xmlns:p14="http://schemas.microsoft.com/office/powerpoint/2010/main" val="464432150"/>
      </p:ext>
    </p:extLst>
  </p:cSld>
  <p:clrMapOvr>
    <a:masterClrMapping/>
  </p:clrMapOvr>
  <p:transition>
    <p:fade/>
  </p:transition>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2326169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p:nvSpPr>
        <p:spPr bwMode="blackWhite">
          <a:xfrm>
            <a:off x="454170" y="6455175"/>
            <a:ext cx="7551594"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114300" marR="0" lvl="0" indent="-11430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 Microsoft Corporation</a:t>
            </a:r>
            <a:b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b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Azure </a:t>
            </a:r>
          </a:p>
        </p:txBody>
      </p:sp>
      <p:sp>
        <p:nvSpPr>
          <p:cNvPr id="6" name="Text Box 3">
            <a:extLst>
              <a:ext uri="{FF2B5EF4-FFF2-40B4-BE49-F238E27FC236}">
                <a16:creationId xmlns:a16="http://schemas.microsoft.com/office/drawing/2014/main" id="{C9191C63-A2E5-7E6B-6091-9D1EF0FEC003}"/>
              </a:ext>
            </a:extLst>
          </p:cNvPr>
          <p:cNvSpPr txBox="1">
            <a:spLocks noChangeArrowheads="1"/>
          </p:cNvSpPr>
          <p:nvPr/>
        </p:nvSpPr>
        <p:spPr bwMode="blackWhite">
          <a:xfrm>
            <a:off x="10077450" y="6455175"/>
            <a:ext cx="1683188" cy="36933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noAutofit/>
          </a:bodyPr>
          <a:lstStyle/>
          <a:p>
            <a:pPr marL="0" marR="0" lvl="0" indent="0" algn="r" defTabSz="913924" rtl="0" eaLnBrk="0" fontAlgn="auto" latinLnBrk="0" hangingPunct="0">
              <a:lnSpc>
                <a:spcPct val="100000"/>
              </a:lnSpc>
              <a:spcBef>
                <a:spcPts val="0"/>
              </a:spcBef>
              <a:spcAft>
                <a:spcPts val="0"/>
              </a:spcAft>
              <a:buClrTx/>
              <a:buSzTx/>
              <a:buFontTx/>
              <a:buNone/>
              <a:tabLst/>
              <a:defRPr/>
            </a:pPr>
            <a:r>
              <a:rPr kumimoji="0" lang="en-IN"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Confidential</a:t>
            </a:r>
          </a:p>
        </p:txBody>
      </p:sp>
    </p:spTree>
    <p:extLst>
      <p:ext uri="{BB962C8B-B14F-4D97-AF65-F5344CB8AC3E}">
        <p14:creationId xmlns:p14="http://schemas.microsoft.com/office/powerpoint/2010/main" val="680159804"/>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17604513"/>
      </p:ext>
    </p:extLst>
  </p:cSld>
  <p:clrMapOvr>
    <a:masterClrMapping/>
  </p:clrMapOvr>
  <p:transition>
    <p:fade/>
  </p:transition>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540FF-5BCE-3504-A791-5F1D709E379A}"/>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9009909-1EB4-ECB6-325A-882B80081A87}"/>
              </a:ext>
            </a:extLst>
          </p:cNvPr>
          <p:cNvSpPr/>
          <p:nvPr/>
        </p:nvSpPr>
        <p:spPr bwMode="auto">
          <a:xfrm>
            <a:off x="0" y="0"/>
            <a:ext cx="12192000" cy="6858000"/>
          </a:xfrm>
          <a:prstGeom prst="rect">
            <a:avLst/>
          </a:prstGeom>
          <a:gradFill flip="none" rotWithShape="1">
            <a:gsLst>
              <a:gs pos="18000">
                <a:schemeClr val="bg1">
                  <a:alpha val="76000"/>
                </a:schemeClr>
              </a:gs>
              <a:gs pos="100000">
                <a:schemeClr val="bg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96536928"/>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70862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861132117"/>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text, indoor, table, person&#10;&#10;Description automatically generated">
            <a:extLst>
              <a:ext uri="{FF2B5EF4-FFF2-40B4-BE49-F238E27FC236}">
                <a16:creationId xmlns:a16="http://schemas.microsoft.com/office/drawing/2014/main" id="{D25C297F-487B-CC06-4C1F-0CC032A6C64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824309523"/>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0"/>
            <a:ext cx="5973053" cy="6857999"/>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9841" y="0"/>
            <a:ext cx="5973790" cy="6857999"/>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316931045"/>
      </p:ext>
    </p:extLst>
  </p:cSld>
  <p:clrMapOvr>
    <a:masterClrMapping/>
  </p:clrMapOvr>
  <p:transition>
    <p:fade/>
  </p:transition>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647" y="2152781"/>
            <a:ext cx="3648727" cy="2589915"/>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2152781"/>
            <a:ext cx="3647951" cy="2589915"/>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l="-302"/>
          <a:stretch/>
        </p:blipFill>
        <p:spPr>
          <a:xfrm>
            <a:off x="4295368" y="2152781"/>
            <a:ext cx="3623052" cy="2589916"/>
          </a:xfrm>
          <a:prstGeom prst="rect">
            <a:avLst/>
          </a:prstGeom>
        </p:spPr>
      </p:pic>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2152781"/>
            <a:ext cx="3618381" cy="2589915"/>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0360" y="2239883"/>
            <a:ext cx="3623053" cy="2502812"/>
          </a:xfrm>
          <a:prstGeom prst="rect">
            <a:avLst/>
          </a:prstGeom>
        </p:spPr>
      </p:pic>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2152781"/>
            <a:ext cx="3612156" cy="2589915"/>
          </a:xfrm>
          <a:prstGeom prst="rect">
            <a:avLst/>
          </a:prstGeom>
        </p:spPr>
        <p:txBody>
          <a:bodyPr anchor="ctr" anchorCtr="0">
            <a:noAutofit/>
          </a:bodyPr>
          <a:lstStyle>
            <a:lvl1pPr algn="ctr">
              <a:defRPr>
                <a:solidFill>
                  <a:schemeClr val="bg1"/>
                </a:solidFill>
              </a:defRPr>
            </a:lvl1pPr>
          </a:lstStyle>
          <a:p>
            <a:r>
              <a:rPr lang="en-US"/>
              <a:t>Drop photo here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1151462420"/>
      </p:ext>
    </p:extLst>
  </p:cSld>
  <p:clrMapOvr>
    <a:masterClrMapping/>
  </p:clrMapOvr>
  <p:transition>
    <p:fade/>
  </p:transition>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8812" y="1519688"/>
            <a:ext cx="5833188" cy="4343375"/>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3812802611"/>
      </p:ext>
    </p:extLst>
  </p:cSld>
  <p:clrMapOvr>
    <a:masterClrMapping/>
  </p:clrMapOvr>
  <p:transition>
    <p:fade/>
  </p:transition>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1535104"/>
            <a:ext cx="5834041" cy="4315059"/>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687006069"/>
      </p:ext>
    </p:extLst>
  </p:cSld>
  <p:clrMapOvr>
    <a:masterClrMapping/>
  </p:clrMapOvr>
  <p:transition>
    <p:fade/>
  </p:transition>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1599603"/>
            <a:ext cx="7678751" cy="4327960"/>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1938356956"/>
      </p:ext>
    </p:extLst>
  </p:cSld>
  <p:clrMapOvr>
    <a:masterClrMapping/>
  </p:clrMapOvr>
  <p:transition>
    <p:fade/>
  </p:transition>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209082067"/>
      </p:ext>
    </p:extLst>
  </p:cSld>
  <p:clrMapOvr>
    <a:masterClrMapping/>
  </p:clrMapOvr>
  <p:transition>
    <p:fade/>
  </p:transition>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2919037347"/>
      </p:ext>
    </p:extLst>
  </p:cSld>
  <p:clrMapOvr>
    <a:masterClrMapping/>
  </p:clrMapOvr>
  <p:transition>
    <p:fade/>
  </p:transition>
  <p:hf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_ black">
    <p:bg>
      <p:bgRef idx="1001">
        <a:schemeClr val="bg1"/>
      </p:bgRef>
    </p:bg>
    <p:spTree>
      <p:nvGrpSpPr>
        <p:cNvPr id="1" name=""/>
        <p:cNvGrpSpPr/>
        <p:nvPr/>
      </p:nvGrpSpPr>
      <p:grpSpPr>
        <a:xfrm>
          <a:off x="0" y="0"/>
          <a:ext cx="0" cy="0"/>
          <a:chOff x="0" y="0"/>
          <a:chExt cx="0" cy="0"/>
        </a:xfrm>
      </p:grpSpPr>
      <p:sp>
        <p:nvSpPr>
          <p:cNvPr id="8" name="Text Box 3">
            <a:extLst>
              <a:ext uri="{FF2B5EF4-FFF2-40B4-BE49-F238E27FC236}">
                <a16:creationId xmlns:a16="http://schemas.microsoft.com/office/drawing/2014/main" id="{3F1DAFF6-F27C-B74D-96EC-43A1B70AA064}"/>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2222917399"/>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96038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321253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177868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Black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821168"/>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Geo 1">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3" name="TextBox 12">
            <a:extLst>
              <a:ext uri="{FF2B5EF4-FFF2-40B4-BE49-F238E27FC236}">
                <a16:creationId xmlns:a16="http://schemas.microsoft.com/office/drawing/2014/main" id="{56659317-68AF-47D7-8756-B3667331E888}"/>
              </a:ext>
            </a:extLst>
          </p:cNvPr>
          <p:cNvSpPr txBox="1"/>
          <p:nvPr userDrawn="1"/>
        </p:nvSpPr>
        <p:spPr>
          <a:xfrm>
            <a:off x="582042"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pic>
        <p:nvPicPr>
          <p:cNvPr id="3" name="Picture 2" descr="A picture containing building&#10;&#10;Description automatically generated">
            <a:extLst>
              <a:ext uri="{FF2B5EF4-FFF2-40B4-BE49-F238E27FC236}">
                <a16:creationId xmlns:a16="http://schemas.microsoft.com/office/drawing/2014/main" id="{F2C365A3-8AC2-42C6-B1E7-FBB21F6B8FE5}"/>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073896" y="595116"/>
            <a:ext cx="5667768" cy="5667768"/>
          </a:xfrm>
          <a:prstGeom prst="rect">
            <a:avLst/>
          </a:prstGeom>
        </p:spPr>
      </p:pic>
    </p:spTree>
    <p:extLst>
      <p:ext uri="{BB962C8B-B14F-4D97-AF65-F5344CB8AC3E}">
        <p14:creationId xmlns:p14="http://schemas.microsoft.com/office/powerpoint/2010/main" val="3573267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Geo 2">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pic>
        <p:nvPicPr>
          <p:cNvPr id="4" name="Picture 3" descr="A close up of a logo&#10;&#10;Description automatically generated">
            <a:extLst>
              <a:ext uri="{FF2B5EF4-FFF2-40B4-BE49-F238E27FC236}">
                <a16:creationId xmlns:a16="http://schemas.microsoft.com/office/drawing/2014/main" id="{5BDB3B80-1589-4F2F-BF49-6B5EAE1B65B5}"/>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6042660" y="566847"/>
            <a:ext cx="5724306" cy="5724306"/>
          </a:xfrm>
          <a:prstGeom prst="rect">
            <a:avLst/>
          </a:prstGeom>
        </p:spPr>
      </p:pic>
    </p:spTree>
    <p:extLst>
      <p:ext uri="{BB962C8B-B14F-4D97-AF65-F5344CB8AC3E}">
        <p14:creationId xmlns:p14="http://schemas.microsoft.com/office/powerpoint/2010/main" val="1520418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Geo 3">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black, large, food&#10;&#10;Description automatically generated">
            <a:extLst>
              <a:ext uri="{FF2B5EF4-FFF2-40B4-BE49-F238E27FC236}">
                <a16:creationId xmlns:a16="http://schemas.microsoft.com/office/drawing/2014/main" id="{C55F4674-1C9F-4D43-A407-4D8EEBC9112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99198" y="595116"/>
            <a:ext cx="5667768" cy="5667768"/>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1" name="TextBox 10">
            <a:extLst>
              <a:ext uri="{FF2B5EF4-FFF2-40B4-BE49-F238E27FC236}">
                <a16:creationId xmlns:a16="http://schemas.microsoft.com/office/drawing/2014/main" id="{EE900185-C91D-42C4-BE7F-7C1B9A273DF8}"/>
              </a:ext>
            </a:extLst>
          </p:cNvPr>
          <p:cNvSpPr txBox="1"/>
          <p:nvPr userDrawn="1"/>
        </p:nvSpPr>
        <p:spPr>
          <a:xfrm>
            <a:off x="584200"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spTree>
    <p:extLst>
      <p:ext uri="{BB962C8B-B14F-4D97-AF65-F5344CB8AC3E}">
        <p14:creationId xmlns:p14="http://schemas.microsoft.com/office/powerpoint/2010/main" val="4028227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Geo 4">
    <p:bg>
      <p:bgPr>
        <a:solidFill>
          <a:schemeClr val="bg1"/>
        </a:solidFill>
        <a:effectLst/>
      </p:bgPr>
    </p:bg>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CF777754-78D6-41A5-8D55-405368388DE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14622" y="510540"/>
            <a:ext cx="5836920" cy="5836920"/>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298884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1" name="TextBox 10">
            <a:extLst>
              <a:ext uri="{FF2B5EF4-FFF2-40B4-BE49-F238E27FC236}">
                <a16:creationId xmlns:a16="http://schemas.microsoft.com/office/drawing/2014/main" id="{AF6A3198-A2C2-4810-9AE7-E73514CCBD53}"/>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sp>
        <p:nvSpPr>
          <p:cNvPr id="12" name="Title 1">
            <a:extLst>
              <a:ext uri="{FF2B5EF4-FFF2-40B4-BE49-F238E27FC236}">
                <a16:creationId xmlns:a16="http://schemas.microsoft.com/office/drawing/2014/main" id="{4D7C9D47-2821-4E7F-B250-DAE9BAEF1A82}"/>
              </a:ext>
            </a:extLst>
          </p:cNvPr>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5" name="Text Placeholder 4">
            <a:extLst>
              <a:ext uri="{FF2B5EF4-FFF2-40B4-BE49-F238E27FC236}">
                <a16:creationId xmlns:a16="http://schemas.microsoft.com/office/drawing/2014/main" id="{28E7CFEC-559B-40EB-A331-DAB80CDAAC9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6" name="Text Placeholder 4">
            <a:extLst>
              <a:ext uri="{FF2B5EF4-FFF2-40B4-BE49-F238E27FC236}">
                <a16:creationId xmlns:a16="http://schemas.microsoft.com/office/drawing/2014/main" id="{87153ABA-1ED3-450E-B3DC-2E352C6B79DC}"/>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2568622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DA slid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
        <p:nvSpPr>
          <p:cNvPr id="6" name="TextBox 5">
            <a:extLst>
              <a:ext uri="{FF2B5EF4-FFF2-40B4-BE49-F238E27FC236}">
                <a16:creationId xmlns:a16="http://schemas.microsoft.com/office/drawing/2014/main" id="{651ED59B-662B-475A-A037-62C37DD0509C}"/>
              </a:ext>
            </a:extLst>
          </p:cNvPr>
          <p:cNvSpPr txBox="1"/>
          <p:nvPr userDrawn="1"/>
        </p:nvSpPr>
        <p:spPr>
          <a:xfrm>
            <a:off x="584200" y="4343896"/>
            <a:ext cx="11022584" cy="1754326"/>
          </a:xfrm>
          <a:prstGeom prst="rect">
            <a:avLst/>
          </a:prstGeom>
          <a:noFill/>
        </p:spPr>
        <p:txBody>
          <a:bodyPr wrap="square" lIns="182880" tIns="146304" rIns="182880" bIns="146304" rtlCol="0" anchor="ctr">
            <a:spAutoFit/>
          </a:bodyPr>
          <a:lstStyle/>
          <a:p>
            <a:pPr algn="ctr">
              <a:lnSpc>
                <a:spcPct val="90000"/>
              </a:lnSpc>
              <a:spcBef>
                <a:spcPts val="600"/>
              </a:spcBef>
              <a:spcAft>
                <a:spcPts val="600"/>
              </a:spcAft>
            </a:pPr>
            <a:r>
              <a:rPr lang="en-US" sz="1800">
                <a:solidFill>
                  <a:schemeClr val="bg1"/>
                </a:solidFill>
              </a:rPr>
              <a:t>This content is </a:t>
            </a:r>
            <a:r>
              <a:rPr lang="en-US" sz="1800" kern="1200">
                <a:solidFill>
                  <a:schemeClr val="bg1"/>
                </a:soli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post any of this content to any blogs or external websites</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take photos or video of sessions or slides</a:t>
            </a:r>
          </a:p>
          <a:p>
            <a:pPr algn="ctr">
              <a:lnSpc>
                <a:spcPct val="90000"/>
              </a:lnSpc>
              <a:spcBef>
                <a:spcPts val="600"/>
              </a:spcBef>
              <a:spcAft>
                <a:spcPts val="600"/>
              </a:spcAft>
            </a:pPr>
            <a:r>
              <a:rPr lang="en-US" sz="1800">
                <a:solidFill>
                  <a:schemeClr val="bg1"/>
                </a:solidFill>
              </a:rPr>
              <a:t>Content will be available to internal audiences on-demand</a:t>
            </a:r>
          </a:p>
        </p:txBody>
      </p:sp>
      <p:sp>
        <p:nvSpPr>
          <p:cNvPr id="7" name="Oval 6">
            <a:extLst>
              <a:ext uri="{FF2B5EF4-FFF2-40B4-BE49-F238E27FC236}">
                <a16:creationId xmlns:a16="http://schemas.microsoft.com/office/drawing/2014/main" id="{14B12DC3-1AA5-4ED6-B761-3B8E3076E2BE}"/>
              </a:ext>
            </a:extLst>
          </p:cNvPr>
          <p:cNvSpPr/>
          <p:nvPr userDrawn="1"/>
        </p:nvSpPr>
        <p:spPr bwMode="gray">
          <a:xfrm>
            <a:off x="2697102"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 name="Oval 7">
            <a:extLst>
              <a:ext uri="{FF2B5EF4-FFF2-40B4-BE49-F238E27FC236}">
                <a16:creationId xmlns:a16="http://schemas.microsoft.com/office/drawing/2014/main" id="{4E3825C3-A0EB-487F-BD57-7D81D3DC2089}"/>
              </a:ext>
            </a:extLst>
          </p:cNvPr>
          <p:cNvSpPr/>
          <p:nvPr userDrawn="1"/>
        </p:nvSpPr>
        <p:spPr bwMode="gray">
          <a:xfrm>
            <a:off x="5318069"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9" name="Group 8">
            <a:extLst>
              <a:ext uri="{FF2B5EF4-FFF2-40B4-BE49-F238E27FC236}">
                <a16:creationId xmlns:a16="http://schemas.microsoft.com/office/drawing/2014/main" id="{3BF35ED3-CC9C-4B2E-AECC-804E897BB9F5}"/>
              </a:ext>
            </a:extLst>
          </p:cNvPr>
          <p:cNvGrpSpPr/>
          <p:nvPr userDrawn="1"/>
        </p:nvGrpSpPr>
        <p:grpSpPr bwMode="gray">
          <a:xfrm flipH="1">
            <a:off x="5901486" y="2651489"/>
            <a:ext cx="436044" cy="827404"/>
            <a:chOff x="5200650" y="1722438"/>
            <a:chExt cx="1797050" cy="3409950"/>
          </a:xfrm>
        </p:grpSpPr>
        <p:sp>
          <p:nvSpPr>
            <p:cNvPr id="10" name="Freeform 26">
              <a:extLst>
                <a:ext uri="{FF2B5EF4-FFF2-40B4-BE49-F238E27FC236}">
                  <a16:creationId xmlns:a16="http://schemas.microsoft.com/office/drawing/2014/main" id="{16BD814E-7CCC-49B3-833E-FB11E29262A7}"/>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 name="Freeform 27">
              <a:extLst>
                <a:ext uri="{FF2B5EF4-FFF2-40B4-BE49-F238E27FC236}">
                  <a16:creationId xmlns:a16="http://schemas.microsoft.com/office/drawing/2014/main" id="{4DC854E3-FA03-4048-B561-D426FEAEC79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 name="Rectangle 28">
              <a:extLst>
                <a:ext uri="{FF2B5EF4-FFF2-40B4-BE49-F238E27FC236}">
                  <a16:creationId xmlns:a16="http://schemas.microsoft.com/office/drawing/2014/main" id="{A39795C5-10A7-433B-9071-B33B3E5AB417}"/>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 name="Rectangle 29">
              <a:extLst>
                <a:ext uri="{FF2B5EF4-FFF2-40B4-BE49-F238E27FC236}">
                  <a16:creationId xmlns:a16="http://schemas.microsoft.com/office/drawing/2014/main" id="{8734A9AC-B7DD-4A71-A9CE-65D3D9C0D1A3}"/>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 name="Rectangle 30">
              <a:extLst>
                <a:ext uri="{FF2B5EF4-FFF2-40B4-BE49-F238E27FC236}">
                  <a16:creationId xmlns:a16="http://schemas.microsoft.com/office/drawing/2014/main" id="{E979D18A-D17C-439E-9004-CF7E23A6C2D0}"/>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5" name="Rectangle 31">
              <a:extLst>
                <a:ext uri="{FF2B5EF4-FFF2-40B4-BE49-F238E27FC236}">
                  <a16:creationId xmlns:a16="http://schemas.microsoft.com/office/drawing/2014/main" id="{4BBA9FCC-A9CC-4A4E-8059-0E68ABF974BB}"/>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6" name="Rectangle 32">
              <a:extLst>
                <a:ext uri="{FF2B5EF4-FFF2-40B4-BE49-F238E27FC236}">
                  <a16:creationId xmlns:a16="http://schemas.microsoft.com/office/drawing/2014/main" id="{DA61CA6E-A50D-4C4E-86A2-42F7DAA2D6D4}"/>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7" name="Rectangle 33">
              <a:extLst>
                <a:ext uri="{FF2B5EF4-FFF2-40B4-BE49-F238E27FC236}">
                  <a16:creationId xmlns:a16="http://schemas.microsoft.com/office/drawing/2014/main" id="{D49D4EFC-46A0-4FDC-927A-B65B1230D9CC}"/>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8" name="Rectangle 34">
              <a:extLst>
                <a:ext uri="{FF2B5EF4-FFF2-40B4-BE49-F238E27FC236}">
                  <a16:creationId xmlns:a16="http://schemas.microsoft.com/office/drawing/2014/main" id="{700F6E4D-E515-4B56-BA78-A8052B670743}"/>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9" name="Rectangle 35">
              <a:extLst>
                <a:ext uri="{FF2B5EF4-FFF2-40B4-BE49-F238E27FC236}">
                  <a16:creationId xmlns:a16="http://schemas.microsoft.com/office/drawing/2014/main" id="{4C093B51-EEF9-4677-82E3-BC6CDE469689}"/>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0" name="Rectangle 36">
              <a:extLst>
                <a:ext uri="{FF2B5EF4-FFF2-40B4-BE49-F238E27FC236}">
                  <a16:creationId xmlns:a16="http://schemas.microsoft.com/office/drawing/2014/main" id="{3B1A55F8-3EAA-45D3-AE08-91A5BBB830B9}"/>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1" name="Rectangle 37">
              <a:extLst>
                <a:ext uri="{FF2B5EF4-FFF2-40B4-BE49-F238E27FC236}">
                  <a16:creationId xmlns:a16="http://schemas.microsoft.com/office/drawing/2014/main" id="{C980FF57-11E5-4BF4-ADDF-C06124F86F3E}"/>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2" name="Rectangle 38">
              <a:extLst>
                <a:ext uri="{FF2B5EF4-FFF2-40B4-BE49-F238E27FC236}">
                  <a16:creationId xmlns:a16="http://schemas.microsoft.com/office/drawing/2014/main" id="{BFF88941-0967-4215-A71B-B6A75633CF80}"/>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39">
              <a:extLst>
                <a:ext uri="{FF2B5EF4-FFF2-40B4-BE49-F238E27FC236}">
                  <a16:creationId xmlns:a16="http://schemas.microsoft.com/office/drawing/2014/main" id="{F24750B6-9AF4-4483-8D2F-9632EAA0CD12}"/>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0">
              <a:extLst>
                <a:ext uri="{FF2B5EF4-FFF2-40B4-BE49-F238E27FC236}">
                  <a16:creationId xmlns:a16="http://schemas.microsoft.com/office/drawing/2014/main" id="{1A457C56-7629-4586-842B-894738A73430}"/>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41">
              <a:extLst>
                <a:ext uri="{FF2B5EF4-FFF2-40B4-BE49-F238E27FC236}">
                  <a16:creationId xmlns:a16="http://schemas.microsoft.com/office/drawing/2014/main" id="{94FE704F-2DB2-441E-A21C-4D10909C057E}"/>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6" name="Freeform 42">
              <a:extLst>
                <a:ext uri="{FF2B5EF4-FFF2-40B4-BE49-F238E27FC236}">
                  <a16:creationId xmlns:a16="http://schemas.microsoft.com/office/drawing/2014/main" id="{162CBBAE-EC9A-4097-A96F-43D0CD3898B4}"/>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7" name="Rectangle 43">
              <a:extLst>
                <a:ext uri="{FF2B5EF4-FFF2-40B4-BE49-F238E27FC236}">
                  <a16:creationId xmlns:a16="http://schemas.microsoft.com/office/drawing/2014/main" id="{25A72DE7-95A2-42BA-A129-5D3963449C0E}"/>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grpSp>
      <p:sp>
        <p:nvSpPr>
          <p:cNvPr id="28" name="Oval 27">
            <a:extLst>
              <a:ext uri="{FF2B5EF4-FFF2-40B4-BE49-F238E27FC236}">
                <a16:creationId xmlns:a16="http://schemas.microsoft.com/office/drawing/2014/main" id="{FB917A57-38F7-42C5-A15E-63442582FBD9}"/>
              </a:ext>
            </a:extLst>
          </p:cNvPr>
          <p:cNvSpPr/>
          <p:nvPr userDrawn="1"/>
        </p:nvSpPr>
        <p:spPr bwMode="gray">
          <a:xfrm>
            <a:off x="7892021"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29" name="Group 28">
            <a:extLst>
              <a:ext uri="{FF2B5EF4-FFF2-40B4-BE49-F238E27FC236}">
                <a16:creationId xmlns:a16="http://schemas.microsoft.com/office/drawing/2014/main" id="{D9F031CF-7239-4EDF-839E-A1B55AFB504B}"/>
              </a:ext>
            </a:extLst>
          </p:cNvPr>
          <p:cNvGrpSpPr/>
          <p:nvPr userDrawn="1"/>
        </p:nvGrpSpPr>
        <p:grpSpPr bwMode="gray">
          <a:xfrm>
            <a:off x="8118306" y="2759894"/>
            <a:ext cx="1150309" cy="610594"/>
            <a:chOff x="6151563" y="1584325"/>
            <a:chExt cx="4276725" cy="2270126"/>
          </a:xfrm>
        </p:grpSpPr>
        <p:sp>
          <p:nvSpPr>
            <p:cNvPr id="30" name="Rectangle 47">
              <a:extLst>
                <a:ext uri="{FF2B5EF4-FFF2-40B4-BE49-F238E27FC236}">
                  <a16:creationId xmlns:a16="http://schemas.microsoft.com/office/drawing/2014/main" id="{0CD659C4-5986-46C5-BEDE-B5993589B4CD}"/>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31" name="Rectangle 48">
              <a:extLst>
                <a:ext uri="{FF2B5EF4-FFF2-40B4-BE49-F238E27FC236}">
                  <a16:creationId xmlns:a16="http://schemas.microsoft.com/office/drawing/2014/main" id="{0323046C-C017-46CB-BD6A-49DFB122A881}"/>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9">
              <a:extLst>
                <a:ext uri="{FF2B5EF4-FFF2-40B4-BE49-F238E27FC236}">
                  <a16:creationId xmlns:a16="http://schemas.microsoft.com/office/drawing/2014/main" id="{247600BF-70D9-438F-A51A-5FBF331EC7CC}"/>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a:p>
          </p:txBody>
        </p:sp>
        <p:sp>
          <p:nvSpPr>
            <p:cNvPr id="33" name="Rectangle 50">
              <a:extLst>
                <a:ext uri="{FF2B5EF4-FFF2-40B4-BE49-F238E27FC236}">
                  <a16:creationId xmlns:a16="http://schemas.microsoft.com/office/drawing/2014/main" id="{D832C40C-74A0-4893-B85C-028BE538137A}"/>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4" name="Rectangle 51">
              <a:extLst>
                <a:ext uri="{FF2B5EF4-FFF2-40B4-BE49-F238E27FC236}">
                  <a16:creationId xmlns:a16="http://schemas.microsoft.com/office/drawing/2014/main" id="{77879A55-B2AD-4D02-9FF6-A847DF783A13}"/>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5" name="Rectangle 52">
              <a:extLst>
                <a:ext uri="{FF2B5EF4-FFF2-40B4-BE49-F238E27FC236}">
                  <a16:creationId xmlns:a16="http://schemas.microsoft.com/office/drawing/2014/main" id="{F3B329F2-B129-4663-8C67-FDF9EBC2BDE1}"/>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6" name="Rectangle 53">
              <a:extLst>
                <a:ext uri="{FF2B5EF4-FFF2-40B4-BE49-F238E27FC236}">
                  <a16:creationId xmlns:a16="http://schemas.microsoft.com/office/drawing/2014/main" id="{35405D40-9AEC-4318-AB8D-FA6B72C41BF9}"/>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7" name="Rectangle 54">
              <a:extLst>
                <a:ext uri="{FF2B5EF4-FFF2-40B4-BE49-F238E27FC236}">
                  <a16:creationId xmlns:a16="http://schemas.microsoft.com/office/drawing/2014/main" id="{05C691CB-6513-4837-BA65-46AB88908CF3}"/>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8" name="Rectangle 55">
              <a:extLst>
                <a:ext uri="{FF2B5EF4-FFF2-40B4-BE49-F238E27FC236}">
                  <a16:creationId xmlns:a16="http://schemas.microsoft.com/office/drawing/2014/main" id="{285CD685-268F-4718-94CB-234D2317BEAE}"/>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9" name="Rectangle 56">
              <a:extLst>
                <a:ext uri="{FF2B5EF4-FFF2-40B4-BE49-F238E27FC236}">
                  <a16:creationId xmlns:a16="http://schemas.microsoft.com/office/drawing/2014/main" id="{CD4C8442-6528-4252-B60F-9453785744B6}"/>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40" name="Rectangle 57">
              <a:extLst>
                <a:ext uri="{FF2B5EF4-FFF2-40B4-BE49-F238E27FC236}">
                  <a16:creationId xmlns:a16="http://schemas.microsoft.com/office/drawing/2014/main" id="{05A39216-6C33-4A40-B464-74EEFF8E7CD2}"/>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1" name="Rectangle 58">
              <a:extLst>
                <a:ext uri="{FF2B5EF4-FFF2-40B4-BE49-F238E27FC236}">
                  <a16:creationId xmlns:a16="http://schemas.microsoft.com/office/drawing/2014/main" id="{763FDC9B-520B-47E4-9FE6-48D0B8EE08F2}"/>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2" name="Rectangle 59">
              <a:extLst>
                <a:ext uri="{FF2B5EF4-FFF2-40B4-BE49-F238E27FC236}">
                  <a16:creationId xmlns:a16="http://schemas.microsoft.com/office/drawing/2014/main" id="{E1527710-6E1E-42FA-99C2-12A73FA9E339}"/>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3" name="Rectangle 60">
              <a:extLst>
                <a:ext uri="{FF2B5EF4-FFF2-40B4-BE49-F238E27FC236}">
                  <a16:creationId xmlns:a16="http://schemas.microsoft.com/office/drawing/2014/main" id="{E136BDF8-7FF8-46A8-9E21-759BDBA64451}"/>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4" name="Rectangle 61">
              <a:extLst>
                <a:ext uri="{FF2B5EF4-FFF2-40B4-BE49-F238E27FC236}">
                  <a16:creationId xmlns:a16="http://schemas.microsoft.com/office/drawing/2014/main" id="{9AD6C937-5EEB-497D-8D2B-140CFE1B2B0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5" name="Rectangle 62">
              <a:extLst>
                <a:ext uri="{FF2B5EF4-FFF2-40B4-BE49-F238E27FC236}">
                  <a16:creationId xmlns:a16="http://schemas.microsoft.com/office/drawing/2014/main" id="{FA06E5E9-FFF8-445D-958C-D006E1350808}"/>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6" name="Rectangle 63">
              <a:extLst>
                <a:ext uri="{FF2B5EF4-FFF2-40B4-BE49-F238E27FC236}">
                  <a16:creationId xmlns:a16="http://schemas.microsoft.com/office/drawing/2014/main" id="{F2BE6402-8321-4F32-9900-FB14FA64123E}"/>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7" name="Rectangle 64">
              <a:extLst>
                <a:ext uri="{FF2B5EF4-FFF2-40B4-BE49-F238E27FC236}">
                  <a16:creationId xmlns:a16="http://schemas.microsoft.com/office/drawing/2014/main" id="{05163067-2AF3-4F72-B77E-31D235A73D4D}"/>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8" name="Rectangle 65">
              <a:extLst>
                <a:ext uri="{FF2B5EF4-FFF2-40B4-BE49-F238E27FC236}">
                  <a16:creationId xmlns:a16="http://schemas.microsoft.com/office/drawing/2014/main" id="{02EA02DD-6EE8-4B75-A27F-B42A8C5D653B}"/>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grpSp>
      <p:sp>
        <p:nvSpPr>
          <p:cNvPr id="49" name="Multiplication Sign 48">
            <a:extLst>
              <a:ext uri="{FF2B5EF4-FFF2-40B4-BE49-F238E27FC236}">
                <a16:creationId xmlns:a16="http://schemas.microsoft.com/office/drawing/2014/main" id="{C3EABB92-EC64-4C33-81BF-AA4A74228A81}"/>
              </a:ext>
            </a:extLst>
          </p:cNvPr>
          <p:cNvSpPr/>
          <p:nvPr userDrawn="1"/>
        </p:nvSpPr>
        <p:spPr bwMode="ltGray">
          <a:xfrm>
            <a:off x="3643244"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Multiplication Sign 49">
            <a:extLst>
              <a:ext uri="{FF2B5EF4-FFF2-40B4-BE49-F238E27FC236}">
                <a16:creationId xmlns:a16="http://schemas.microsoft.com/office/drawing/2014/main" id="{C8F47BC7-42F2-4EB7-9D91-760975BB9D03}"/>
              </a:ext>
            </a:extLst>
          </p:cNvPr>
          <p:cNvSpPr/>
          <p:nvPr userDrawn="1"/>
        </p:nvSpPr>
        <p:spPr bwMode="ltGray">
          <a:xfrm>
            <a:off x="6271892"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Multiplication Sign 50">
            <a:extLst>
              <a:ext uri="{FF2B5EF4-FFF2-40B4-BE49-F238E27FC236}">
                <a16:creationId xmlns:a16="http://schemas.microsoft.com/office/drawing/2014/main" id="{1443FEA1-3301-4699-8854-5B883A84EA89}"/>
              </a:ext>
            </a:extLst>
          </p:cNvPr>
          <p:cNvSpPr/>
          <p:nvPr userDrawn="1"/>
        </p:nvSpPr>
        <p:spPr bwMode="ltGray">
          <a:xfrm>
            <a:off x="8826629"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a:extLst>
              <a:ext uri="{FF2B5EF4-FFF2-40B4-BE49-F238E27FC236}">
                <a16:creationId xmlns:a16="http://schemas.microsoft.com/office/drawing/2014/main" id="{B9877B1E-FC34-46C6-8746-8C2682EB5180}"/>
              </a:ext>
            </a:extLst>
          </p:cNvPr>
          <p:cNvGrpSpPr/>
          <p:nvPr userDrawn="1"/>
        </p:nvGrpSpPr>
        <p:grpSpPr bwMode="gray">
          <a:xfrm>
            <a:off x="3132278" y="2771298"/>
            <a:ext cx="718204" cy="544549"/>
            <a:chOff x="3132278" y="2298246"/>
            <a:chExt cx="718204" cy="544549"/>
          </a:xfrm>
        </p:grpSpPr>
        <p:sp>
          <p:nvSpPr>
            <p:cNvPr id="53" name="Freeform: Shape 52">
              <a:extLst>
                <a:ext uri="{FF2B5EF4-FFF2-40B4-BE49-F238E27FC236}">
                  <a16:creationId xmlns:a16="http://schemas.microsoft.com/office/drawing/2014/main" id="{638492F5-F9B8-4F24-AA74-1FD178E9CAA9}"/>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4" name="Freeform: Shape 53">
              <a:extLst>
                <a:ext uri="{FF2B5EF4-FFF2-40B4-BE49-F238E27FC236}">
                  <a16:creationId xmlns:a16="http://schemas.microsoft.com/office/drawing/2014/main" id="{A4A566CE-AE17-46B6-9442-2F32F88D0752}"/>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5" name="Freeform: Shape 54">
              <a:extLst>
                <a:ext uri="{FF2B5EF4-FFF2-40B4-BE49-F238E27FC236}">
                  <a16:creationId xmlns:a16="http://schemas.microsoft.com/office/drawing/2014/main" id="{CB0A3ED5-8382-48F2-A5EE-09E051E91CB1}"/>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6" name="Freeform: Shape 55">
              <a:extLst>
                <a:ext uri="{FF2B5EF4-FFF2-40B4-BE49-F238E27FC236}">
                  <a16:creationId xmlns:a16="http://schemas.microsoft.com/office/drawing/2014/main" id="{C33AD297-E22C-4C09-88E1-DE795EF64493}"/>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7" name="Freeform: Shape 56">
              <a:extLst>
                <a:ext uri="{FF2B5EF4-FFF2-40B4-BE49-F238E27FC236}">
                  <a16:creationId xmlns:a16="http://schemas.microsoft.com/office/drawing/2014/main" id="{06340F6A-8EF4-4D18-8167-9B4B0961F715}"/>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8" name="Freeform: Shape 57">
              <a:extLst>
                <a:ext uri="{FF2B5EF4-FFF2-40B4-BE49-F238E27FC236}">
                  <a16:creationId xmlns:a16="http://schemas.microsoft.com/office/drawing/2014/main" id="{FDC807A5-496A-4696-9349-3FD62B9C2AA7}"/>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9" name="Freeform: Shape 58">
              <a:extLst>
                <a:ext uri="{FF2B5EF4-FFF2-40B4-BE49-F238E27FC236}">
                  <a16:creationId xmlns:a16="http://schemas.microsoft.com/office/drawing/2014/main" id="{7B722A1C-DAC0-4E46-896C-971438843DFE}"/>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0" name="Freeform: Shape 59">
              <a:extLst>
                <a:ext uri="{FF2B5EF4-FFF2-40B4-BE49-F238E27FC236}">
                  <a16:creationId xmlns:a16="http://schemas.microsoft.com/office/drawing/2014/main" id="{DED24BEF-D375-4682-A916-0824896C7A54}"/>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1" name="Freeform: Shape 60">
              <a:extLst>
                <a:ext uri="{FF2B5EF4-FFF2-40B4-BE49-F238E27FC236}">
                  <a16:creationId xmlns:a16="http://schemas.microsoft.com/office/drawing/2014/main" id="{286C25AB-B9E7-4EB5-8A6D-7ED164D8D53B}"/>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2" name="Freeform: Shape 61">
              <a:extLst>
                <a:ext uri="{FF2B5EF4-FFF2-40B4-BE49-F238E27FC236}">
                  <a16:creationId xmlns:a16="http://schemas.microsoft.com/office/drawing/2014/main" id="{1E1B99F3-A647-427A-8E1C-40EA8C0F5EAE}"/>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3" name="Freeform: Shape 62">
              <a:extLst>
                <a:ext uri="{FF2B5EF4-FFF2-40B4-BE49-F238E27FC236}">
                  <a16:creationId xmlns:a16="http://schemas.microsoft.com/office/drawing/2014/main" id="{89E6123A-A60D-4395-8C6A-3ED5C8889E37}"/>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4" name="Freeform: Shape 63">
              <a:extLst>
                <a:ext uri="{FF2B5EF4-FFF2-40B4-BE49-F238E27FC236}">
                  <a16:creationId xmlns:a16="http://schemas.microsoft.com/office/drawing/2014/main" id="{381BF36A-3C0C-41F8-B0A8-016EEBA67FF5}"/>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5" name="Freeform: Shape 64">
              <a:extLst>
                <a:ext uri="{FF2B5EF4-FFF2-40B4-BE49-F238E27FC236}">
                  <a16:creationId xmlns:a16="http://schemas.microsoft.com/office/drawing/2014/main" id="{76B929F9-8A20-4D2F-83E2-FCA62B966820}"/>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6" name="Freeform: Shape 65">
              <a:extLst>
                <a:ext uri="{FF2B5EF4-FFF2-40B4-BE49-F238E27FC236}">
                  <a16:creationId xmlns:a16="http://schemas.microsoft.com/office/drawing/2014/main" id="{C2BF8121-C47A-4571-B1CD-FFE0D5C0CFC6}"/>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7" name="Freeform: Shape 66">
              <a:extLst>
                <a:ext uri="{FF2B5EF4-FFF2-40B4-BE49-F238E27FC236}">
                  <a16:creationId xmlns:a16="http://schemas.microsoft.com/office/drawing/2014/main" id="{4EF383D7-C030-4C9E-A5CD-906F6D4472C0}"/>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
        <p:nvSpPr>
          <p:cNvPr id="68" name="TextBox 67">
            <a:extLst>
              <a:ext uri="{FF2B5EF4-FFF2-40B4-BE49-F238E27FC236}">
                <a16:creationId xmlns:a16="http://schemas.microsoft.com/office/drawing/2014/main" id="{8080EA76-145F-4D37-BB94-88AFEAA102EE}"/>
              </a:ext>
            </a:extLst>
          </p:cNvPr>
          <p:cNvSpPr txBox="1"/>
          <p:nvPr userDrawn="1"/>
        </p:nvSpPr>
        <p:spPr>
          <a:xfrm>
            <a:off x="584200" y="1225236"/>
            <a:ext cx="11022584" cy="794064"/>
          </a:xfrm>
          <a:prstGeom prst="rect">
            <a:avLst/>
          </a:prstGeom>
          <a:noFill/>
        </p:spPr>
        <p:txBody>
          <a:bodyPr wrap="square" lIns="182880" tIns="146304" rIns="182880" bIns="146304" rtlCol="0" anchor="ctr">
            <a:spAutoFit/>
          </a:bodyPr>
          <a:lstStyle/>
          <a:p>
            <a:pPr algn="ctr">
              <a:lnSpc>
                <a:spcPct val="90000"/>
              </a:lnSpc>
              <a:spcBef>
                <a:spcPts val="0"/>
              </a:spcBef>
              <a:spcAft>
                <a:spcPts val="0"/>
              </a:spcAft>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All content is strictly under NDA</a:t>
            </a:r>
            <a:endParaRPr lang="en-US" sz="1800">
              <a:solidFill>
                <a:schemeClr val="bg1"/>
              </a:solidFill>
            </a:endParaRPr>
          </a:p>
        </p:txBody>
      </p:sp>
    </p:spTree>
    <p:extLst>
      <p:ext uri="{BB962C8B-B14F-4D97-AF65-F5344CB8AC3E}">
        <p14:creationId xmlns:p14="http://schemas.microsoft.com/office/powerpoint/2010/main" val="6576418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amp;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095685"/>
          </a:xfrm>
        </p:spPr>
        <p:txBody>
          <a:bodyPr/>
          <a:lstStyle>
            <a:lvl1pPr>
              <a:buClr>
                <a:schemeClr val="tx1">
                  <a:lumMod val="50000"/>
                  <a:lumOff val="50000"/>
                </a:schemeClr>
              </a:buClr>
              <a:buSzPct val="100000"/>
              <a:defRPr/>
            </a:lvl1pPr>
            <a:lvl2pPr marL="640080">
              <a:buClr>
                <a:schemeClr val="tx1">
                  <a:lumMod val="50000"/>
                  <a:lumOff val="50000"/>
                </a:schemeClr>
              </a:buClr>
              <a:buSzPct val="100000"/>
              <a:defRPr/>
            </a:lvl2pPr>
            <a:lvl3pPr marL="1097280">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4148898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38718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095685"/>
          </a:xfrm>
        </p:spPr>
        <p:txBody>
          <a:bodyPr wrap="square">
            <a:spAutoFit/>
          </a:bodyPr>
          <a:lstStyle>
            <a:lvl1pPr marL="0" indent="0">
              <a:buNone/>
              <a:defRPr/>
            </a:lvl1pPr>
            <a:lvl2pPr marL="457200" indent="0">
              <a:buNone/>
              <a:defRPr/>
            </a:lvl2pPr>
            <a:lvl3pPr marL="9144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8B1E62B2-2678-422B-B7F6-F7CFE71261E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9891019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smtClean="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6" name="TextBox 5">
            <a:extLst>
              <a:ext uri="{FF2B5EF4-FFF2-40B4-BE49-F238E27FC236}">
                <a16:creationId xmlns:a16="http://schemas.microsoft.com/office/drawing/2014/main" id="{7DADBE2B-4ADE-44BF-94AD-5EE0F72E952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59225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5" name="TextBox 4">
            <a:extLst>
              <a:ext uri="{FF2B5EF4-FFF2-40B4-BE49-F238E27FC236}">
                <a16:creationId xmlns:a16="http://schemas.microsoft.com/office/drawing/2014/main" id="{27873400-33C6-4564-B2C2-F81BE5DEB0F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8837449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05411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927225"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1688306"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1688306"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50601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50601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AA7BAB-5D61-4BE7-B5A2-24D6E2B1320C}"/>
              </a:ext>
            </a:extLst>
          </p:cNvPr>
          <p:cNvSpPr>
            <a:spLocks noGrp="1"/>
          </p:cNvSpPr>
          <p:nvPr>
            <p:ph type="body" sz="quarter" idx="20"/>
          </p:nvPr>
        </p:nvSpPr>
        <p:spPr>
          <a:xfrm>
            <a:off x="8442324"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3B95AD4-DC93-4118-8B8E-61A3DBC05599}"/>
              </a:ext>
            </a:extLst>
          </p:cNvPr>
          <p:cNvSpPr>
            <a:spLocks noGrp="1"/>
          </p:cNvSpPr>
          <p:nvPr>
            <p:ph type="body" sz="quarter" idx="21"/>
          </p:nvPr>
        </p:nvSpPr>
        <p:spPr>
          <a:xfrm>
            <a:off x="8442324"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5299074"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B3AFDF47-E417-4434-9001-222C7A7B601B}"/>
              </a:ext>
            </a:extLst>
          </p:cNvPr>
          <p:cNvSpPr/>
          <p:nvPr userDrawn="1"/>
        </p:nvSpPr>
        <p:spPr bwMode="auto">
          <a:xfrm>
            <a:off x="8681243"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909729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215520"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904081"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904081"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3674268"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3674268"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3985707"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9C5F9FC3-AD04-45D7-B193-E0BAD0C8C7C0}"/>
              </a:ext>
            </a:extLst>
          </p:cNvPr>
          <p:cNvSpPr/>
          <p:nvPr userDrawn="1"/>
        </p:nvSpPr>
        <p:spPr bwMode="auto">
          <a:xfrm>
            <a:off x="6755894"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3">
            <a:extLst>
              <a:ext uri="{FF2B5EF4-FFF2-40B4-BE49-F238E27FC236}">
                <a16:creationId xmlns:a16="http://schemas.microsoft.com/office/drawing/2014/main" id="{2CE6B68A-400C-4B43-BC4E-3B9FDCB79F91}"/>
              </a:ext>
            </a:extLst>
          </p:cNvPr>
          <p:cNvSpPr>
            <a:spLocks noGrp="1"/>
          </p:cNvSpPr>
          <p:nvPr>
            <p:ph type="body" sz="quarter" idx="20"/>
          </p:nvPr>
        </p:nvSpPr>
        <p:spPr>
          <a:xfrm>
            <a:off x="64444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52FE4A6-19C7-436D-B5D9-B828628B63CB}"/>
              </a:ext>
            </a:extLst>
          </p:cNvPr>
          <p:cNvSpPr>
            <a:spLocks noGrp="1"/>
          </p:cNvSpPr>
          <p:nvPr>
            <p:ph type="body" sz="quarter" idx="21"/>
          </p:nvPr>
        </p:nvSpPr>
        <p:spPr>
          <a:xfrm>
            <a:off x="64444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FEB2ADDC-D27C-4D14-BCA5-0CA584F39107}"/>
              </a:ext>
            </a:extLst>
          </p:cNvPr>
          <p:cNvSpPr>
            <a:spLocks noGrp="1"/>
          </p:cNvSpPr>
          <p:nvPr>
            <p:ph type="body" sz="quarter" idx="22"/>
          </p:nvPr>
        </p:nvSpPr>
        <p:spPr>
          <a:xfrm>
            <a:off x="9214643"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2D0B0B95-35CC-4DE5-B8AC-EA76EEC03711}"/>
              </a:ext>
            </a:extLst>
          </p:cNvPr>
          <p:cNvSpPr>
            <a:spLocks noGrp="1"/>
          </p:cNvSpPr>
          <p:nvPr>
            <p:ph type="body" sz="quarter" idx="23"/>
          </p:nvPr>
        </p:nvSpPr>
        <p:spPr>
          <a:xfrm>
            <a:off x="9214643"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9" name="Oval 18">
            <a:extLst>
              <a:ext uri="{FF2B5EF4-FFF2-40B4-BE49-F238E27FC236}">
                <a16:creationId xmlns:a16="http://schemas.microsoft.com/office/drawing/2014/main" id="{ECA0597E-2C41-476D-891F-F05CDE09877F}"/>
              </a:ext>
            </a:extLst>
          </p:cNvPr>
          <p:cNvSpPr/>
          <p:nvPr userDrawn="1"/>
        </p:nvSpPr>
        <p:spPr bwMode="auto">
          <a:xfrm>
            <a:off x="9526082"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503225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usiness Model Canvas">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53DF8-635C-BC43-B02D-4B0F75E36121}"/>
              </a:ext>
            </a:extLst>
          </p:cNvPr>
          <p:cNvSpPr/>
          <p:nvPr userDrawn="1"/>
        </p:nvSpPr>
        <p:spPr bwMode="auto">
          <a:xfrm>
            <a:off x="588263" y="1063525"/>
            <a:ext cx="2611387" cy="2558886"/>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Value proposition</a:t>
            </a:r>
          </a:p>
        </p:txBody>
      </p:sp>
      <p:sp>
        <p:nvSpPr>
          <p:cNvPr id="11" name="Rectangle 10">
            <a:extLst>
              <a:ext uri="{FF2B5EF4-FFF2-40B4-BE49-F238E27FC236}">
                <a16:creationId xmlns:a16="http://schemas.microsoft.com/office/drawing/2014/main" id="{BCB21D27-1889-B748-ADB4-C14DF10278A6}"/>
              </a:ext>
            </a:extLst>
          </p:cNvPr>
          <p:cNvSpPr/>
          <p:nvPr userDrawn="1"/>
        </p:nvSpPr>
        <p:spPr bwMode="auto">
          <a:xfrm>
            <a:off x="3287390" y="1063524"/>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customers</a:t>
            </a:r>
          </a:p>
        </p:txBody>
      </p:sp>
      <p:sp>
        <p:nvSpPr>
          <p:cNvPr id="12" name="Rectangle 11">
            <a:extLst>
              <a:ext uri="{FF2B5EF4-FFF2-40B4-BE49-F238E27FC236}">
                <a16:creationId xmlns:a16="http://schemas.microsoft.com/office/drawing/2014/main" id="{45ED3186-9F44-9B48-8E0A-860CBC323651}"/>
              </a:ext>
            </a:extLst>
          </p:cNvPr>
          <p:cNvSpPr/>
          <p:nvPr userDrawn="1"/>
        </p:nvSpPr>
        <p:spPr bwMode="auto">
          <a:xfrm>
            <a:off x="5592743" y="1063524"/>
            <a:ext cx="2217614" cy="182878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activities</a:t>
            </a:r>
          </a:p>
        </p:txBody>
      </p:sp>
      <p:sp>
        <p:nvSpPr>
          <p:cNvPr id="13" name="Rectangle 12">
            <a:extLst>
              <a:ext uri="{FF2B5EF4-FFF2-40B4-BE49-F238E27FC236}">
                <a16:creationId xmlns:a16="http://schemas.microsoft.com/office/drawing/2014/main" id="{7DD88181-83D7-FB40-9D54-7E6203E3874B}"/>
              </a:ext>
            </a:extLst>
          </p:cNvPr>
          <p:cNvSpPr/>
          <p:nvPr userDrawn="1"/>
        </p:nvSpPr>
        <p:spPr bwMode="auto">
          <a:xfrm>
            <a:off x="7898097" y="1063524"/>
            <a:ext cx="1811775" cy="3746564"/>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Customer</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relationships</a:t>
            </a:r>
          </a:p>
        </p:txBody>
      </p:sp>
      <p:sp>
        <p:nvSpPr>
          <p:cNvPr id="14" name="Rectangle 13">
            <a:extLst>
              <a:ext uri="{FF2B5EF4-FFF2-40B4-BE49-F238E27FC236}">
                <a16:creationId xmlns:a16="http://schemas.microsoft.com/office/drawing/2014/main" id="{A1E17021-D9AF-CF4A-8EDD-9E17F2EA006A}"/>
              </a:ext>
            </a:extLst>
          </p:cNvPr>
          <p:cNvSpPr/>
          <p:nvPr userDrawn="1"/>
        </p:nvSpPr>
        <p:spPr bwMode="auto">
          <a:xfrm>
            <a:off x="9797613" y="1063522"/>
            <a:ext cx="1811775" cy="3746565"/>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Industry</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competitors</a:t>
            </a:r>
          </a:p>
        </p:txBody>
      </p:sp>
      <p:sp>
        <p:nvSpPr>
          <p:cNvPr id="15" name="Rectangle 14">
            <a:extLst>
              <a:ext uri="{FF2B5EF4-FFF2-40B4-BE49-F238E27FC236}">
                <a16:creationId xmlns:a16="http://schemas.microsoft.com/office/drawing/2014/main" id="{417B19F6-5EFB-6449-B67B-8D5F8CACFDA6}"/>
              </a:ext>
            </a:extLst>
          </p:cNvPr>
          <p:cNvSpPr/>
          <p:nvPr userDrawn="1"/>
        </p:nvSpPr>
        <p:spPr bwMode="auto">
          <a:xfrm>
            <a:off x="588263" y="3710150"/>
            <a:ext cx="2611387" cy="2558887"/>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Problem definition</a:t>
            </a:r>
          </a:p>
        </p:txBody>
      </p:sp>
      <p:sp>
        <p:nvSpPr>
          <p:cNvPr id="16" name="Rectangle 15">
            <a:extLst>
              <a:ext uri="{FF2B5EF4-FFF2-40B4-BE49-F238E27FC236}">
                <a16:creationId xmlns:a16="http://schemas.microsoft.com/office/drawing/2014/main" id="{92B93EDC-A09F-0748-B1F5-1E9CDFF12919}"/>
              </a:ext>
            </a:extLst>
          </p:cNvPr>
          <p:cNvSpPr/>
          <p:nvPr userDrawn="1"/>
        </p:nvSpPr>
        <p:spPr bwMode="auto">
          <a:xfrm>
            <a:off x="3287390" y="2981306"/>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partners &amp; channels</a:t>
            </a:r>
          </a:p>
        </p:txBody>
      </p:sp>
      <p:sp>
        <p:nvSpPr>
          <p:cNvPr id="17" name="Rectangle 16">
            <a:extLst>
              <a:ext uri="{FF2B5EF4-FFF2-40B4-BE49-F238E27FC236}">
                <a16:creationId xmlns:a16="http://schemas.microsoft.com/office/drawing/2014/main" id="{AE0AA2A5-F0C8-F946-975B-2D183A502D42}"/>
              </a:ext>
            </a:extLst>
          </p:cNvPr>
          <p:cNvSpPr/>
          <p:nvPr userDrawn="1"/>
        </p:nvSpPr>
        <p:spPr bwMode="auto">
          <a:xfrm>
            <a:off x="5592743" y="2981306"/>
            <a:ext cx="2217614" cy="328773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resources</a:t>
            </a:r>
          </a:p>
        </p:txBody>
      </p:sp>
      <p:sp>
        <p:nvSpPr>
          <p:cNvPr id="18" name="Rectangle 17">
            <a:extLst>
              <a:ext uri="{FF2B5EF4-FFF2-40B4-BE49-F238E27FC236}">
                <a16:creationId xmlns:a16="http://schemas.microsoft.com/office/drawing/2014/main" id="{F0F27E3C-AC0E-8E40-B5BE-F3EC4FBAAE8C}"/>
              </a:ext>
            </a:extLst>
          </p:cNvPr>
          <p:cNvSpPr/>
          <p:nvPr userDrawn="1"/>
        </p:nvSpPr>
        <p:spPr bwMode="auto">
          <a:xfrm>
            <a:off x="3287390" y="4897828"/>
            <a:ext cx="2217614"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Cost structure</a:t>
            </a:r>
          </a:p>
        </p:txBody>
      </p:sp>
      <p:sp>
        <p:nvSpPr>
          <p:cNvPr id="19" name="Rectangle 18">
            <a:extLst>
              <a:ext uri="{FF2B5EF4-FFF2-40B4-BE49-F238E27FC236}">
                <a16:creationId xmlns:a16="http://schemas.microsoft.com/office/drawing/2014/main" id="{EA3B384A-75F5-5C45-B04B-C6A36674BFE8}"/>
              </a:ext>
            </a:extLst>
          </p:cNvPr>
          <p:cNvSpPr/>
          <p:nvPr userDrawn="1"/>
        </p:nvSpPr>
        <p:spPr bwMode="auto">
          <a:xfrm>
            <a:off x="7898095" y="4897828"/>
            <a:ext cx="3705641"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Revenue streams</a:t>
            </a:r>
          </a:p>
        </p:txBody>
      </p:sp>
      <p:pic>
        <p:nvPicPr>
          <p:cNvPr id="20" name="Graphic 19">
            <a:extLst>
              <a:ext uri="{FF2B5EF4-FFF2-40B4-BE49-F238E27FC236}">
                <a16:creationId xmlns:a16="http://schemas.microsoft.com/office/drawing/2014/main" id="{BB7BD84B-7559-FC44-B250-BA5E6F4F1D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95813" y="1175856"/>
            <a:ext cx="231708" cy="231708"/>
          </a:xfrm>
          <a:prstGeom prst="rect">
            <a:avLst/>
          </a:prstGeom>
        </p:spPr>
      </p:pic>
      <p:pic>
        <p:nvPicPr>
          <p:cNvPr id="21" name="Graphic 20">
            <a:extLst>
              <a:ext uri="{FF2B5EF4-FFF2-40B4-BE49-F238E27FC236}">
                <a16:creationId xmlns:a16="http://schemas.microsoft.com/office/drawing/2014/main" id="{952C791F-1FD1-4B4D-A8C1-A770BC3943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54260" y="1175608"/>
            <a:ext cx="283464" cy="283464"/>
          </a:xfrm>
          <a:prstGeom prst="rect">
            <a:avLst/>
          </a:prstGeom>
        </p:spPr>
      </p:pic>
      <p:pic>
        <p:nvPicPr>
          <p:cNvPr id="22" name="Graphic 21">
            <a:extLst>
              <a:ext uri="{FF2B5EF4-FFF2-40B4-BE49-F238E27FC236}">
                <a16:creationId xmlns:a16="http://schemas.microsoft.com/office/drawing/2014/main" id="{C1DA98D2-C0C1-A940-8A2D-082A73E7423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40999" y="4988472"/>
            <a:ext cx="280367" cy="280367"/>
          </a:xfrm>
          <a:prstGeom prst="rect">
            <a:avLst/>
          </a:prstGeom>
        </p:spPr>
      </p:pic>
      <p:pic>
        <p:nvPicPr>
          <p:cNvPr id="23" name="Graphic 22">
            <a:extLst>
              <a:ext uri="{FF2B5EF4-FFF2-40B4-BE49-F238E27FC236}">
                <a16:creationId xmlns:a16="http://schemas.microsoft.com/office/drawing/2014/main" id="{13D6B85C-0FAE-694B-B03E-89B50097E1D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290058" y="1189627"/>
            <a:ext cx="280367" cy="280367"/>
          </a:xfrm>
          <a:prstGeom prst="rect">
            <a:avLst/>
          </a:prstGeom>
        </p:spPr>
      </p:pic>
      <p:pic>
        <p:nvPicPr>
          <p:cNvPr id="24" name="Graphic 23">
            <a:extLst>
              <a:ext uri="{FF2B5EF4-FFF2-40B4-BE49-F238E27FC236}">
                <a16:creationId xmlns:a16="http://schemas.microsoft.com/office/drawing/2014/main" id="{366A1532-68BD-894D-A1A7-0DE09CD486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784228" y="3843743"/>
            <a:ext cx="254879" cy="254879"/>
          </a:xfrm>
          <a:prstGeom prst="rect">
            <a:avLst/>
          </a:prstGeom>
        </p:spPr>
      </p:pic>
      <p:pic>
        <p:nvPicPr>
          <p:cNvPr id="25" name="Graphic 24">
            <a:extLst>
              <a:ext uri="{FF2B5EF4-FFF2-40B4-BE49-F238E27FC236}">
                <a16:creationId xmlns:a16="http://schemas.microsoft.com/office/drawing/2014/main" id="{7C9186D0-248F-A844-857E-FFA2FB4DA04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55809" y="5001171"/>
            <a:ext cx="280367" cy="280367"/>
          </a:xfrm>
          <a:prstGeom prst="rect">
            <a:avLst/>
          </a:prstGeom>
        </p:spPr>
      </p:pic>
      <p:pic>
        <p:nvPicPr>
          <p:cNvPr id="26" name="Graphic 25">
            <a:extLst>
              <a:ext uri="{FF2B5EF4-FFF2-40B4-BE49-F238E27FC236}">
                <a16:creationId xmlns:a16="http://schemas.microsoft.com/office/drawing/2014/main" id="{CBE1A202-D89E-694C-ADC4-E6A1196FE5E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386487" y="1201256"/>
            <a:ext cx="231708" cy="231708"/>
          </a:xfrm>
          <a:prstGeom prst="rect">
            <a:avLst/>
          </a:prstGeom>
        </p:spPr>
      </p:pic>
      <p:pic>
        <p:nvPicPr>
          <p:cNvPr id="27" name="Graphic 26">
            <a:extLst>
              <a:ext uri="{FF2B5EF4-FFF2-40B4-BE49-F238E27FC236}">
                <a16:creationId xmlns:a16="http://schemas.microsoft.com/office/drawing/2014/main" id="{6714B6D4-C34D-774F-8D40-E0E427E09CF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386487" y="3094052"/>
            <a:ext cx="231708" cy="231708"/>
          </a:xfrm>
          <a:prstGeom prst="rect">
            <a:avLst/>
          </a:prstGeom>
        </p:spPr>
      </p:pic>
      <p:pic>
        <p:nvPicPr>
          <p:cNvPr id="28" name="Graphic 27">
            <a:extLst>
              <a:ext uri="{FF2B5EF4-FFF2-40B4-BE49-F238E27FC236}">
                <a16:creationId xmlns:a16="http://schemas.microsoft.com/office/drawing/2014/main" id="{F77071D0-0D83-784A-B10E-89100FA4639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041790" y="3081104"/>
            <a:ext cx="308404" cy="308404"/>
          </a:xfrm>
          <a:prstGeom prst="rect">
            <a:avLst/>
          </a:prstGeom>
        </p:spPr>
      </p:pic>
      <p:pic>
        <p:nvPicPr>
          <p:cNvPr id="29" name="Graphic 28">
            <a:extLst>
              <a:ext uri="{FF2B5EF4-FFF2-40B4-BE49-F238E27FC236}">
                <a16:creationId xmlns:a16="http://schemas.microsoft.com/office/drawing/2014/main" id="{AFED16D2-7D82-9646-A9C2-83A03A9855E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1160049" y="1189627"/>
            <a:ext cx="280367" cy="280367"/>
          </a:xfrm>
          <a:prstGeom prst="rect">
            <a:avLst/>
          </a:prstGeom>
        </p:spPr>
      </p:pic>
      <p:sp>
        <p:nvSpPr>
          <p:cNvPr id="35" name="Text Placeholder 4">
            <a:extLst>
              <a:ext uri="{FF2B5EF4-FFF2-40B4-BE49-F238E27FC236}">
                <a16:creationId xmlns:a16="http://schemas.microsoft.com/office/drawing/2014/main" id="{CB0C5E63-BE88-8740-877A-E455D2C59EE3}"/>
              </a:ext>
            </a:extLst>
          </p:cNvPr>
          <p:cNvSpPr>
            <a:spLocks noGrp="1"/>
          </p:cNvSpPr>
          <p:nvPr>
            <p:ph type="body" sz="quarter" idx="12" hasCustomPrompt="1"/>
          </p:nvPr>
        </p:nvSpPr>
        <p:spPr>
          <a:xfrm>
            <a:off x="733425" y="1591176"/>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value props…</a:t>
            </a:r>
          </a:p>
        </p:txBody>
      </p:sp>
      <p:sp>
        <p:nvSpPr>
          <p:cNvPr id="36" name="Text Placeholder 4">
            <a:extLst>
              <a:ext uri="{FF2B5EF4-FFF2-40B4-BE49-F238E27FC236}">
                <a16:creationId xmlns:a16="http://schemas.microsoft.com/office/drawing/2014/main" id="{444F9CB8-48D4-2C4C-8C5A-F9D48FDBB027}"/>
              </a:ext>
            </a:extLst>
          </p:cNvPr>
          <p:cNvSpPr>
            <a:spLocks noGrp="1"/>
          </p:cNvSpPr>
          <p:nvPr>
            <p:ph type="body" sz="quarter" idx="13" hasCustomPrompt="1"/>
          </p:nvPr>
        </p:nvSpPr>
        <p:spPr>
          <a:xfrm>
            <a:off x="733425" y="4227284"/>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problem definitions…</a:t>
            </a:r>
          </a:p>
        </p:txBody>
      </p:sp>
      <p:sp>
        <p:nvSpPr>
          <p:cNvPr id="37" name="Text Placeholder 4">
            <a:extLst>
              <a:ext uri="{FF2B5EF4-FFF2-40B4-BE49-F238E27FC236}">
                <a16:creationId xmlns:a16="http://schemas.microsoft.com/office/drawing/2014/main" id="{12AD85A3-05A1-1247-BF40-C09EBA6E02C9}"/>
              </a:ext>
            </a:extLst>
          </p:cNvPr>
          <p:cNvSpPr>
            <a:spLocks noGrp="1"/>
          </p:cNvSpPr>
          <p:nvPr>
            <p:ph type="body" sz="quarter" idx="14" hasCustomPrompt="1"/>
          </p:nvPr>
        </p:nvSpPr>
        <p:spPr>
          <a:xfrm>
            <a:off x="3427199"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customers are…</a:t>
            </a:r>
          </a:p>
        </p:txBody>
      </p:sp>
      <p:sp>
        <p:nvSpPr>
          <p:cNvPr id="38" name="Text Placeholder 4">
            <a:extLst>
              <a:ext uri="{FF2B5EF4-FFF2-40B4-BE49-F238E27FC236}">
                <a16:creationId xmlns:a16="http://schemas.microsoft.com/office/drawing/2014/main" id="{B1624D85-334D-EA43-8FCD-91006776FF76}"/>
              </a:ext>
            </a:extLst>
          </p:cNvPr>
          <p:cNvSpPr>
            <a:spLocks noGrp="1"/>
          </p:cNvSpPr>
          <p:nvPr>
            <p:ph type="body" sz="quarter" idx="15" hasCustomPrompt="1"/>
          </p:nvPr>
        </p:nvSpPr>
        <p:spPr>
          <a:xfrm>
            <a:off x="5723465"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activities are…</a:t>
            </a:r>
          </a:p>
        </p:txBody>
      </p:sp>
      <p:sp>
        <p:nvSpPr>
          <p:cNvPr id="39" name="Text Placeholder 4">
            <a:extLst>
              <a:ext uri="{FF2B5EF4-FFF2-40B4-BE49-F238E27FC236}">
                <a16:creationId xmlns:a16="http://schemas.microsoft.com/office/drawing/2014/main" id="{4C81FFE2-3B32-7C42-953B-2DB6F854A4FE}"/>
              </a:ext>
            </a:extLst>
          </p:cNvPr>
          <p:cNvSpPr>
            <a:spLocks noGrp="1"/>
          </p:cNvSpPr>
          <p:nvPr>
            <p:ph type="body" sz="quarter" idx="16" hasCustomPrompt="1"/>
          </p:nvPr>
        </p:nvSpPr>
        <p:spPr>
          <a:xfrm>
            <a:off x="8030059"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Customer relationships…</a:t>
            </a:r>
          </a:p>
        </p:txBody>
      </p:sp>
      <p:sp>
        <p:nvSpPr>
          <p:cNvPr id="40" name="Text Placeholder 4">
            <a:extLst>
              <a:ext uri="{FF2B5EF4-FFF2-40B4-BE49-F238E27FC236}">
                <a16:creationId xmlns:a16="http://schemas.microsoft.com/office/drawing/2014/main" id="{4D242A72-34B3-594E-A04C-DCFE997B4A31}"/>
              </a:ext>
            </a:extLst>
          </p:cNvPr>
          <p:cNvSpPr>
            <a:spLocks noGrp="1"/>
          </p:cNvSpPr>
          <p:nvPr>
            <p:ph type="body" sz="quarter" idx="17" hasCustomPrompt="1"/>
          </p:nvPr>
        </p:nvSpPr>
        <p:spPr>
          <a:xfrm>
            <a:off x="9926308"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Industry competitors…</a:t>
            </a:r>
          </a:p>
        </p:txBody>
      </p:sp>
      <p:sp>
        <p:nvSpPr>
          <p:cNvPr id="41" name="Text Placeholder 4">
            <a:extLst>
              <a:ext uri="{FF2B5EF4-FFF2-40B4-BE49-F238E27FC236}">
                <a16:creationId xmlns:a16="http://schemas.microsoft.com/office/drawing/2014/main" id="{2B2689B1-ADF3-424E-8061-D599D7205ADD}"/>
              </a:ext>
            </a:extLst>
          </p:cNvPr>
          <p:cNvSpPr>
            <a:spLocks noGrp="1"/>
          </p:cNvSpPr>
          <p:nvPr>
            <p:ph type="body" sz="quarter" idx="18" hasCustomPrompt="1"/>
          </p:nvPr>
        </p:nvSpPr>
        <p:spPr>
          <a:xfrm>
            <a:off x="3427199"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partners &amp; channels are…</a:t>
            </a:r>
          </a:p>
        </p:txBody>
      </p:sp>
      <p:sp>
        <p:nvSpPr>
          <p:cNvPr id="42" name="Text Placeholder 4">
            <a:extLst>
              <a:ext uri="{FF2B5EF4-FFF2-40B4-BE49-F238E27FC236}">
                <a16:creationId xmlns:a16="http://schemas.microsoft.com/office/drawing/2014/main" id="{BDEB38DF-A189-7344-A768-5B6982EA0D17}"/>
              </a:ext>
            </a:extLst>
          </p:cNvPr>
          <p:cNvSpPr>
            <a:spLocks noGrp="1"/>
          </p:cNvSpPr>
          <p:nvPr>
            <p:ph type="body" sz="quarter" idx="19" hasCustomPrompt="1"/>
          </p:nvPr>
        </p:nvSpPr>
        <p:spPr>
          <a:xfrm>
            <a:off x="5723465"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resources are…</a:t>
            </a:r>
          </a:p>
        </p:txBody>
      </p:sp>
      <p:sp>
        <p:nvSpPr>
          <p:cNvPr id="43" name="Text Placeholder 4">
            <a:extLst>
              <a:ext uri="{FF2B5EF4-FFF2-40B4-BE49-F238E27FC236}">
                <a16:creationId xmlns:a16="http://schemas.microsoft.com/office/drawing/2014/main" id="{4E1AFBF9-E0EE-1444-96D7-BF5156FF0A18}"/>
              </a:ext>
            </a:extLst>
          </p:cNvPr>
          <p:cNvSpPr>
            <a:spLocks noGrp="1"/>
          </p:cNvSpPr>
          <p:nvPr>
            <p:ph type="body" sz="quarter" idx="20" hasCustomPrompt="1"/>
          </p:nvPr>
        </p:nvSpPr>
        <p:spPr>
          <a:xfrm>
            <a:off x="3427199" y="54340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Cost structure is…</a:t>
            </a:r>
          </a:p>
        </p:txBody>
      </p:sp>
      <p:sp>
        <p:nvSpPr>
          <p:cNvPr id="44" name="Text Placeholder 4">
            <a:extLst>
              <a:ext uri="{FF2B5EF4-FFF2-40B4-BE49-F238E27FC236}">
                <a16:creationId xmlns:a16="http://schemas.microsoft.com/office/drawing/2014/main" id="{BEC40F9C-2BEE-6943-B800-157EAE457A7E}"/>
              </a:ext>
            </a:extLst>
          </p:cNvPr>
          <p:cNvSpPr>
            <a:spLocks noGrp="1"/>
          </p:cNvSpPr>
          <p:nvPr>
            <p:ph type="body" sz="quarter" idx="21" hasCustomPrompt="1"/>
          </p:nvPr>
        </p:nvSpPr>
        <p:spPr>
          <a:xfrm>
            <a:off x="8030058" y="5434097"/>
            <a:ext cx="342437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Revenue streams are…</a:t>
            </a:r>
          </a:p>
        </p:txBody>
      </p:sp>
      <p:sp>
        <p:nvSpPr>
          <p:cNvPr id="45" name="Title 2">
            <a:extLst>
              <a:ext uri="{FF2B5EF4-FFF2-40B4-BE49-F238E27FC236}">
                <a16:creationId xmlns:a16="http://schemas.microsoft.com/office/drawing/2014/main" id="{8DE12D4B-D2A5-4322-A9DC-EF2E6D6633D4}"/>
              </a:ext>
            </a:extLst>
          </p:cNvPr>
          <p:cNvSpPr>
            <a:spLocks noGrp="1"/>
          </p:cNvSpPr>
          <p:nvPr>
            <p:ph type="title"/>
          </p:nvPr>
        </p:nvSpPr>
        <p:spPr>
          <a:xfrm>
            <a:off x="584200" y="457200"/>
            <a:ext cx="1102518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3" name="TextBox 32">
            <a:extLst>
              <a:ext uri="{FF2B5EF4-FFF2-40B4-BE49-F238E27FC236}">
                <a16:creationId xmlns:a16="http://schemas.microsoft.com/office/drawing/2014/main" id="{E0167C7D-2152-4C51-A0DC-8D7746377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6144400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 column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6239445"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6951"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6951"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6652196"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6652196"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9" name="TextBox 8">
            <a:extLst>
              <a:ext uri="{FF2B5EF4-FFF2-40B4-BE49-F238E27FC236}">
                <a16:creationId xmlns:a16="http://schemas.microsoft.com/office/drawing/2014/main" id="{B6917A08-6DD1-4CA7-B342-E57004069B43}"/>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884279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column boxe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B69BF-3A64-4E46-8F9F-B042E821429A}"/>
              </a:ext>
            </a:extLst>
          </p:cNvPr>
          <p:cNvSpPr/>
          <p:nvPr userDrawn="1"/>
        </p:nvSpPr>
        <p:spPr bwMode="auto">
          <a:xfrm>
            <a:off x="4356099"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8127999" y="1436688"/>
            <a:ext cx="3478783"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93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93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68BA27B9-85A0-49D0-998E-0E3851D48E82}"/>
              </a:ext>
            </a:extLst>
          </p:cNvPr>
          <p:cNvSpPr>
            <a:spLocks noGrp="1"/>
          </p:cNvSpPr>
          <p:nvPr>
            <p:ph type="body" sz="quarter" idx="18"/>
          </p:nvPr>
        </p:nvSpPr>
        <p:spPr>
          <a:xfrm>
            <a:off x="4771231"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BCF8FDB-792E-49AF-875A-BC98235BB58E}"/>
              </a:ext>
            </a:extLst>
          </p:cNvPr>
          <p:cNvSpPr>
            <a:spLocks noGrp="1"/>
          </p:cNvSpPr>
          <p:nvPr>
            <p:ph type="body" sz="quarter" idx="19"/>
          </p:nvPr>
        </p:nvSpPr>
        <p:spPr>
          <a:xfrm>
            <a:off x="4771231"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B1AF903-0040-4D7E-A33F-1E7E5F9262AB}"/>
              </a:ext>
            </a:extLst>
          </p:cNvPr>
          <p:cNvSpPr/>
          <p:nvPr userDrawn="1"/>
        </p:nvSpPr>
        <p:spPr bwMode="auto">
          <a:xfrm>
            <a:off x="81280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 Placeholder 3">
            <a:extLst>
              <a:ext uri="{FF2B5EF4-FFF2-40B4-BE49-F238E27FC236}">
                <a16:creationId xmlns:a16="http://schemas.microsoft.com/office/drawing/2014/main" id="{35775668-B416-43B2-B932-AACA4B9D630B}"/>
              </a:ext>
            </a:extLst>
          </p:cNvPr>
          <p:cNvSpPr>
            <a:spLocks noGrp="1"/>
          </p:cNvSpPr>
          <p:nvPr>
            <p:ph type="body" sz="quarter" idx="20"/>
          </p:nvPr>
        </p:nvSpPr>
        <p:spPr>
          <a:xfrm>
            <a:off x="85431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85431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46683B4F-5C61-4BAD-A8F0-C5EEDA07177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4666895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3792">
          <p15:clr>
            <a:srgbClr val="5ACBF0"/>
          </p15:clr>
        </p15:guide>
        <p15:guide id="29" orient="horz" pos="1272">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 column boxed content">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AEEAE6-03FD-423D-92CD-91F21DDB69A6}"/>
              </a:ext>
            </a:extLst>
          </p:cNvPr>
          <p:cNvSpPr/>
          <p:nvPr/>
        </p:nvSpPr>
        <p:spPr bwMode="auto">
          <a:xfrm>
            <a:off x="586653"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kumimoji="0" lang="en-US" sz="18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30" name="Rectangle 29">
            <a:extLst>
              <a:ext uri="{FF2B5EF4-FFF2-40B4-BE49-F238E27FC236}">
                <a16:creationId xmlns:a16="http://schemas.microsoft.com/office/drawing/2014/main" id="{0EDA82CA-48FC-4441-B9D2-3A15D2C446EB}"/>
              </a:ext>
            </a:extLst>
          </p:cNvPr>
          <p:cNvSpPr/>
          <p:nvPr/>
        </p:nvSpPr>
        <p:spPr bwMode="auto">
          <a:xfrm>
            <a:off x="339576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lvl="0" algn="ctr" defTabSz="932192" fontAlgn="base">
              <a:spcBef>
                <a:spcPct val="0"/>
              </a:spcBef>
              <a:spcAft>
                <a:spcPts val="1799"/>
              </a:spcAft>
              <a:defRPr/>
            </a:pPr>
            <a:endParaRPr lang="en-US" sz="1800">
              <a:solidFill>
                <a:srgbClr val="1A1A1A"/>
              </a:solidFill>
              <a:latin typeface="Segoe UI Semibold"/>
              <a:cs typeface="Segoe UI" pitchFamily="34" charset="0"/>
            </a:endParaRPr>
          </a:p>
        </p:txBody>
      </p:sp>
      <p:sp>
        <p:nvSpPr>
          <p:cNvPr id="36" name="Rectangle 35">
            <a:extLst>
              <a:ext uri="{FF2B5EF4-FFF2-40B4-BE49-F238E27FC236}">
                <a16:creationId xmlns:a16="http://schemas.microsoft.com/office/drawing/2014/main" id="{CF438B4E-A61C-4CD2-8097-B2773B27C599}"/>
              </a:ext>
            </a:extLst>
          </p:cNvPr>
          <p:cNvSpPr/>
          <p:nvPr/>
        </p:nvSpPr>
        <p:spPr bwMode="auto">
          <a:xfrm>
            <a:off x="620487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lang="en-US" sz="1800">
              <a:solidFill>
                <a:srgbClr val="1A1A1A"/>
              </a:solidFill>
              <a:latin typeface="Segoe UI Semibold"/>
              <a:cs typeface="Segoe UI" pitchFamily="34" charset="0"/>
            </a:endParaRPr>
          </a:p>
        </p:txBody>
      </p:sp>
      <p:sp>
        <p:nvSpPr>
          <p:cNvPr id="39" name="Rectangle 38">
            <a:extLst>
              <a:ext uri="{FF2B5EF4-FFF2-40B4-BE49-F238E27FC236}">
                <a16:creationId xmlns:a16="http://schemas.microsoft.com/office/drawing/2014/main" id="{B56F53B2-73EB-4791-A906-C44CED560E9A}"/>
              </a:ext>
            </a:extLst>
          </p:cNvPr>
          <p:cNvSpPr/>
          <p:nvPr/>
        </p:nvSpPr>
        <p:spPr bwMode="auto">
          <a:xfrm>
            <a:off x="9013985"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algn="ctr"/>
            <a:endParaRPr lang="en-US" sz="1800">
              <a:solidFill>
                <a:srgbClr val="1A1A1A"/>
              </a:solidFill>
              <a:latin typeface="Segoe UI Semibold"/>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001246"/>
            <a:ext cx="11018520" cy="553998"/>
          </a:xfrm>
        </p:spPr>
        <p:txBody>
          <a:bodyPr anchor="b" anchorCtr="0"/>
          <a:lstStyle/>
          <a:p>
            <a:r>
              <a:rPr lang="en-US"/>
              <a:t>Click to edit Master title style</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974321"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57CD1215-35EE-4B6C-9D08-DBA8C92178F0}"/>
              </a:ext>
            </a:extLst>
          </p:cNvPr>
          <p:cNvSpPr>
            <a:spLocks noGrp="1"/>
          </p:cNvSpPr>
          <p:nvPr>
            <p:ph type="body" sz="quarter" idx="22"/>
          </p:nvPr>
        </p:nvSpPr>
        <p:spPr>
          <a:xfrm>
            <a:off x="378343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3EED6676-2C97-4C05-ABB4-AB456FA400B2}"/>
              </a:ext>
            </a:extLst>
          </p:cNvPr>
          <p:cNvSpPr>
            <a:spLocks noGrp="1"/>
          </p:cNvSpPr>
          <p:nvPr>
            <p:ph type="body" sz="quarter" idx="23"/>
          </p:nvPr>
        </p:nvSpPr>
        <p:spPr>
          <a:xfrm>
            <a:off x="659254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9114E932-4457-40DE-A435-0CCB78BF596A}"/>
              </a:ext>
            </a:extLst>
          </p:cNvPr>
          <p:cNvSpPr>
            <a:spLocks noGrp="1"/>
          </p:cNvSpPr>
          <p:nvPr>
            <p:ph type="body" sz="quarter" idx="24"/>
          </p:nvPr>
        </p:nvSpPr>
        <p:spPr>
          <a:xfrm>
            <a:off x="9401653"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649774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4CA23529-60B4-4D2F-AA38-0F569B5C606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Woman wearing HoloLens working on an engine.">
            <a:extLst>
              <a:ext uri="{FF2B5EF4-FFF2-40B4-BE49-F238E27FC236}">
                <a16:creationId xmlns:a16="http://schemas.microsoft.com/office/drawing/2014/main" id="{A8199EDF-9BB7-4BAD-B742-BB4C025548B6}"/>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345935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569489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ottom horizontal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466850"/>
            <a:ext cx="12192000" cy="53911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588263" y="20297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588263" y="26779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FECD7D8B-D7A1-4F87-97F0-A89107FBD8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557543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ottom horizontal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7D6ED0-F6A9-4E7A-80C5-6A8B06500FBB}"/>
              </a:ext>
            </a:extLst>
          </p:cNvPr>
          <p:cNvSpPr/>
          <p:nvPr userDrawn="1"/>
        </p:nvSpPr>
        <p:spPr bwMode="auto">
          <a:xfrm>
            <a:off x="0" y="5607050"/>
            <a:ext cx="12192000" cy="125095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250950"/>
            <a:ext cx="12192000" cy="435610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8A00A5C-310D-4F48-BA0D-6FD3A3699367}"/>
              </a:ext>
            </a:extLst>
          </p:cNvPr>
          <p:cNvSpPr>
            <a:spLocks noGrp="1"/>
          </p:cNvSpPr>
          <p:nvPr>
            <p:ph type="body" sz="quarter" idx="21"/>
          </p:nvPr>
        </p:nvSpPr>
        <p:spPr>
          <a:xfrm>
            <a:off x="588262" y="5908357"/>
            <a:ext cx="3183638" cy="215444"/>
          </a:xfrm>
        </p:spPr>
        <p:txBody>
          <a:bodyPr anchor="t" anchorCtr="0"/>
          <a:lstStyle>
            <a:lvl1pPr marL="0" indent="0" algn="l">
              <a:spcBef>
                <a:spcPts val="0"/>
              </a:spcBef>
              <a:buNone/>
              <a:defRPr sz="14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5BB2E87B-6853-460D-810A-83A45066787B}"/>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08816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mp; 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lgn="l">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3FB9FE04-6DA2-4C78-80EE-FEF751819306}"/>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2892000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F1193F2-6F8D-4837-B57B-22EF647BAAE0}"/>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73420384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8113"/>
            <a:ext cx="4163125" cy="861774"/>
          </a:xfrm>
        </p:spPr>
        <p:txBody>
          <a:bodyPr anchor="ctr" anchorCtr="0"/>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627687" y="293687"/>
            <a:ext cx="6270626" cy="627062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E51D4497-B0D1-46D3-9F3C-E7E13401B14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62837603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98551" y="292100"/>
            <a:ext cx="5199762" cy="6273800"/>
          </a:xfrm>
          <a:blipFill>
            <a:blip r:embed="rId2"/>
            <a:stretch>
              <a:fillRect l="-10308" r="-10348"/>
            </a:stretch>
          </a:blipFill>
          <a:effectLst>
            <a:outerShdw blurRad="152400" sx="102000" sy="102000" algn="ctr" rotWithShape="0">
              <a:prstClr val="black">
                <a:alpha val="20000"/>
              </a:prstClr>
            </a:outerShdw>
          </a:effectLst>
        </p:spPr>
        <p:txBody>
          <a:bodyPr lIns="1280160" tIns="2103120" rIns="12801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or click or tap icon below 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01883085-A662-4C6A-B5D7-67D30D885BCE}"/>
              </a:ext>
            </a:extLst>
          </p:cNvPr>
          <p:cNvSpPr>
            <a:spLocks noGrp="1"/>
          </p:cNvSpPr>
          <p:nvPr>
            <p:ph type="pic" sz="quarter" idx="12" hasCustomPrompt="1"/>
          </p:nvPr>
        </p:nvSpPr>
        <p:spPr bwMode="gray">
          <a:xfrm>
            <a:off x="5353050" y="1905000"/>
            <a:ext cx="2162176" cy="3048000"/>
          </a:xfrm>
          <a:blipFill>
            <a:blip r:embed="rId2"/>
            <a:stretch>
              <a:fillRect l="-20231" r="-20740"/>
            </a:stretch>
          </a:blipFill>
          <a:effectLst>
            <a:outerShdw blurRad="152400" sx="102000" sy="102000" algn="ctr" rotWithShape="0">
              <a:prstClr val="black">
                <a:alpha val="20000"/>
              </a:prstClr>
            </a:outerShdw>
          </a:effectLst>
        </p:spPr>
        <p:txBody>
          <a:bodyPr lIns="365760" tIns="914400" rIns="3657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AD3D568-FD85-4518-912A-97E14C4C45A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1019315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otation &amp; Sq photo">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916612" y="582612"/>
            <a:ext cx="5692776" cy="569277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3364612" cy="861774"/>
          </a:xfrm>
        </p:spPr>
        <p:txBody>
          <a:bodyPr anchor="ctr" anchorCtr="0"/>
          <a:lstStyle>
            <a:lvl1pPr>
              <a:defRPr sz="2800"/>
            </a:lvl1pPr>
          </a:lstStyle>
          <a:p>
            <a:r>
              <a:rPr lang="en-US"/>
              <a:t>Square photo layout with smaller text</a:t>
            </a:r>
          </a:p>
        </p:txBody>
      </p:sp>
      <p:sp>
        <p:nvSpPr>
          <p:cNvPr id="11" name="TextBox 10">
            <a:extLst>
              <a:ext uri="{FF2B5EF4-FFF2-40B4-BE49-F238E27FC236}">
                <a16:creationId xmlns:a16="http://schemas.microsoft.com/office/drawing/2014/main" id="{B6973735-BEB5-42B8-8623-8CC1BCBE42A2}"/>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2" name="Rectangle 11">
            <a:extLst>
              <a:ext uri="{FF2B5EF4-FFF2-40B4-BE49-F238E27FC236}">
                <a16:creationId xmlns:a16="http://schemas.microsoft.com/office/drawing/2014/main" id="{E972A9BA-A283-401E-9981-207F3801B9D3}"/>
              </a:ext>
            </a:extLst>
          </p:cNvPr>
          <p:cNvSpPr/>
          <p:nvPr userDrawn="1"/>
        </p:nvSpPr>
        <p:spPr bwMode="auto">
          <a:xfrm>
            <a:off x="5334000" y="1273969"/>
            <a:ext cx="1793357" cy="4310062"/>
          </a:xfrm>
          <a:prstGeom prst="rect">
            <a:avLst/>
          </a:prstGeom>
          <a:solidFill>
            <a:srgbClr val="FFFFFF"/>
          </a:solidFill>
          <a:ln w="9525" cap="flat" cmpd="sng" algn="ctr">
            <a:noFill/>
            <a:prstDash val="solid"/>
          </a:ln>
          <a:effectLst>
            <a:outerShdw blurRad="190500" dist="38100" dir="10800000" algn="r" rotWithShape="0">
              <a:prstClr val="black">
                <a:alpha val="25000"/>
              </a:prstClr>
            </a:outerShdw>
          </a:effectLst>
        </p:spPr>
        <p:txBody>
          <a:bodyPr rot="0" spcFirstLastPara="0" vertOverflow="overflow" horzOverflow="overflow" vert="horz" wrap="square" lIns="274320" tIns="146304" rIns="365760" bIns="146304" numCol="1" spcCol="0" rtlCol="0" fromWordArt="0" anchor="ctr" anchorCtr="0" forceAA="0" compatLnSpc="1">
            <a:prstTxWarp prst="textNoShape">
              <a:avLst/>
            </a:prstTxWarp>
            <a:noAutofit/>
          </a:bodyPr>
          <a:lstStyle/>
          <a:p>
            <a:pPr marL="60325" marR="0" lvl="0" indent="-60325"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F34989AF-9EDC-4CC0-8AA0-8890F57B55C6}"/>
              </a:ext>
            </a:extLst>
          </p:cNvPr>
          <p:cNvSpPr>
            <a:spLocks noGrp="1"/>
          </p:cNvSpPr>
          <p:nvPr>
            <p:ph type="body" sz="quarter" idx="21"/>
          </p:nvPr>
        </p:nvSpPr>
        <p:spPr>
          <a:xfrm>
            <a:off x="5584421" y="1714499"/>
            <a:ext cx="1264054" cy="2495551"/>
          </a:xfrm>
        </p:spPr>
        <p:txBody>
          <a:bodyPr anchor="t" anchorCtr="0"/>
          <a:lstStyle>
            <a:lvl1pPr marL="0" indent="0" algn="l">
              <a:spcBef>
                <a:spcPts val="0"/>
              </a:spcBef>
              <a:buNone/>
              <a:defRPr sz="16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73260058-1F84-4062-93EC-CF8EA263ED07}"/>
              </a:ext>
            </a:extLst>
          </p:cNvPr>
          <p:cNvSpPr>
            <a:spLocks noGrp="1"/>
          </p:cNvSpPr>
          <p:nvPr>
            <p:ph type="body" sz="quarter" idx="22"/>
          </p:nvPr>
        </p:nvSpPr>
        <p:spPr>
          <a:xfrm>
            <a:off x="5584421" y="4527708"/>
            <a:ext cx="1264054" cy="738664"/>
          </a:xfrm>
        </p:spPr>
        <p:txBody>
          <a:bodyPr anchor="t" anchorCtr="0"/>
          <a:lstStyle>
            <a:lvl1pPr marL="0" indent="0" algn="l">
              <a:spcBef>
                <a:spcPts val="0"/>
              </a:spcBef>
              <a:buNone/>
              <a:defRPr sz="1600">
                <a:solidFill>
                  <a:schemeClr val="accent1"/>
                </a:solidFill>
                <a:latin typeface="+mn-lt"/>
              </a:defRPr>
            </a:lvl1pPr>
          </a:lstStyle>
          <a:p>
            <a:pPr lvl="0"/>
            <a:r>
              <a:rPr lang="en-US"/>
              <a:t>Click to edit Master text styles</a:t>
            </a:r>
          </a:p>
        </p:txBody>
      </p:sp>
      <p:sp>
        <p:nvSpPr>
          <p:cNvPr id="15" name="TextBox 14">
            <a:extLst>
              <a:ext uri="{FF2B5EF4-FFF2-40B4-BE49-F238E27FC236}">
                <a16:creationId xmlns:a16="http://schemas.microsoft.com/office/drawing/2014/main" id="{289AF701-C88F-44A3-8F2B-8E935811D086}"/>
              </a:ext>
            </a:extLst>
          </p:cNvPr>
          <p:cNvSpPr txBox="1"/>
          <p:nvPr userDrawn="1"/>
        </p:nvSpPr>
        <p:spPr>
          <a:xfrm>
            <a:off x="5488425" y="139684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
        <p:nvSpPr>
          <p:cNvPr id="16" name="TextBox 15">
            <a:extLst>
              <a:ext uri="{FF2B5EF4-FFF2-40B4-BE49-F238E27FC236}">
                <a16:creationId xmlns:a16="http://schemas.microsoft.com/office/drawing/2014/main" id="{DFC6303F-A980-4D42-982C-AE1532163146}"/>
              </a:ext>
            </a:extLst>
          </p:cNvPr>
          <p:cNvSpPr txBox="1"/>
          <p:nvPr userDrawn="1"/>
        </p:nvSpPr>
        <p:spPr>
          <a:xfrm>
            <a:off x="6764670" y="400173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Tree>
    <p:extLst>
      <p:ext uri="{BB962C8B-B14F-4D97-AF65-F5344CB8AC3E}">
        <p14:creationId xmlns:p14="http://schemas.microsoft.com/office/powerpoint/2010/main" val="12048699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ull photo with boxed content">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6858000"/>
          </a:xfrm>
          <a:blipFill>
            <a:blip r:embed="rId2"/>
            <a:stretch>
              <a:fillRect/>
            </a:stretch>
          </a:blipFill>
          <a:effectLst/>
        </p:spPr>
        <p:txBody>
          <a:bodyPr vert="horz" wrap="square" lIns="1645920" tIns="2651760" rIns="45720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a:t>
            </a:r>
            <a:br>
              <a:rPr lang="en-US"/>
            </a:br>
            <a:r>
              <a:rPr lang="en-US"/>
              <a:t>your photo here </a:t>
            </a:r>
            <a:br>
              <a:rPr lang="en-US"/>
            </a:br>
            <a:r>
              <a:rPr lang="en-US"/>
              <a:t>or click</a:t>
            </a:r>
            <a:br>
              <a:rPr lang="en-US"/>
            </a:br>
            <a:r>
              <a:rPr lang="en-US"/>
              <a:t>or tap icon</a:t>
            </a:r>
            <a:br>
              <a:rPr lang="en-US"/>
            </a:br>
            <a:r>
              <a:rPr lang="en-US"/>
              <a:t>below </a:t>
            </a:r>
            <a:br>
              <a:rPr lang="en-US"/>
            </a:br>
            <a:r>
              <a:rPr lang="en-US"/>
              <a:t>to insert</a:t>
            </a:r>
          </a:p>
        </p:txBody>
      </p:sp>
      <p:sp>
        <p:nvSpPr>
          <p:cNvPr id="8" name="Rectangle 7">
            <a:extLst>
              <a:ext uri="{FF2B5EF4-FFF2-40B4-BE49-F238E27FC236}">
                <a16:creationId xmlns:a16="http://schemas.microsoft.com/office/drawing/2014/main" id="{4FCBD380-45A1-4F9B-90A9-23506DE084E4}"/>
              </a:ext>
            </a:extLst>
          </p:cNvPr>
          <p:cNvSpPr/>
          <p:nvPr userDrawn="1"/>
        </p:nvSpPr>
        <p:spPr bwMode="auto">
          <a:xfrm>
            <a:off x="584200" y="868680"/>
            <a:ext cx="5120640" cy="5120640"/>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ext Placeholder 3">
            <a:extLst>
              <a:ext uri="{FF2B5EF4-FFF2-40B4-BE49-F238E27FC236}">
                <a16:creationId xmlns:a16="http://schemas.microsoft.com/office/drawing/2014/main" id="{D7A80F8C-915C-46C0-91D3-DCE93A080D3D}"/>
              </a:ext>
            </a:extLst>
          </p:cNvPr>
          <p:cNvSpPr>
            <a:spLocks noGrp="1"/>
          </p:cNvSpPr>
          <p:nvPr>
            <p:ph type="body" sz="quarter" idx="16"/>
          </p:nvPr>
        </p:nvSpPr>
        <p:spPr>
          <a:xfrm>
            <a:off x="996952" y="1267018"/>
            <a:ext cx="4175124" cy="1107996"/>
          </a:xfrm>
        </p:spPr>
        <p:txBody>
          <a:bodyPr/>
          <a:lstStyle>
            <a:lvl1pPr marL="0" indent="0" algn="l">
              <a:spcBef>
                <a:spcPts val="0"/>
              </a:spcBef>
              <a:buNone/>
              <a:defRPr sz="3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B11CA0A6-642E-4E90-9C03-D8414E2BA4D3}"/>
              </a:ext>
            </a:extLst>
          </p:cNvPr>
          <p:cNvSpPr>
            <a:spLocks noGrp="1"/>
          </p:cNvSpPr>
          <p:nvPr>
            <p:ph type="body" sz="quarter" idx="17"/>
          </p:nvPr>
        </p:nvSpPr>
        <p:spPr>
          <a:xfrm>
            <a:off x="996952" y="2666999"/>
            <a:ext cx="4175124" cy="2923983"/>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80115257-E287-46D1-BB4C-AA8B13D88752}"/>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142544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8"/>
                                        </p:tgtEl>
                                      </p:cBhvr>
                                      <p:by x="0" y="0"/>
                                    </p:animScale>
                                  </p:childTnLst>
                                </p:cTn>
                              </p:par>
                              <p:par>
                                <p:cTn id="9" presetID="42" presetClass="path" presetSubtype="0" decel="100000" fill="hold" grpId="2" nodeType="withEffect">
                                  <p:stCondLst>
                                    <p:cond delay="500"/>
                                  </p:stCondLst>
                                  <p:childTnLst>
                                    <p:animMotion origin="layout" path="M -2.70833E-6 0 L -0.21002 0.37338 " pathEditMode="relative" rAng="0" ptsTypes="AA">
                                      <p:cBhvr>
                                        <p:cTn id="10" dur="500" spd="-100000" fill="hold"/>
                                        <p:tgtEl>
                                          <p:spTgt spid="8"/>
                                        </p:tgtEl>
                                        <p:attrNameLst>
                                          <p:attrName>ppt_x</p:attrName>
                                          <p:attrName>ppt_y</p:attrName>
                                        </p:attrNameLst>
                                      </p:cBhvr>
                                      <p:rCtr x="-10508"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ottom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DA2E0E2F-AF7B-4B32-ADD9-C64065CAB8C5}"/>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1501918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op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829C3B1-5FD6-43C8-A4A9-A447146C50A6}"/>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7235004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943938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8378E22D-46BB-4CDE-A2D2-C7EEFF01B67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3238174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62F75F5A-9513-419B-A43A-C84D8DB0EE0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42325884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our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C1F433AF-BBB7-4B77-BA84-F53F071A622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427061875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photo conten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A898FA5-4139-4CD9-975B-D14D3DA92592}"/>
              </a:ext>
            </a:extLst>
          </p:cNvPr>
          <p:cNvSpPr>
            <a:spLocks noGrp="1"/>
          </p:cNvSpPr>
          <p:nvPr>
            <p:ph type="body" sz="quarter" idx="16"/>
          </p:nvPr>
        </p:nvSpPr>
        <p:spPr>
          <a:xfrm>
            <a:off x="584198" y="3297907"/>
            <a:ext cx="3469069" cy="246221"/>
          </a:xfrm>
        </p:spPr>
        <p:txBody>
          <a:bodyPr/>
          <a:lstStyle>
            <a:lvl1pPr marL="0" indent="0" algn="l">
              <a:spcBef>
                <a:spcPts val="0"/>
              </a:spcBef>
              <a:buNone/>
              <a:defRPr sz="1600"/>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71135C8-C715-4906-B9D0-920B6505AAC0}"/>
              </a:ext>
            </a:extLst>
          </p:cNvPr>
          <p:cNvSpPr>
            <a:spLocks noGrp="1"/>
          </p:cNvSpPr>
          <p:nvPr>
            <p:ph type="pic" sz="quarter" idx="13" hasCustomPrompt="1"/>
          </p:nvPr>
        </p:nvSpPr>
        <p:spPr bwMode="gray">
          <a:xfrm>
            <a:off x="588262"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6" name="Title 7">
            <a:extLst>
              <a:ext uri="{FF2B5EF4-FFF2-40B4-BE49-F238E27FC236}">
                <a16:creationId xmlns:a16="http://schemas.microsoft.com/office/drawing/2014/main" id="{1068B44D-FDE0-4AAB-9472-EBE40B99A18B}"/>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A173FD7-9C0C-401C-977F-E3600A1009CF}"/>
              </a:ext>
            </a:extLst>
          </p:cNvPr>
          <p:cNvSpPr>
            <a:spLocks noGrp="1"/>
          </p:cNvSpPr>
          <p:nvPr>
            <p:ph type="body" sz="quarter" idx="17"/>
          </p:nvPr>
        </p:nvSpPr>
        <p:spPr>
          <a:xfrm>
            <a:off x="4358386" y="3297907"/>
            <a:ext cx="3469069" cy="246221"/>
          </a:xfrm>
        </p:spPr>
        <p:txBody>
          <a:bodyPr/>
          <a:lstStyle>
            <a:lvl1pPr marL="0" indent="0" algn="l">
              <a:spcBef>
                <a:spcPts val="0"/>
              </a:spcBef>
              <a:buNone/>
              <a:defRPr sz="1600"/>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782D12B8-D39B-4BF3-8687-A1BE9D489877}"/>
              </a:ext>
            </a:extLst>
          </p:cNvPr>
          <p:cNvSpPr>
            <a:spLocks noGrp="1"/>
          </p:cNvSpPr>
          <p:nvPr>
            <p:ph type="pic" sz="quarter" idx="18" hasCustomPrompt="1"/>
          </p:nvPr>
        </p:nvSpPr>
        <p:spPr bwMode="gray">
          <a:xfrm>
            <a:off x="4362450"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9" name="Text Placeholder 3">
            <a:extLst>
              <a:ext uri="{FF2B5EF4-FFF2-40B4-BE49-F238E27FC236}">
                <a16:creationId xmlns:a16="http://schemas.microsoft.com/office/drawing/2014/main" id="{5136DE26-84AC-47E6-8C58-BABB89061091}"/>
              </a:ext>
            </a:extLst>
          </p:cNvPr>
          <p:cNvSpPr>
            <a:spLocks noGrp="1"/>
          </p:cNvSpPr>
          <p:nvPr>
            <p:ph type="body" sz="quarter" idx="19"/>
          </p:nvPr>
        </p:nvSpPr>
        <p:spPr>
          <a:xfrm>
            <a:off x="8128510" y="3297907"/>
            <a:ext cx="3469069" cy="246221"/>
          </a:xfrm>
        </p:spPr>
        <p:txBody>
          <a:bodyPr/>
          <a:lstStyle>
            <a:lvl1pPr marL="0" indent="0" algn="l">
              <a:spcBef>
                <a:spcPts val="0"/>
              </a:spcBef>
              <a:buNone/>
              <a:defRPr sz="1600"/>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7B88FB03-AFEE-43C0-B307-386FD4191CEA}"/>
              </a:ext>
            </a:extLst>
          </p:cNvPr>
          <p:cNvSpPr>
            <a:spLocks noGrp="1"/>
          </p:cNvSpPr>
          <p:nvPr>
            <p:ph type="pic" sz="quarter" idx="20" hasCustomPrompt="1"/>
          </p:nvPr>
        </p:nvSpPr>
        <p:spPr bwMode="gray">
          <a:xfrm>
            <a:off x="8132574"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A6910918-77C3-4CB0-B84F-86F28F5496E1}"/>
              </a:ext>
            </a:extLst>
          </p:cNvPr>
          <p:cNvSpPr>
            <a:spLocks noGrp="1"/>
          </p:cNvSpPr>
          <p:nvPr>
            <p:ph type="body" sz="quarter" idx="21"/>
          </p:nvPr>
        </p:nvSpPr>
        <p:spPr>
          <a:xfrm>
            <a:off x="584198" y="6018372"/>
            <a:ext cx="3469069" cy="246221"/>
          </a:xfrm>
        </p:spPr>
        <p:txBody>
          <a:bodyPr/>
          <a:lstStyle>
            <a:lvl1pPr marL="0" indent="0" algn="l">
              <a:spcBef>
                <a:spcPts val="0"/>
              </a:spcBef>
              <a:buNone/>
              <a:defRPr sz="1600"/>
            </a:lvl1pPr>
          </a:lstStyle>
          <a:p>
            <a:pPr lvl="0"/>
            <a:r>
              <a:rPr lang="en-US"/>
              <a:t>Click to edit Master text styles</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1D689E5C-AD5E-4A91-87A6-E55AA726DDE6}"/>
              </a:ext>
            </a:extLst>
          </p:cNvPr>
          <p:cNvSpPr>
            <a:spLocks noGrp="1"/>
          </p:cNvSpPr>
          <p:nvPr>
            <p:ph type="pic" sz="quarter" idx="22" hasCustomPrompt="1"/>
          </p:nvPr>
        </p:nvSpPr>
        <p:spPr bwMode="gray">
          <a:xfrm>
            <a:off x="588262"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3" name="Text Placeholder 3">
            <a:extLst>
              <a:ext uri="{FF2B5EF4-FFF2-40B4-BE49-F238E27FC236}">
                <a16:creationId xmlns:a16="http://schemas.microsoft.com/office/drawing/2014/main" id="{633DBE78-A931-4D22-8064-1F41CEC37F96}"/>
              </a:ext>
            </a:extLst>
          </p:cNvPr>
          <p:cNvSpPr>
            <a:spLocks noGrp="1"/>
          </p:cNvSpPr>
          <p:nvPr>
            <p:ph type="body" sz="quarter" idx="23"/>
          </p:nvPr>
        </p:nvSpPr>
        <p:spPr>
          <a:xfrm>
            <a:off x="4358386" y="6018372"/>
            <a:ext cx="3469069" cy="246221"/>
          </a:xfrm>
        </p:spPr>
        <p:txBody>
          <a:bodyPr/>
          <a:lstStyle>
            <a:lvl1pPr marL="0" indent="0" algn="l">
              <a:spcBef>
                <a:spcPts val="0"/>
              </a:spcBef>
              <a:buNone/>
              <a:defRPr sz="1600"/>
            </a:lvl1pPr>
          </a:lstStyle>
          <a:p>
            <a:pPr lvl="0"/>
            <a:r>
              <a:rPr lang="en-US"/>
              <a:t>Click to edit Master text styles</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EFD0E6C4-D2B8-43AC-82C6-9274C0DEF90B}"/>
              </a:ext>
            </a:extLst>
          </p:cNvPr>
          <p:cNvSpPr>
            <a:spLocks noGrp="1"/>
          </p:cNvSpPr>
          <p:nvPr>
            <p:ph type="pic" sz="quarter" idx="24" hasCustomPrompt="1"/>
          </p:nvPr>
        </p:nvSpPr>
        <p:spPr bwMode="gray">
          <a:xfrm>
            <a:off x="4362450"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5" name="Text Placeholder 3">
            <a:extLst>
              <a:ext uri="{FF2B5EF4-FFF2-40B4-BE49-F238E27FC236}">
                <a16:creationId xmlns:a16="http://schemas.microsoft.com/office/drawing/2014/main" id="{4BB6EBFA-9280-4898-8136-05F02689B792}"/>
              </a:ext>
            </a:extLst>
          </p:cNvPr>
          <p:cNvSpPr>
            <a:spLocks noGrp="1"/>
          </p:cNvSpPr>
          <p:nvPr>
            <p:ph type="body" sz="quarter" idx="25"/>
          </p:nvPr>
        </p:nvSpPr>
        <p:spPr>
          <a:xfrm>
            <a:off x="8128510" y="6018372"/>
            <a:ext cx="3469069" cy="246221"/>
          </a:xfrm>
        </p:spPr>
        <p:txBody>
          <a:bodyPr/>
          <a:lstStyle>
            <a:lvl1pPr marL="0" indent="0" algn="l">
              <a:spcBef>
                <a:spcPts val="0"/>
              </a:spcBef>
              <a:buNone/>
              <a:defRPr sz="1600"/>
            </a:lvl1pPr>
          </a:lstStyle>
          <a:p>
            <a:pPr lvl="0"/>
            <a:r>
              <a:rPr lang="en-US"/>
              <a:t>Click to edit Master text styles</a:t>
            </a:r>
          </a:p>
        </p:txBody>
      </p:sp>
      <p:sp>
        <p:nvSpPr>
          <p:cNvPr id="26" name="Picture Placeholder" descr="This photo is a 'placeholder' only. Drag or drop your photo here, or click and tap the center to insert a photo.">
            <a:extLst>
              <a:ext uri="{FF2B5EF4-FFF2-40B4-BE49-F238E27FC236}">
                <a16:creationId xmlns:a16="http://schemas.microsoft.com/office/drawing/2014/main" id="{CA962D04-57E2-4BB5-8BA7-38F1F8D7CEEB}"/>
              </a:ext>
            </a:extLst>
          </p:cNvPr>
          <p:cNvSpPr>
            <a:spLocks noGrp="1"/>
          </p:cNvSpPr>
          <p:nvPr>
            <p:ph type="pic" sz="quarter" idx="26" hasCustomPrompt="1"/>
          </p:nvPr>
        </p:nvSpPr>
        <p:spPr bwMode="gray">
          <a:xfrm>
            <a:off x="8132574"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7" name="TextBox 26">
            <a:extLst>
              <a:ext uri="{FF2B5EF4-FFF2-40B4-BE49-F238E27FC236}">
                <a16:creationId xmlns:a16="http://schemas.microsoft.com/office/drawing/2014/main" id="{69D13E91-C0D3-4150-9C42-87C58EAA500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78344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2448">
          <p15:clr>
            <a:srgbClr val="5ACBF0"/>
          </p15:clr>
        </p15:guide>
        <p15:guide id="9" pos="5123">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1436688"/>
            <a:ext cx="3494088" cy="4832350"/>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5" name="TextBox 4">
            <a:extLst>
              <a:ext uri="{FF2B5EF4-FFF2-40B4-BE49-F238E27FC236}">
                <a16:creationId xmlns:a16="http://schemas.microsoft.com/office/drawing/2014/main" id="{FCE0B57E-CAD9-49D5-AAF1-B3812745393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58104929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Dark blu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073365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hite) -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82336-8312-4A74-994C-BBC0184437B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6493183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Gray) - Cont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0613042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Gray title - 5 ico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B81CDEAF-6103-42B3-894B-1F3C4BAB4333}"/>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6787620" y="976233"/>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5" name="Oval 14">
            <a:extLst>
              <a:ext uri="{FF2B5EF4-FFF2-40B4-BE49-F238E27FC236}">
                <a16:creationId xmlns:a16="http://schemas.microsoft.com/office/drawing/2014/main" id="{E1E87194-7FE3-4BAD-AF4D-49F1823EEAE9}"/>
              </a:ext>
            </a:extLst>
          </p:cNvPr>
          <p:cNvSpPr/>
          <p:nvPr/>
        </p:nvSpPr>
        <p:spPr bwMode="auto">
          <a:xfrm>
            <a:off x="5732794" y="1890565"/>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6" name="Oval 35">
            <a:extLst>
              <a:ext uri="{FF2B5EF4-FFF2-40B4-BE49-F238E27FC236}">
                <a16:creationId xmlns:a16="http://schemas.microsoft.com/office/drawing/2014/main" id="{8E506F3B-DC3F-4486-8433-C96948E00CEB}"/>
              </a:ext>
            </a:extLst>
          </p:cNvPr>
          <p:cNvSpPr/>
          <p:nvPr/>
        </p:nvSpPr>
        <p:spPr bwMode="auto">
          <a:xfrm>
            <a:off x="5732794" y="744753"/>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53">
            <a:extLst>
              <a:ext uri="{FF2B5EF4-FFF2-40B4-BE49-F238E27FC236}">
                <a16:creationId xmlns:a16="http://schemas.microsoft.com/office/drawing/2014/main" id="{CB7FB382-FACF-4EEB-98C3-7D53959B9B70}"/>
              </a:ext>
            </a:extLst>
          </p:cNvPr>
          <p:cNvSpPr/>
          <p:nvPr/>
        </p:nvSpPr>
        <p:spPr bwMode="auto">
          <a:xfrm>
            <a:off x="5732794" y="5328001"/>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61">
            <a:extLst>
              <a:ext uri="{FF2B5EF4-FFF2-40B4-BE49-F238E27FC236}">
                <a16:creationId xmlns:a16="http://schemas.microsoft.com/office/drawing/2014/main" id="{E182269C-F1FE-41FB-902F-B3AFDF88CC04}"/>
              </a:ext>
            </a:extLst>
          </p:cNvPr>
          <p:cNvSpPr/>
          <p:nvPr/>
        </p:nvSpPr>
        <p:spPr bwMode="auto">
          <a:xfrm>
            <a:off x="5732794" y="4182189"/>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3" name="Oval 72">
            <a:extLst>
              <a:ext uri="{FF2B5EF4-FFF2-40B4-BE49-F238E27FC236}">
                <a16:creationId xmlns:a16="http://schemas.microsoft.com/office/drawing/2014/main" id="{BC8FF0B1-90D3-451E-9309-F122FBDFD489}"/>
              </a:ext>
            </a:extLst>
          </p:cNvPr>
          <p:cNvSpPr/>
          <p:nvPr/>
        </p:nvSpPr>
        <p:spPr bwMode="auto">
          <a:xfrm>
            <a:off x="5732794" y="3036377"/>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8" name="Text Placeholder 6">
            <a:extLst>
              <a:ext uri="{FF2B5EF4-FFF2-40B4-BE49-F238E27FC236}">
                <a16:creationId xmlns:a16="http://schemas.microsoft.com/office/drawing/2014/main" id="{6AF9F175-6681-4A65-94F5-276BA5C80906}"/>
              </a:ext>
            </a:extLst>
          </p:cNvPr>
          <p:cNvSpPr>
            <a:spLocks noGrp="1"/>
          </p:cNvSpPr>
          <p:nvPr userDrawn="1">
            <p:ph type="body" sz="quarter" idx="11"/>
          </p:nvPr>
        </p:nvSpPr>
        <p:spPr>
          <a:xfrm>
            <a:off x="6787620" y="2122045"/>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9" name="Text Placeholder 6">
            <a:extLst>
              <a:ext uri="{FF2B5EF4-FFF2-40B4-BE49-F238E27FC236}">
                <a16:creationId xmlns:a16="http://schemas.microsoft.com/office/drawing/2014/main" id="{3047C228-171C-477B-B53B-53662E6F44A6}"/>
              </a:ext>
            </a:extLst>
          </p:cNvPr>
          <p:cNvSpPr>
            <a:spLocks noGrp="1"/>
          </p:cNvSpPr>
          <p:nvPr userDrawn="1">
            <p:ph type="body" sz="quarter" idx="12"/>
          </p:nvPr>
        </p:nvSpPr>
        <p:spPr>
          <a:xfrm>
            <a:off x="6787620" y="3267857"/>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0" name="Text Placeholder 6">
            <a:extLst>
              <a:ext uri="{FF2B5EF4-FFF2-40B4-BE49-F238E27FC236}">
                <a16:creationId xmlns:a16="http://schemas.microsoft.com/office/drawing/2014/main" id="{91CEF908-EE06-4776-AF85-E846F4B428C1}"/>
              </a:ext>
            </a:extLst>
          </p:cNvPr>
          <p:cNvSpPr>
            <a:spLocks noGrp="1"/>
          </p:cNvSpPr>
          <p:nvPr userDrawn="1">
            <p:ph type="body" sz="quarter" idx="13"/>
          </p:nvPr>
        </p:nvSpPr>
        <p:spPr>
          <a:xfrm>
            <a:off x="6787620" y="4413669"/>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1" name="Text Placeholder 6">
            <a:extLst>
              <a:ext uri="{FF2B5EF4-FFF2-40B4-BE49-F238E27FC236}">
                <a16:creationId xmlns:a16="http://schemas.microsoft.com/office/drawing/2014/main" id="{56E4B84A-F200-4DD0-A35C-6DD97A8B8A05}"/>
              </a:ext>
            </a:extLst>
          </p:cNvPr>
          <p:cNvSpPr>
            <a:spLocks noGrp="1"/>
          </p:cNvSpPr>
          <p:nvPr userDrawn="1">
            <p:ph type="body" sz="quarter" idx="14"/>
          </p:nvPr>
        </p:nvSpPr>
        <p:spPr>
          <a:xfrm>
            <a:off x="6787620" y="5559481"/>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570775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37715-EFA0-4044-B14B-C86ADE3789F4}"/>
              </a:ext>
              <a:ext uri="{C183D7F6-B498-43B3-948B-1728B52AA6E4}">
                <adec:decorative xmlns:adec="http://schemas.microsoft.com/office/drawing/2017/decorative" val="1"/>
              </a:ext>
            </a:extLst>
          </p:cNvPr>
          <p:cNvSpPr/>
          <p:nvPr userDrawn="1"/>
        </p:nvSpPr>
        <p:spPr bwMode="blackWhite">
          <a:xfrm>
            <a:off x="0" y="0"/>
            <a:ext cx="60960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F6BF09AD-256C-4936-AE70-97DE6263A6AB}"/>
              </a:ext>
              <a:ext uri="{C183D7F6-B498-43B3-948B-1728B52AA6E4}">
                <adec:decorative xmlns:adec="http://schemas.microsoft.com/office/drawing/2017/decorative" val="1"/>
              </a:ext>
            </a:extLst>
          </p:cNvPr>
          <p:cNvSpPr/>
          <p:nvPr userDrawn="1"/>
        </p:nvSpPr>
        <p:spPr bwMode="blackWhite">
          <a:xfrm>
            <a:off x="6096000" y="0"/>
            <a:ext cx="60960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itle 2">
            <a:extLst>
              <a:ext uri="{FF2B5EF4-FFF2-40B4-BE49-F238E27FC236}">
                <a16:creationId xmlns:a16="http://schemas.microsoft.com/office/drawing/2014/main" id="{869A0AB1-6BB3-426F-95C2-2312D294D230}"/>
              </a:ext>
            </a:extLst>
          </p:cNvPr>
          <p:cNvSpPr>
            <a:spLocks noGrp="1"/>
          </p:cNvSpPr>
          <p:nvPr>
            <p:ph type="title"/>
          </p:nvPr>
        </p:nvSpPr>
        <p:spPr>
          <a:xfrm>
            <a:off x="588264" y="3244334"/>
            <a:ext cx="4593336" cy="369332"/>
          </a:xfrm>
        </p:spPr>
        <p:txBody>
          <a:bodyPr anchor="ctr" anchorCtr="0"/>
          <a:lstStyle>
            <a:lvl1pPr>
              <a:defRPr sz="2400"/>
            </a:lvl1pPr>
          </a:lstStyle>
          <a:p>
            <a:r>
              <a:rPr lang="en-US"/>
              <a:t>Click to edit Master title style</a:t>
            </a:r>
          </a:p>
        </p:txBody>
      </p:sp>
      <p:sp>
        <p:nvSpPr>
          <p:cNvPr id="12" name="Title 2">
            <a:extLst>
              <a:ext uri="{FF2B5EF4-FFF2-40B4-BE49-F238E27FC236}">
                <a16:creationId xmlns:a16="http://schemas.microsoft.com/office/drawing/2014/main" id="{DCF6396D-67B6-4D04-9611-73F20A4963F7}"/>
              </a:ext>
            </a:extLst>
          </p:cNvPr>
          <p:cNvSpPr txBox="1">
            <a:spLocks/>
          </p:cNvSpPr>
          <p:nvPr userDrawn="1"/>
        </p:nvSpPr>
        <p:spPr>
          <a:xfrm>
            <a:off x="6684264" y="3244334"/>
            <a:ext cx="4593336"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sz="2400"/>
              <a:t>Click to edit Master title style</a:t>
            </a:r>
          </a:p>
        </p:txBody>
      </p:sp>
      <p:sp>
        <p:nvSpPr>
          <p:cNvPr id="14" name="TextBox 13">
            <a:extLst>
              <a:ext uri="{FF2B5EF4-FFF2-40B4-BE49-F238E27FC236}">
                <a16:creationId xmlns:a16="http://schemas.microsoft.com/office/drawing/2014/main" id="{F691E081-F473-4023-A819-598B37820B08}"/>
              </a:ext>
            </a:extLst>
          </p:cNvPr>
          <p:cNvSpPr txBox="1"/>
          <p:nvPr userDrawn="1"/>
        </p:nvSpPr>
        <p:spPr>
          <a:xfrm>
            <a:off x="588264"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4569826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28411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mp; Right side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0B715-8602-489B-BF0F-5C5C889DA65E}"/>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058160"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200650" y="585788"/>
            <a:ext cx="6406642" cy="5683248"/>
          </a:xfrm>
        </p:spPr>
        <p:txBody>
          <a:bodyPr anchor="ctr" anchorCtr="0">
            <a:normAutofit/>
          </a:bodyPr>
          <a:lstStyle>
            <a:lvl1pPr marL="274320" indent="-274320">
              <a:spcAft>
                <a:spcPts val="1200"/>
              </a:spcAft>
              <a:buClr>
                <a:schemeClr val="tx1">
                  <a:lumMod val="50000"/>
                  <a:lumOff val="50000"/>
                </a:schemeClr>
              </a:buClr>
              <a:buSzPct val="100000"/>
              <a:buFont typeface="Arial" panose="020B0604020202020204" pitchFamily="34" charset="0"/>
              <a:buChar char="•"/>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007350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mp; 2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059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100488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33522EF1-5068-4025-B51A-18B6E0279C4B}"/>
              </a:ext>
              <a:ext uri="{C183D7F6-B498-43B3-948B-1728B52AA6E4}">
                <adec:decorative xmlns:adec="http://schemas.microsoft.com/office/drawing/2017/decorative" val="1"/>
              </a:ext>
            </a:extLst>
          </p:cNvPr>
          <p:cNvSpPr/>
          <p:nvPr userDrawn="1"/>
        </p:nvSpPr>
        <p:spPr bwMode="blackWhite">
          <a:xfrm>
            <a:off x="4939791" y="350996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6">
            <a:extLst>
              <a:ext uri="{FF2B5EF4-FFF2-40B4-BE49-F238E27FC236}">
                <a16:creationId xmlns:a16="http://schemas.microsoft.com/office/drawing/2014/main" id="{807D3AB2-2906-44B4-9ABE-DBBCA25522D8}"/>
              </a:ext>
            </a:extLst>
          </p:cNvPr>
          <p:cNvSpPr>
            <a:spLocks noGrp="1"/>
          </p:cNvSpPr>
          <p:nvPr>
            <p:ph type="body" sz="quarter" idx="11"/>
          </p:nvPr>
        </p:nvSpPr>
        <p:spPr>
          <a:xfrm>
            <a:off x="5449996" y="391425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1859016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mp; 3 rows boxe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2302"/>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63365"/>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549173"/>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810236"/>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4496045"/>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4757108"/>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585154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mp; 4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58578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5875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061661"/>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334628"/>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501340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528637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3" name="Rectangle 12">
            <a:extLst>
              <a:ext uri="{FF2B5EF4-FFF2-40B4-BE49-F238E27FC236}">
                <a16:creationId xmlns:a16="http://schemas.microsoft.com/office/drawing/2014/main" id="{23A96E80-2AAC-44BF-8183-F8BAD1A04DA7}"/>
              </a:ext>
              <a:ext uri="{C183D7F6-B498-43B3-948B-1728B52AA6E4}">
                <adec:decorative xmlns:adec="http://schemas.microsoft.com/office/drawing/2017/decorative" val="1"/>
              </a:ext>
            </a:extLst>
          </p:cNvPr>
          <p:cNvSpPr/>
          <p:nvPr userDrawn="1"/>
        </p:nvSpPr>
        <p:spPr bwMode="blackWhite">
          <a:xfrm>
            <a:off x="4939791" y="3537534"/>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6">
            <a:extLst>
              <a:ext uri="{FF2B5EF4-FFF2-40B4-BE49-F238E27FC236}">
                <a16:creationId xmlns:a16="http://schemas.microsoft.com/office/drawing/2014/main" id="{EBBFAAA6-D94E-4B49-A5B8-95CEB43B2ED7}"/>
              </a:ext>
            </a:extLst>
          </p:cNvPr>
          <p:cNvSpPr>
            <a:spLocks noGrp="1"/>
          </p:cNvSpPr>
          <p:nvPr>
            <p:ph type="body" sz="quarter" idx="13"/>
          </p:nvPr>
        </p:nvSpPr>
        <p:spPr>
          <a:xfrm>
            <a:off x="5449996" y="3810501"/>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9459141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emo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29263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mo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153301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6039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72986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Q&amp;A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Q&amp;A</a:t>
            </a:r>
          </a:p>
        </p:txBody>
      </p:sp>
    </p:spTree>
    <p:extLst>
      <p:ext uri="{BB962C8B-B14F-4D97-AF65-F5344CB8AC3E}">
        <p14:creationId xmlns:p14="http://schemas.microsoft.com/office/powerpoint/2010/main" val="3143433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hank you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66186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47735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9845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91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5525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osing logo (Black)">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352982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Notes (Black)">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234083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BAF34-1DDA-4C3B-AA61-182BD01BCF72}"/>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873201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2A8F5-2EE9-4CAB-8C26-4CED82F62674}"/>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56257658"/>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ey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3B626-5488-4E61-BA94-5B0973216368}"/>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53509481"/>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ck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7A8619-426D-42E8-B348-5897C198541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4186594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F35AE-E85D-4B77-B061-8E79AF875891}"/>
              </a:ext>
            </a:extLst>
          </p:cNvPr>
          <p:cNvPicPr>
            <a:picLocks noChangeAspect="1"/>
          </p:cNvPicPr>
          <p:nvPr userDrawn="1"/>
        </p:nvPicPr>
        <p:blipFill>
          <a:blip r:embed="rId2"/>
          <a:stretch>
            <a:fillRect/>
          </a:stretch>
        </p:blipFill>
        <p:spPr>
          <a:xfrm>
            <a:off x="365913" y="379657"/>
            <a:ext cx="5730087" cy="1929081"/>
          </a:xfrm>
          <a:prstGeom prst="rect">
            <a:avLst/>
          </a:prstGeom>
        </p:spPr>
      </p:pic>
      <p:pic>
        <p:nvPicPr>
          <p:cNvPr id="15" name="Picture 14">
            <a:extLst>
              <a:ext uri="{FF2B5EF4-FFF2-40B4-BE49-F238E27FC236}">
                <a16:creationId xmlns:a16="http://schemas.microsoft.com/office/drawing/2014/main" id="{3F0C5654-1DA2-4912-9353-041616A151F8}"/>
              </a:ext>
            </a:extLst>
          </p:cNvPr>
          <p:cNvPicPr>
            <a:picLocks noChangeAspect="1"/>
          </p:cNvPicPr>
          <p:nvPr userDrawn="1"/>
        </p:nvPicPr>
        <p:blipFill>
          <a:blip r:embed="rId3"/>
          <a:stretch>
            <a:fillRect/>
          </a:stretch>
        </p:blipFill>
        <p:spPr>
          <a:xfrm>
            <a:off x="365913" y="2705916"/>
            <a:ext cx="7473405" cy="3772427"/>
          </a:xfrm>
          <a:prstGeom prst="rect">
            <a:avLst/>
          </a:prstGeom>
        </p:spPr>
      </p:pic>
      <p:sp>
        <p:nvSpPr>
          <p:cNvPr id="18" name="Rectangle 17">
            <a:extLst>
              <a:ext uri="{FF2B5EF4-FFF2-40B4-BE49-F238E27FC236}">
                <a16:creationId xmlns:a16="http://schemas.microsoft.com/office/drawing/2014/main" id="{2B7A7CEF-B149-4548-AB9B-74F6DBCEA6FD}"/>
              </a:ext>
            </a:extLst>
          </p:cNvPr>
          <p:cNvSpPr/>
          <p:nvPr userDrawn="1"/>
        </p:nvSpPr>
        <p:spPr>
          <a:xfrm>
            <a:off x="10456378" y="1101296"/>
            <a:ext cx="640080" cy="64008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7A9A36-178E-4163-8F91-62D077A93EF8}"/>
              </a:ext>
            </a:extLst>
          </p:cNvPr>
          <p:cNvSpPr/>
          <p:nvPr userDrawn="1"/>
        </p:nvSpPr>
        <p:spPr>
          <a:xfrm>
            <a:off x="10456378" y="1822935"/>
            <a:ext cx="640080" cy="64008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D42427-8FD9-4F32-BC9F-B19CBA3EB547}"/>
              </a:ext>
            </a:extLst>
          </p:cNvPr>
          <p:cNvSpPr/>
          <p:nvPr userDrawn="1"/>
        </p:nvSpPr>
        <p:spPr>
          <a:xfrm>
            <a:off x="10456378" y="2544574"/>
            <a:ext cx="640080" cy="640080"/>
          </a:xfrm>
          <a:prstGeom prst="rect">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21B71F-407E-40AC-8912-94BFE26E6A9C}"/>
              </a:ext>
            </a:extLst>
          </p:cNvPr>
          <p:cNvSpPr/>
          <p:nvPr userDrawn="1"/>
        </p:nvSpPr>
        <p:spPr>
          <a:xfrm>
            <a:off x="10456378" y="3266213"/>
            <a:ext cx="640080" cy="640080"/>
          </a:xfrm>
          <a:prstGeom prst="rect">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B3DBD5-4878-4169-AAB5-FBEB40A2086A}"/>
              </a:ext>
            </a:extLst>
          </p:cNvPr>
          <p:cNvSpPr/>
          <p:nvPr userDrawn="1"/>
        </p:nvSpPr>
        <p:spPr>
          <a:xfrm>
            <a:off x="10456378" y="379657"/>
            <a:ext cx="640080" cy="640080"/>
          </a:xfrm>
          <a:prstGeom prst="rect">
            <a:avLst/>
          </a:prstGeom>
          <a:solidFill>
            <a:srgbClr val="00D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0DAE43-049E-4EE3-866E-191056B952C5}"/>
              </a:ext>
            </a:extLst>
          </p:cNvPr>
          <p:cNvSpPr/>
          <p:nvPr userDrawn="1"/>
        </p:nvSpPr>
        <p:spPr>
          <a:xfrm>
            <a:off x="11186007" y="1101296"/>
            <a:ext cx="640080" cy="640080"/>
          </a:xfrm>
          <a:prstGeom prst="rect">
            <a:avLst/>
          </a:prstGeom>
          <a:solidFill>
            <a:srgbClr val="19294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F08FA3E0-F929-409D-A026-8EB5BE6E9DD9}"/>
              </a:ext>
            </a:extLst>
          </p:cNvPr>
          <p:cNvSpPr/>
          <p:nvPr userDrawn="1"/>
        </p:nvSpPr>
        <p:spPr>
          <a:xfrm>
            <a:off x="9439675" y="379657"/>
            <a:ext cx="640080" cy="64008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7698D3-8FB6-4723-8F17-2DC74D78AE8F}"/>
              </a:ext>
            </a:extLst>
          </p:cNvPr>
          <p:cNvSpPr/>
          <p:nvPr userDrawn="1"/>
        </p:nvSpPr>
        <p:spPr>
          <a:xfrm>
            <a:off x="9439675" y="1101296"/>
            <a:ext cx="640080" cy="640080"/>
          </a:xfrm>
          <a:prstGeom prst="rect">
            <a:avLst/>
          </a:prstGeom>
          <a:solidFill>
            <a:srgbClr val="9F5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750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85865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0718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a:t>Microsoft Confidential</a:t>
            </a:r>
          </a:p>
        </p:txBody>
      </p:sp>
    </p:spTree>
    <p:extLst>
      <p:ext uri="{BB962C8B-B14F-4D97-AF65-F5344CB8AC3E}">
        <p14:creationId xmlns:p14="http://schemas.microsoft.com/office/powerpoint/2010/main" val="2806195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52743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749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02491"/>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8" y="6431026"/>
            <a:ext cx="11326085" cy="94962"/>
            <a:chOff x="445128" y="6559056"/>
            <a:chExt cx="11553197" cy="96853"/>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07507"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2083025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AC85-3175-4A5F-8D98-1B7C2F6D2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80A4C-18D0-4013-BE52-6D5E9D4FA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7DEC5-0441-46BB-A7DD-ED2EF32A99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DD262B9-C5C7-4947-8ADD-50D70D631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B5867-9A75-4E44-B8DA-BA20ADE2D7E3}"/>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2058822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CENTERED HEADLINE ANI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96537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4" presetClass="path" presetSubtype="0" decel="100000" fill="hold" grpId="1" nodeType="withEffect">
                                  <p:stCondLst>
                                    <p:cond delay="0"/>
                                  </p:stCondLst>
                                  <p:childTnLst>
                                    <p:animMotion origin="layout" path="M -2.08333E-7 0.08658 L -2.08333E-7 -4.44444E-6 " pathEditMode="relative" rAng="0" ptsTypes="AA">
                                      <p:cBhvr>
                                        <p:cTn id="9" dur="75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1481" y="547856"/>
            <a:ext cx="11306469" cy="403137"/>
          </a:xfrm>
          <a:prstGeom prst="rect">
            <a:avLst/>
          </a:prstGeom>
        </p:spPr>
        <p:txBody>
          <a:bodyPr wrap="square" lIns="0" tIns="0" rIns="0" bIns="0">
            <a:spAutoFit/>
          </a:bodyPr>
          <a:lstStyle>
            <a:lvl1pPr>
              <a:lnSpc>
                <a:spcPts val="3137"/>
              </a:lnSpc>
              <a:defRPr sz="2800"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t>
            </a:r>
            <a:br>
              <a:rPr lang="en-US" sz="686">
                <a:solidFill>
                  <a:schemeClr val="accent6">
                    <a:lumMod val="75000"/>
                  </a:schemeClr>
                </a:solidFill>
                <a:cs typeface="Segoe UI" pitchFamily="34" charset="0"/>
              </a:rPr>
            </a:br>
            <a:r>
              <a:rPr lang="en-US" sz="686">
                <a:solidFill>
                  <a:schemeClr val="accent6">
                    <a:lumMod val="75000"/>
                  </a:schemeClr>
                </a:solidFill>
                <a:cs typeface="Segoe UI" pitchFamily="34" charset="0"/>
              </a:rPr>
              <a:t>Azure </a:t>
            </a:r>
          </a:p>
        </p:txBody>
      </p:sp>
    </p:spTree>
    <p:extLst>
      <p:ext uri="{BB962C8B-B14F-4D97-AF65-F5344CB8AC3E}">
        <p14:creationId xmlns:p14="http://schemas.microsoft.com/office/powerpoint/2010/main" val="1348902924"/>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ex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039" y="550321"/>
            <a:ext cx="11306469" cy="618621"/>
          </a:xfrm>
          <a:prstGeom prst="rect">
            <a:avLst/>
          </a:prstGeom>
        </p:spPr>
        <p:txBody>
          <a:bodyPr vert="horz" wrap="square" lIns="0" tIns="91440" rIns="146304" bIns="91440" rtlCol="0" anchor="t">
            <a:noAutofit/>
          </a:bodyPr>
          <a:lstStyle>
            <a:lvl1pPr>
              <a:defRPr lang="en-US" dirty="0"/>
            </a:lvl1pPr>
          </a:lstStyle>
          <a:p>
            <a:pPr lvl="0"/>
            <a:r>
              <a:rPr lang="en-US"/>
              <a:t>Text option 1: three column bulleted list</a:t>
            </a:r>
          </a:p>
        </p:txBody>
      </p:sp>
      <p:sp>
        <p:nvSpPr>
          <p:cNvPr id="4" name="Text Placeholder 3"/>
          <p:cNvSpPr>
            <a:spLocks noGrp="1"/>
          </p:cNvSpPr>
          <p:nvPr>
            <p:ph type="body" sz="quarter" idx="10" hasCustomPrompt="1"/>
          </p:nvPr>
        </p:nvSpPr>
        <p:spPr>
          <a:xfrm>
            <a:off x="420039" y="1922587"/>
            <a:ext cx="9384447" cy="615553"/>
          </a:xfrm>
          <a:prstGeom prst="rect">
            <a:avLst/>
          </a:prstGeom>
        </p:spPr>
        <p:txBody>
          <a:bodyPr wrap="square" lIns="0" tIns="0" rIns="0" bIns="0">
            <a:spAutoFit/>
          </a:bodyPr>
          <a:lstStyle>
            <a:lvl1pPr marL="0" indent="0">
              <a:lnSpc>
                <a:spcPts val="2353"/>
              </a:lnSpc>
              <a:buNone/>
              <a:defRPr lang="en-US" sz="2000"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20038" y="3151388"/>
            <a:ext cx="3643551" cy="216206"/>
          </a:xfrm>
          <a:prstGeom prst="rect">
            <a:avLst/>
          </a:prstGeom>
        </p:spPr>
        <p:txBody>
          <a:bodyPr lIns="0" tIns="0" rIns="0" bIns="0"/>
          <a:lstStyle>
            <a:lvl1pPr marL="0" indent="0">
              <a:lnSpc>
                <a:spcPts val="1765"/>
              </a:lnSpc>
              <a:spcBef>
                <a:spcPts val="0"/>
              </a:spcBef>
              <a:spcAft>
                <a:spcPts val="588"/>
              </a:spcAft>
              <a:buNone/>
              <a:defRPr sz="1400"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592190" cy="216206"/>
          </a:xfrm>
          <a:prstGeom prst="rect">
            <a:avLst/>
          </a:prstGeom>
        </p:spPr>
        <p:txBody>
          <a:bodyPr lIns="0" tIns="0" rIns="0" bIns="0"/>
          <a:lstStyle>
            <a:lvl1pPr marL="0" indent="0">
              <a:lnSpc>
                <a:spcPts val="1765"/>
              </a:lnSpc>
              <a:spcBef>
                <a:spcPts val="0"/>
              </a:spcBef>
              <a:spcAft>
                <a:spcPts val="588"/>
              </a:spcAft>
              <a:buNone/>
              <a:defRPr sz="1400"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56185" y="3151388"/>
            <a:ext cx="3618381" cy="216206"/>
          </a:xfrm>
          <a:prstGeom prst="rect">
            <a:avLst/>
          </a:prstGeom>
        </p:spPr>
        <p:txBody>
          <a:bodyPr lIns="0" tIns="0" rIns="0" bIns="0"/>
          <a:lstStyle>
            <a:lvl1pPr marL="0" indent="0">
              <a:lnSpc>
                <a:spcPts val="1765"/>
              </a:lnSpc>
              <a:spcBef>
                <a:spcPts val="0"/>
              </a:spcBef>
              <a:spcAft>
                <a:spcPts val="588"/>
              </a:spcAft>
              <a:buNone/>
              <a:defRPr sz="1400"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20038" y="3378439"/>
            <a:ext cx="3643551" cy="1881477"/>
          </a:xfrm>
          <a:prstGeom prst="rect">
            <a:avLst/>
          </a:prstGeom>
        </p:spPr>
        <p:txBody>
          <a:bodyPr lIns="0" tIns="0" rIns="0" bIns="0"/>
          <a:lstStyle>
            <a:lvl1pPr marL="280121" indent="-280121">
              <a:lnSpc>
                <a:spcPts val="1765"/>
              </a:lnSpc>
              <a:spcBef>
                <a:spcPts val="0"/>
              </a:spcBef>
              <a:spcAft>
                <a:spcPts val="1176"/>
              </a:spcAft>
              <a:buFont typeface="Arial" panose="020B0604020202020204" pitchFamily="34" charset="0"/>
              <a:buChar char="•"/>
              <a:defRPr sz="1400" b="0" i="0" spc="0">
                <a:solidFill>
                  <a:srgbClr val="000000"/>
                </a:solidFill>
                <a:latin typeface="+mn-lt"/>
              </a:defRPr>
            </a:lvl1pPr>
            <a:lvl2pPr marL="561798" indent="-283233">
              <a:lnSpc>
                <a:spcPts val="1568"/>
              </a:lnSpc>
              <a:spcBef>
                <a:spcPts val="0"/>
              </a:spcBef>
              <a:spcAft>
                <a:spcPts val="1176"/>
              </a:spcAft>
              <a:buFont typeface="Arial" panose="020B0604020202020204" pitchFamily="34" charset="0"/>
              <a:buChar char="•"/>
              <a:defRPr sz="1200">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1"/>
            <a:r>
              <a:rPr lang="en-US"/>
              <a:t>Body copy 12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0" name="Text Placeholder 4">
            <a:extLst>
              <a:ext uri="{FF2B5EF4-FFF2-40B4-BE49-F238E27FC236}">
                <a16:creationId xmlns:a16="http://schemas.microsoft.com/office/drawing/2014/main" id="{F01F7918-7811-4D2A-835E-239C900922B4}"/>
              </a:ext>
            </a:extLst>
          </p:cNvPr>
          <p:cNvSpPr>
            <a:spLocks noGrp="1"/>
          </p:cNvSpPr>
          <p:nvPr>
            <p:ph type="body" sz="quarter" idx="20" hasCustomPrompt="1"/>
          </p:nvPr>
        </p:nvSpPr>
        <p:spPr>
          <a:xfrm>
            <a:off x="4318449" y="3378439"/>
            <a:ext cx="3592190" cy="1881477"/>
          </a:xfrm>
          <a:prstGeom prst="rect">
            <a:avLst/>
          </a:prstGeom>
        </p:spPr>
        <p:txBody>
          <a:bodyPr lIns="0" tIns="0" rIns="0" bIns="0"/>
          <a:lstStyle>
            <a:lvl1pPr marL="280121" indent="-280121">
              <a:lnSpc>
                <a:spcPts val="1765"/>
              </a:lnSpc>
              <a:spcBef>
                <a:spcPts val="0"/>
              </a:spcBef>
              <a:spcAft>
                <a:spcPts val="1176"/>
              </a:spcAft>
              <a:buFont typeface="Arial" panose="020B0604020202020204" pitchFamily="34" charset="0"/>
              <a:buChar char="•"/>
              <a:defRPr sz="1400" b="0" i="0" spc="0">
                <a:solidFill>
                  <a:srgbClr val="000000"/>
                </a:solidFill>
                <a:latin typeface="+mn-lt"/>
              </a:defRPr>
            </a:lvl1pPr>
            <a:lvl2pPr marL="561798" indent="-283233">
              <a:lnSpc>
                <a:spcPts val="1765"/>
              </a:lnSpc>
              <a:spcBef>
                <a:spcPts val="0"/>
              </a:spcBef>
              <a:spcAft>
                <a:spcPts val="1176"/>
              </a:spcAft>
              <a:buFont typeface="Arial" panose="020B0604020202020204" pitchFamily="34" charset="0"/>
              <a:buChar char="•"/>
              <a:defRPr lang="en-US" sz="1200"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561798" marR="0" lvl="1" indent="-283233" algn="l" defTabSz="914367" rtl="0" eaLnBrk="1" fontAlgn="auto" latinLnBrk="0" hangingPunct="1">
              <a:lnSpc>
                <a:spcPts val="1568"/>
              </a:lnSpc>
              <a:spcBef>
                <a:spcPts val="0"/>
              </a:spcBef>
              <a:spcAft>
                <a:spcPts val="1176"/>
              </a:spcAft>
              <a:buClrTx/>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1" name="Text Placeholder 4">
            <a:extLst>
              <a:ext uri="{FF2B5EF4-FFF2-40B4-BE49-F238E27FC236}">
                <a16:creationId xmlns:a16="http://schemas.microsoft.com/office/drawing/2014/main" id="{8D02EDC1-912E-451D-B545-D9B533B4C9E3}"/>
              </a:ext>
            </a:extLst>
          </p:cNvPr>
          <p:cNvSpPr>
            <a:spLocks noGrp="1"/>
          </p:cNvSpPr>
          <p:nvPr>
            <p:ph type="body" sz="quarter" idx="21" hasCustomPrompt="1"/>
          </p:nvPr>
        </p:nvSpPr>
        <p:spPr>
          <a:xfrm>
            <a:off x="8156185" y="3381927"/>
            <a:ext cx="3617173" cy="1881477"/>
          </a:xfrm>
          <a:prstGeom prst="rect">
            <a:avLst/>
          </a:prstGeom>
        </p:spPr>
        <p:txBody>
          <a:bodyPr lIns="0" tIns="0" rIns="0" bIns="0"/>
          <a:lstStyle>
            <a:lvl1pPr marL="280121" indent="-280121">
              <a:lnSpc>
                <a:spcPts val="1765"/>
              </a:lnSpc>
              <a:spcBef>
                <a:spcPts val="0"/>
              </a:spcBef>
              <a:spcAft>
                <a:spcPts val="1176"/>
              </a:spcAft>
              <a:buFont typeface="Arial" panose="020B0604020202020204" pitchFamily="34" charset="0"/>
              <a:buChar char="•"/>
              <a:defRPr sz="1400" b="0" i="0" spc="0">
                <a:solidFill>
                  <a:srgbClr val="000000"/>
                </a:solidFill>
                <a:latin typeface="+mn-lt"/>
              </a:defRPr>
            </a:lvl1pPr>
            <a:lvl2pPr marL="561798" indent="-283233">
              <a:lnSpc>
                <a:spcPts val="1765"/>
              </a:lnSpc>
              <a:spcBef>
                <a:spcPts val="0"/>
              </a:spcBef>
              <a:spcAft>
                <a:spcPts val="1176"/>
              </a:spcAft>
              <a:buFont typeface="Arial" panose="020B0604020202020204" pitchFamily="34" charset="0"/>
              <a:buChar char="•"/>
              <a:defRPr lang="en-US" sz="1200"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561798" marR="0" lvl="1" indent="-283233" algn="l" defTabSz="914367" rtl="0" eaLnBrk="1" fontAlgn="auto" latinLnBrk="0" hangingPunct="1">
              <a:lnSpc>
                <a:spcPts val="1568"/>
              </a:lnSpc>
              <a:spcBef>
                <a:spcPts val="0"/>
              </a:spcBef>
              <a:spcAft>
                <a:spcPts val="1176"/>
              </a:spcAft>
              <a:buClrTx/>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766452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005782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39179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312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D2BBF83B-AB94-4635-A784-5E8484DEC7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3"/>
          <a:srcRect l="32559" r="10791"/>
          <a:stretch/>
        </p:blipFill>
        <p:spPr>
          <a:xfrm>
            <a:off x="5334000" y="0"/>
            <a:ext cx="6858000" cy="6858000"/>
          </a:xfrm>
          <a:prstGeom prst="rect">
            <a:avLst/>
          </a:prstGeom>
        </p:spPr>
      </p:pic>
    </p:spTree>
    <p:extLst>
      <p:ext uri="{BB962C8B-B14F-4D97-AF65-F5344CB8AC3E}">
        <p14:creationId xmlns:p14="http://schemas.microsoft.com/office/powerpoint/2010/main" val="185830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537024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285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453318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7989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2096865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236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6338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82830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34035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341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3108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0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02271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82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36152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999303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5410391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CENTER &amp; SUB">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050302"/>
            <a:ext cx="11015474" cy="307777"/>
          </a:xfrm>
        </p:spPr>
        <p:txBody>
          <a:bodyPr/>
          <a:lstStyle>
            <a:lvl1pPr marL="0" indent="0" algn="ctr">
              <a:spcBef>
                <a:spcPts val="1800"/>
              </a:spcBef>
              <a:spcAft>
                <a:spcPts val="0"/>
              </a:spcAft>
              <a:buNone/>
              <a:defRPr sz="2000">
                <a:solidFill>
                  <a:schemeClr val="accent2"/>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22C05E05-2421-4436-913A-F55D8721D6B7}"/>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091326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 y="6238876"/>
            <a:ext cx="12192001" cy="619125"/>
          </a:xfrm>
          <a:prstGeom prst="rect">
            <a:avLst/>
          </a:prstGeom>
          <a:solidFill>
            <a:srgbClr val="FFFF99"/>
          </a:solidFill>
        </p:spPr>
        <p:txBody>
          <a:bodyPr wrap="square" lIns="128019" tIns="64010" rIns="128019" bIns="64010" anchor="b" anchorCtr="0">
            <a:noAutofit/>
          </a:bodyPr>
          <a:lstStyle>
            <a:lvl1pPr algn="r">
              <a:buFont typeface="Arial" pitchFamily="34" charset="0"/>
              <a:buNone/>
              <a:defRPr sz="2941"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5" name="Text Placeholder 5"/>
          <p:cNvSpPr>
            <a:spLocks noGrp="1"/>
          </p:cNvSpPr>
          <p:nvPr>
            <p:ph type="body" sz="quarter" idx="12" hasCustomPrompt="1"/>
          </p:nvPr>
        </p:nvSpPr>
        <p:spPr>
          <a:xfrm>
            <a:off x="0" y="1"/>
            <a:ext cx="12192000" cy="1232898"/>
          </a:xfrm>
        </p:spPr>
        <p:txBody>
          <a:bodyPr lIns="393192" tIns="393192" bIns="91440">
            <a:normAutofit/>
          </a:bodyPr>
          <a:lstStyle>
            <a:lvl1pPr marL="0" indent="0">
              <a:buNone/>
              <a:defRPr sz="4400">
                <a:solidFill>
                  <a:schemeClr val="tx1"/>
                </a:solidFill>
                <a:latin typeface="+mj-lt"/>
              </a:defRPr>
            </a:lvl1pPr>
          </a:lstStyle>
          <a:p>
            <a:pPr lvl="0"/>
            <a:r>
              <a:rPr lang="en-US"/>
              <a:t>Click to edit Master title style</a:t>
            </a:r>
          </a:p>
        </p:txBody>
      </p:sp>
      <p:sp>
        <p:nvSpPr>
          <p:cNvPr id="7" name="Text Placeholder 6"/>
          <p:cNvSpPr>
            <a:spLocks noGrp="1"/>
          </p:cNvSpPr>
          <p:nvPr>
            <p:ph type="body" sz="quarter" idx="13"/>
          </p:nvPr>
        </p:nvSpPr>
        <p:spPr>
          <a:xfrm>
            <a:off x="389106" y="1233489"/>
            <a:ext cx="11802894" cy="1569199"/>
          </a:xfrm>
        </p:spPr>
        <p:txBody>
          <a:bodyPr/>
          <a:lstStyle>
            <a:lvl1pPr marL="0" indent="0">
              <a:buNone/>
              <a:defRPr/>
            </a:lvl1pPr>
            <a:lvl2pPr marL="457025" indent="0">
              <a:buNone/>
              <a:defRPr/>
            </a:lvl2pPr>
            <a:lvl3pPr marL="914049" indent="0">
              <a:buNone/>
              <a:defRPr/>
            </a:lvl3pPr>
            <a:lvl4pPr marL="1371074" indent="0">
              <a:buNone/>
              <a:defRPr/>
            </a:lvl4pPr>
            <a:lvl5pPr marL="18280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733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97027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032551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79488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24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905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00163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971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292013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B7-7C8F-074E-9CAB-108433607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2D9BF-688D-7E43-A6B3-BE162163A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FB69A-B801-BB4C-B45C-3F4F6B8E792B}"/>
              </a:ext>
            </a:extLst>
          </p:cNvPr>
          <p:cNvSpPr>
            <a:spLocks noGrp="1"/>
          </p:cNvSpPr>
          <p:nvPr>
            <p:ph type="dt" sz="half" idx="10"/>
          </p:nvPr>
        </p:nvSpPr>
        <p:spPr/>
        <p:txBody>
          <a:bodyPr/>
          <a:lstStyle/>
          <a:p>
            <a:fld id="{7C5B76DA-FCC2-6146-AFC9-E5F180670763}" type="datetimeFigureOut">
              <a:rPr lang="en-US" smtClean="0"/>
              <a:t>3/14/2023</a:t>
            </a:fld>
            <a:endParaRPr lang="en-US"/>
          </a:p>
        </p:txBody>
      </p:sp>
      <p:sp>
        <p:nvSpPr>
          <p:cNvPr id="5" name="Footer Placeholder 4">
            <a:extLst>
              <a:ext uri="{FF2B5EF4-FFF2-40B4-BE49-F238E27FC236}">
                <a16:creationId xmlns:a16="http://schemas.microsoft.com/office/drawing/2014/main" id="{2FCDA7CF-A6DA-764E-9D97-4BBD91F2B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66E91-E281-EE45-99C0-CF8419420C35}"/>
              </a:ext>
            </a:extLst>
          </p:cNvPr>
          <p:cNvSpPr>
            <a:spLocks noGrp="1"/>
          </p:cNvSpPr>
          <p:nvPr>
            <p:ph type="sldNum" sz="quarter" idx="12"/>
          </p:nvPr>
        </p:nvSpPr>
        <p:spPr/>
        <p:txBody>
          <a:bodyPr/>
          <a:lstStyle/>
          <a:p>
            <a:fld id="{5B529444-F807-E748-98D8-DF37094D95C9}" type="slidenum">
              <a:rPr lang="en-US" smtClean="0"/>
              <a:t>‹#›</a:t>
            </a:fld>
            <a:endParaRPr lang="en-US"/>
          </a:p>
        </p:txBody>
      </p:sp>
    </p:spTree>
    <p:extLst>
      <p:ext uri="{BB962C8B-B14F-4D97-AF65-F5344CB8AC3E}">
        <p14:creationId xmlns:p14="http://schemas.microsoft.com/office/powerpoint/2010/main" val="34269896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96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47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31203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51959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Center 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chemeClr val="accent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07013738"/>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59A7D-4524-484B-8D9E-3FF10486FE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574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
        <p:nvSpPr>
          <p:cNvPr id="4" name="TextBox 3">
            <a:extLst>
              <a:ext uri="{FF2B5EF4-FFF2-40B4-BE49-F238E27FC236}">
                <a16:creationId xmlns:a16="http://schemas.microsoft.com/office/drawing/2014/main" id="{AAA2862A-3981-DEC3-F470-166E622E2BFE}"/>
              </a:ext>
            </a:extLst>
          </p:cNvPr>
          <p:cNvSpPr txBox="1"/>
          <p:nvPr userDrawn="1"/>
        </p:nvSpPr>
        <p:spPr>
          <a:xfrm>
            <a:off x="585216" y="6275810"/>
            <a:ext cx="2175275" cy="107722"/>
          </a:xfrm>
          <a:prstGeom prst="rect">
            <a:avLst/>
          </a:prstGeom>
          <a:noFill/>
        </p:spPr>
        <p:txBody>
          <a:bodyPr wrap="none" lIns="0" tIns="0" rIns="0" bIns="0" rtlCol="0">
            <a:spAutoFit/>
          </a:bodyPr>
          <a:lstStyle/>
          <a:p>
            <a:pPr algn="l"/>
            <a:r>
              <a:rPr lang="en-US" sz="700">
                <a:solidFill>
                  <a:schemeClr val="bg1">
                    <a:lumMod val="75000"/>
                    <a:lumOff val="25000"/>
                  </a:schemeClr>
                </a:solidFill>
              </a:rPr>
              <a:t>© Copyright Microsoft Corporation. All rights reserved.</a:t>
            </a:r>
          </a:p>
        </p:txBody>
      </p:sp>
    </p:spTree>
    <p:extLst>
      <p:ext uri="{BB962C8B-B14F-4D97-AF65-F5344CB8AC3E}">
        <p14:creationId xmlns:p14="http://schemas.microsoft.com/office/powerpoint/2010/main" val="2538382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362200"/>
            <a:ext cx="5832927" cy="3906838"/>
          </a:xfrm>
        </p:spPr>
        <p:txBody>
          <a:bodyPr/>
          <a:lstStyle>
            <a:lvl1pPr marL="0" indent="0">
              <a:spcBef>
                <a:spcPts val="800"/>
              </a:spcBef>
              <a:buNone/>
              <a:defRPr sz="2000"/>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5" y="2185988"/>
            <a:ext cx="288607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5" y="754063"/>
            <a:ext cx="2230438" cy="114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4284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362200"/>
            <a:ext cx="5832927" cy="3906838"/>
          </a:xfrm>
        </p:spPr>
        <p:txBody>
          <a:bodyPr/>
          <a:lstStyle>
            <a:lvl1pPr marL="0" indent="0">
              <a:spcBef>
                <a:spcPts val="800"/>
              </a:spcBef>
              <a:buNone/>
              <a:defRPr sz="2000"/>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5" y="2185988"/>
            <a:ext cx="288607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5" y="754063"/>
            <a:ext cx="2230438" cy="114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73DBCA0-B147-4DE9-8039-32225BC93D63}"/>
              </a:ext>
            </a:extLst>
          </p:cNvPr>
          <p:cNvSpPr>
            <a:spLocks noGrp="1"/>
          </p:cNvSpPr>
          <p:nvPr>
            <p:ph sz="quarter" idx="16"/>
          </p:nvPr>
        </p:nvSpPr>
        <p:spPr>
          <a:xfrm>
            <a:off x="2743200" y="3898900"/>
            <a:ext cx="5486400" cy="221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6110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5">
            <a:extLst>
              <a:ext uri="{FF2B5EF4-FFF2-40B4-BE49-F238E27FC236}">
                <a16:creationId xmlns:a16="http://schemas.microsoft.com/office/drawing/2014/main" id="{215502FA-08C1-481E-BE5D-B52518F20D32}"/>
              </a:ext>
            </a:extLst>
          </p:cNvPr>
          <p:cNvSpPr>
            <a:spLocks noGrp="1"/>
          </p:cNvSpPr>
          <p:nvPr>
            <p:ph type="body" sz="quarter" idx="13"/>
          </p:nvPr>
        </p:nvSpPr>
        <p:spPr>
          <a:xfrm>
            <a:off x="584199" y="1011198"/>
            <a:ext cx="11018519" cy="307777"/>
          </a:xfrm>
        </p:spPr>
        <p:txBody>
          <a:bodyPr/>
          <a:lstStyle>
            <a:lvl1pPr marL="0" indent="0">
              <a:buNone/>
              <a:defRPr sz="20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22837686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50740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331682"/>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9293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zure title square Analytic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E32DCC-89E6-2942-BD28-909F19CCECED}"/>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23134787-BE40-F64C-A6DE-5715D574AD88}"/>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0052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3580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Azure title square A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E23F2-E1AE-BA41-B1A6-5983A9246D62}"/>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561F5A86-AB4E-BD4C-914B-A9F1DF6CC310}"/>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28823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D0D0D"/>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2A1E73-C241-4852-B10C-055BD97191F8}"/>
              </a:ext>
            </a:extLst>
          </p:cNvPr>
          <p:cNvSpPr>
            <a:spLocks noGrp="1"/>
          </p:cNvSpPr>
          <p:nvPr>
            <p:ph type="pic" sz="quarter" idx="13"/>
          </p:nvPr>
        </p:nvSpPr>
        <p:spPr>
          <a:xfrm>
            <a:off x="0" y="0"/>
            <a:ext cx="12252325" cy="6858000"/>
          </a:xfrm>
        </p:spPr>
        <p:txBody>
          <a:bodyPr/>
          <a:lstStyle/>
          <a:p>
            <a:endParaRPr lang="en-US"/>
          </a:p>
        </p:txBody>
      </p:sp>
      <p:sp>
        <p:nvSpPr>
          <p:cNvPr id="9" name="Title 1"/>
          <p:cNvSpPr>
            <a:spLocks noGrp="1"/>
          </p:cNvSpPr>
          <p:nvPr>
            <p:ph type="title" hasCustomPrompt="1"/>
          </p:nvPr>
        </p:nvSpPr>
        <p:spPr>
          <a:xfrm>
            <a:off x="811327" y="2314982"/>
            <a:ext cx="4916874" cy="1218795"/>
          </a:xfrm>
          <a:noFill/>
        </p:spPr>
        <p:txBody>
          <a:bodyPr wrap="square" lIns="0" tIns="0" rIns="0" bIns="0" anchor="b" anchorCtr="0">
            <a:spAutoFit/>
          </a:bodyPr>
          <a:lstStyle>
            <a:lvl1pPr algn="l">
              <a:defRPr sz="44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811326" y="3962400"/>
            <a:ext cx="4916874"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grpSp>
        <p:nvGrpSpPr>
          <p:cNvPr id="6" name="Group 21">
            <a:extLst>
              <a:ext uri="{FF2B5EF4-FFF2-40B4-BE49-F238E27FC236}">
                <a16:creationId xmlns:a16="http://schemas.microsoft.com/office/drawing/2014/main" id="{00C90369-85BA-4C47-BECC-EC63A981D611}"/>
              </a:ext>
            </a:extLst>
          </p:cNvPr>
          <p:cNvGrpSpPr>
            <a:grpSpLocks noChangeAspect="1"/>
          </p:cNvGrpSpPr>
          <p:nvPr userDrawn="1"/>
        </p:nvGrpSpPr>
        <p:grpSpPr bwMode="auto">
          <a:xfrm>
            <a:off x="434975" y="444500"/>
            <a:ext cx="2032492" cy="292608"/>
            <a:chOff x="428" y="664"/>
            <a:chExt cx="4126" cy="594"/>
          </a:xfrm>
        </p:grpSpPr>
        <p:sp>
          <p:nvSpPr>
            <p:cNvPr id="8" name="Freeform 22">
              <a:extLst>
                <a:ext uri="{FF2B5EF4-FFF2-40B4-BE49-F238E27FC236}">
                  <a16:creationId xmlns:a16="http://schemas.microsoft.com/office/drawing/2014/main" id="{62F29EE8-7181-4963-946D-2FC7711C3A36}"/>
                </a:ext>
              </a:extLst>
            </p:cNvPr>
            <p:cNvSpPr>
              <a:spLocks noEditPoints="1"/>
            </p:cNvSpPr>
            <p:nvPr/>
          </p:nvSpPr>
          <p:spPr bwMode="auto">
            <a:xfrm>
              <a:off x="3296" y="784"/>
              <a:ext cx="335" cy="354"/>
            </a:xfrm>
            <a:custGeom>
              <a:avLst/>
              <a:gdLst>
                <a:gd name="T0" fmla="*/ 202 w 335"/>
                <a:gd name="T1" fmla="*/ 0 h 354"/>
                <a:gd name="T2" fmla="*/ 335 w 335"/>
                <a:gd name="T3" fmla="*/ 354 h 354"/>
                <a:gd name="T4" fmla="*/ 267 w 335"/>
                <a:gd name="T5" fmla="*/ 354 h 354"/>
                <a:gd name="T6" fmla="*/ 237 w 335"/>
                <a:gd name="T7" fmla="*/ 266 h 354"/>
                <a:gd name="T8" fmla="*/ 96 w 335"/>
                <a:gd name="T9" fmla="*/ 266 h 354"/>
                <a:gd name="T10" fmla="*/ 67 w 335"/>
                <a:gd name="T11" fmla="*/ 354 h 354"/>
                <a:gd name="T12" fmla="*/ 0 w 335"/>
                <a:gd name="T13" fmla="*/ 354 h 354"/>
                <a:gd name="T14" fmla="*/ 133 w 335"/>
                <a:gd name="T15" fmla="*/ 0 h 354"/>
                <a:gd name="T16" fmla="*/ 202 w 335"/>
                <a:gd name="T17" fmla="*/ 0 h 354"/>
                <a:gd name="T18" fmla="*/ 165 w 335"/>
                <a:gd name="T19" fmla="*/ 66 h 354"/>
                <a:gd name="T20" fmla="*/ 112 w 335"/>
                <a:gd name="T21" fmla="*/ 214 h 354"/>
                <a:gd name="T22" fmla="*/ 218 w 335"/>
                <a:gd name="T23" fmla="*/ 214 h 354"/>
                <a:gd name="T24" fmla="*/ 167 w 335"/>
                <a:gd name="T25" fmla="*/ 66 h 354"/>
                <a:gd name="T26" fmla="*/ 165 w 335"/>
                <a:gd name="T27" fmla="*/ 6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54">
                  <a:moveTo>
                    <a:pt x="202" y="0"/>
                  </a:moveTo>
                  <a:lnTo>
                    <a:pt x="335" y="354"/>
                  </a:lnTo>
                  <a:lnTo>
                    <a:pt x="267" y="354"/>
                  </a:lnTo>
                  <a:lnTo>
                    <a:pt x="237" y="266"/>
                  </a:lnTo>
                  <a:lnTo>
                    <a:pt x="96" y="266"/>
                  </a:lnTo>
                  <a:lnTo>
                    <a:pt x="67" y="354"/>
                  </a:lnTo>
                  <a:lnTo>
                    <a:pt x="0" y="354"/>
                  </a:lnTo>
                  <a:lnTo>
                    <a:pt x="133" y="0"/>
                  </a:lnTo>
                  <a:lnTo>
                    <a:pt x="202" y="0"/>
                  </a:lnTo>
                  <a:close/>
                  <a:moveTo>
                    <a:pt x="165" y="66"/>
                  </a:moveTo>
                  <a:lnTo>
                    <a:pt x="112" y="214"/>
                  </a:lnTo>
                  <a:lnTo>
                    <a:pt x="218" y="214"/>
                  </a:lnTo>
                  <a:lnTo>
                    <a:pt x="167" y="66"/>
                  </a:lnTo>
                  <a:lnTo>
                    <a:pt x="165"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23">
              <a:extLst>
                <a:ext uri="{FF2B5EF4-FFF2-40B4-BE49-F238E27FC236}">
                  <a16:creationId xmlns:a16="http://schemas.microsoft.com/office/drawing/2014/main" id="{E69A5CB7-9986-49D1-A320-9F9F9E2E30D3}"/>
                </a:ext>
              </a:extLst>
            </p:cNvPr>
            <p:cNvSpPr>
              <a:spLocks/>
            </p:cNvSpPr>
            <p:nvPr/>
          </p:nvSpPr>
          <p:spPr bwMode="auto">
            <a:xfrm>
              <a:off x="3651" y="883"/>
              <a:ext cx="213" cy="255"/>
            </a:xfrm>
            <a:custGeom>
              <a:avLst/>
              <a:gdLst>
                <a:gd name="T0" fmla="*/ 8 w 213"/>
                <a:gd name="T1" fmla="*/ 0 h 255"/>
                <a:gd name="T2" fmla="*/ 211 w 213"/>
                <a:gd name="T3" fmla="*/ 0 h 255"/>
                <a:gd name="T4" fmla="*/ 211 w 213"/>
                <a:gd name="T5" fmla="*/ 24 h 255"/>
                <a:gd name="T6" fmla="*/ 78 w 213"/>
                <a:gd name="T7" fmla="*/ 208 h 255"/>
                <a:gd name="T8" fmla="*/ 213 w 213"/>
                <a:gd name="T9" fmla="*/ 208 h 255"/>
                <a:gd name="T10" fmla="*/ 213 w 213"/>
                <a:gd name="T11" fmla="*/ 255 h 255"/>
                <a:gd name="T12" fmla="*/ 0 w 213"/>
                <a:gd name="T13" fmla="*/ 255 h 255"/>
                <a:gd name="T14" fmla="*/ 0 w 213"/>
                <a:gd name="T15" fmla="*/ 229 h 255"/>
                <a:gd name="T16" fmla="*/ 131 w 213"/>
                <a:gd name="T17" fmla="*/ 49 h 255"/>
                <a:gd name="T18" fmla="*/ 8 w 213"/>
                <a:gd name="T19" fmla="*/ 49 h 255"/>
                <a:gd name="T20" fmla="*/ 8 w 213"/>
                <a:gd name="T2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55">
                  <a:moveTo>
                    <a:pt x="8" y="0"/>
                  </a:moveTo>
                  <a:lnTo>
                    <a:pt x="211" y="0"/>
                  </a:lnTo>
                  <a:lnTo>
                    <a:pt x="211" y="24"/>
                  </a:lnTo>
                  <a:lnTo>
                    <a:pt x="78" y="208"/>
                  </a:lnTo>
                  <a:lnTo>
                    <a:pt x="213" y="208"/>
                  </a:lnTo>
                  <a:lnTo>
                    <a:pt x="213" y="255"/>
                  </a:lnTo>
                  <a:lnTo>
                    <a:pt x="0" y="255"/>
                  </a:lnTo>
                  <a:lnTo>
                    <a:pt x="0" y="229"/>
                  </a:lnTo>
                  <a:lnTo>
                    <a:pt x="131" y="49"/>
                  </a:lnTo>
                  <a:lnTo>
                    <a:pt x="8" y="49"/>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 name="Freeform 24">
              <a:extLst>
                <a:ext uri="{FF2B5EF4-FFF2-40B4-BE49-F238E27FC236}">
                  <a16:creationId xmlns:a16="http://schemas.microsoft.com/office/drawing/2014/main" id="{C09AEB02-6BBE-4F10-B6D8-125786A3E3A2}"/>
                </a:ext>
              </a:extLst>
            </p:cNvPr>
            <p:cNvSpPr>
              <a:spLocks/>
            </p:cNvSpPr>
            <p:nvPr/>
          </p:nvSpPr>
          <p:spPr bwMode="auto">
            <a:xfrm>
              <a:off x="3890" y="883"/>
              <a:ext cx="227" cy="260"/>
            </a:xfrm>
            <a:custGeom>
              <a:avLst/>
              <a:gdLst>
                <a:gd name="T0" fmla="*/ 111 w 111"/>
                <a:gd name="T1" fmla="*/ 0 h 126"/>
                <a:gd name="T2" fmla="*/ 111 w 111"/>
                <a:gd name="T3" fmla="*/ 124 h 126"/>
                <a:gd name="T4" fmla="*/ 81 w 111"/>
                <a:gd name="T5" fmla="*/ 124 h 126"/>
                <a:gd name="T6" fmla="*/ 81 w 111"/>
                <a:gd name="T7" fmla="*/ 108 h 126"/>
                <a:gd name="T8" fmla="*/ 81 w 111"/>
                <a:gd name="T9" fmla="*/ 108 h 126"/>
                <a:gd name="T10" fmla="*/ 66 w 111"/>
                <a:gd name="T11" fmla="*/ 121 h 126"/>
                <a:gd name="T12" fmla="*/ 44 w 111"/>
                <a:gd name="T13" fmla="*/ 126 h 126"/>
                <a:gd name="T14" fmla="*/ 11 w 111"/>
                <a:gd name="T15" fmla="*/ 114 h 126"/>
                <a:gd name="T16" fmla="*/ 0 w 111"/>
                <a:gd name="T17" fmla="*/ 76 h 126"/>
                <a:gd name="T18" fmla="*/ 0 w 111"/>
                <a:gd name="T19" fmla="*/ 0 h 126"/>
                <a:gd name="T20" fmla="*/ 29 w 111"/>
                <a:gd name="T21" fmla="*/ 0 h 126"/>
                <a:gd name="T22" fmla="*/ 29 w 111"/>
                <a:gd name="T23" fmla="*/ 72 h 126"/>
                <a:gd name="T24" fmla="*/ 35 w 111"/>
                <a:gd name="T25" fmla="*/ 96 h 126"/>
                <a:gd name="T26" fmla="*/ 54 w 111"/>
                <a:gd name="T27" fmla="*/ 104 h 126"/>
                <a:gd name="T28" fmla="*/ 74 w 111"/>
                <a:gd name="T29" fmla="*/ 95 h 126"/>
                <a:gd name="T30" fmla="*/ 81 w 111"/>
                <a:gd name="T31" fmla="*/ 72 h 126"/>
                <a:gd name="T32" fmla="*/ 81 w 111"/>
                <a:gd name="T33" fmla="*/ 0 h 126"/>
                <a:gd name="T34" fmla="*/ 111 w 111"/>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26">
                  <a:moveTo>
                    <a:pt x="111" y="0"/>
                  </a:moveTo>
                  <a:cubicBezTo>
                    <a:pt x="111" y="124"/>
                    <a:pt x="111" y="124"/>
                    <a:pt x="111" y="124"/>
                  </a:cubicBezTo>
                  <a:cubicBezTo>
                    <a:pt x="81" y="124"/>
                    <a:pt x="81" y="124"/>
                    <a:pt x="81" y="124"/>
                  </a:cubicBezTo>
                  <a:cubicBezTo>
                    <a:pt x="81" y="108"/>
                    <a:pt x="81" y="108"/>
                    <a:pt x="81" y="108"/>
                  </a:cubicBezTo>
                  <a:cubicBezTo>
                    <a:pt x="81" y="108"/>
                    <a:pt x="81" y="108"/>
                    <a:pt x="81" y="108"/>
                  </a:cubicBezTo>
                  <a:cubicBezTo>
                    <a:pt x="77" y="114"/>
                    <a:pt x="72" y="118"/>
                    <a:pt x="66" y="121"/>
                  </a:cubicBezTo>
                  <a:cubicBezTo>
                    <a:pt x="59" y="124"/>
                    <a:pt x="52" y="126"/>
                    <a:pt x="44" y="126"/>
                  </a:cubicBezTo>
                  <a:cubicBezTo>
                    <a:pt x="29" y="126"/>
                    <a:pt x="18" y="122"/>
                    <a:pt x="11" y="114"/>
                  </a:cubicBezTo>
                  <a:cubicBezTo>
                    <a:pt x="3" y="106"/>
                    <a:pt x="0" y="93"/>
                    <a:pt x="0" y="76"/>
                  </a:cubicBezTo>
                  <a:cubicBezTo>
                    <a:pt x="0" y="0"/>
                    <a:pt x="0" y="0"/>
                    <a:pt x="0" y="0"/>
                  </a:cubicBezTo>
                  <a:cubicBezTo>
                    <a:pt x="29" y="0"/>
                    <a:pt x="29" y="0"/>
                    <a:pt x="29" y="0"/>
                  </a:cubicBezTo>
                  <a:cubicBezTo>
                    <a:pt x="29" y="72"/>
                    <a:pt x="29" y="72"/>
                    <a:pt x="29" y="72"/>
                  </a:cubicBezTo>
                  <a:cubicBezTo>
                    <a:pt x="29" y="83"/>
                    <a:pt x="31" y="91"/>
                    <a:pt x="35" y="96"/>
                  </a:cubicBezTo>
                  <a:cubicBezTo>
                    <a:pt x="40" y="101"/>
                    <a:pt x="46" y="104"/>
                    <a:pt x="54" y="104"/>
                  </a:cubicBezTo>
                  <a:cubicBezTo>
                    <a:pt x="62" y="104"/>
                    <a:pt x="69" y="101"/>
                    <a:pt x="74" y="95"/>
                  </a:cubicBezTo>
                  <a:cubicBezTo>
                    <a:pt x="79" y="89"/>
                    <a:pt x="81" y="82"/>
                    <a:pt x="81" y="72"/>
                  </a:cubicBezTo>
                  <a:cubicBezTo>
                    <a:pt x="81" y="0"/>
                    <a:pt x="81" y="0"/>
                    <a:pt x="81" y="0"/>
                  </a:cubicBezTo>
                  <a:lnTo>
                    <a:pt x="1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25">
              <a:extLst>
                <a:ext uri="{FF2B5EF4-FFF2-40B4-BE49-F238E27FC236}">
                  <a16:creationId xmlns:a16="http://schemas.microsoft.com/office/drawing/2014/main" id="{B5B16689-F626-4CBB-A9ED-263B2AFF48F3}"/>
                </a:ext>
              </a:extLst>
            </p:cNvPr>
            <p:cNvSpPr>
              <a:spLocks/>
            </p:cNvSpPr>
            <p:nvPr/>
          </p:nvSpPr>
          <p:spPr bwMode="auto">
            <a:xfrm>
              <a:off x="4172" y="879"/>
              <a:ext cx="147" cy="259"/>
            </a:xfrm>
            <a:custGeom>
              <a:avLst/>
              <a:gdLst>
                <a:gd name="T0" fmla="*/ 61 w 72"/>
                <a:gd name="T1" fmla="*/ 0 h 126"/>
                <a:gd name="T2" fmla="*/ 67 w 72"/>
                <a:gd name="T3" fmla="*/ 1 h 126"/>
                <a:gd name="T4" fmla="*/ 72 w 72"/>
                <a:gd name="T5" fmla="*/ 2 h 126"/>
                <a:gd name="T6" fmla="*/ 72 w 72"/>
                <a:gd name="T7" fmla="*/ 32 h 126"/>
                <a:gd name="T8" fmla="*/ 65 w 72"/>
                <a:gd name="T9" fmla="*/ 28 h 126"/>
                <a:gd name="T10" fmla="*/ 54 w 72"/>
                <a:gd name="T11" fmla="*/ 27 h 126"/>
                <a:gd name="T12" fmla="*/ 36 w 72"/>
                <a:gd name="T13" fmla="*/ 36 h 126"/>
                <a:gd name="T14" fmla="*/ 29 w 72"/>
                <a:gd name="T15" fmla="*/ 64 h 126"/>
                <a:gd name="T16" fmla="*/ 29 w 72"/>
                <a:gd name="T17" fmla="*/ 126 h 126"/>
                <a:gd name="T18" fmla="*/ 0 w 72"/>
                <a:gd name="T19" fmla="*/ 126 h 126"/>
                <a:gd name="T20" fmla="*/ 0 w 72"/>
                <a:gd name="T21" fmla="*/ 2 h 126"/>
                <a:gd name="T22" fmla="*/ 29 w 72"/>
                <a:gd name="T23" fmla="*/ 2 h 126"/>
                <a:gd name="T24" fmla="*/ 29 w 72"/>
                <a:gd name="T25" fmla="*/ 22 h 126"/>
                <a:gd name="T26" fmla="*/ 29 w 72"/>
                <a:gd name="T27" fmla="*/ 22 h 126"/>
                <a:gd name="T28" fmla="*/ 41 w 72"/>
                <a:gd name="T29" fmla="*/ 6 h 126"/>
                <a:gd name="T30" fmla="*/ 61 w 72"/>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6">
                  <a:moveTo>
                    <a:pt x="61" y="0"/>
                  </a:moveTo>
                  <a:cubicBezTo>
                    <a:pt x="63" y="0"/>
                    <a:pt x="65" y="1"/>
                    <a:pt x="67" y="1"/>
                  </a:cubicBezTo>
                  <a:cubicBezTo>
                    <a:pt x="69" y="1"/>
                    <a:pt x="70" y="2"/>
                    <a:pt x="72" y="2"/>
                  </a:cubicBezTo>
                  <a:cubicBezTo>
                    <a:pt x="72" y="32"/>
                    <a:pt x="72" y="32"/>
                    <a:pt x="72" y="32"/>
                  </a:cubicBezTo>
                  <a:cubicBezTo>
                    <a:pt x="70" y="31"/>
                    <a:pt x="68" y="29"/>
                    <a:pt x="65" y="28"/>
                  </a:cubicBezTo>
                  <a:cubicBezTo>
                    <a:pt x="62" y="27"/>
                    <a:pt x="58" y="27"/>
                    <a:pt x="54" y="27"/>
                  </a:cubicBezTo>
                  <a:cubicBezTo>
                    <a:pt x="47" y="27"/>
                    <a:pt x="41" y="30"/>
                    <a:pt x="36" y="36"/>
                  </a:cubicBezTo>
                  <a:cubicBezTo>
                    <a:pt x="31" y="42"/>
                    <a:pt x="29" y="51"/>
                    <a:pt x="29" y="64"/>
                  </a:cubicBezTo>
                  <a:cubicBezTo>
                    <a:pt x="29" y="126"/>
                    <a:pt x="29" y="126"/>
                    <a:pt x="29" y="126"/>
                  </a:cubicBezTo>
                  <a:cubicBezTo>
                    <a:pt x="0" y="126"/>
                    <a:pt x="0" y="126"/>
                    <a:pt x="0" y="126"/>
                  </a:cubicBezTo>
                  <a:cubicBezTo>
                    <a:pt x="0" y="2"/>
                    <a:pt x="0" y="2"/>
                    <a:pt x="0" y="2"/>
                  </a:cubicBezTo>
                  <a:cubicBezTo>
                    <a:pt x="29" y="2"/>
                    <a:pt x="29" y="2"/>
                    <a:pt x="29" y="2"/>
                  </a:cubicBezTo>
                  <a:cubicBezTo>
                    <a:pt x="29" y="22"/>
                    <a:pt x="29" y="22"/>
                    <a:pt x="29" y="22"/>
                  </a:cubicBezTo>
                  <a:cubicBezTo>
                    <a:pt x="29" y="22"/>
                    <a:pt x="29" y="22"/>
                    <a:pt x="29" y="22"/>
                  </a:cubicBezTo>
                  <a:cubicBezTo>
                    <a:pt x="32" y="15"/>
                    <a:pt x="36" y="10"/>
                    <a:pt x="41" y="6"/>
                  </a:cubicBezTo>
                  <a:cubicBezTo>
                    <a:pt x="47" y="2"/>
                    <a:pt x="53" y="0"/>
                    <a:pt x="6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26">
              <a:extLst>
                <a:ext uri="{FF2B5EF4-FFF2-40B4-BE49-F238E27FC236}">
                  <a16:creationId xmlns:a16="http://schemas.microsoft.com/office/drawing/2014/main" id="{ABFFBE7A-8D30-4026-A686-6D267229F7A4}"/>
                </a:ext>
              </a:extLst>
            </p:cNvPr>
            <p:cNvSpPr>
              <a:spLocks noEditPoints="1"/>
            </p:cNvSpPr>
            <p:nvPr/>
          </p:nvSpPr>
          <p:spPr bwMode="auto">
            <a:xfrm>
              <a:off x="4321" y="879"/>
              <a:ext cx="233" cy="266"/>
            </a:xfrm>
            <a:custGeom>
              <a:avLst/>
              <a:gdLst>
                <a:gd name="T0" fmla="*/ 104 w 114"/>
                <a:gd name="T1" fmla="*/ 95 h 129"/>
                <a:gd name="T2" fmla="*/ 104 w 114"/>
                <a:gd name="T3" fmla="*/ 119 h 129"/>
                <a:gd name="T4" fmla="*/ 85 w 114"/>
                <a:gd name="T5" fmla="*/ 127 h 129"/>
                <a:gd name="T6" fmla="*/ 60 w 114"/>
                <a:gd name="T7" fmla="*/ 129 h 129"/>
                <a:gd name="T8" fmla="*/ 16 w 114"/>
                <a:gd name="T9" fmla="*/ 113 h 129"/>
                <a:gd name="T10" fmla="*/ 0 w 114"/>
                <a:gd name="T11" fmla="*/ 66 h 129"/>
                <a:gd name="T12" fmla="*/ 17 w 114"/>
                <a:gd name="T13" fmla="*/ 19 h 129"/>
                <a:gd name="T14" fmla="*/ 59 w 114"/>
                <a:gd name="T15" fmla="*/ 0 h 129"/>
                <a:gd name="T16" fmla="*/ 99 w 114"/>
                <a:gd name="T17" fmla="*/ 16 h 129"/>
                <a:gd name="T18" fmla="*/ 114 w 114"/>
                <a:gd name="T19" fmla="*/ 59 h 129"/>
                <a:gd name="T20" fmla="*/ 114 w 114"/>
                <a:gd name="T21" fmla="*/ 73 h 129"/>
                <a:gd name="T22" fmla="*/ 29 w 114"/>
                <a:gd name="T23" fmla="*/ 73 h 129"/>
                <a:gd name="T24" fmla="*/ 41 w 114"/>
                <a:gd name="T25" fmla="*/ 99 h 129"/>
                <a:gd name="T26" fmla="*/ 67 w 114"/>
                <a:gd name="T27" fmla="*/ 107 h 129"/>
                <a:gd name="T28" fmla="*/ 87 w 114"/>
                <a:gd name="T29" fmla="*/ 104 h 129"/>
                <a:gd name="T30" fmla="*/ 104 w 114"/>
                <a:gd name="T31" fmla="*/ 95 h 129"/>
                <a:gd name="T32" fmla="*/ 85 w 114"/>
                <a:gd name="T33" fmla="*/ 52 h 129"/>
                <a:gd name="T34" fmla="*/ 78 w 114"/>
                <a:gd name="T35" fmla="*/ 30 h 129"/>
                <a:gd name="T36" fmla="*/ 59 w 114"/>
                <a:gd name="T37" fmla="*/ 22 h 129"/>
                <a:gd name="T38" fmla="*/ 41 w 114"/>
                <a:gd name="T39" fmla="*/ 30 h 129"/>
                <a:gd name="T40" fmla="*/ 30 w 114"/>
                <a:gd name="T41" fmla="*/ 52 h 129"/>
                <a:gd name="T42" fmla="*/ 85 w 114"/>
                <a:gd name="T4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29">
                  <a:moveTo>
                    <a:pt x="104" y="95"/>
                  </a:moveTo>
                  <a:cubicBezTo>
                    <a:pt x="104" y="119"/>
                    <a:pt x="104" y="119"/>
                    <a:pt x="104" y="119"/>
                  </a:cubicBezTo>
                  <a:cubicBezTo>
                    <a:pt x="99" y="122"/>
                    <a:pt x="92" y="125"/>
                    <a:pt x="85" y="127"/>
                  </a:cubicBezTo>
                  <a:cubicBezTo>
                    <a:pt x="77" y="128"/>
                    <a:pt x="69" y="129"/>
                    <a:pt x="60" y="129"/>
                  </a:cubicBezTo>
                  <a:cubicBezTo>
                    <a:pt x="41" y="129"/>
                    <a:pt x="26" y="124"/>
                    <a:pt x="16" y="113"/>
                  </a:cubicBezTo>
                  <a:cubicBezTo>
                    <a:pt x="5" y="101"/>
                    <a:pt x="0" y="86"/>
                    <a:pt x="0" y="66"/>
                  </a:cubicBezTo>
                  <a:cubicBezTo>
                    <a:pt x="0" y="47"/>
                    <a:pt x="6" y="31"/>
                    <a:pt x="17" y="19"/>
                  </a:cubicBezTo>
                  <a:cubicBezTo>
                    <a:pt x="28" y="6"/>
                    <a:pt x="42" y="0"/>
                    <a:pt x="59" y="0"/>
                  </a:cubicBezTo>
                  <a:cubicBezTo>
                    <a:pt x="76" y="0"/>
                    <a:pt x="90" y="5"/>
                    <a:pt x="99" y="16"/>
                  </a:cubicBezTo>
                  <a:cubicBezTo>
                    <a:pt x="109" y="26"/>
                    <a:pt x="114" y="41"/>
                    <a:pt x="114" y="59"/>
                  </a:cubicBezTo>
                  <a:cubicBezTo>
                    <a:pt x="114" y="73"/>
                    <a:pt x="114" y="73"/>
                    <a:pt x="114" y="73"/>
                  </a:cubicBezTo>
                  <a:cubicBezTo>
                    <a:pt x="29" y="73"/>
                    <a:pt x="29" y="73"/>
                    <a:pt x="29" y="73"/>
                  </a:cubicBezTo>
                  <a:cubicBezTo>
                    <a:pt x="30" y="86"/>
                    <a:pt x="34" y="94"/>
                    <a:pt x="41" y="99"/>
                  </a:cubicBezTo>
                  <a:cubicBezTo>
                    <a:pt x="47" y="104"/>
                    <a:pt x="56" y="107"/>
                    <a:pt x="67" y="107"/>
                  </a:cubicBezTo>
                  <a:cubicBezTo>
                    <a:pt x="74" y="107"/>
                    <a:pt x="80" y="106"/>
                    <a:pt x="87" y="104"/>
                  </a:cubicBezTo>
                  <a:cubicBezTo>
                    <a:pt x="93" y="101"/>
                    <a:pt x="99" y="99"/>
                    <a:pt x="104" y="95"/>
                  </a:cubicBezTo>
                  <a:close/>
                  <a:moveTo>
                    <a:pt x="85" y="52"/>
                  </a:moveTo>
                  <a:cubicBezTo>
                    <a:pt x="85" y="42"/>
                    <a:pt x="83" y="35"/>
                    <a:pt x="78" y="30"/>
                  </a:cubicBezTo>
                  <a:cubicBezTo>
                    <a:pt x="74" y="25"/>
                    <a:pt x="68" y="22"/>
                    <a:pt x="59" y="22"/>
                  </a:cubicBezTo>
                  <a:cubicBezTo>
                    <a:pt x="52" y="22"/>
                    <a:pt x="46" y="25"/>
                    <a:pt x="41" y="30"/>
                  </a:cubicBezTo>
                  <a:cubicBezTo>
                    <a:pt x="35" y="35"/>
                    <a:pt x="31" y="42"/>
                    <a:pt x="30" y="52"/>
                  </a:cubicBezTo>
                  <a:lnTo>
                    <a:pt x="85"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27">
              <a:extLst>
                <a:ext uri="{FF2B5EF4-FFF2-40B4-BE49-F238E27FC236}">
                  <a16:creationId xmlns:a16="http://schemas.microsoft.com/office/drawing/2014/main" id="{8581D62F-4E26-4198-9792-7DDD8C11D1E6}"/>
                </a:ext>
              </a:extLst>
            </p:cNvPr>
            <p:cNvSpPr>
              <a:spLocks noEditPoints="1"/>
            </p:cNvSpPr>
            <p:nvPr/>
          </p:nvSpPr>
          <p:spPr bwMode="auto">
            <a:xfrm>
              <a:off x="1192" y="757"/>
              <a:ext cx="1996" cy="388"/>
            </a:xfrm>
            <a:custGeom>
              <a:avLst/>
              <a:gdLst>
                <a:gd name="T0" fmla="*/ 157 w 977"/>
                <a:gd name="T1" fmla="*/ 185 h 188"/>
                <a:gd name="T2" fmla="*/ 103 w 977"/>
                <a:gd name="T3" fmla="*/ 185 h 188"/>
                <a:gd name="T4" fmla="*/ 28 w 977"/>
                <a:gd name="T5" fmla="*/ 50 h 188"/>
                <a:gd name="T6" fmla="*/ 0 w 977"/>
                <a:gd name="T7" fmla="*/ 13 h 188"/>
                <a:gd name="T8" fmla="*/ 94 w 977"/>
                <a:gd name="T9" fmla="*/ 141 h 188"/>
                <a:gd name="T10" fmla="*/ 212 w 977"/>
                <a:gd name="T11" fmla="*/ 26 h 188"/>
                <a:gd name="T12" fmla="*/ 243 w 977"/>
                <a:gd name="T13" fmla="*/ 14 h 188"/>
                <a:gd name="T14" fmla="*/ 230 w 977"/>
                <a:gd name="T15" fmla="*/ 42 h 188"/>
                <a:gd name="T16" fmla="*/ 245 w 977"/>
                <a:gd name="T17" fmla="*/ 61 h 188"/>
                <a:gd name="T18" fmla="*/ 215 w 977"/>
                <a:gd name="T19" fmla="*/ 61 h 188"/>
                <a:gd name="T20" fmla="*/ 347 w 977"/>
                <a:gd name="T21" fmla="*/ 161 h 188"/>
                <a:gd name="T22" fmla="*/ 346 w 977"/>
                <a:gd name="T23" fmla="*/ 186 h 188"/>
                <a:gd name="T24" fmla="*/ 265 w 977"/>
                <a:gd name="T25" fmla="*/ 127 h 188"/>
                <a:gd name="T26" fmla="*/ 349 w 977"/>
                <a:gd name="T27" fmla="*/ 60 h 188"/>
                <a:gd name="T28" fmla="*/ 348 w 977"/>
                <a:gd name="T29" fmla="*/ 86 h 188"/>
                <a:gd name="T30" fmla="*/ 295 w 977"/>
                <a:gd name="T31" fmla="*/ 124 h 188"/>
                <a:gd name="T32" fmla="*/ 445 w 977"/>
                <a:gd name="T33" fmla="*/ 59 h 188"/>
                <a:gd name="T34" fmla="*/ 456 w 977"/>
                <a:gd name="T35" fmla="*/ 91 h 188"/>
                <a:gd name="T36" fmla="*/ 420 w 977"/>
                <a:gd name="T37" fmla="*/ 95 h 188"/>
                <a:gd name="T38" fmla="*/ 384 w 977"/>
                <a:gd name="T39" fmla="*/ 185 h 188"/>
                <a:gd name="T40" fmla="*/ 413 w 977"/>
                <a:gd name="T41" fmla="*/ 81 h 188"/>
                <a:gd name="T42" fmla="*/ 445 w 977"/>
                <a:gd name="T43" fmla="*/ 59 h 188"/>
                <a:gd name="T44" fmla="*/ 523 w 977"/>
                <a:gd name="T45" fmla="*/ 59 h 188"/>
                <a:gd name="T46" fmla="*/ 567 w 977"/>
                <a:gd name="T47" fmla="*/ 171 h 188"/>
                <a:gd name="T48" fmla="*/ 457 w 977"/>
                <a:gd name="T49" fmla="*/ 125 h 188"/>
                <a:gd name="T50" fmla="*/ 522 w 977"/>
                <a:gd name="T51" fmla="*/ 164 h 188"/>
                <a:gd name="T52" fmla="*/ 546 w 977"/>
                <a:gd name="T53" fmla="*/ 93 h 188"/>
                <a:gd name="T54" fmla="*/ 488 w 977"/>
                <a:gd name="T55" fmla="*/ 124 h 188"/>
                <a:gd name="T56" fmla="*/ 650 w 977"/>
                <a:gd name="T57" fmla="*/ 113 h 188"/>
                <a:gd name="T58" fmla="*/ 668 w 977"/>
                <a:gd name="T59" fmla="*/ 178 h 188"/>
                <a:gd name="T60" fmla="*/ 599 w 977"/>
                <a:gd name="T61" fmla="*/ 182 h 188"/>
                <a:gd name="T62" fmla="*/ 632 w 977"/>
                <a:gd name="T63" fmla="*/ 165 h 188"/>
                <a:gd name="T64" fmla="*/ 647 w 977"/>
                <a:gd name="T65" fmla="*/ 143 h 188"/>
                <a:gd name="T66" fmla="*/ 599 w 977"/>
                <a:gd name="T67" fmla="*/ 97 h 188"/>
                <a:gd name="T68" fmla="*/ 661 w 977"/>
                <a:gd name="T69" fmla="*/ 60 h 188"/>
                <a:gd name="T70" fmla="*/ 661 w 977"/>
                <a:gd name="T71" fmla="*/ 85 h 188"/>
                <a:gd name="T72" fmla="*/ 628 w 977"/>
                <a:gd name="T73" fmla="*/ 94 h 188"/>
                <a:gd name="T74" fmla="*/ 759 w 977"/>
                <a:gd name="T75" fmla="*/ 59 h 188"/>
                <a:gd name="T76" fmla="*/ 804 w 977"/>
                <a:gd name="T77" fmla="*/ 171 h 188"/>
                <a:gd name="T78" fmla="*/ 694 w 977"/>
                <a:gd name="T79" fmla="*/ 125 h 188"/>
                <a:gd name="T80" fmla="*/ 758 w 977"/>
                <a:gd name="T81" fmla="*/ 164 h 188"/>
                <a:gd name="T82" fmla="*/ 782 w 977"/>
                <a:gd name="T83" fmla="*/ 93 h 188"/>
                <a:gd name="T84" fmla="*/ 724 w 977"/>
                <a:gd name="T85" fmla="*/ 124 h 188"/>
                <a:gd name="T86" fmla="*/ 874 w 977"/>
                <a:gd name="T87" fmla="*/ 185 h 188"/>
                <a:gd name="T88" fmla="*/ 824 w 977"/>
                <a:gd name="T89" fmla="*/ 85 h 188"/>
                <a:gd name="T90" fmla="*/ 845 w 977"/>
                <a:gd name="T91" fmla="*/ 44 h 188"/>
                <a:gd name="T92" fmla="*/ 900 w 977"/>
                <a:gd name="T93" fmla="*/ 0 h 188"/>
                <a:gd name="T94" fmla="*/ 902 w 977"/>
                <a:gd name="T95" fmla="*/ 25 h 188"/>
                <a:gd name="T96" fmla="*/ 874 w 977"/>
                <a:gd name="T97" fmla="*/ 47 h 188"/>
                <a:gd name="T98" fmla="*/ 918 w 977"/>
                <a:gd name="T99" fmla="*/ 34 h 188"/>
                <a:gd name="T100" fmla="*/ 977 w 977"/>
                <a:gd name="T101" fmla="*/ 61 h 188"/>
                <a:gd name="T102" fmla="*/ 947 w 977"/>
                <a:gd name="T103" fmla="*/ 143 h 188"/>
                <a:gd name="T104" fmla="*/ 970 w 977"/>
                <a:gd name="T105" fmla="*/ 163 h 188"/>
                <a:gd name="T106" fmla="*/ 967 w 977"/>
                <a:gd name="T107" fmla="*/ 187 h 188"/>
                <a:gd name="T108" fmla="*/ 918 w 977"/>
                <a:gd name="T109" fmla="*/ 14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7" h="188">
                  <a:moveTo>
                    <a:pt x="187" y="13"/>
                  </a:moveTo>
                  <a:cubicBezTo>
                    <a:pt x="187" y="185"/>
                    <a:pt x="187" y="185"/>
                    <a:pt x="187" y="185"/>
                  </a:cubicBezTo>
                  <a:cubicBezTo>
                    <a:pt x="157" y="185"/>
                    <a:pt x="157" y="185"/>
                    <a:pt x="157" y="185"/>
                  </a:cubicBezTo>
                  <a:cubicBezTo>
                    <a:pt x="157" y="50"/>
                    <a:pt x="157" y="50"/>
                    <a:pt x="157" y="50"/>
                  </a:cubicBezTo>
                  <a:cubicBezTo>
                    <a:pt x="157" y="50"/>
                    <a:pt x="157" y="50"/>
                    <a:pt x="157" y="50"/>
                  </a:cubicBezTo>
                  <a:cubicBezTo>
                    <a:pt x="103" y="185"/>
                    <a:pt x="103" y="185"/>
                    <a:pt x="103" y="185"/>
                  </a:cubicBezTo>
                  <a:cubicBezTo>
                    <a:pt x="83" y="185"/>
                    <a:pt x="83" y="185"/>
                    <a:pt x="83" y="185"/>
                  </a:cubicBezTo>
                  <a:cubicBezTo>
                    <a:pt x="28" y="50"/>
                    <a:pt x="28" y="50"/>
                    <a:pt x="28" y="50"/>
                  </a:cubicBezTo>
                  <a:cubicBezTo>
                    <a:pt x="28" y="50"/>
                    <a:pt x="28" y="50"/>
                    <a:pt x="28" y="50"/>
                  </a:cubicBezTo>
                  <a:cubicBezTo>
                    <a:pt x="28" y="185"/>
                    <a:pt x="28" y="185"/>
                    <a:pt x="28" y="185"/>
                  </a:cubicBezTo>
                  <a:cubicBezTo>
                    <a:pt x="0" y="185"/>
                    <a:pt x="0" y="185"/>
                    <a:pt x="0" y="185"/>
                  </a:cubicBezTo>
                  <a:cubicBezTo>
                    <a:pt x="0" y="13"/>
                    <a:pt x="0" y="13"/>
                    <a:pt x="0" y="13"/>
                  </a:cubicBezTo>
                  <a:cubicBezTo>
                    <a:pt x="43" y="13"/>
                    <a:pt x="43" y="13"/>
                    <a:pt x="43" y="13"/>
                  </a:cubicBezTo>
                  <a:cubicBezTo>
                    <a:pt x="93" y="141"/>
                    <a:pt x="93" y="141"/>
                    <a:pt x="93" y="141"/>
                  </a:cubicBezTo>
                  <a:cubicBezTo>
                    <a:pt x="94" y="141"/>
                    <a:pt x="94" y="141"/>
                    <a:pt x="94" y="141"/>
                  </a:cubicBezTo>
                  <a:cubicBezTo>
                    <a:pt x="146" y="13"/>
                    <a:pt x="146" y="13"/>
                    <a:pt x="146" y="13"/>
                  </a:cubicBezTo>
                  <a:lnTo>
                    <a:pt x="187" y="13"/>
                  </a:lnTo>
                  <a:close/>
                  <a:moveTo>
                    <a:pt x="212" y="26"/>
                  </a:moveTo>
                  <a:cubicBezTo>
                    <a:pt x="212" y="21"/>
                    <a:pt x="214" y="17"/>
                    <a:pt x="218" y="14"/>
                  </a:cubicBezTo>
                  <a:cubicBezTo>
                    <a:pt x="221" y="10"/>
                    <a:pt x="225" y="9"/>
                    <a:pt x="230" y="9"/>
                  </a:cubicBezTo>
                  <a:cubicBezTo>
                    <a:pt x="235" y="9"/>
                    <a:pt x="240" y="10"/>
                    <a:pt x="243" y="14"/>
                  </a:cubicBezTo>
                  <a:cubicBezTo>
                    <a:pt x="246" y="17"/>
                    <a:pt x="248" y="21"/>
                    <a:pt x="248" y="26"/>
                  </a:cubicBezTo>
                  <a:cubicBezTo>
                    <a:pt x="248" y="30"/>
                    <a:pt x="246" y="34"/>
                    <a:pt x="243" y="38"/>
                  </a:cubicBezTo>
                  <a:cubicBezTo>
                    <a:pt x="239" y="41"/>
                    <a:pt x="235" y="42"/>
                    <a:pt x="230" y="42"/>
                  </a:cubicBezTo>
                  <a:cubicBezTo>
                    <a:pt x="225" y="42"/>
                    <a:pt x="221" y="41"/>
                    <a:pt x="218" y="38"/>
                  </a:cubicBezTo>
                  <a:cubicBezTo>
                    <a:pt x="214" y="34"/>
                    <a:pt x="212" y="30"/>
                    <a:pt x="212" y="26"/>
                  </a:cubicBezTo>
                  <a:close/>
                  <a:moveTo>
                    <a:pt x="245" y="61"/>
                  </a:moveTo>
                  <a:cubicBezTo>
                    <a:pt x="245" y="185"/>
                    <a:pt x="245" y="185"/>
                    <a:pt x="245" y="185"/>
                  </a:cubicBezTo>
                  <a:cubicBezTo>
                    <a:pt x="215" y="185"/>
                    <a:pt x="215" y="185"/>
                    <a:pt x="215" y="185"/>
                  </a:cubicBezTo>
                  <a:cubicBezTo>
                    <a:pt x="215" y="61"/>
                    <a:pt x="215" y="61"/>
                    <a:pt x="215" y="61"/>
                  </a:cubicBezTo>
                  <a:lnTo>
                    <a:pt x="245" y="61"/>
                  </a:lnTo>
                  <a:close/>
                  <a:moveTo>
                    <a:pt x="333" y="164"/>
                  </a:moveTo>
                  <a:cubicBezTo>
                    <a:pt x="337" y="164"/>
                    <a:pt x="342" y="163"/>
                    <a:pt x="347" y="161"/>
                  </a:cubicBezTo>
                  <a:cubicBezTo>
                    <a:pt x="353" y="159"/>
                    <a:pt x="357" y="156"/>
                    <a:pt x="362" y="153"/>
                  </a:cubicBezTo>
                  <a:cubicBezTo>
                    <a:pt x="362" y="180"/>
                    <a:pt x="362" y="180"/>
                    <a:pt x="362" y="180"/>
                  </a:cubicBezTo>
                  <a:cubicBezTo>
                    <a:pt x="357" y="183"/>
                    <a:pt x="352" y="185"/>
                    <a:pt x="346" y="186"/>
                  </a:cubicBezTo>
                  <a:cubicBezTo>
                    <a:pt x="340" y="188"/>
                    <a:pt x="334" y="188"/>
                    <a:pt x="327" y="188"/>
                  </a:cubicBezTo>
                  <a:cubicBezTo>
                    <a:pt x="308" y="188"/>
                    <a:pt x="294" y="183"/>
                    <a:pt x="282" y="171"/>
                  </a:cubicBezTo>
                  <a:cubicBezTo>
                    <a:pt x="271" y="160"/>
                    <a:pt x="265" y="145"/>
                    <a:pt x="265" y="127"/>
                  </a:cubicBezTo>
                  <a:cubicBezTo>
                    <a:pt x="265" y="107"/>
                    <a:pt x="271" y="91"/>
                    <a:pt x="282" y="78"/>
                  </a:cubicBezTo>
                  <a:cubicBezTo>
                    <a:pt x="294" y="65"/>
                    <a:pt x="311" y="58"/>
                    <a:pt x="332" y="58"/>
                  </a:cubicBezTo>
                  <a:cubicBezTo>
                    <a:pt x="337" y="58"/>
                    <a:pt x="343" y="59"/>
                    <a:pt x="349" y="60"/>
                  </a:cubicBezTo>
                  <a:cubicBezTo>
                    <a:pt x="354" y="62"/>
                    <a:pt x="359" y="64"/>
                    <a:pt x="362" y="65"/>
                  </a:cubicBezTo>
                  <a:cubicBezTo>
                    <a:pt x="362" y="93"/>
                    <a:pt x="362" y="93"/>
                    <a:pt x="362" y="93"/>
                  </a:cubicBezTo>
                  <a:cubicBezTo>
                    <a:pt x="357" y="90"/>
                    <a:pt x="353" y="87"/>
                    <a:pt x="348" y="86"/>
                  </a:cubicBezTo>
                  <a:cubicBezTo>
                    <a:pt x="343" y="84"/>
                    <a:pt x="339" y="83"/>
                    <a:pt x="334" y="83"/>
                  </a:cubicBezTo>
                  <a:cubicBezTo>
                    <a:pt x="322" y="83"/>
                    <a:pt x="313" y="87"/>
                    <a:pt x="306" y="94"/>
                  </a:cubicBezTo>
                  <a:cubicBezTo>
                    <a:pt x="299" y="102"/>
                    <a:pt x="295" y="112"/>
                    <a:pt x="295" y="124"/>
                  </a:cubicBezTo>
                  <a:cubicBezTo>
                    <a:pt x="295" y="137"/>
                    <a:pt x="299" y="147"/>
                    <a:pt x="305" y="154"/>
                  </a:cubicBezTo>
                  <a:cubicBezTo>
                    <a:pt x="312" y="161"/>
                    <a:pt x="321" y="164"/>
                    <a:pt x="333" y="164"/>
                  </a:cubicBezTo>
                  <a:close/>
                  <a:moveTo>
                    <a:pt x="445" y="59"/>
                  </a:moveTo>
                  <a:cubicBezTo>
                    <a:pt x="447" y="59"/>
                    <a:pt x="449" y="60"/>
                    <a:pt x="451" y="60"/>
                  </a:cubicBezTo>
                  <a:cubicBezTo>
                    <a:pt x="453" y="60"/>
                    <a:pt x="455" y="61"/>
                    <a:pt x="456" y="61"/>
                  </a:cubicBezTo>
                  <a:cubicBezTo>
                    <a:pt x="456" y="91"/>
                    <a:pt x="456" y="91"/>
                    <a:pt x="456" y="91"/>
                  </a:cubicBezTo>
                  <a:cubicBezTo>
                    <a:pt x="454" y="90"/>
                    <a:pt x="452" y="88"/>
                    <a:pt x="449" y="87"/>
                  </a:cubicBezTo>
                  <a:cubicBezTo>
                    <a:pt x="446" y="86"/>
                    <a:pt x="443" y="86"/>
                    <a:pt x="439" y="86"/>
                  </a:cubicBezTo>
                  <a:cubicBezTo>
                    <a:pt x="431" y="86"/>
                    <a:pt x="425" y="89"/>
                    <a:pt x="420" y="95"/>
                  </a:cubicBezTo>
                  <a:cubicBezTo>
                    <a:pt x="415" y="101"/>
                    <a:pt x="413" y="110"/>
                    <a:pt x="413" y="123"/>
                  </a:cubicBezTo>
                  <a:cubicBezTo>
                    <a:pt x="413" y="185"/>
                    <a:pt x="413" y="185"/>
                    <a:pt x="413" y="185"/>
                  </a:cubicBezTo>
                  <a:cubicBezTo>
                    <a:pt x="384" y="185"/>
                    <a:pt x="384" y="185"/>
                    <a:pt x="384" y="185"/>
                  </a:cubicBezTo>
                  <a:cubicBezTo>
                    <a:pt x="384" y="61"/>
                    <a:pt x="384" y="61"/>
                    <a:pt x="384" y="61"/>
                  </a:cubicBezTo>
                  <a:cubicBezTo>
                    <a:pt x="413" y="61"/>
                    <a:pt x="413" y="61"/>
                    <a:pt x="413" y="61"/>
                  </a:cubicBezTo>
                  <a:cubicBezTo>
                    <a:pt x="413" y="81"/>
                    <a:pt x="413" y="81"/>
                    <a:pt x="413" y="81"/>
                  </a:cubicBezTo>
                  <a:cubicBezTo>
                    <a:pt x="413" y="81"/>
                    <a:pt x="413" y="81"/>
                    <a:pt x="413" y="81"/>
                  </a:cubicBezTo>
                  <a:cubicBezTo>
                    <a:pt x="416" y="74"/>
                    <a:pt x="420" y="69"/>
                    <a:pt x="426" y="65"/>
                  </a:cubicBezTo>
                  <a:cubicBezTo>
                    <a:pt x="431" y="61"/>
                    <a:pt x="437" y="59"/>
                    <a:pt x="445" y="59"/>
                  </a:cubicBezTo>
                  <a:close/>
                  <a:moveTo>
                    <a:pt x="457" y="125"/>
                  </a:moveTo>
                  <a:cubicBezTo>
                    <a:pt x="457" y="105"/>
                    <a:pt x="463" y="89"/>
                    <a:pt x="475" y="77"/>
                  </a:cubicBezTo>
                  <a:cubicBezTo>
                    <a:pt x="486" y="65"/>
                    <a:pt x="502" y="59"/>
                    <a:pt x="523" y="59"/>
                  </a:cubicBezTo>
                  <a:cubicBezTo>
                    <a:pt x="542" y="59"/>
                    <a:pt x="558" y="64"/>
                    <a:pt x="568" y="76"/>
                  </a:cubicBezTo>
                  <a:cubicBezTo>
                    <a:pt x="579" y="87"/>
                    <a:pt x="585" y="103"/>
                    <a:pt x="585" y="123"/>
                  </a:cubicBezTo>
                  <a:cubicBezTo>
                    <a:pt x="585" y="143"/>
                    <a:pt x="579" y="159"/>
                    <a:pt x="567" y="171"/>
                  </a:cubicBezTo>
                  <a:cubicBezTo>
                    <a:pt x="556" y="182"/>
                    <a:pt x="540" y="188"/>
                    <a:pt x="520" y="188"/>
                  </a:cubicBezTo>
                  <a:cubicBezTo>
                    <a:pt x="501" y="188"/>
                    <a:pt x="486" y="183"/>
                    <a:pt x="474" y="171"/>
                  </a:cubicBezTo>
                  <a:cubicBezTo>
                    <a:pt x="463" y="160"/>
                    <a:pt x="457" y="145"/>
                    <a:pt x="457" y="125"/>
                  </a:cubicBezTo>
                  <a:close/>
                  <a:moveTo>
                    <a:pt x="488" y="124"/>
                  </a:moveTo>
                  <a:cubicBezTo>
                    <a:pt x="488" y="137"/>
                    <a:pt x="491" y="147"/>
                    <a:pt x="497" y="154"/>
                  </a:cubicBezTo>
                  <a:cubicBezTo>
                    <a:pt x="503" y="161"/>
                    <a:pt x="511" y="164"/>
                    <a:pt x="522" y="164"/>
                  </a:cubicBezTo>
                  <a:cubicBezTo>
                    <a:pt x="532" y="164"/>
                    <a:pt x="541" y="161"/>
                    <a:pt x="546" y="154"/>
                  </a:cubicBezTo>
                  <a:cubicBezTo>
                    <a:pt x="552" y="147"/>
                    <a:pt x="554" y="137"/>
                    <a:pt x="554" y="124"/>
                  </a:cubicBezTo>
                  <a:cubicBezTo>
                    <a:pt x="554" y="110"/>
                    <a:pt x="551" y="100"/>
                    <a:pt x="546" y="93"/>
                  </a:cubicBezTo>
                  <a:cubicBezTo>
                    <a:pt x="540" y="87"/>
                    <a:pt x="532" y="83"/>
                    <a:pt x="522" y="83"/>
                  </a:cubicBezTo>
                  <a:cubicBezTo>
                    <a:pt x="511" y="83"/>
                    <a:pt x="503" y="87"/>
                    <a:pt x="497" y="94"/>
                  </a:cubicBezTo>
                  <a:cubicBezTo>
                    <a:pt x="491" y="101"/>
                    <a:pt x="488" y="111"/>
                    <a:pt x="488" y="124"/>
                  </a:cubicBezTo>
                  <a:close/>
                  <a:moveTo>
                    <a:pt x="628" y="94"/>
                  </a:moveTo>
                  <a:cubicBezTo>
                    <a:pt x="628" y="98"/>
                    <a:pt x="629" y="101"/>
                    <a:pt x="632" y="104"/>
                  </a:cubicBezTo>
                  <a:cubicBezTo>
                    <a:pt x="635" y="106"/>
                    <a:pt x="641" y="109"/>
                    <a:pt x="650" y="113"/>
                  </a:cubicBezTo>
                  <a:cubicBezTo>
                    <a:pt x="661" y="117"/>
                    <a:pt x="669" y="123"/>
                    <a:pt x="674" y="129"/>
                  </a:cubicBezTo>
                  <a:cubicBezTo>
                    <a:pt x="679" y="134"/>
                    <a:pt x="681" y="141"/>
                    <a:pt x="681" y="150"/>
                  </a:cubicBezTo>
                  <a:cubicBezTo>
                    <a:pt x="681" y="161"/>
                    <a:pt x="677" y="171"/>
                    <a:pt x="668" y="178"/>
                  </a:cubicBezTo>
                  <a:cubicBezTo>
                    <a:pt x="659" y="185"/>
                    <a:pt x="647" y="188"/>
                    <a:pt x="631" y="188"/>
                  </a:cubicBezTo>
                  <a:cubicBezTo>
                    <a:pt x="626" y="188"/>
                    <a:pt x="621" y="188"/>
                    <a:pt x="614" y="187"/>
                  </a:cubicBezTo>
                  <a:cubicBezTo>
                    <a:pt x="608" y="185"/>
                    <a:pt x="603" y="184"/>
                    <a:pt x="599" y="182"/>
                  </a:cubicBezTo>
                  <a:cubicBezTo>
                    <a:pt x="599" y="153"/>
                    <a:pt x="599" y="153"/>
                    <a:pt x="599" y="153"/>
                  </a:cubicBezTo>
                  <a:cubicBezTo>
                    <a:pt x="604" y="157"/>
                    <a:pt x="610" y="160"/>
                    <a:pt x="616" y="162"/>
                  </a:cubicBezTo>
                  <a:cubicBezTo>
                    <a:pt x="622" y="164"/>
                    <a:pt x="627" y="165"/>
                    <a:pt x="632" y="165"/>
                  </a:cubicBezTo>
                  <a:cubicBezTo>
                    <a:pt x="639" y="165"/>
                    <a:pt x="644" y="164"/>
                    <a:pt x="647" y="162"/>
                  </a:cubicBezTo>
                  <a:cubicBezTo>
                    <a:pt x="650" y="161"/>
                    <a:pt x="652" y="157"/>
                    <a:pt x="652" y="153"/>
                  </a:cubicBezTo>
                  <a:cubicBezTo>
                    <a:pt x="652" y="149"/>
                    <a:pt x="650" y="146"/>
                    <a:pt x="647" y="143"/>
                  </a:cubicBezTo>
                  <a:cubicBezTo>
                    <a:pt x="643" y="140"/>
                    <a:pt x="637" y="137"/>
                    <a:pt x="628" y="133"/>
                  </a:cubicBezTo>
                  <a:cubicBezTo>
                    <a:pt x="617" y="129"/>
                    <a:pt x="610" y="124"/>
                    <a:pt x="605" y="118"/>
                  </a:cubicBezTo>
                  <a:cubicBezTo>
                    <a:pt x="601" y="113"/>
                    <a:pt x="599" y="105"/>
                    <a:pt x="599" y="97"/>
                  </a:cubicBezTo>
                  <a:cubicBezTo>
                    <a:pt x="599" y="86"/>
                    <a:pt x="603" y="76"/>
                    <a:pt x="612" y="69"/>
                  </a:cubicBezTo>
                  <a:cubicBezTo>
                    <a:pt x="621" y="62"/>
                    <a:pt x="632" y="58"/>
                    <a:pt x="646" y="58"/>
                  </a:cubicBezTo>
                  <a:cubicBezTo>
                    <a:pt x="651" y="58"/>
                    <a:pt x="656" y="59"/>
                    <a:pt x="661" y="60"/>
                  </a:cubicBezTo>
                  <a:cubicBezTo>
                    <a:pt x="666" y="61"/>
                    <a:pt x="671" y="62"/>
                    <a:pt x="674" y="64"/>
                  </a:cubicBezTo>
                  <a:cubicBezTo>
                    <a:pt x="674" y="91"/>
                    <a:pt x="674" y="91"/>
                    <a:pt x="674" y="91"/>
                  </a:cubicBezTo>
                  <a:cubicBezTo>
                    <a:pt x="671" y="89"/>
                    <a:pt x="666" y="86"/>
                    <a:pt x="661" y="85"/>
                  </a:cubicBezTo>
                  <a:cubicBezTo>
                    <a:pt x="656" y="83"/>
                    <a:pt x="651" y="82"/>
                    <a:pt x="646" y="82"/>
                  </a:cubicBezTo>
                  <a:cubicBezTo>
                    <a:pt x="640" y="82"/>
                    <a:pt x="636" y="83"/>
                    <a:pt x="633" y="85"/>
                  </a:cubicBezTo>
                  <a:cubicBezTo>
                    <a:pt x="630" y="87"/>
                    <a:pt x="628" y="90"/>
                    <a:pt x="628" y="94"/>
                  </a:cubicBezTo>
                  <a:close/>
                  <a:moveTo>
                    <a:pt x="694" y="125"/>
                  </a:moveTo>
                  <a:cubicBezTo>
                    <a:pt x="694" y="105"/>
                    <a:pt x="700" y="89"/>
                    <a:pt x="711" y="77"/>
                  </a:cubicBezTo>
                  <a:cubicBezTo>
                    <a:pt x="723" y="65"/>
                    <a:pt x="739" y="59"/>
                    <a:pt x="759" y="59"/>
                  </a:cubicBezTo>
                  <a:cubicBezTo>
                    <a:pt x="779" y="59"/>
                    <a:pt x="794" y="64"/>
                    <a:pt x="805" y="76"/>
                  </a:cubicBezTo>
                  <a:cubicBezTo>
                    <a:pt x="816" y="87"/>
                    <a:pt x="821" y="103"/>
                    <a:pt x="821" y="123"/>
                  </a:cubicBezTo>
                  <a:cubicBezTo>
                    <a:pt x="821" y="143"/>
                    <a:pt x="815" y="159"/>
                    <a:pt x="804" y="171"/>
                  </a:cubicBezTo>
                  <a:cubicBezTo>
                    <a:pt x="792" y="182"/>
                    <a:pt x="776" y="188"/>
                    <a:pt x="756" y="188"/>
                  </a:cubicBezTo>
                  <a:cubicBezTo>
                    <a:pt x="737" y="188"/>
                    <a:pt x="722" y="183"/>
                    <a:pt x="711" y="171"/>
                  </a:cubicBezTo>
                  <a:cubicBezTo>
                    <a:pt x="699" y="160"/>
                    <a:pt x="694" y="145"/>
                    <a:pt x="694" y="125"/>
                  </a:cubicBezTo>
                  <a:close/>
                  <a:moveTo>
                    <a:pt x="724" y="124"/>
                  </a:moveTo>
                  <a:cubicBezTo>
                    <a:pt x="724" y="137"/>
                    <a:pt x="727" y="147"/>
                    <a:pt x="733" y="154"/>
                  </a:cubicBezTo>
                  <a:cubicBezTo>
                    <a:pt x="739" y="161"/>
                    <a:pt x="747" y="164"/>
                    <a:pt x="758" y="164"/>
                  </a:cubicBezTo>
                  <a:cubicBezTo>
                    <a:pt x="769" y="164"/>
                    <a:pt x="777" y="161"/>
                    <a:pt x="782" y="154"/>
                  </a:cubicBezTo>
                  <a:cubicBezTo>
                    <a:pt x="788" y="147"/>
                    <a:pt x="791" y="137"/>
                    <a:pt x="791" y="124"/>
                  </a:cubicBezTo>
                  <a:cubicBezTo>
                    <a:pt x="791" y="110"/>
                    <a:pt x="788" y="100"/>
                    <a:pt x="782" y="93"/>
                  </a:cubicBezTo>
                  <a:cubicBezTo>
                    <a:pt x="776" y="87"/>
                    <a:pt x="768" y="83"/>
                    <a:pt x="758" y="83"/>
                  </a:cubicBezTo>
                  <a:cubicBezTo>
                    <a:pt x="747" y="83"/>
                    <a:pt x="739" y="87"/>
                    <a:pt x="733" y="94"/>
                  </a:cubicBezTo>
                  <a:cubicBezTo>
                    <a:pt x="727" y="101"/>
                    <a:pt x="724" y="111"/>
                    <a:pt x="724" y="124"/>
                  </a:cubicBezTo>
                  <a:close/>
                  <a:moveTo>
                    <a:pt x="918" y="85"/>
                  </a:moveTo>
                  <a:cubicBezTo>
                    <a:pt x="874" y="85"/>
                    <a:pt x="874" y="85"/>
                    <a:pt x="874" y="85"/>
                  </a:cubicBezTo>
                  <a:cubicBezTo>
                    <a:pt x="874" y="185"/>
                    <a:pt x="874" y="185"/>
                    <a:pt x="874" y="185"/>
                  </a:cubicBezTo>
                  <a:cubicBezTo>
                    <a:pt x="845" y="185"/>
                    <a:pt x="845" y="185"/>
                    <a:pt x="845" y="185"/>
                  </a:cubicBezTo>
                  <a:cubicBezTo>
                    <a:pt x="845" y="85"/>
                    <a:pt x="845" y="85"/>
                    <a:pt x="845" y="85"/>
                  </a:cubicBezTo>
                  <a:cubicBezTo>
                    <a:pt x="824" y="85"/>
                    <a:pt x="824" y="85"/>
                    <a:pt x="824" y="85"/>
                  </a:cubicBezTo>
                  <a:cubicBezTo>
                    <a:pt x="824" y="61"/>
                    <a:pt x="824" y="61"/>
                    <a:pt x="824" y="61"/>
                  </a:cubicBezTo>
                  <a:cubicBezTo>
                    <a:pt x="845" y="61"/>
                    <a:pt x="845" y="61"/>
                    <a:pt x="845" y="61"/>
                  </a:cubicBezTo>
                  <a:cubicBezTo>
                    <a:pt x="845" y="44"/>
                    <a:pt x="845" y="44"/>
                    <a:pt x="845" y="44"/>
                  </a:cubicBezTo>
                  <a:cubicBezTo>
                    <a:pt x="845" y="31"/>
                    <a:pt x="849" y="21"/>
                    <a:pt x="858" y="12"/>
                  </a:cubicBezTo>
                  <a:cubicBezTo>
                    <a:pt x="866" y="4"/>
                    <a:pt x="877" y="0"/>
                    <a:pt x="890" y="0"/>
                  </a:cubicBezTo>
                  <a:cubicBezTo>
                    <a:pt x="894" y="0"/>
                    <a:pt x="897" y="0"/>
                    <a:pt x="900" y="0"/>
                  </a:cubicBezTo>
                  <a:cubicBezTo>
                    <a:pt x="902" y="1"/>
                    <a:pt x="905" y="1"/>
                    <a:pt x="907" y="2"/>
                  </a:cubicBezTo>
                  <a:cubicBezTo>
                    <a:pt x="907" y="27"/>
                    <a:pt x="907" y="27"/>
                    <a:pt x="907" y="27"/>
                  </a:cubicBezTo>
                  <a:cubicBezTo>
                    <a:pt x="906" y="27"/>
                    <a:pt x="904" y="26"/>
                    <a:pt x="902" y="25"/>
                  </a:cubicBezTo>
                  <a:cubicBezTo>
                    <a:pt x="899" y="24"/>
                    <a:pt x="897" y="24"/>
                    <a:pt x="893" y="24"/>
                  </a:cubicBezTo>
                  <a:cubicBezTo>
                    <a:pt x="887" y="24"/>
                    <a:pt x="883" y="26"/>
                    <a:pt x="879" y="30"/>
                  </a:cubicBezTo>
                  <a:cubicBezTo>
                    <a:pt x="876" y="33"/>
                    <a:pt x="874" y="39"/>
                    <a:pt x="874" y="47"/>
                  </a:cubicBezTo>
                  <a:cubicBezTo>
                    <a:pt x="874" y="61"/>
                    <a:pt x="874" y="61"/>
                    <a:pt x="874" y="61"/>
                  </a:cubicBezTo>
                  <a:cubicBezTo>
                    <a:pt x="918" y="61"/>
                    <a:pt x="918" y="61"/>
                    <a:pt x="918" y="61"/>
                  </a:cubicBezTo>
                  <a:cubicBezTo>
                    <a:pt x="918" y="34"/>
                    <a:pt x="918" y="34"/>
                    <a:pt x="918" y="34"/>
                  </a:cubicBezTo>
                  <a:cubicBezTo>
                    <a:pt x="947" y="25"/>
                    <a:pt x="947" y="25"/>
                    <a:pt x="947" y="25"/>
                  </a:cubicBezTo>
                  <a:cubicBezTo>
                    <a:pt x="947" y="61"/>
                    <a:pt x="947" y="61"/>
                    <a:pt x="947" y="61"/>
                  </a:cubicBezTo>
                  <a:cubicBezTo>
                    <a:pt x="977" y="61"/>
                    <a:pt x="977" y="61"/>
                    <a:pt x="977" y="61"/>
                  </a:cubicBezTo>
                  <a:cubicBezTo>
                    <a:pt x="977" y="85"/>
                    <a:pt x="977" y="85"/>
                    <a:pt x="977" y="85"/>
                  </a:cubicBezTo>
                  <a:cubicBezTo>
                    <a:pt x="947" y="85"/>
                    <a:pt x="947" y="85"/>
                    <a:pt x="947" y="85"/>
                  </a:cubicBezTo>
                  <a:cubicBezTo>
                    <a:pt x="947" y="143"/>
                    <a:pt x="947" y="143"/>
                    <a:pt x="947" y="143"/>
                  </a:cubicBezTo>
                  <a:cubicBezTo>
                    <a:pt x="947" y="151"/>
                    <a:pt x="948" y="156"/>
                    <a:pt x="951" y="159"/>
                  </a:cubicBezTo>
                  <a:cubicBezTo>
                    <a:pt x="954" y="163"/>
                    <a:pt x="958" y="164"/>
                    <a:pt x="964" y="164"/>
                  </a:cubicBezTo>
                  <a:cubicBezTo>
                    <a:pt x="966" y="164"/>
                    <a:pt x="968" y="164"/>
                    <a:pt x="970" y="163"/>
                  </a:cubicBezTo>
                  <a:cubicBezTo>
                    <a:pt x="973" y="162"/>
                    <a:pt x="975" y="161"/>
                    <a:pt x="977" y="160"/>
                  </a:cubicBezTo>
                  <a:cubicBezTo>
                    <a:pt x="977" y="184"/>
                    <a:pt x="977" y="184"/>
                    <a:pt x="977" y="184"/>
                  </a:cubicBezTo>
                  <a:cubicBezTo>
                    <a:pt x="975" y="185"/>
                    <a:pt x="972" y="186"/>
                    <a:pt x="967" y="187"/>
                  </a:cubicBezTo>
                  <a:cubicBezTo>
                    <a:pt x="963" y="188"/>
                    <a:pt x="959" y="188"/>
                    <a:pt x="955" y="188"/>
                  </a:cubicBezTo>
                  <a:cubicBezTo>
                    <a:pt x="942" y="188"/>
                    <a:pt x="933" y="185"/>
                    <a:pt x="927" y="179"/>
                  </a:cubicBezTo>
                  <a:cubicBezTo>
                    <a:pt x="921" y="172"/>
                    <a:pt x="918" y="162"/>
                    <a:pt x="918" y="149"/>
                  </a:cubicBezTo>
                  <a:lnTo>
                    <a:pt x="918"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Rectangle 28">
              <a:extLst>
                <a:ext uri="{FF2B5EF4-FFF2-40B4-BE49-F238E27FC236}">
                  <a16:creationId xmlns:a16="http://schemas.microsoft.com/office/drawing/2014/main" id="{EEA77D71-E523-4C0A-8E94-F1E887B6CFE5}"/>
                </a:ext>
              </a:extLst>
            </p:cNvPr>
            <p:cNvSpPr>
              <a:spLocks noChangeArrowheads="1"/>
            </p:cNvSpPr>
            <p:nvPr/>
          </p:nvSpPr>
          <p:spPr bwMode="auto">
            <a:xfrm>
              <a:off x="428" y="664"/>
              <a:ext cx="280" cy="283"/>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Rectangle 29">
              <a:extLst>
                <a:ext uri="{FF2B5EF4-FFF2-40B4-BE49-F238E27FC236}">
                  <a16:creationId xmlns:a16="http://schemas.microsoft.com/office/drawing/2014/main" id="{05653C91-F2E5-4AB2-896A-C30B85344081}"/>
                </a:ext>
              </a:extLst>
            </p:cNvPr>
            <p:cNvSpPr>
              <a:spLocks noChangeArrowheads="1"/>
            </p:cNvSpPr>
            <p:nvPr/>
          </p:nvSpPr>
          <p:spPr bwMode="auto">
            <a:xfrm>
              <a:off x="736" y="664"/>
              <a:ext cx="280" cy="283"/>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Rectangle 30">
              <a:extLst>
                <a:ext uri="{FF2B5EF4-FFF2-40B4-BE49-F238E27FC236}">
                  <a16:creationId xmlns:a16="http://schemas.microsoft.com/office/drawing/2014/main" id="{B8209799-6560-48C3-A607-7BD58D4B852D}"/>
                </a:ext>
              </a:extLst>
            </p:cNvPr>
            <p:cNvSpPr>
              <a:spLocks noChangeArrowheads="1"/>
            </p:cNvSpPr>
            <p:nvPr/>
          </p:nvSpPr>
          <p:spPr bwMode="auto">
            <a:xfrm>
              <a:off x="428" y="975"/>
              <a:ext cx="280" cy="283"/>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Rectangle 31">
              <a:extLst>
                <a:ext uri="{FF2B5EF4-FFF2-40B4-BE49-F238E27FC236}">
                  <a16:creationId xmlns:a16="http://schemas.microsoft.com/office/drawing/2014/main" id="{253AEB2D-A942-4CF4-BE02-B1418794F9F3}"/>
                </a:ext>
              </a:extLst>
            </p:cNvPr>
            <p:cNvSpPr>
              <a:spLocks noChangeArrowheads="1"/>
            </p:cNvSpPr>
            <p:nvPr/>
          </p:nvSpPr>
          <p:spPr bwMode="auto">
            <a:xfrm>
              <a:off x="736" y="975"/>
              <a:ext cx="280" cy="283"/>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Rectangle 32">
              <a:extLst>
                <a:ext uri="{FF2B5EF4-FFF2-40B4-BE49-F238E27FC236}">
                  <a16:creationId xmlns:a16="http://schemas.microsoft.com/office/drawing/2014/main" id="{52BC694C-879B-4782-A22E-AEE7D9785F46}"/>
                </a:ext>
              </a:extLst>
            </p:cNvPr>
            <p:cNvSpPr>
              <a:spLocks noChangeArrowheads="1"/>
            </p:cNvSpPr>
            <p:nvPr/>
          </p:nvSpPr>
          <p:spPr bwMode="auto">
            <a:xfrm>
              <a:off x="428" y="664"/>
              <a:ext cx="280" cy="283"/>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Rectangle 33">
              <a:extLst>
                <a:ext uri="{FF2B5EF4-FFF2-40B4-BE49-F238E27FC236}">
                  <a16:creationId xmlns:a16="http://schemas.microsoft.com/office/drawing/2014/main" id="{62F790E1-A40D-4D5B-8DE8-E90FA39709E0}"/>
                </a:ext>
              </a:extLst>
            </p:cNvPr>
            <p:cNvSpPr>
              <a:spLocks noChangeArrowheads="1"/>
            </p:cNvSpPr>
            <p:nvPr/>
          </p:nvSpPr>
          <p:spPr bwMode="auto">
            <a:xfrm>
              <a:off x="736" y="664"/>
              <a:ext cx="280" cy="283"/>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Rectangle 34">
              <a:extLst>
                <a:ext uri="{FF2B5EF4-FFF2-40B4-BE49-F238E27FC236}">
                  <a16:creationId xmlns:a16="http://schemas.microsoft.com/office/drawing/2014/main" id="{DE27A369-0913-42A8-AD1B-2FBC464BC386}"/>
                </a:ext>
              </a:extLst>
            </p:cNvPr>
            <p:cNvSpPr>
              <a:spLocks noChangeArrowheads="1"/>
            </p:cNvSpPr>
            <p:nvPr/>
          </p:nvSpPr>
          <p:spPr bwMode="auto">
            <a:xfrm>
              <a:off x="428" y="975"/>
              <a:ext cx="280" cy="283"/>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Rectangle 35">
              <a:extLst>
                <a:ext uri="{FF2B5EF4-FFF2-40B4-BE49-F238E27FC236}">
                  <a16:creationId xmlns:a16="http://schemas.microsoft.com/office/drawing/2014/main" id="{7D7EFF3A-B7D8-4693-9A8C-77874AA877BB}"/>
                </a:ext>
              </a:extLst>
            </p:cNvPr>
            <p:cNvSpPr>
              <a:spLocks noChangeArrowheads="1"/>
            </p:cNvSpPr>
            <p:nvPr/>
          </p:nvSpPr>
          <p:spPr bwMode="auto">
            <a:xfrm>
              <a:off x="736" y="975"/>
              <a:ext cx="280" cy="283"/>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3157583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05040448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23636" y="0"/>
            <a:ext cx="5568363"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F561637B-BF53-4FBE-9BB9-223CB9DBD2B1}"/>
              </a:ext>
            </a:extLst>
          </p:cNvPr>
          <p:cNvSpPr>
            <a:spLocks noGrp="1"/>
          </p:cNvSpPr>
          <p:nvPr>
            <p:ph type="title"/>
          </p:nvPr>
        </p:nvSpPr>
        <p:spPr>
          <a:xfrm>
            <a:off x="588263" y="457200"/>
            <a:ext cx="5331525" cy="492443"/>
          </a:xfrm>
        </p:spPr>
        <p:txBody>
          <a:bodyPr/>
          <a:lstStyle/>
          <a:p>
            <a:r>
              <a:rPr lang="en-US"/>
              <a:t>Click to edit Master title style</a:t>
            </a:r>
          </a:p>
        </p:txBody>
      </p:sp>
      <p:sp>
        <p:nvSpPr>
          <p:cNvPr id="6" name="Text Placeholder 7">
            <a:extLst>
              <a:ext uri="{FF2B5EF4-FFF2-40B4-BE49-F238E27FC236}">
                <a16:creationId xmlns:a16="http://schemas.microsoft.com/office/drawing/2014/main" id="{DD9BE7EA-47F5-415A-B642-1E78DCE0E35E}"/>
              </a:ext>
            </a:extLst>
          </p:cNvPr>
          <p:cNvSpPr>
            <a:spLocks noGrp="1"/>
          </p:cNvSpPr>
          <p:nvPr>
            <p:ph type="body" sz="quarter" idx="13"/>
          </p:nvPr>
        </p:nvSpPr>
        <p:spPr>
          <a:xfrm>
            <a:off x="584200" y="1435100"/>
            <a:ext cx="4749800" cy="584775"/>
          </a:xfrm>
        </p:spPr>
        <p:txBody>
          <a:bodyPr/>
          <a:lstStyle>
            <a:lvl1pPr marL="0" indent="0">
              <a:buNone/>
              <a:defRPr sz="2000">
                <a:solidFill>
                  <a:schemeClr val="accent2"/>
                </a:solidFill>
              </a:defRPr>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endParaRPr lang="en-US"/>
          </a:p>
        </p:txBody>
      </p:sp>
    </p:spTree>
    <p:extLst>
      <p:ext uri="{BB962C8B-B14F-4D97-AF65-F5344CB8AC3E}">
        <p14:creationId xmlns:p14="http://schemas.microsoft.com/office/powerpoint/2010/main" val="87994815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23636" y="0"/>
            <a:ext cx="5568363"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F561637B-BF53-4FBE-9BB9-223CB9DBD2B1}"/>
              </a:ext>
            </a:extLst>
          </p:cNvPr>
          <p:cNvSpPr>
            <a:spLocks noGrp="1"/>
          </p:cNvSpPr>
          <p:nvPr>
            <p:ph type="title"/>
          </p:nvPr>
        </p:nvSpPr>
        <p:spPr>
          <a:xfrm>
            <a:off x="588263" y="457200"/>
            <a:ext cx="5331525" cy="492443"/>
          </a:xfrm>
        </p:spPr>
        <p:txBody>
          <a:bodyPr/>
          <a:lstStyle/>
          <a:p>
            <a:r>
              <a:rPr lang="en-US"/>
              <a:t>Click to edit Master title style</a:t>
            </a:r>
          </a:p>
        </p:txBody>
      </p:sp>
      <p:sp>
        <p:nvSpPr>
          <p:cNvPr id="8" name="Text Placeholder 7">
            <a:extLst>
              <a:ext uri="{FF2B5EF4-FFF2-40B4-BE49-F238E27FC236}">
                <a16:creationId xmlns:a16="http://schemas.microsoft.com/office/drawing/2014/main" id="{4BDC1DDA-9694-4E93-8596-79EFD9E93497}"/>
              </a:ext>
            </a:extLst>
          </p:cNvPr>
          <p:cNvSpPr>
            <a:spLocks noGrp="1"/>
          </p:cNvSpPr>
          <p:nvPr>
            <p:ph type="body" sz="quarter" idx="12"/>
          </p:nvPr>
        </p:nvSpPr>
        <p:spPr>
          <a:xfrm>
            <a:off x="584200" y="1435101"/>
            <a:ext cx="5456238" cy="1403461"/>
          </a:xfrm>
        </p:spPr>
        <p:txBody>
          <a:bodyPr/>
          <a:lstStyle>
            <a:lvl1pPr marL="0" indent="0">
              <a:buNone/>
              <a:defRPr sz="20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6740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919789" y="1829383"/>
            <a:ext cx="6272212" cy="382535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4D01F877-9644-4DF2-B556-7EC1CCAB4A44}"/>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
        <p:nvSpPr>
          <p:cNvPr id="8" name="Text Placeholder 7">
            <a:extLst>
              <a:ext uri="{FF2B5EF4-FFF2-40B4-BE49-F238E27FC236}">
                <a16:creationId xmlns:a16="http://schemas.microsoft.com/office/drawing/2014/main" id="{CCAA7104-20E2-4EED-8AEE-6B3D8BE7B7D3}"/>
              </a:ext>
            </a:extLst>
          </p:cNvPr>
          <p:cNvSpPr>
            <a:spLocks noGrp="1"/>
          </p:cNvSpPr>
          <p:nvPr>
            <p:ph type="body" sz="quarter" idx="12"/>
          </p:nvPr>
        </p:nvSpPr>
        <p:spPr>
          <a:xfrm>
            <a:off x="584200" y="1829383"/>
            <a:ext cx="5040313" cy="1471172"/>
          </a:xfrm>
        </p:spPr>
        <p:txBody>
          <a:bodyPr/>
          <a:lstStyle>
            <a:lvl1pPr marL="0" indent="0">
              <a:spcAft>
                <a:spcPts val="600"/>
              </a:spcAft>
              <a:buNone/>
              <a:defRPr sz="1800">
                <a:latin typeface="+mn-lt"/>
              </a:defRPr>
            </a:lvl1pPr>
            <a:lvl2pPr marL="0" indent="0">
              <a:spcAft>
                <a:spcPts val="600"/>
              </a:spcAft>
              <a:buNone/>
              <a:defRPr sz="1400"/>
            </a:lvl2pPr>
            <a:lvl3pPr marL="0" indent="0">
              <a:spcAft>
                <a:spcPts val="600"/>
              </a:spcAft>
              <a:buNone/>
              <a:defRPr sz="1200">
                <a:solidFill>
                  <a:schemeClr val="accent2">
                    <a:lumMod val="75000"/>
                  </a:schemeClr>
                </a:solidFill>
              </a:defRPr>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2862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ase Study - Square phot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06D7-8176-48BF-9159-50F9BA33A044}"/>
              </a:ext>
            </a:extLst>
          </p:cNvPr>
          <p:cNvSpPr>
            <a:spLocks noGrp="1"/>
          </p:cNvSpPr>
          <p:nvPr>
            <p:ph type="title"/>
          </p:nvPr>
        </p:nvSpPr>
        <p:spPr>
          <a:xfrm>
            <a:off x="588263" y="457200"/>
            <a:ext cx="5124640"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958B0E44-E0E8-4EF2-8B87-0F0E7439F98B}"/>
              </a:ext>
            </a:extLst>
          </p:cNvPr>
          <p:cNvSpPr>
            <a:spLocks noGrp="1"/>
          </p:cNvSpPr>
          <p:nvPr>
            <p:ph type="body" sz="quarter" idx="11"/>
          </p:nvPr>
        </p:nvSpPr>
        <p:spPr>
          <a:xfrm>
            <a:off x="630426" y="1975224"/>
            <a:ext cx="5040313" cy="1381917"/>
          </a:xfrm>
        </p:spPr>
        <p:txBody>
          <a:bodyPr/>
          <a:lstStyle>
            <a:lvl1pPr marL="0" indent="0">
              <a:spcBef>
                <a:spcPts val="1200"/>
              </a:spcBef>
              <a:spcAft>
                <a:spcPts val="0"/>
              </a:spcAft>
              <a:buNone/>
              <a:defRPr sz="2000">
                <a:solidFill>
                  <a:schemeClr val="accent2">
                    <a:lumMod val="75000"/>
                  </a:schemeClr>
                </a:solidFill>
                <a:latin typeface="+mj-lt"/>
              </a:defRPr>
            </a:lvl1pPr>
            <a:lvl2pPr marL="0" indent="0">
              <a:spcBef>
                <a:spcPts val="0"/>
              </a:spcBef>
              <a:spcAft>
                <a:spcPts val="600"/>
              </a:spcAft>
              <a:buNone/>
              <a:defRPr sz="1400"/>
            </a:lvl2pPr>
            <a:lvl3pPr marL="171450" indent="-171450">
              <a:spcAft>
                <a:spcPts val="600"/>
              </a:spcAft>
              <a:buFont typeface="Arial" panose="020B0604020202020204" pitchFamily="34" charset="0"/>
              <a:buChar char="•"/>
              <a:defRPr sz="1200"/>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68825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ente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47FCD2-35E8-4BE3-B833-677EA693D445}"/>
              </a:ext>
            </a:extLst>
          </p:cNvPr>
          <p:cNvSpPr>
            <a:spLocks noGrp="1"/>
          </p:cNvSpPr>
          <p:nvPr>
            <p:ph type="pic" sz="quarter" idx="12"/>
          </p:nvPr>
        </p:nvSpPr>
        <p:spPr>
          <a:xfrm>
            <a:off x="0" y="0"/>
            <a:ext cx="4062413" cy="6858000"/>
          </a:xfrm>
        </p:spPr>
        <p:txBody>
          <a:bodyPr/>
          <a:lstStyle/>
          <a:p>
            <a:endParaRPr lang="en-US"/>
          </a:p>
        </p:txBody>
      </p:sp>
      <p:sp>
        <p:nvSpPr>
          <p:cNvPr id="7" name="Text Placeholder 6">
            <a:extLst>
              <a:ext uri="{FF2B5EF4-FFF2-40B4-BE49-F238E27FC236}">
                <a16:creationId xmlns:a16="http://schemas.microsoft.com/office/drawing/2014/main" id="{552ED8CC-05CB-4434-B309-4FA2356CFE57}"/>
              </a:ext>
            </a:extLst>
          </p:cNvPr>
          <p:cNvSpPr>
            <a:spLocks noGrp="1"/>
          </p:cNvSpPr>
          <p:nvPr>
            <p:ph type="body" sz="quarter" idx="13"/>
          </p:nvPr>
        </p:nvSpPr>
        <p:spPr>
          <a:xfrm>
            <a:off x="4849813" y="2688798"/>
            <a:ext cx="6392810" cy="1480405"/>
          </a:xfrm>
        </p:spPr>
        <p:txBody>
          <a:bodyPr anchor="ctr"/>
          <a:lstStyle>
            <a:lvl1pPr marL="0" indent="0">
              <a:spcBef>
                <a:spcPts val="1200"/>
              </a:spcBef>
              <a:spcAft>
                <a:spcPts val="600"/>
              </a:spcAft>
              <a:buNone/>
              <a:defRPr sz="24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D43E5C-31C8-41DE-B184-8F135F190290}"/>
              </a:ext>
            </a:extLst>
          </p:cNvPr>
          <p:cNvSpPr>
            <a:spLocks noGrp="1"/>
          </p:cNvSpPr>
          <p:nvPr>
            <p:ph type="title"/>
          </p:nvPr>
        </p:nvSpPr>
        <p:spPr>
          <a:xfrm>
            <a:off x="588263" y="2810655"/>
            <a:ext cx="2851980" cy="553998"/>
          </a:xfrm>
        </p:spPr>
        <p:txBody>
          <a:bodyPr/>
          <a:lstStyle/>
          <a:p>
            <a:r>
              <a:rPr lang="en-US"/>
              <a:t>Click to</a:t>
            </a:r>
          </a:p>
        </p:txBody>
      </p:sp>
    </p:spTree>
    <p:extLst>
      <p:ext uri="{BB962C8B-B14F-4D97-AF65-F5344CB8AC3E}">
        <p14:creationId xmlns:p14="http://schemas.microsoft.com/office/powerpoint/2010/main" val="1596027611"/>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28270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1066442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CADBD2D9-9F1F-468B-BCE0-535CBE7ECDCC}"/>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2">
                    <a:lumMod val="75000"/>
                  </a:schemeClr>
                </a:solidFill>
                <a:latin typeface="+mn-lt"/>
              </a:defRPr>
            </a:lvl1pPr>
          </a:lstStyle>
          <a:p>
            <a:pPr lvl="0"/>
            <a:r>
              <a:rPr lang="en-US"/>
              <a:t>Speaker name</a:t>
            </a:r>
          </a:p>
        </p:txBody>
      </p:sp>
      <p:sp>
        <p:nvSpPr>
          <p:cNvPr id="4" name="TextBox 3">
            <a:extLst>
              <a:ext uri="{FF2B5EF4-FFF2-40B4-BE49-F238E27FC236}">
                <a16:creationId xmlns:a16="http://schemas.microsoft.com/office/drawing/2014/main" id="{55696F2C-4866-4D5F-BE6A-70D8356F667D}"/>
              </a:ext>
            </a:extLst>
          </p:cNvPr>
          <p:cNvSpPr txBox="1"/>
          <p:nvPr userDrawn="1"/>
        </p:nvSpPr>
        <p:spPr>
          <a:xfrm>
            <a:off x="584200" y="1891022"/>
            <a:ext cx="2067874" cy="923330"/>
          </a:xfrm>
          <a:prstGeom prst="rect">
            <a:avLst/>
          </a:prstGeom>
          <a:noFill/>
        </p:spPr>
        <p:txBody>
          <a:bodyPr wrap="none" lIns="0" tIns="0" rIns="0" bIns="0" rtlCol="0">
            <a:spAutoFit/>
          </a:bodyPr>
          <a:lstStyle/>
          <a:p>
            <a:pPr algn="l"/>
            <a:r>
              <a:rPr lang="en-US" sz="6000" b="1">
                <a:solidFill>
                  <a:schemeClr val="accent1"/>
                </a:solidFill>
              </a:rPr>
              <a:t>demo</a:t>
            </a:r>
            <a:endParaRPr lang="en-US" sz="4400" b="1">
              <a:solidFill>
                <a:schemeClr val="accent1"/>
              </a:solidFill>
            </a:endParaRPr>
          </a:p>
        </p:txBody>
      </p:sp>
    </p:spTree>
    <p:extLst>
      <p:ext uri="{BB962C8B-B14F-4D97-AF65-F5344CB8AC3E}">
        <p14:creationId xmlns:p14="http://schemas.microsoft.com/office/powerpoint/2010/main" val="425250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31911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74816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10452239"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99609B48-4234-1C41-87EA-6ABB49DFAC04}"/>
              </a:ext>
            </a:extLst>
          </p:cNvPr>
          <p:cNvSpPr>
            <a:spLocks noGrp="1"/>
          </p:cNvSpPr>
          <p:nvPr>
            <p:ph type="body" sz="quarter" idx="12" hasCustomPrompt="1"/>
          </p:nvPr>
        </p:nvSpPr>
        <p:spPr>
          <a:xfrm>
            <a:off x="585216" y="3690601"/>
            <a:ext cx="5879589"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rgbClr val="50E6FF"/>
                </a:solidFill>
                <a:latin typeface="+mn-lt"/>
              </a:defRPr>
            </a:lvl1pPr>
          </a:lstStyle>
          <a:p>
            <a:pPr lvl="0"/>
            <a:r>
              <a:rPr lang="en-US" err="1"/>
              <a:t>Subheader</a:t>
            </a:r>
            <a:endParaRPr lang="en-US"/>
          </a:p>
        </p:txBody>
      </p:sp>
    </p:spTree>
    <p:extLst>
      <p:ext uri="{BB962C8B-B14F-4D97-AF65-F5344CB8AC3E}">
        <p14:creationId xmlns:p14="http://schemas.microsoft.com/office/powerpoint/2010/main" val="15038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ENTER">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619029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32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4540713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itle 2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EC0D-563C-48B2-8262-9287F014CB3B}"/>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3219419056"/>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CENTER LOW">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585788"/>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44853509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585788"/>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278789155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5216" y="1029710"/>
            <a:ext cx="1101852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39044203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HALLENGE | IMPACT Text - Bottom">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546361" y="1419423"/>
            <a:ext cx="6364902" cy="403266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584203" y="5853281"/>
            <a:ext cx="11314110"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613072"/>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5457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4755524" cy="430887"/>
          </a:xfrm>
        </p:spPr>
        <p:txBody>
          <a:bodyPr/>
          <a:lstStyle>
            <a:lvl1pPr algn="l">
              <a:defRPr sz="280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2017713"/>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EEB27B6-F18C-4938-B5BC-59064F2ECE0C}"/>
              </a:ext>
            </a:extLst>
          </p:cNvPr>
          <p:cNvSpPr>
            <a:spLocks noGrp="1"/>
          </p:cNvSpPr>
          <p:nvPr>
            <p:ph type="pic" sz="quarter" idx="14"/>
          </p:nvPr>
        </p:nvSpPr>
        <p:spPr>
          <a:xfrm>
            <a:off x="5603875" y="0"/>
            <a:ext cx="6588125" cy="6858000"/>
          </a:xfrm>
        </p:spPr>
        <p:txBody>
          <a:bodyPr/>
          <a:lstStyle/>
          <a:p>
            <a:endParaRPr lang="en-US"/>
          </a:p>
        </p:txBody>
      </p:sp>
    </p:spTree>
    <p:extLst>
      <p:ext uri="{BB962C8B-B14F-4D97-AF65-F5344CB8AC3E}">
        <p14:creationId xmlns:p14="http://schemas.microsoft.com/office/powerpoint/2010/main" val="41121040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CHALLENGE | IMPACT } CUSTOMER Logo &amp;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7457814" y="2017713"/>
            <a:ext cx="3674378" cy="1395254"/>
          </a:xfrm>
        </p:spPr>
        <p:txBody>
          <a:bodyPr/>
          <a:lstStyle>
            <a:lvl1pPr marL="0" indent="0">
              <a:spcBef>
                <a:spcPts val="2400"/>
              </a:spcBef>
              <a:buNone/>
              <a:defRPr sz="2400">
                <a:solidFill>
                  <a:schemeClr val="tx1"/>
                </a:solidFill>
              </a:defRPr>
            </a:lvl1pPr>
            <a:lvl2pPr marL="0" indent="0">
              <a:spcBef>
                <a:spcPts val="800"/>
              </a:spcBef>
              <a:buNone/>
              <a:defRPr sz="1800">
                <a:solidFill>
                  <a:schemeClr val="accent1"/>
                </a:solidFill>
              </a:defRPr>
            </a:lvl2pPr>
            <a:lvl3pPr marL="0" indent="0">
              <a:spcBef>
                <a:spcPts val="0"/>
              </a:spcBef>
              <a:buNone/>
              <a:defRPr sz="1600"/>
            </a:lvl3pPr>
            <a:lvl4pPr marL="0" indent="0">
              <a:spcBef>
                <a:spcPts val="0"/>
              </a:spcBef>
              <a:buNone/>
              <a:defRPr sz="1400"/>
            </a:lvl4pPr>
            <a:lvl5pPr marL="0" indent="0">
              <a:spcBef>
                <a:spcPts val="0"/>
              </a:spcBef>
              <a:buNone/>
              <a:defRPr sz="12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EEB27B6-F18C-4938-B5BC-59064F2ECE0C}"/>
              </a:ext>
            </a:extLst>
          </p:cNvPr>
          <p:cNvSpPr>
            <a:spLocks noGrp="1"/>
          </p:cNvSpPr>
          <p:nvPr>
            <p:ph type="pic" sz="quarter" idx="14"/>
          </p:nvPr>
        </p:nvSpPr>
        <p:spPr>
          <a:xfrm>
            <a:off x="-1" y="0"/>
            <a:ext cx="6588125" cy="6858000"/>
          </a:xfrm>
        </p:spPr>
        <p:txBody>
          <a:bodyPr/>
          <a:lstStyle/>
          <a:p>
            <a:endParaRPr lang="en-US"/>
          </a:p>
        </p:txBody>
      </p:sp>
    </p:spTree>
    <p:extLst>
      <p:ext uri="{BB962C8B-B14F-4D97-AF65-F5344CB8AC3E}">
        <p14:creationId xmlns:p14="http://schemas.microsoft.com/office/powerpoint/2010/main" val="427719372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52268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546361" y="1419423"/>
            <a:ext cx="6364902" cy="403266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3855744" y="5853281"/>
            <a:ext cx="7413116"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613072"/>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learning">
            <a:extLst>
              <a:ext uri="{FF2B5EF4-FFF2-40B4-BE49-F238E27FC236}">
                <a16:creationId xmlns:a16="http://schemas.microsoft.com/office/drawing/2014/main" id="{A29CBE6D-B516-4E0E-BC8A-B321251A3A7A}"/>
              </a:ext>
            </a:extLst>
          </p:cNvPr>
          <p:cNvGrpSpPr>
            <a:grpSpLocks noChangeAspect="1"/>
          </p:cNvGrpSpPr>
          <p:nvPr userDrawn="1"/>
        </p:nvGrpSpPr>
        <p:grpSpPr>
          <a:xfrm rot="10800000" flipH="1">
            <a:off x="3298517" y="5709079"/>
            <a:ext cx="369748" cy="288403"/>
            <a:chOff x="7383299" y="4598006"/>
            <a:chExt cx="476250" cy="371475"/>
          </a:xfrm>
        </p:grpSpPr>
        <p:sp>
          <p:nvSpPr>
            <p:cNvPr id="10" name="Freeform: Shape 9">
              <a:extLst>
                <a:ext uri="{FF2B5EF4-FFF2-40B4-BE49-F238E27FC236}">
                  <a16:creationId xmlns:a16="http://schemas.microsoft.com/office/drawing/2014/main" id="{40062532-DEAB-46C9-BBF1-95D2C44B4ADC}"/>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1" name="Freeform: Shape 10">
              <a:extLst>
                <a:ext uri="{FF2B5EF4-FFF2-40B4-BE49-F238E27FC236}">
                  <a16:creationId xmlns:a16="http://schemas.microsoft.com/office/drawing/2014/main" id="{79E6B07A-63AA-41ED-8FF9-C500A869B6EB}"/>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grpSp>
        <p:nvGrpSpPr>
          <p:cNvPr id="15" name="learning">
            <a:extLst>
              <a:ext uri="{FF2B5EF4-FFF2-40B4-BE49-F238E27FC236}">
                <a16:creationId xmlns:a16="http://schemas.microsoft.com/office/drawing/2014/main" id="{07A11020-593F-444A-B45F-34B66EC741B7}"/>
              </a:ext>
            </a:extLst>
          </p:cNvPr>
          <p:cNvGrpSpPr>
            <a:grpSpLocks noChangeAspect="1"/>
          </p:cNvGrpSpPr>
          <p:nvPr userDrawn="1"/>
        </p:nvGrpSpPr>
        <p:grpSpPr>
          <a:xfrm flipH="1">
            <a:off x="11504806" y="6443700"/>
            <a:ext cx="203953" cy="159083"/>
            <a:chOff x="7383299" y="4598006"/>
            <a:chExt cx="476250" cy="371475"/>
          </a:xfrm>
        </p:grpSpPr>
        <p:sp>
          <p:nvSpPr>
            <p:cNvPr id="16" name="Freeform: Shape 15">
              <a:extLst>
                <a:ext uri="{FF2B5EF4-FFF2-40B4-BE49-F238E27FC236}">
                  <a16:creationId xmlns:a16="http://schemas.microsoft.com/office/drawing/2014/main" id="{49321792-9AFE-47FB-97A4-2F4FD4A9C329}"/>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8" name="Freeform: Shape 17">
              <a:extLst>
                <a:ext uri="{FF2B5EF4-FFF2-40B4-BE49-F238E27FC236}">
                  <a16:creationId xmlns:a16="http://schemas.microsoft.com/office/drawing/2014/main" id="{CCFCFA21-587F-4BC9-8B78-740FE131062E}"/>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spTree>
    <p:extLst>
      <p:ext uri="{BB962C8B-B14F-4D97-AF65-F5344CB8AC3E}">
        <p14:creationId xmlns:p14="http://schemas.microsoft.com/office/powerpoint/2010/main" val="166633554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923987" y="1658679"/>
            <a:ext cx="5987276" cy="3600421"/>
          </a:xfrm>
          <a:prstGeom prst="rect">
            <a:avLst/>
          </a:prstGeom>
          <a:solidFill>
            <a:schemeClr val="tx1"/>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658679"/>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3855744" y="5853281"/>
            <a:ext cx="7413116"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505978"/>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learning">
            <a:extLst>
              <a:ext uri="{FF2B5EF4-FFF2-40B4-BE49-F238E27FC236}">
                <a16:creationId xmlns:a16="http://schemas.microsoft.com/office/drawing/2014/main" id="{A29CBE6D-B516-4E0E-BC8A-B321251A3A7A}"/>
              </a:ext>
            </a:extLst>
          </p:cNvPr>
          <p:cNvGrpSpPr>
            <a:grpSpLocks noChangeAspect="1"/>
          </p:cNvGrpSpPr>
          <p:nvPr userDrawn="1"/>
        </p:nvGrpSpPr>
        <p:grpSpPr>
          <a:xfrm rot="10800000" flipH="1">
            <a:off x="3298517" y="5709079"/>
            <a:ext cx="369748" cy="288403"/>
            <a:chOff x="7383299" y="4598006"/>
            <a:chExt cx="476250" cy="371475"/>
          </a:xfrm>
        </p:grpSpPr>
        <p:sp>
          <p:nvSpPr>
            <p:cNvPr id="10" name="Freeform: Shape 9">
              <a:extLst>
                <a:ext uri="{FF2B5EF4-FFF2-40B4-BE49-F238E27FC236}">
                  <a16:creationId xmlns:a16="http://schemas.microsoft.com/office/drawing/2014/main" id="{40062532-DEAB-46C9-BBF1-95D2C44B4ADC}"/>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1" name="Freeform: Shape 10">
              <a:extLst>
                <a:ext uri="{FF2B5EF4-FFF2-40B4-BE49-F238E27FC236}">
                  <a16:creationId xmlns:a16="http://schemas.microsoft.com/office/drawing/2014/main" id="{79E6B07A-63AA-41ED-8FF9-C500A869B6EB}"/>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grpSp>
        <p:nvGrpSpPr>
          <p:cNvPr id="15" name="learning">
            <a:extLst>
              <a:ext uri="{FF2B5EF4-FFF2-40B4-BE49-F238E27FC236}">
                <a16:creationId xmlns:a16="http://schemas.microsoft.com/office/drawing/2014/main" id="{07A11020-593F-444A-B45F-34B66EC741B7}"/>
              </a:ext>
            </a:extLst>
          </p:cNvPr>
          <p:cNvGrpSpPr>
            <a:grpSpLocks noChangeAspect="1"/>
          </p:cNvGrpSpPr>
          <p:nvPr userDrawn="1"/>
        </p:nvGrpSpPr>
        <p:grpSpPr>
          <a:xfrm flipH="1">
            <a:off x="11504806" y="6443700"/>
            <a:ext cx="203953" cy="159083"/>
            <a:chOff x="7383299" y="4598006"/>
            <a:chExt cx="476250" cy="371475"/>
          </a:xfrm>
        </p:grpSpPr>
        <p:sp>
          <p:nvSpPr>
            <p:cNvPr id="16" name="Freeform: Shape 15">
              <a:extLst>
                <a:ext uri="{FF2B5EF4-FFF2-40B4-BE49-F238E27FC236}">
                  <a16:creationId xmlns:a16="http://schemas.microsoft.com/office/drawing/2014/main" id="{49321792-9AFE-47FB-97A4-2F4FD4A9C329}"/>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8" name="Freeform: Shape 17">
              <a:extLst>
                <a:ext uri="{FF2B5EF4-FFF2-40B4-BE49-F238E27FC236}">
                  <a16:creationId xmlns:a16="http://schemas.microsoft.com/office/drawing/2014/main" id="{CCFCFA21-587F-4BC9-8B78-740FE131062E}"/>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sp>
        <p:nvSpPr>
          <p:cNvPr id="14" name="Text Placeholder 5">
            <a:extLst>
              <a:ext uri="{FF2B5EF4-FFF2-40B4-BE49-F238E27FC236}">
                <a16:creationId xmlns:a16="http://schemas.microsoft.com/office/drawing/2014/main" id="{0325CEAA-3216-4B9E-B72E-8076ED461A94}"/>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70345330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C1CEFE-1175-4BAD-8291-2B32EFCE8BD7}"/>
              </a:ext>
            </a:extLst>
          </p:cNvPr>
          <p:cNvSpPr>
            <a:spLocks noGrp="1"/>
          </p:cNvSpPr>
          <p:nvPr>
            <p:ph type="body" sz="quarter" idx="10"/>
          </p:nvPr>
        </p:nvSpPr>
        <p:spPr>
          <a:xfrm>
            <a:off x="5575369" y="2017713"/>
            <a:ext cx="5845175" cy="1612749"/>
          </a:xfrm>
        </p:spPr>
        <p:txBody>
          <a:bodyPr/>
          <a:lstStyle>
            <a:lvl1pPr marL="0" indent="0">
              <a:spcBef>
                <a:spcPts val="1800"/>
              </a:spcBef>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102CF2E-CF5F-42BE-BB25-E94D5850A3C7}"/>
              </a:ext>
            </a:extLst>
          </p:cNvPr>
          <p:cNvSpPr>
            <a:spLocks noGrp="1"/>
          </p:cNvSpPr>
          <p:nvPr>
            <p:ph type="body" sz="quarter" idx="11"/>
          </p:nvPr>
        </p:nvSpPr>
        <p:spPr>
          <a:xfrm>
            <a:off x="584200" y="4101472"/>
            <a:ext cx="3721925" cy="984885"/>
          </a:xfrm>
        </p:spPr>
        <p:txBody>
          <a:bodyPr/>
          <a:lstStyle>
            <a:lvl1pPr marL="0" indent="0" algn="ctr">
              <a:spcBef>
                <a:spcPts val="1800"/>
              </a:spcBef>
              <a:buNone/>
              <a:defRPr sz="320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558501537"/>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97571873"/>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77146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64194900-8114-4639-BB98-2820B385BE06}"/>
              </a:ext>
            </a:extLst>
          </p:cNvPr>
          <p:cNvSpPr>
            <a:spLocks noGrp="1"/>
          </p:cNvSpPr>
          <p:nvPr>
            <p:ph type="body" sz="quarter" idx="19"/>
          </p:nvPr>
        </p:nvSpPr>
        <p:spPr>
          <a:xfrm>
            <a:off x="8607600" y="4065105"/>
            <a:ext cx="2651760" cy="1492716"/>
          </a:xfrm>
        </p:spPr>
        <p:txBody>
          <a:bodyPr/>
          <a:lstStyle>
            <a:lvl1pPr marL="0" indent="0" algn="ctr" defTabSz="114300">
              <a:spcBef>
                <a:spcPts val="1800"/>
              </a:spcBef>
              <a:buNone/>
              <a:defRPr sz="2000">
                <a:solidFill>
                  <a:schemeClr val="accent1"/>
                </a:solidFill>
                <a:latin typeface="+mj-lt"/>
              </a:defRPr>
            </a:lvl1pPr>
            <a:lvl2pPr marL="0" indent="0" algn="ctr" defTabSz="114300">
              <a:spcBef>
                <a:spcPts val="600"/>
              </a:spcBef>
              <a:spcAft>
                <a:spcPts val="0"/>
              </a:spcAft>
              <a:buNone/>
              <a:defRPr sz="1400" b="1"/>
            </a:lvl2pPr>
            <a:lvl3pPr marL="0" indent="0" algn="ctr" defTabSz="114300">
              <a:spcBef>
                <a:spcPts val="0"/>
              </a:spcBef>
              <a:spcAft>
                <a:spcPts val="0"/>
              </a:spcAft>
              <a:buFont typeface="Arial" panose="020B0604020202020204" pitchFamily="34" charset="0"/>
              <a:buNone/>
              <a:defRPr sz="1400" i="0"/>
            </a:lvl3pPr>
            <a:lvl4pPr marL="0" indent="0" algn="ctr" defTabSz="114300">
              <a:spcBef>
                <a:spcPts val="0"/>
              </a:spcBef>
              <a:spcAft>
                <a:spcPts val="0"/>
              </a:spcAft>
              <a:buFont typeface="Arial" panose="020B0604020202020204" pitchFamily="34" charset="0"/>
              <a:buNone/>
              <a:defRPr sz="1200" b="0" i="1"/>
            </a:lvl4pPr>
            <a:lvl5pPr marL="0" indent="0" algn="ctr" defTabSz="114300">
              <a:spcBef>
                <a:spcPts val="0"/>
              </a:spcBef>
              <a:spcAft>
                <a:spcPts val="0"/>
              </a:spcAft>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66CEB83C-A19D-4214-8A03-0F9BDD1A22D2}"/>
              </a:ext>
            </a:extLst>
          </p:cNvPr>
          <p:cNvSpPr>
            <a:spLocks noGrp="1"/>
          </p:cNvSpPr>
          <p:nvPr>
            <p:ph type="body" sz="quarter" idx="20"/>
          </p:nvPr>
        </p:nvSpPr>
        <p:spPr>
          <a:xfrm>
            <a:off x="4959060" y="4065105"/>
            <a:ext cx="2319260" cy="1492716"/>
          </a:xfrm>
        </p:spPr>
        <p:txBody>
          <a:bodyPr/>
          <a:lstStyle>
            <a:lvl1pPr marL="0" indent="0" algn="ctr" defTabSz="114300">
              <a:spcBef>
                <a:spcPts val="1800"/>
              </a:spcBef>
              <a:buNone/>
              <a:defRPr sz="2000">
                <a:solidFill>
                  <a:schemeClr val="accent1"/>
                </a:solidFill>
                <a:latin typeface="+mj-lt"/>
              </a:defRPr>
            </a:lvl1pPr>
            <a:lvl2pPr marL="0" indent="0" algn="ctr" defTabSz="114300">
              <a:spcBef>
                <a:spcPts val="600"/>
              </a:spcBef>
              <a:spcAft>
                <a:spcPts val="0"/>
              </a:spcAft>
              <a:buNone/>
              <a:defRPr sz="1400" b="1"/>
            </a:lvl2pPr>
            <a:lvl3pPr marL="0" indent="0" algn="ctr" defTabSz="114300">
              <a:spcBef>
                <a:spcPts val="0"/>
              </a:spcBef>
              <a:spcAft>
                <a:spcPts val="0"/>
              </a:spcAft>
              <a:buFont typeface="Arial" panose="020B0604020202020204" pitchFamily="34" charset="0"/>
              <a:buNone/>
              <a:defRPr sz="1400" i="0"/>
            </a:lvl3pPr>
            <a:lvl4pPr marL="0" indent="0" algn="ctr" defTabSz="114300">
              <a:spcBef>
                <a:spcPts val="0"/>
              </a:spcBef>
              <a:spcAft>
                <a:spcPts val="0"/>
              </a:spcAft>
              <a:buFont typeface="Arial" panose="020B0604020202020204" pitchFamily="34" charset="0"/>
              <a:buNone/>
              <a:defRPr sz="1200" b="0" i="1"/>
            </a:lvl4pPr>
            <a:lvl5pPr marL="0" indent="0" algn="ctr" defTabSz="114300">
              <a:spcBef>
                <a:spcPts val="0"/>
              </a:spcBef>
              <a:spcAft>
                <a:spcPts val="0"/>
              </a:spcAft>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7D3BEA77-EB09-437D-A324-5CB0F283571E}"/>
              </a:ext>
            </a:extLst>
          </p:cNvPr>
          <p:cNvSpPr>
            <a:spLocks noGrp="1"/>
          </p:cNvSpPr>
          <p:nvPr>
            <p:ph type="body" sz="quarter" idx="21"/>
          </p:nvPr>
        </p:nvSpPr>
        <p:spPr>
          <a:xfrm>
            <a:off x="1310520" y="4065105"/>
            <a:ext cx="2319260" cy="1492716"/>
          </a:xfrm>
        </p:spPr>
        <p:txBody>
          <a:bodyPr/>
          <a:lstStyle>
            <a:lvl1pPr marL="0" indent="0" algn="ctr" defTabSz="114300">
              <a:spcBef>
                <a:spcPts val="1800"/>
              </a:spcBef>
              <a:buNone/>
              <a:defRPr sz="2000">
                <a:solidFill>
                  <a:schemeClr val="accent1"/>
                </a:solidFill>
                <a:latin typeface="+mj-lt"/>
              </a:defRPr>
            </a:lvl1pPr>
            <a:lvl2pPr marL="0" indent="0" algn="ctr" defTabSz="114300">
              <a:spcBef>
                <a:spcPts val="600"/>
              </a:spcBef>
              <a:spcAft>
                <a:spcPts val="0"/>
              </a:spcAft>
              <a:buNone/>
              <a:defRPr sz="1400" b="1"/>
            </a:lvl2pPr>
            <a:lvl3pPr marL="0" indent="0" algn="ctr" defTabSz="114300">
              <a:spcBef>
                <a:spcPts val="0"/>
              </a:spcBef>
              <a:spcAft>
                <a:spcPts val="0"/>
              </a:spcAft>
              <a:buFont typeface="Arial" panose="020B0604020202020204" pitchFamily="34" charset="0"/>
              <a:buNone/>
              <a:defRPr sz="1400" i="0"/>
            </a:lvl3pPr>
            <a:lvl4pPr marL="0" indent="0" algn="ctr" defTabSz="114300">
              <a:spcBef>
                <a:spcPts val="0"/>
              </a:spcBef>
              <a:spcAft>
                <a:spcPts val="0"/>
              </a:spcAft>
              <a:buFont typeface="Arial" panose="020B0604020202020204" pitchFamily="34" charset="0"/>
              <a:buNone/>
              <a:defRPr sz="1200" b="0" i="1"/>
            </a:lvl4pPr>
            <a:lvl5pPr marL="0" indent="0" algn="ctr" defTabSz="114300">
              <a:spcBef>
                <a:spcPts val="0"/>
              </a:spcBef>
              <a:spcAft>
                <a:spcPts val="0"/>
              </a:spcAft>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6EE1A16-2B87-4578-940E-3211A98A025D}"/>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62074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4791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Title &amp; body with bullets slide">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26EB38-B802-47F3-8575-888FC1AA6B67}"/>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0E2CAED3-5C3B-4638-84D2-AFD40B0A6536}"/>
              </a:ext>
            </a:extLst>
          </p:cNvPr>
          <p:cNvSpPr>
            <a:spLocks noGrp="1"/>
          </p:cNvSpPr>
          <p:nvPr>
            <p:ph type="body" sz="quarter" idx="11"/>
          </p:nvPr>
        </p:nvSpPr>
        <p:spPr>
          <a:xfrm>
            <a:off x="436563" y="1103616"/>
            <a:ext cx="11336337" cy="307777"/>
          </a:xfrm>
        </p:spPr>
        <p:txBody>
          <a:bodyPr/>
          <a:lstStyle>
            <a:lvl1pPr algn="ctr">
              <a:defRPr sz="2000" b="0">
                <a:solidFill>
                  <a:schemeClr val="accent6">
                    <a:lumMod val="60000"/>
                    <a:lumOff val="40000"/>
                  </a:schemeClr>
                </a:solidFill>
              </a:defRPr>
            </a:lvl1pPr>
          </a:lstStyle>
          <a:p>
            <a:pPr lvl="0"/>
            <a:r>
              <a:rPr lang="en-US"/>
              <a:t>Click to edit Master text styles</a:t>
            </a:r>
          </a:p>
        </p:txBody>
      </p:sp>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0022865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Title Only - dark">
    <p:bg>
      <p:bgPr>
        <a:solidFill>
          <a:schemeClr val="bg1">
            <a:lumMod val="8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67E549-97A9-4362-8FA9-8843573F9D3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232174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BAE40"/>
          </p15:clr>
        </p15:guide>
        <p15:guide id="4" orient="horz" pos="336">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97818708"/>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2937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046660766"/>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Left">
    <p:bg>
      <p:bgRef idx="1001">
        <a:schemeClr val="bg1"/>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1251287"/>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9CB79B4B-A990-40D0-8B41-0DAECFA018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3646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Le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59155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2_Le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265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7_Custom Layou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4EFBFB-9FB1-41FB-8008-486C183129D4}"/>
              </a:ext>
            </a:extLst>
          </p:cNvPr>
          <p:cNvSpPr>
            <a:spLocks noGrp="1"/>
          </p:cNvSpPr>
          <p:nvPr>
            <p:ph type="pic" sz="quarter" idx="10"/>
          </p:nvPr>
        </p:nvSpPr>
        <p:spPr>
          <a:xfrm>
            <a:off x="0" y="0"/>
            <a:ext cx="12192000" cy="6858000"/>
          </a:xfrm>
        </p:spPr>
        <p:txBody>
          <a:bodyPr/>
          <a:lstStyle/>
          <a:p>
            <a:endParaRPr lang="en-US"/>
          </a:p>
        </p:txBody>
      </p:sp>
      <p:sp>
        <p:nvSpPr>
          <p:cNvPr id="5" name="Text Placeholder 4">
            <a:extLst>
              <a:ext uri="{FF2B5EF4-FFF2-40B4-BE49-F238E27FC236}">
                <a16:creationId xmlns:a16="http://schemas.microsoft.com/office/drawing/2014/main" id="{AF1E64E6-0DD9-424E-9C0A-8BEC914FE8A1}"/>
              </a:ext>
            </a:extLst>
          </p:cNvPr>
          <p:cNvSpPr>
            <a:spLocks noGrp="1"/>
          </p:cNvSpPr>
          <p:nvPr>
            <p:ph type="body" sz="quarter" idx="11"/>
          </p:nvPr>
        </p:nvSpPr>
        <p:spPr>
          <a:xfrm>
            <a:off x="566057" y="1235983"/>
            <a:ext cx="3574143" cy="1831912"/>
          </a:xfrm>
        </p:spPr>
        <p:txBody>
          <a:bodyPr/>
          <a:lstStyle>
            <a:lvl1pPr>
              <a:defRPr>
                <a:solidFill>
                  <a:schemeClr val="tx1"/>
                </a:solidFill>
              </a:defRPr>
            </a:lvl1pPr>
            <a:lvl2pPr>
              <a:defRPr sz="2000">
                <a:solidFill>
                  <a:schemeClr val="tx1"/>
                </a:solidFill>
              </a:defRPr>
            </a:lvl2pPr>
            <a:lvl3pPr>
              <a:defRPr>
                <a:solidFill>
                  <a:schemeClr val="tx1"/>
                </a:solidFill>
              </a:defRPr>
            </a:lvl3pPr>
            <a:lvl4pPr>
              <a:spcAft>
                <a:spcPts val="0"/>
              </a:spcAft>
              <a:defRPr>
                <a:solidFill>
                  <a:schemeClr val="tx1"/>
                </a:solidFill>
              </a:defRPr>
            </a:lvl4pPr>
            <a:lvl5pPr>
              <a:defRPr>
                <a:solidFill>
                  <a:schemeClr val="tx1"/>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9281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93688" y="3408402"/>
            <a:ext cx="4885414" cy="553998"/>
          </a:xfrm>
          <a:noFill/>
        </p:spPr>
        <p:txBody>
          <a:bodyPr wrap="square" lIns="0" tIns="0" rIns="0" bIns="0" anchor="b" anchorCtr="0">
            <a:spAutoFit/>
          </a:bodyPr>
          <a:lstStyle>
            <a:lvl1pPr algn="l">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presentation title </a:t>
            </a:r>
          </a:p>
        </p:txBody>
      </p:sp>
    </p:spTree>
    <p:extLst>
      <p:ext uri="{BB962C8B-B14F-4D97-AF65-F5344CB8AC3E}">
        <p14:creationId xmlns:p14="http://schemas.microsoft.com/office/powerpoint/2010/main" val="18838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Blank Blue + Logo">
    <p:bg>
      <p:bgPr>
        <a:solidFill>
          <a:schemeClr val="bg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5326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603" indent="0">
              <a:buNone/>
              <a:defRPr/>
            </a:lvl2pPr>
            <a:lvl3pPr marL="457205" indent="0">
              <a:buNone/>
              <a:defRPr/>
            </a:lvl3pPr>
            <a:lvl4pPr marL="685808" indent="0">
              <a:buNone/>
              <a:defRPr/>
            </a:lvl4pPr>
            <a:lvl5pPr marL="91441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0247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5690043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71458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75396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621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479979"/>
      </p:ext>
    </p:extLst>
  </p:cSld>
  <p:clrMapOvr>
    <a:masterClrMapping/>
  </p:clrMapOvr>
  <p:transition>
    <p:fade/>
  </p:transition>
  <p:extLst>
    <p:ext uri="{DCECCB84-F9BA-43D5-87BE-67443E8EF086}">
      <p15:sldGuideLst xmlns:p15="http://schemas.microsoft.com/office/powerpoint/2012/main">
        <p15:guide id="1" orient="horz" pos="768">
          <p15:clr>
            <a:srgbClr val="FBAE40"/>
          </p15:clr>
        </p15:guide>
        <p15:guide id="2" orient="horz" pos="3552">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791854"/>
            <a:ext cx="11018838" cy="4477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3">
            <a:extLst>
              <a:ext uri="{FF2B5EF4-FFF2-40B4-BE49-F238E27FC236}">
                <a16:creationId xmlns:a16="http://schemas.microsoft.com/office/drawing/2014/main" id="{723A0537-EC5A-4C83-B945-47409FBF89BC}"/>
              </a:ext>
            </a:extLst>
          </p:cNvPr>
          <p:cNvSpPr>
            <a:spLocks noGrp="1"/>
          </p:cNvSpPr>
          <p:nvPr>
            <p:ph type="body" sz="quarter" idx="19"/>
          </p:nvPr>
        </p:nvSpPr>
        <p:spPr>
          <a:xfrm>
            <a:off x="588963" y="1108075"/>
            <a:ext cx="11017250" cy="369332"/>
          </a:xfrm>
        </p:spPr>
        <p:txBody>
          <a:bodyPr/>
          <a:lstStyle>
            <a:lvl1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1pPr>
            <a:lvl2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2pPr>
            <a:lvl3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3pPr>
            <a:lvl4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4pPr>
            <a:lvl5pPr marL="0" indent="0" algn="l" defTabSz="914400" rtl="0" eaLnBrk="1" latinLnBrk="0" hangingPunct="1">
              <a:buNone/>
              <a:defRPr lang="en-US" sz="2400" b="1" kern="1200" dirty="0">
                <a:gradFill>
                  <a:gsLst>
                    <a:gs pos="2917">
                      <a:schemeClr val="accent1"/>
                    </a:gs>
                    <a:gs pos="100000">
                      <a:schemeClr val="accent1"/>
                    </a:gs>
                  </a:gsLst>
                  <a:lin ang="5400000" scaled="0"/>
                </a:gradFill>
                <a:latin typeface="+mj-lt"/>
                <a:ea typeface="+mn-ea"/>
                <a:cs typeface="+mn-cs"/>
              </a:defRPr>
            </a:lvl5pPr>
          </a:lstStyle>
          <a:p>
            <a:pPr lvl="0"/>
            <a:r>
              <a:rPr lang="en-US"/>
              <a:t>Click to edit Master text style</a:t>
            </a:r>
          </a:p>
        </p:txBody>
      </p:sp>
    </p:spTree>
    <p:extLst>
      <p:ext uri="{BB962C8B-B14F-4D97-AF65-F5344CB8AC3E}">
        <p14:creationId xmlns:p14="http://schemas.microsoft.com/office/powerpoint/2010/main" val="39175184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CENTER &amp; SUB">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025002"/>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a:t>Subhead</a:t>
            </a:r>
          </a:p>
        </p:txBody>
      </p:sp>
      <p:sp>
        <p:nvSpPr>
          <p:cNvPr id="2" name="Title 1">
            <a:extLst>
              <a:ext uri="{FF2B5EF4-FFF2-40B4-BE49-F238E27FC236}">
                <a16:creationId xmlns:a16="http://schemas.microsoft.com/office/drawing/2014/main" id="{6494ABF0-B9FA-4FA7-958D-233129AA7E6E}"/>
              </a:ext>
            </a:extLst>
          </p:cNvPr>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69E1A09B-2402-4A6A-BA5B-5D0C4792DD5A}"/>
              </a:ext>
            </a:extLst>
          </p:cNvPr>
          <p:cNvSpPr>
            <a:spLocks noGrp="1"/>
          </p:cNvSpPr>
          <p:nvPr>
            <p:ph type="body" sz="quarter" idx="13" hasCustomPrompt="1"/>
          </p:nvPr>
        </p:nvSpPr>
        <p:spPr>
          <a:xfrm>
            <a:off x="584200" y="1928944"/>
            <a:ext cx="3365393" cy="1533753"/>
          </a:xfrm>
        </p:spPr>
        <p:txBody>
          <a:bodyPr/>
          <a:lstStyle>
            <a:lvl1pPr algn="ctr">
              <a:spcBef>
                <a:spcPts val="0"/>
              </a:spcBef>
              <a:spcAft>
                <a:spcPts val="1000"/>
              </a:spcAft>
              <a:defRPr sz="1600" cap="all" baseline="0"/>
            </a:lvl1pPr>
            <a:lvl2pPr algn="ctr">
              <a:spcAft>
                <a:spcPts val="1200"/>
              </a:spcAft>
              <a:defRPr sz="1800">
                <a:latin typeface="+mj-lt"/>
              </a:defRPr>
            </a:lvl2pPr>
            <a:lvl3pPr marL="182880">
              <a:spcAft>
                <a:spcPts val="1000"/>
              </a:spcAft>
              <a:defRPr sz="1400" b="1"/>
            </a:lvl3pPr>
            <a:lvl4pPr marL="182880">
              <a:defRPr/>
            </a:lvl4pPr>
            <a:lvl5pPr marL="515938" indent="-171450">
              <a:buFont typeface="Arial" panose="020B0604020202020204" pitchFamily="34" charset="0"/>
              <a:buChar char="•"/>
              <a:tabLst>
                <a:tab pos="168275" algn="l"/>
              </a:tabLst>
              <a:defRPr sz="900"/>
            </a:lvl5pPr>
          </a:lstStyle>
          <a:p>
            <a:pPr lvl="0"/>
            <a:r>
              <a:rPr lang="en-US"/>
              <a:t>Click to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1A74D436-9F2A-44A7-BB23-11173BEE22BE}"/>
              </a:ext>
            </a:extLst>
          </p:cNvPr>
          <p:cNvSpPr>
            <a:spLocks noGrp="1"/>
          </p:cNvSpPr>
          <p:nvPr>
            <p:ph type="body" sz="quarter" idx="14" hasCustomPrompt="1"/>
          </p:nvPr>
        </p:nvSpPr>
        <p:spPr>
          <a:xfrm>
            <a:off x="4413303" y="1928944"/>
            <a:ext cx="3365393" cy="1533753"/>
          </a:xfrm>
        </p:spPr>
        <p:txBody>
          <a:bodyPr/>
          <a:lstStyle>
            <a:lvl1pPr algn="ctr">
              <a:spcBef>
                <a:spcPts val="0"/>
              </a:spcBef>
              <a:spcAft>
                <a:spcPts val="1000"/>
              </a:spcAft>
              <a:defRPr sz="1600" cap="all" baseline="0"/>
            </a:lvl1pPr>
            <a:lvl2pPr algn="ctr">
              <a:spcAft>
                <a:spcPts val="1200"/>
              </a:spcAft>
              <a:defRPr sz="1800">
                <a:latin typeface="+mj-lt"/>
              </a:defRPr>
            </a:lvl2pPr>
            <a:lvl3pPr marL="182880">
              <a:spcAft>
                <a:spcPts val="1000"/>
              </a:spcAft>
              <a:defRPr sz="1400" b="1"/>
            </a:lvl3pPr>
            <a:lvl4pPr marL="182880">
              <a:defRPr/>
            </a:lvl4pPr>
            <a:lvl5pPr marL="460375" indent="-171450">
              <a:buFont typeface="Arial" panose="020B0604020202020204" pitchFamily="34" charset="0"/>
              <a:buChar char="•"/>
              <a:tabLst>
                <a:tab pos="168275" algn="l"/>
              </a:tabLst>
              <a:defRPr sz="900"/>
            </a:lvl5pPr>
          </a:lstStyle>
          <a:p>
            <a:pPr lvl="0"/>
            <a:r>
              <a:rPr lang="en-US"/>
              <a:t>Click to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09CC4EAE-70DE-4B8B-A5CE-52C555C3C360}"/>
              </a:ext>
            </a:extLst>
          </p:cNvPr>
          <p:cNvSpPr>
            <a:spLocks noGrp="1"/>
          </p:cNvSpPr>
          <p:nvPr>
            <p:ph type="body" sz="quarter" idx="15" hasCustomPrompt="1"/>
          </p:nvPr>
        </p:nvSpPr>
        <p:spPr>
          <a:xfrm>
            <a:off x="8115289" y="1928944"/>
            <a:ext cx="3365393" cy="1533753"/>
          </a:xfrm>
        </p:spPr>
        <p:txBody>
          <a:bodyPr/>
          <a:lstStyle>
            <a:lvl1pPr algn="ctr">
              <a:spcBef>
                <a:spcPts val="0"/>
              </a:spcBef>
              <a:spcAft>
                <a:spcPts val="1000"/>
              </a:spcAft>
              <a:defRPr sz="1600" cap="all" baseline="0"/>
            </a:lvl1pPr>
            <a:lvl2pPr algn="ctr">
              <a:spcAft>
                <a:spcPts val="1200"/>
              </a:spcAft>
              <a:defRPr sz="1800">
                <a:latin typeface="+mj-lt"/>
              </a:defRPr>
            </a:lvl2pPr>
            <a:lvl3pPr marL="182880">
              <a:spcAft>
                <a:spcPts val="1000"/>
              </a:spcAft>
              <a:defRPr sz="1400" b="1"/>
            </a:lvl3pPr>
            <a:lvl4pPr marL="182880">
              <a:defRPr/>
            </a:lvl4pPr>
            <a:lvl5pPr marL="515938" indent="-171450">
              <a:buFont typeface="Arial" panose="020B0604020202020204" pitchFamily="34" charset="0"/>
              <a:buChar char="•"/>
              <a:tabLst>
                <a:tab pos="168275" algn="l"/>
              </a:tabLst>
              <a:defRPr sz="900"/>
            </a:lvl5pPr>
          </a:lstStyle>
          <a:p>
            <a:pPr lvl="0"/>
            <a:r>
              <a:rPr lang="en-US"/>
              <a:t>Click to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05851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018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CB348-8279-41F3-9980-A1172114C4E3}"/>
              </a:ext>
            </a:extLst>
          </p:cNvPr>
          <p:cNvSpPr>
            <a:spLocks noGrp="1"/>
          </p:cNvSpPr>
          <p:nvPr>
            <p:ph type="ctrTitle" hasCustomPrompt="1"/>
          </p:nvPr>
        </p:nvSpPr>
        <p:spPr>
          <a:xfrm>
            <a:off x="4337050" y="2508250"/>
            <a:ext cx="7204550" cy="543600"/>
          </a:xfrm>
          <a:prstGeom prst="rect">
            <a:avLst/>
          </a:prstGeom>
        </p:spPr>
        <p:txBody>
          <a:bodyPr wrap="square" anchor="ctr">
            <a:noAutofit/>
          </a:bodyPr>
          <a:lstStyle>
            <a:lvl1pPr algn="l">
              <a:lnSpc>
                <a:spcPct val="100000"/>
              </a:lnSpc>
              <a:defRPr sz="3200" cap="all" baseline="0"/>
            </a:lvl1pPr>
          </a:lstStyle>
          <a:p>
            <a:r>
              <a:rPr lang="en-GB" noProof="0"/>
              <a:t>ENTER TITLE – JUST ONE LINE</a:t>
            </a:r>
          </a:p>
        </p:txBody>
      </p:sp>
      <p:pic>
        <p:nvPicPr>
          <p:cNvPr id="4" name="Bild 3">
            <a:extLst>
              <a:ext uri="{FF2B5EF4-FFF2-40B4-BE49-F238E27FC236}">
                <a16:creationId xmlns:a16="http://schemas.microsoft.com/office/drawing/2014/main" id="{0C32FF60-6FE8-4461-972D-A358F17082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000" y="2520000"/>
            <a:ext cx="2286000" cy="542925"/>
          </a:xfrm>
          <a:prstGeom prst="rect">
            <a:avLst/>
          </a:prstGeom>
        </p:spPr>
      </p:pic>
      <p:sp>
        <p:nvSpPr>
          <p:cNvPr id="6" name="Text Placeholder 5">
            <a:extLst>
              <a:ext uri="{FF2B5EF4-FFF2-40B4-BE49-F238E27FC236}">
                <a16:creationId xmlns:a16="http://schemas.microsoft.com/office/drawing/2014/main" id="{FAA584E0-8547-4EBA-93A4-9919707E8DBE}"/>
              </a:ext>
            </a:extLst>
          </p:cNvPr>
          <p:cNvSpPr>
            <a:spLocks noGrp="1"/>
          </p:cNvSpPr>
          <p:nvPr>
            <p:ph type="body" sz="quarter" idx="10" hasCustomPrompt="1"/>
          </p:nvPr>
        </p:nvSpPr>
        <p:spPr>
          <a:xfrm>
            <a:off x="4337050" y="3218400"/>
            <a:ext cx="7204550" cy="1080000"/>
          </a:xfrm>
          <a:prstGeom prst="rect">
            <a:avLst/>
          </a:prstGeom>
        </p:spPr>
        <p:txBody>
          <a:bodyPr/>
          <a:lstStyle>
            <a:lvl1pPr algn="l">
              <a:defRPr sz="2000"/>
            </a:lvl1pPr>
          </a:lstStyle>
          <a:p>
            <a:pPr lvl="0"/>
            <a:r>
              <a:rPr lang="en-GB" noProof="0"/>
              <a:t>Enter subtitle if needed</a:t>
            </a:r>
          </a:p>
        </p:txBody>
      </p:sp>
    </p:spTree>
    <p:extLst>
      <p:ext uri="{BB962C8B-B14F-4D97-AF65-F5344CB8AC3E}">
        <p14:creationId xmlns:p14="http://schemas.microsoft.com/office/powerpoint/2010/main" val="298672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1580">
          <p15:clr>
            <a:srgbClr val="FBAE40"/>
          </p15:clr>
        </p15:guide>
        <p15:guide id="2" pos="2732">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Title 32pt  Sub 20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1011198"/>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8617360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32pt  Sub 20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1011198"/>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99BDF231-7A6C-4F2D-9F65-39E5E637BD12}"/>
              </a:ext>
            </a:extLst>
          </p:cNvPr>
          <p:cNvSpPr>
            <a:spLocks noGrp="1"/>
          </p:cNvSpPr>
          <p:nvPr>
            <p:ph sz="quarter" idx="11"/>
          </p:nvPr>
        </p:nvSpPr>
        <p:spPr>
          <a:xfrm>
            <a:off x="1409700" y="1603375"/>
            <a:ext cx="2413000"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E6F9ED7-F636-4C60-88BC-A5B3116D8AB1}"/>
              </a:ext>
            </a:extLst>
          </p:cNvPr>
          <p:cNvSpPr>
            <a:spLocks noGrp="1"/>
          </p:cNvSpPr>
          <p:nvPr>
            <p:ph sz="quarter" idx="12"/>
          </p:nvPr>
        </p:nvSpPr>
        <p:spPr>
          <a:xfrm>
            <a:off x="4422775" y="1603375"/>
            <a:ext cx="3101975" cy="127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BAE8FF9-60FC-43F6-AF20-61FAB8AB4A82}"/>
              </a:ext>
            </a:extLst>
          </p:cNvPr>
          <p:cNvSpPr>
            <a:spLocks noGrp="1"/>
          </p:cNvSpPr>
          <p:nvPr>
            <p:ph sz="quarter" idx="13"/>
          </p:nvPr>
        </p:nvSpPr>
        <p:spPr>
          <a:xfrm>
            <a:off x="7854950" y="1603375"/>
            <a:ext cx="1528763" cy="101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4091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4562" y="3035808"/>
            <a:ext cx="5722937"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0440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600">
          <p15:clr>
            <a:srgbClr val="5ACBF0"/>
          </p15:clr>
        </p15:guide>
        <p15:guide id="3" orient="horz" pos="1910">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a:extLst>
              <a:ext uri="{FF2B5EF4-FFF2-40B4-BE49-F238E27FC236}">
                <a16:creationId xmlns:a16="http://schemas.microsoft.com/office/drawing/2014/main" id="{CB416E83-2BF2-4A74-8492-6C75F7B6CB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82871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03631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53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61226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6383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0122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253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891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4089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6246345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466950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016296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143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488005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260868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7817921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6425877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421669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56491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79644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7735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3798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97119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67187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6699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98281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7A02-F2B6-4933-AD1C-7D1F4BB85970}"/>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9D157C1-F362-48DB-ABB3-54694884B579}"/>
              </a:ext>
            </a:extLst>
          </p:cNvPr>
          <p:cNvSpPr>
            <a:spLocks noGrp="1"/>
          </p:cNvSpPr>
          <p:nvPr>
            <p:ph sz="quarter" idx="10"/>
          </p:nvPr>
        </p:nvSpPr>
        <p:spPr>
          <a:xfrm>
            <a:off x="588963" y="1176338"/>
            <a:ext cx="1790700"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44E012A-28B7-48B1-BCFC-A2E5F2E4CAD7}"/>
              </a:ext>
            </a:extLst>
          </p:cNvPr>
          <p:cNvSpPr>
            <a:spLocks noGrp="1"/>
          </p:cNvSpPr>
          <p:nvPr>
            <p:ph sz="quarter" idx="11"/>
          </p:nvPr>
        </p:nvSpPr>
        <p:spPr>
          <a:xfrm>
            <a:off x="2641600" y="1176338"/>
            <a:ext cx="1790700"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4B66E37-D8D0-41AD-B103-C65B9B673F13}"/>
              </a:ext>
            </a:extLst>
          </p:cNvPr>
          <p:cNvSpPr>
            <a:spLocks noGrp="1"/>
          </p:cNvSpPr>
          <p:nvPr>
            <p:ph sz="quarter" idx="12"/>
          </p:nvPr>
        </p:nvSpPr>
        <p:spPr>
          <a:xfrm>
            <a:off x="4694238" y="1176338"/>
            <a:ext cx="1790700"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1246695-6B24-49DD-A226-769B41899CAA}"/>
              </a:ext>
            </a:extLst>
          </p:cNvPr>
          <p:cNvSpPr>
            <a:spLocks noGrp="1"/>
          </p:cNvSpPr>
          <p:nvPr>
            <p:ph sz="quarter" idx="13"/>
          </p:nvPr>
        </p:nvSpPr>
        <p:spPr>
          <a:xfrm>
            <a:off x="6746875" y="1176338"/>
            <a:ext cx="1790700"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1C5C942-316C-4C95-9361-4723404FE99E}"/>
              </a:ext>
            </a:extLst>
          </p:cNvPr>
          <p:cNvSpPr>
            <a:spLocks noGrp="1"/>
          </p:cNvSpPr>
          <p:nvPr>
            <p:ph sz="quarter" idx="14"/>
          </p:nvPr>
        </p:nvSpPr>
        <p:spPr>
          <a:xfrm>
            <a:off x="8799513" y="1176338"/>
            <a:ext cx="2100262"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E8FBAE22-E8A5-4272-92CE-49F5A5EFDB2F}"/>
              </a:ext>
            </a:extLst>
          </p:cNvPr>
          <p:cNvSpPr>
            <a:spLocks noGrp="1"/>
          </p:cNvSpPr>
          <p:nvPr>
            <p:ph sz="quarter" idx="15"/>
          </p:nvPr>
        </p:nvSpPr>
        <p:spPr>
          <a:xfrm>
            <a:off x="588963" y="2438400"/>
            <a:ext cx="1790700"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FDA87355-0E46-4A94-8410-86B724B98172}"/>
              </a:ext>
            </a:extLst>
          </p:cNvPr>
          <p:cNvSpPr>
            <a:spLocks noGrp="1"/>
          </p:cNvSpPr>
          <p:nvPr>
            <p:ph sz="quarter" idx="16"/>
          </p:nvPr>
        </p:nvSpPr>
        <p:spPr>
          <a:xfrm>
            <a:off x="2917825" y="2438400"/>
            <a:ext cx="1514475" cy="99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E4D2F0B9-CC14-4E10-8B15-FEDA655AF148}"/>
              </a:ext>
            </a:extLst>
          </p:cNvPr>
          <p:cNvSpPr>
            <a:spLocks noGrp="1"/>
          </p:cNvSpPr>
          <p:nvPr>
            <p:ph sz="quarter" idx="17"/>
          </p:nvPr>
        </p:nvSpPr>
        <p:spPr>
          <a:xfrm>
            <a:off x="4708525" y="2587625"/>
            <a:ext cx="1776413"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3D9DCA3D-71E8-46A2-AE50-40358CAB75E5}"/>
              </a:ext>
            </a:extLst>
          </p:cNvPr>
          <p:cNvSpPr>
            <a:spLocks noGrp="1"/>
          </p:cNvSpPr>
          <p:nvPr>
            <p:ph sz="quarter" idx="18"/>
          </p:nvPr>
        </p:nvSpPr>
        <p:spPr>
          <a:xfrm>
            <a:off x="6908800" y="2587625"/>
            <a:ext cx="1628775"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9B6D38FE-BBDE-4AC5-9970-3EB6E97DD35B}"/>
              </a:ext>
            </a:extLst>
          </p:cNvPr>
          <p:cNvSpPr>
            <a:spLocks noGrp="1"/>
          </p:cNvSpPr>
          <p:nvPr>
            <p:ph sz="quarter" idx="19"/>
          </p:nvPr>
        </p:nvSpPr>
        <p:spPr>
          <a:xfrm>
            <a:off x="8961438" y="2587625"/>
            <a:ext cx="1938337" cy="99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B0602328-6763-465C-A1E0-1977EC694E2A}"/>
              </a:ext>
            </a:extLst>
          </p:cNvPr>
          <p:cNvSpPr>
            <a:spLocks noGrp="1"/>
          </p:cNvSpPr>
          <p:nvPr>
            <p:ph sz="quarter" idx="20"/>
          </p:nvPr>
        </p:nvSpPr>
        <p:spPr>
          <a:xfrm>
            <a:off x="696913" y="3700463"/>
            <a:ext cx="1682750"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9FBDB046-E09D-4FDF-BB7B-5EFA228ADC7B}"/>
              </a:ext>
            </a:extLst>
          </p:cNvPr>
          <p:cNvSpPr>
            <a:spLocks noGrp="1"/>
          </p:cNvSpPr>
          <p:nvPr>
            <p:ph sz="quarter" idx="21"/>
          </p:nvPr>
        </p:nvSpPr>
        <p:spPr>
          <a:xfrm>
            <a:off x="2917825" y="3817938"/>
            <a:ext cx="1514475"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894C0CE4-E8D8-4468-8860-34FB998F4A4E}"/>
              </a:ext>
            </a:extLst>
          </p:cNvPr>
          <p:cNvSpPr>
            <a:spLocks noGrp="1"/>
          </p:cNvSpPr>
          <p:nvPr>
            <p:ph sz="quarter" idx="22"/>
          </p:nvPr>
        </p:nvSpPr>
        <p:spPr>
          <a:xfrm>
            <a:off x="4848225" y="3849688"/>
            <a:ext cx="1408113"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4D42D74-99EC-452F-B40A-02FFF5F63A06}"/>
              </a:ext>
            </a:extLst>
          </p:cNvPr>
          <p:cNvSpPr>
            <a:spLocks noGrp="1"/>
          </p:cNvSpPr>
          <p:nvPr>
            <p:ph sz="quarter" idx="23"/>
          </p:nvPr>
        </p:nvSpPr>
        <p:spPr>
          <a:xfrm>
            <a:off x="6624638" y="3700463"/>
            <a:ext cx="1790700"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09449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4151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036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3335581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7364999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1792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Title slide whit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tx1"/>
                </a:solidFill>
              </a:defRPr>
            </a:lvl1pPr>
          </a:lstStyle>
          <a:p>
            <a:r>
              <a:rPr lang="en-US"/>
              <a:t>Microsoft Azure</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tx1"/>
                </a:solidFill>
                <a:latin typeface="+mn-lt"/>
              </a:defRPr>
            </a:lvl1pPr>
          </a:lstStyle>
          <a:p>
            <a:pPr lvl="0"/>
            <a:r>
              <a:rPr lang="en-US"/>
              <a:t>Author name</a:t>
            </a:r>
          </a:p>
          <a:p>
            <a:pPr lvl="0"/>
            <a:r>
              <a:rPr lang="en-US"/>
              <a:t>Date</a:t>
            </a:r>
          </a:p>
        </p:txBody>
      </p:sp>
      <p:pic>
        <p:nvPicPr>
          <p:cNvPr id="7" name="MS logo white - EMF">
            <a:extLst>
              <a:ext uri="{FF2B5EF4-FFF2-40B4-BE49-F238E27FC236}">
                <a16:creationId xmlns:a16="http://schemas.microsoft.com/office/drawing/2014/main" id="{8C9E821F-1698-B941-98E4-14796A4C305E}"/>
              </a:ext>
            </a:extLst>
          </p:cNvPr>
          <p:cNvPicPr>
            <a:picLocks noChangeAspect="1"/>
          </p:cNvPicPr>
          <p:nvPr userDrawn="1"/>
        </p:nvPicPr>
        <p:blipFill>
          <a:blip r:embed="rId2"/>
          <a:stretch>
            <a:fillRect/>
          </a:stretch>
        </p:blipFill>
        <p:spPr bwMode="black">
          <a:xfrm>
            <a:off x="437233" y="491667"/>
            <a:ext cx="1423303" cy="304828"/>
          </a:xfrm>
          <a:prstGeom prst="rect">
            <a:avLst/>
          </a:prstGeom>
        </p:spPr>
      </p:pic>
    </p:spTree>
    <p:extLst>
      <p:ext uri="{BB962C8B-B14F-4D97-AF65-F5344CB8AC3E}">
        <p14:creationId xmlns:p14="http://schemas.microsoft.com/office/powerpoint/2010/main" val="3800101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lue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F308F6-277D-4907-8B84-469082083A5E}"/>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723EC-4AC1-42C1-8097-95B60B661E1A}"/>
              </a:ext>
            </a:extLst>
          </p:cNvPr>
          <p:cNvSpPr>
            <a:spLocks noGrp="1"/>
          </p:cNvSpPr>
          <p:nvPr>
            <p:ph type="title"/>
          </p:nvPr>
        </p:nvSpPr>
        <p:spPr>
          <a:xfrm>
            <a:off x="269241" y="289511"/>
            <a:ext cx="5471160" cy="1046440"/>
          </a:xfrm>
        </p:spPr>
        <p:txBody>
          <a:bodyPr vert="horz" wrap="square" lIns="146304" tIns="91440" rIns="146304" bIns="91440" rtlCol="0" anchor="t">
            <a:noAutofit/>
          </a:bodyPr>
          <a:lstStyle>
            <a:lvl1pPr>
              <a:defRPr lang="en-US" sz="3600" b="1" i="0" cap="none" spc="0" baseline="0">
                <a:solidFill>
                  <a:schemeClr val="bg1"/>
                </a:solidFill>
                <a:latin typeface="Segoe UI Semibold" panose="020B0502040204020203" pitchFamily="34" charset="0"/>
                <a:cs typeface="Segoe UI Semibold" panose="020B0502040204020203" pitchFamily="34" charset="0"/>
              </a:defRPr>
            </a:lvl1pPr>
          </a:lstStyle>
          <a:p>
            <a:pPr marL="0" lvl="0" defTabSz="914225">
              <a:lnSpc>
                <a:spcPct val="100000"/>
              </a:lnSpc>
            </a:pPr>
            <a:r>
              <a:rPr lang="en-US"/>
              <a:t>Click to edit Master title style</a:t>
            </a:r>
          </a:p>
        </p:txBody>
      </p:sp>
      <p:sp>
        <p:nvSpPr>
          <p:cNvPr id="6" name="Text Placeholder 5">
            <a:extLst>
              <a:ext uri="{FF2B5EF4-FFF2-40B4-BE49-F238E27FC236}">
                <a16:creationId xmlns:a16="http://schemas.microsoft.com/office/drawing/2014/main" id="{851E385E-C968-46B1-B908-12BCE9711189}"/>
              </a:ext>
            </a:extLst>
          </p:cNvPr>
          <p:cNvSpPr>
            <a:spLocks noGrp="1"/>
          </p:cNvSpPr>
          <p:nvPr>
            <p:ph type="body" sz="quarter" idx="10"/>
          </p:nvPr>
        </p:nvSpPr>
        <p:spPr>
          <a:xfrm>
            <a:off x="269242" y="1881189"/>
            <a:ext cx="5471159" cy="1348061"/>
          </a:xfrm>
        </p:spPr>
        <p:txBody>
          <a:bodyPr/>
          <a:lstStyle>
            <a:lvl1pPr marL="0" indent="0">
              <a:lnSpc>
                <a:spcPct val="100000"/>
              </a:lnSpc>
              <a:spcBef>
                <a:spcPts val="1400"/>
              </a:spcBef>
              <a:buFont typeface="Arial" panose="020B0604020202020204" pitchFamily="34" charset="0"/>
              <a:buNone/>
              <a:defRPr lang="en-US" sz="1400" b="0" i="0" kern="1200" spc="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336080" indent="0">
              <a:buFont typeface="Arial" panose="020B0604020202020204" pitchFamily="34" charset="0"/>
              <a:buNone/>
              <a:defRPr sz="1400" b="0" i="0" spc="0" baseline="0">
                <a:solidFill>
                  <a:schemeClr val="bg1"/>
                </a:solidFill>
                <a:latin typeface="Segoe UI" panose="020B0502040204020203" pitchFamily="34" charset="0"/>
                <a:cs typeface="Segoe UI" panose="020B0502040204020203" pitchFamily="34" charset="0"/>
              </a:defRPr>
            </a:lvl2pPr>
            <a:lvl3pPr marL="560134" indent="0">
              <a:buFont typeface="Arial" panose="020B0604020202020204" pitchFamily="34" charset="0"/>
              <a:buNone/>
              <a:defRPr sz="1400" b="0" i="0" spc="0" baseline="0">
                <a:solidFill>
                  <a:schemeClr val="bg1"/>
                </a:solidFill>
                <a:latin typeface="Segoe UI" panose="020B0502040204020203" pitchFamily="34" charset="0"/>
                <a:cs typeface="Segoe UI" panose="020B0502040204020203" pitchFamily="34" charset="0"/>
              </a:defRPr>
            </a:lvl3pPr>
            <a:lvl4pPr marL="784187" indent="0">
              <a:buFont typeface="Arial" panose="020B0604020202020204" pitchFamily="34" charset="0"/>
              <a:buNone/>
              <a:defRPr sz="1400" b="0" i="0" spc="0" baseline="0">
                <a:solidFill>
                  <a:schemeClr val="bg1"/>
                </a:solidFill>
                <a:latin typeface="Segoe UI" panose="020B0502040204020203" pitchFamily="34" charset="0"/>
                <a:cs typeface="Segoe UI" panose="020B0502040204020203" pitchFamily="34" charset="0"/>
              </a:defRPr>
            </a:lvl4pPr>
            <a:lvl5pPr marL="1008241" indent="0">
              <a:buFont typeface="Arial" panose="020B0604020202020204" pitchFamily="34" charset="0"/>
              <a:buNone/>
              <a:defRPr sz="1400" b="0" i="0" spc="0" baseline="0">
                <a:solidFill>
                  <a:schemeClr val="bg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368E2C1-4809-4EC3-B3E8-BC3ECFFA8A9E}"/>
              </a:ext>
            </a:extLst>
          </p:cNvPr>
          <p:cNvSpPr txBox="1"/>
          <p:nvPr userDrawn="1"/>
        </p:nvSpPr>
        <p:spPr>
          <a:xfrm>
            <a:off x="-44692" y="6509929"/>
            <a:ext cx="2420066" cy="440890"/>
          </a:xfrm>
          <a:prstGeom prst="rect">
            <a:avLst/>
          </a:prstGeom>
          <a:noFill/>
        </p:spPr>
        <p:txBody>
          <a:bodyPr wrap="square" lIns="182854" tIns="146284" rIns="182854" bIns="146284" rtlCol="0">
            <a:spAutoFit/>
          </a:bodyPr>
          <a:lstStyle/>
          <a:p>
            <a:pPr>
              <a:lnSpc>
                <a:spcPct val="90000"/>
              </a:lnSpc>
              <a:spcAft>
                <a:spcPts val="600"/>
              </a:spcAft>
            </a:pPr>
            <a:r>
              <a:rPr lang="en-US" sz="1000">
                <a:solidFill>
                  <a:srgbClr val="FF0000"/>
                </a:solidFill>
              </a:rPr>
              <a:t>Microsoft Confidential</a:t>
            </a:r>
          </a:p>
        </p:txBody>
      </p:sp>
    </p:spTree>
    <p:extLst>
      <p:ext uri="{BB962C8B-B14F-4D97-AF65-F5344CB8AC3E}">
        <p14:creationId xmlns:p14="http://schemas.microsoft.com/office/powerpoint/2010/main" val="353340216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0057838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965318517"/>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173929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itle 32pt  Sub 20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972900"/>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60652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477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5103C81-9838-4675-841F-2E3BE24081CF}"/>
              </a:ext>
            </a:extLst>
          </p:cNvPr>
          <p:cNvSpPr>
            <a:spLocks noGrp="1"/>
          </p:cNvSpPr>
          <p:nvPr>
            <p:ph sz="quarter" idx="10"/>
          </p:nvPr>
        </p:nvSpPr>
        <p:spPr>
          <a:xfrm>
            <a:off x="588963" y="1177925"/>
            <a:ext cx="1655762"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120DA06-9960-413D-A224-DB33C303CAD2}"/>
              </a:ext>
            </a:extLst>
          </p:cNvPr>
          <p:cNvSpPr>
            <a:spLocks noGrp="1"/>
          </p:cNvSpPr>
          <p:nvPr>
            <p:ph sz="quarter" idx="11"/>
          </p:nvPr>
        </p:nvSpPr>
        <p:spPr>
          <a:xfrm>
            <a:off x="2576513" y="1177925"/>
            <a:ext cx="124777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F6087771-F64F-4252-9E7F-D400F55E8F50}"/>
              </a:ext>
            </a:extLst>
          </p:cNvPr>
          <p:cNvSpPr>
            <a:spLocks noGrp="1"/>
          </p:cNvSpPr>
          <p:nvPr>
            <p:ph sz="quarter" idx="12"/>
          </p:nvPr>
        </p:nvSpPr>
        <p:spPr>
          <a:xfrm>
            <a:off x="4044950" y="1177925"/>
            <a:ext cx="109537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77CFFF3-B5F2-44A1-A746-935A753E528D}"/>
              </a:ext>
            </a:extLst>
          </p:cNvPr>
          <p:cNvSpPr>
            <a:spLocks noGrp="1"/>
          </p:cNvSpPr>
          <p:nvPr>
            <p:ph sz="quarter" idx="13"/>
          </p:nvPr>
        </p:nvSpPr>
        <p:spPr>
          <a:xfrm>
            <a:off x="5360988" y="1177925"/>
            <a:ext cx="140017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84CB56E-9ECA-42D9-99B6-A81C1A292D54}"/>
              </a:ext>
            </a:extLst>
          </p:cNvPr>
          <p:cNvSpPr>
            <a:spLocks noGrp="1"/>
          </p:cNvSpPr>
          <p:nvPr>
            <p:ph sz="quarter" idx="14"/>
          </p:nvPr>
        </p:nvSpPr>
        <p:spPr>
          <a:xfrm>
            <a:off x="6981825" y="1177925"/>
            <a:ext cx="1150938"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C47E4081-54BE-4564-870A-8776C2C6F9A6}"/>
              </a:ext>
            </a:extLst>
          </p:cNvPr>
          <p:cNvSpPr>
            <a:spLocks noGrp="1"/>
          </p:cNvSpPr>
          <p:nvPr>
            <p:ph sz="quarter" idx="15"/>
          </p:nvPr>
        </p:nvSpPr>
        <p:spPr>
          <a:xfrm>
            <a:off x="8353425" y="1177925"/>
            <a:ext cx="1262063"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574FF04F-74FF-4035-AF60-EE668B9D3EEA}"/>
              </a:ext>
            </a:extLst>
          </p:cNvPr>
          <p:cNvSpPr>
            <a:spLocks noGrp="1"/>
          </p:cNvSpPr>
          <p:nvPr>
            <p:ph sz="quarter" idx="16"/>
          </p:nvPr>
        </p:nvSpPr>
        <p:spPr>
          <a:xfrm>
            <a:off x="9836150" y="1177925"/>
            <a:ext cx="1262063"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3CF245A9-A3E3-42A4-BFA0-BD061A4F89E6}"/>
              </a:ext>
            </a:extLst>
          </p:cNvPr>
          <p:cNvSpPr>
            <a:spLocks noGrp="1"/>
          </p:cNvSpPr>
          <p:nvPr>
            <p:ph sz="quarter" idx="17"/>
          </p:nvPr>
        </p:nvSpPr>
        <p:spPr>
          <a:xfrm>
            <a:off x="588963" y="1898650"/>
            <a:ext cx="1655762"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64FF3D9F-2947-488F-88CE-53F9BF731E01}"/>
              </a:ext>
            </a:extLst>
          </p:cNvPr>
          <p:cNvSpPr>
            <a:spLocks noGrp="1"/>
          </p:cNvSpPr>
          <p:nvPr>
            <p:ph sz="quarter" idx="18"/>
          </p:nvPr>
        </p:nvSpPr>
        <p:spPr>
          <a:xfrm>
            <a:off x="2576513" y="2008188"/>
            <a:ext cx="1247775" cy="44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D5E6D85A-9BE7-4516-B52E-AA89B51D3D46}"/>
              </a:ext>
            </a:extLst>
          </p:cNvPr>
          <p:cNvSpPr>
            <a:spLocks noGrp="1"/>
          </p:cNvSpPr>
          <p:nvPr>
            <p:ph sz="quarter" idx="19"/>
          </p:nvPr>
        </p:nvSpPr>
        <p:spPr>
          <a:xfrm>
            <a:off x="4156075" y="2008188"/>
            <a:ext cx="14001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2A4DFAE3-1FE0-4C20-9E9E-78204DDA253A}"/>
              </a:ext>
            </a:extLst>
          </p:cNvPr>
          <p:cNvSpPr>
            <a:spLocks noGrp="1"/>
          </p:cNvSpPr>
          <p:nvPr>
            <p:ph sz="quarter" idx="20"/>
          </p:nvPr>
        </p:nvSpPr>
        <p:spPr>
          <a:xfrm>
            <a:off x="5811838" y="2008188"/>
            <a:ext cx="949325" cy="67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B09E54E6-79F6-4A2F-A0DB-CD4A405F8111}"/>
              </a:ext>
            </a:extLst>
          </p:cNvPr>
          <p:cNvSpPr>
            <a:spLocks noGrp="1"/>
          </p:cNvSpPr>
          <p:nvPr>
            <p:ph sz="quarter" idx="21"/>
          </p:nvPr>
        </p:nvSpPr>
        <p:spPr>
          <a:xfrm>
            <a:off x="7016750" y="1898650"/>
            <a:ext cx="1116013" cy="67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C7F2CCE4-A2DC-4051-A58D-2EB4CDBA3511}"/>
              </a:ext>
            </a:extLst>
          </p:cNvPr>
          <p:cNvSpPr>
            <a:spLocks noGrp="1"/>
          </p:cNvSpPr>
          <p:nvPr>
            <p:ph sz="quarter" idx="22"/>
          </p:nvPr>
        </p:nvSpPr>
        <p:spPr>
          <a:xfrm>
            <a:off x="8416925" y="2008188"/>
            <a:ext cx="1116013" cy="44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0BF25701-B753-480E-8816-49B521AAFF48}"/>
              </a:ext>
            </a:extLst>
          </p:cNvPr>
          <p:cNvSpPr>
            <a:spLocks noGrp="1"/>
          </p:cNvSpPr>
          <p:nvPr>
            <p:ph sz="quarter" idx="23"/>
          </p:nvPr>
        </p:nvSpPr>
        <p:spPr>
          <a:xfrm>
            <a:off x="9953625" y="2008188"/>
            <a:ext cx="1116013"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FD669B1B-0B15-414F-8786-AD5ABFA6C85B}"/>
              </a:ext>
            </a:extLst>
          </p:cNvPr>
          <p:cNvSpPr>
            <a:spLocks noGrp="1"/>
          </p:cNvSpPr>
          <p:nvPr>
            <p:ph sz="quarter" idx="24"/>
          </p:nvPr>
        </p:nvSpPr>
        <p:spPr>
          <a:xfrm>
            <a:off x="755650" y="2578100"/>
            <a:ext cx="1392238"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D1EE03C4-BBAF-4C01-8D5D-336C9E4D2239}"/>
              </a:ext>
            </a:extLst>
          </p:cNvPr>
          <p:cNvSpPr>
            <a:spLocks noGrp="1"/>
          </p:cNvSpPr>
          <p:nvPr>
            <p:ph sz="quarter" idx="25"/>
          </p:nvPr>
        </p:nvSpPr>
        <p:spPr>
          <a:xfrm>
            <a:off x="2411413" y="2619375"/>
            <a:ext cx="1392237" cy="51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F438BD7F-6EDE-4BDF-867E-2B92162DC4E2}"/>
              </a:ext>
            </a:extLst>
          </p:cNvPr>
          <p:cNvSpPr>
            <a:spLocks noGrp="1"/>
          </p:cNvSpPr>
          <p:nvPr>
            <p:ph sz="quarter" idx="26"/>
          </p:nvPr>
        </p:nvSpPr>
        <p:spPr>
          <a:xfrm>
            <a:off x="4067175" y="2728913"/>
            <a:ext cx="1489075" cy="512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C2875336-D483-468A-84AF-7EF2484965F5}"/>
              </a:ext>
            </a:extLst>
          </p:cNvPr>
          <p:cNvSpPr>
            <a:spLocks noGrp="1"/>
          </p:cNvSpPr>
          <p:nvPr>
            <p:ph sz="quarter" idx="27"/>
          </p:nvPr>
        </p:nvSpPr>
        <p:spPr>
          <a:xfrm>
            <a:off x="5929313" y="2838450"/>
            <a:ext cx="1150937" cy="40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AE8E0C06-A732-4B93-901B-3B7A354B7B24}"/>
              </a:ext>
            </a:extLst>
          </p:cNvPr>
          <p:cNvSpPr>
            <a:spLocks noGrp="1"/>
          </p:cNvSpPr>
          <p:nvPr>
            <p:ph sz="quarter" idx="28"/>
          </p:nvPr>
        </p:nvSpPr>
        <p:spPr>
          <a:xfrm>
            <a:off x="7418388" y="2744788"/>
            <a:ext cx="1150937"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6AD3F91-417B-4328-9579-C927FA3F8B1E}"/>
              </a:ext>
            </a:extLst>
          </p:cNvPr>
          <p:cNvSpPr>
            <a:spLocks noGrp="1"/>
          </p:cNvSpPr>
          <p:nvPr>
            <p:ph sz="quarter" idx="29"/>
          </p:nvPr>
        </p:nvSpPr>
        <p:spPr>
          <a:xfrm>
            <a:off x="8942388" y="2728913"/>
            <a:ext cx="1150937"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EDCCC625-EAA6-4BF6-8293-675FB8BE6553}"/>
              </a:ext>
            </a:extLst>
          </p:cNvPr>
          <p:cNvSpPr>
            <a:spLocks noGrp="1"/>
          </p:cNvSpPr>
          <p:nvPr>
            <p:ph sz="quarter" idx="30"/>
          </p:nvPr>
        </p:nvSpPr>
        <p:spPr>
          <a:xfrm>
            <a:off x="10431463" y="2728913"/>
            <a:ext cx="1262062" cy="569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FB244B83-C417-4CBE-B978-F3810A441D4E}"/>
              </a:ext>
            </a:extLst>
          </p:cNvPr>
          <p:cNvSpPr>
            <a:spLocks noGrp="1"/>
          </p:cNvSpPr>
          <p:nvPr>
            <p:ph sz="quarter" idx="31"/>
          </p:nvPr>
        </p:nvSpPr>
        <p:spPr>
          <a:xfrm>
            <a:off x="588963" y="3449638"/>
            <a:ext cx="1392237"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74AFC450-49E6-4317-85D6-C85A034AF2F0}"/>
              </a:ext>
            </a:extLst>
          </p:cNvPr>
          <p:cNvSpPr>
            <a:spLocks noGrp="1"/>
          </p:cNvSpPr>
          <p:nvPr>
            <p:ph sz="quarter" idx="32"/>
          </p:nvPr>
        </p:nvSpPr>
        <p:spPr>
          <a:xfrm>
            <a:off x="2244725" y="3429000"/>
            <a:ext cx="1392238" cy="6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Content Placeholder 49">
            <a:extLst>
              <a:ext uri="{FF2B5EF4-FFF2-40B4-BE49-F238E27FC236}">
                <a16:creationId xmlns:a16="http://schemas.microsoft.com/office/drawing/2014/main" id="{CB649485-8F02-4B4A-8BDD-251296DBEED2}"/>
              </a:ext>
            </a:extLst>
          </p:cNvPr>
          <p:cNvSpPr>
            <a:spLocks noGrp="1"/>
          </p:cNvSpPr>
          <p:nvPr>
            <p:ph sz="quarter" idx="33"/>
          </p:nvPr>
        </p:nvSpPr>
        <p:spPr>
          <a:xfrm>
            <a:off x="4044950" y="3506788"/>
            <a:ext cx="1635125" cy="512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Content Placeholder 51">
            <a:extLst>
              <a:ext uri="{FF2B5EF4-FFF2-40B4-BE49-F238E27FC236}">
                <a16:creationId xmlns:a16="http://schemas.microsoft.com/office/drawing/2014/main" id="{991187D4-0C4C-4929-840A-D0A433E8739A}"/>
              </a:ext>
            </a:extLst>
          </p:cNvPr>
          <p:cNvSpPr>
            <a:spLocks noGrp="1"/>
          </p:cNvSpPr>
          <p:nvPr>
            <p:ph sz="quarter" idx="34"/>
          </p:nvPr>
        </p:nvSpPr>
        <p:spPr>
          <a:xfrm>
            <a:off x="5929313" y="3506788"/>
            <a:ext cx="1150937"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53">
            <a:extLst>
              <a:ext uri="{FF2B5EF4-FFF2-40B4-BE49-F238E27FC236}">
                <a16:creationId xmlns:a16="http://schemas.microsoft.com/office/drawing/2014/main" id="{B806712E-9B31-4A0A-89D4-A1D02D3E01E7}"/>
              </a:ext>
            </a:extLst>
          </p:cNvPr>
          <p:cNvSpPr>
            <a:spLocks noGrp="1"/>
          </p:cNvSpPr>
          <p:nvPr>
            <p:ph sz="quarter" idx="35"/>
          </p:nvPr>
        </p:nvSpPr>
        <p:spPr>
          <a:xfrm>
            <a:off x="7418388" y="3502025"/>
            <a:ext cx="1150937"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55">
            <a:extLst>
              <a:ext uri="{FF2B5EF4-FFF2-40B4-BE49-F238E27FC236}">
                <a16:creationId xmlns:a16="http://schemas.microsoft.com/office/drawing/2014/main" id="{98AF5731-881F-4A6B-9036-8ED20C5A739F}"/>
              </a:ext>
            </a:extLst>
          </p:cNvPr>
          <p:cNvSpPr>
            <a:spLocks noGrp="1"/>
          </p:cNvSpPr>
          <p:nvPr>
            <p:ph sz="quarter" idx="36"/>
          </p:nvPr>
        </p:nvSpPr>
        <p:spPr>
          <a:xfrm>
            <a:off x="8942388" y="3465513"/>
            <a:ext cx="1150937" cy="6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Content Placeholder 57">
            <a:extLst>
              <a:ext uri="{FF2B5EF4-FFF2-40B4-BE49-F238E27FC236}">
                <a16:creationId xmlns:a16="http://schemas.microsoft.com/office/drawing/2014/main" id="{AC34849F-D14B-49CB-9C70-C71EF9793A45}"/>
              </a:ext>
            </a:extLst>
          </p:cNvPr>
          <p:cNvSpPr>
            <a:spLocks noGrp="1"/>
          </p:cNvSpPr>
          <p:nvPr>
            <p:ph sz="quarter" idx="37"/>
          </p:nvPr>
        </p:nvSpPr>
        <p:spPr>
          <a:xfrm>
            <a:off x="10431463" y="3502025"/>
            <a:ext cx="1262062" cy="51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Content Placeholder 59">
            <a:extLst>
              <a:ext uri="{FF2B5EF4-FFF2-40B4-BE49-F238E27FC236}">
                <a16:creationId xmlns:a16="http://schemas.microsoft.com/office/drawing/2014/main" id="{2757CC5E-708B-46BA-B2D0-1453BFF6E49D}"/>
              </a:ext>
            </a:extLst>
          </p:cNvPr>
          <p:cNvSpPr>
            <a:spLocks noGrp="1"/>
          </p:cNvSpPr>
          <p:nvPr>
            <p:ph sz="quarter" idx="38"/>
          </p:nvPr>
        </p:nvSpPr>
        <p:spPr>
          <a:xfrm>
            <a:off x="914400" y="4222750"/>
            <a:ext cx="1497013"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Content Placeholder 61">
            <a:extLst>
              <a:ext uri="{FF2B5EF4-FFF2-40B4-BE49-F238E27FC236}">
                <a16:creationId xmlns:a16="http://schemas.microsoft.com/office/drawing/2014/main" id="{5E7DB21E-AF35-4910-9346-AE1B75E703C6}"/>
              </a:ext>
            </a:extLst>
          </p:cNvPr>
          <p:cNvSpPr>
            <a:spLocks noGrp="1"/>
          </p:cNvSpPr>
          <p:nvPr>
            <p:ph sz="quarter" idx="39"/>
          </p:nvPr>
        </p:nvSpPr>
        <p:spPr>
          <a:xfrm>
            <a:off x="2716213" y="4316413"/>
            <a:ext cx="1247775" cy="6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Content Placeholder 63">
            <a:extLst>
              <a:ext uri="{FF2B5EF4-FFF2-40B4-BE49-F238E27FC236}">
                <a16:creationId xmlns:a16="http://schemas.microsoft.com/office/drawing/2014/main" id="{57C69483-B33C-48AF-B816-52BEA5B5EDCB}"/>
              </a:ext>
            </a:extLst>
          </p:cNvPr>
          <p:cNvSpPr>
            <a:spLocks noGrp="1"/>
          </p:cNvSpPr>
          <p:nvPr>
            <p:ph sz="quarter" idx="40"/>
          </p:nvPr>
        </p:nvSpPr>
        <p:spPr>
          <a:xfrm>
            <a:off x="4433888" y="4394200"/>
            <a:ext cx="1377950" cy="569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Content Placeholder 65">
            <a:extLst>
              <a:ext uri="{FF2B5EF4-FFF2-40B4-BE49-F238E27FC236}">
                <a16:creationId xmlns:a16="http://schemas.microsoft.com/office/drawing/2014/main" id="{8EEDAE15-1BF6-44A3-8C16-33C4CC93C13D}"/>
              </a:ext>
            </a:extLst>
          </p:cNvPr>
          <p:cNvSpPr>
            <a:spLocks noGrp="1"/>
          </p:cNvSpPr>
          <p:nvPr>
            <p:ph sz="quarter" idx="41"/>
          </p:nvPr>
        </p:nvSpPr>
        <p:spPr>
          <a:xfrm>
            <a:off x="6096000" y="4316413"/>
            <a:ext cx="984250" cy="75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67">
            <a:extLst>
              <a:ext uri="{FF2B5EF4-FFF2-40B4-BE49-F238E27FC236}">
                <a16:creationId xmlns:a16="http://schemas.microsoft.com/office/drawing/2014/main" id="{616C1160-274B-49E9-B39A-8CE03D5374C1}"/>
              </a:ext>
            </a:extLst>
          </p:cNvPr>
          <p:cNvSpPr>
            <a:spLocks noGrp="1"/>
          </p:cNvSpPr>
          <p:nvPr>
            <p:ph sz="quarter" idx="42"/>
          </p:nvPr>
        </p:nvSpPr>
        <p:spPr>
          <a:xfrm>
            <a:off x="7473950" y="4348163"/>
            <a:ext cx="1150938" cy="60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 name="TextBox 68">
            <a:extLst>
              <a:ext uri="{FF2B5EF4-FFF2-40B4-BE49-F238E27FC236}">
                <a16:creationId xmlns:a16="http://schemas.microsoft.com/office/drawing/2014/main" id="{5193FE22-1506-4230-9583-E313B24CFD98}"/>
              </a:ext>
              <a:ext uri="{C183D7F6-B498-43B3-948B-1728B52AA6E4}">
                <adec:decorative xmlns:adec="http://schemas.microsoft.com/office/drawing/2017/decorative" val="1"/>
              </a:ext>
            </a:extLst>
          </p:cNvPr>
          <p:cNvSpPr txBox="1"/>
          <p:nvPr userDrawn="1"/>
        </p:nvSpPr>
        <p:spPr>
          <a:xfrm>
            <a:off x="3184093" y="4598581"/>
            <a:ext cx="8425295" cy="786380"/>
          </a:xfrm>
          <a:prstGeom prst="rect">
            <a:avLst/>
          </a:prstGeom>
          <a:noFill/>
          <a:ln w="19050" cap="flat" cmpd="sng" algn="ctr">
            <a:solidFill>
              <a:schemeClr val="accent2"/>
            </a:solidFill>
            <a:prstDash val="dash"/>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defRPr lang="en-US"/>
            </a:defPPr>
            <a:lvl1pPr algn="ctr">
              <a:defRPr sz="1600">
                <a:solidFill>
                  <a:schemeClr val="accent1"/>
                </a:solidFill>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j-ea"/>
                <a:cs typeface="+mj-cs"/>
              </a:rPr>
              <a:t> </a:t>
            </a:r>
          </a:p>
        </p:txBody>
      </p:sp>
      <p:sp>
        <p:nvSpPr>
          <p:cNvPr id="70" name="Rectangle 69">
            <a:extLst>
              <a:ext uri="{FF2B5EF4-FFF2-40B4-BE49-F238E27FC236}">
                <a16:creationId xmlns:a16="http://schemas.microsoft.com/office/drawing/2014/main" id="{6C7FA19A-2D45-4A9C-ACE5-066379EE4B60}"/>
              </a:ext>
              <a:ext uri="{C183D7F6-B498-43B3-948B-1728B52AA6E4}">
                <adec:decorative xmlns:adec="http://schemas.microsoft.com/office/drawing/2017/decorative" val="1"/>
              </a:ext>
            </a:extLst>
          </p:cNvPr>
          <p:cNvSpPr/>
          <p:nvPr userDrawn="1"/>
        </p:nvSpPr>
        <p:spPr>
          <a:xfrm>
            <a:off x="9247481" y="2289436"/>
            <a:ext cx="2286000" cy="636372"/>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p:nvSpPr>
          <p:cNvPr id="71" name="Rectangle 70">
            <a:extLst>
              <a:ext uri="{FF2B5EF4-FFF2-40B4-BE49-F238E27FC236}">
                <a16:creationId xmlns:a16="http://schemas.microsoft.com/office/drawing/2014/main" id="{B5EEF921-9751-4626-8E30-D897260ED45B}"/>
              </a:ext>
              <a:ext uri="{C183D7F6-B498-43B3-948B-1728B52AA6E4}">
                <adec:decorative xmlns:adec="http://schemas.microsoft.com/office/drawing/2017/decorative" val="1"/>
              </a:ext>
            </a:extLst>
          </p:cNvPr>
          <p:cNvSpPr/>
          <p:nvPr userDrawn="1"/>
        </p:nvSpPr>
        <p:spPr>
          <a:xfrm>
            <a:off x="9247481" y="3079718"/>
            <a:ext cx="2286000" cy="650211"/>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p:nvSpPr>
          <p:cNvPr id="72" name="Rectangle 71">
            <a:extLst>
              <a:ext uri="{FF2B5EF4-FFF2-40B4-BE49-F238E27FC236}">
                <a16:creationId xmlns:a16="http://schemas.microsoft.com/office/drawing/2014/main" id="{1018742D-8FA9-45C4-B6B4-D23BA838799E}"/>
              </a:ext>
              <a:ext uri="{C183D7F6-B498-43B3-948B-1728B52AA6E4}">
                <adec:decorative xmlns:adec="http://schemas.microsoft.com/office/drawing/2017/decorative" val="1"/>
              </a:ext>
            </a:extLst>
          </p:cNvPr>
          <p:cNvSpPr/>
          <p:nvPr userDrawn="1"/>
        </p:nvSpPr>
        <p:spPr>
          <a:xfrm>
            <a:off x="3251770" y="2289436"/>
            <a:ext cx="2286000" cy="640671"/>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p:nvSpPr>
          <p:cNvPr id="73" name="Rectangle 72">
            <a:extLst>
              <a:ext uri="{FF2B5EF4-FFF2-40B4-BE49-F238E27FC236}">
                <a16:creationId xmlns:a16="http://schemas.microsoft.com/office/drawing/2014/main" id="{7047F5D7-14A0-4289-9A06-C9681A6622CD}"/>
              </a:ext>
              <a:ext uri="{C183D7F6-B498-43B3-948B-1728B52AA6E4}">
                <adec:decorative xmlns:adec="http://schemas.microsoft.com/office/drawing/2017/decorative" val="1"/>
              </a:ext>
            </a:extLst>
          </p:cNvPr>
          <p:cNvSpPr/>
          <p:nvPr userDrawn="1"/>
        </p:nvSpPr>
        <p:spPr>
          <a:xfrm>
            <a:off x="3251770" y="3080256"/>
            <a:ext cx="2286000" cy="650211"/>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p:nvSpPr>
          <p:cNvPr id="74" name="Rectangle 73">
            <a:extLst>
              <a:ext uri="{FF2B5EF4-FFF2-40B4-BE49-F238E27FC236}">
                <a16:creationId xmlns:a16="http://schemas.microsoft.com/office/drawing/2014/main" id="{56D9340B-4A81-4C26-B4F2-E67A5C25853B}"/>
              </a:ext>
              <a:ext uri="{C183D7F6-B498-43B3-948B-1728B52AA6E4}">
                <adec:decorative xmlns:adec="http://schemas.microsoft.com/office/drawing/2017/decorative" val="1"/>
              </a:ext>
            </a:extLst>
          </p:cNvPr>
          <p:cNvSpPr/>
          <p:nvPr userDrawn="1"/>
        </p:nvSpPr>
        <p:spPr>
          <a:xfrm>
            <a:off x="9247481" y="3883839"/>
            <a:ext cx="2286000" cy="636372"/>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useBgFill="1">
        <p:nvSpPr>
          <p:cNvPr id="75" name="Rectangle 74">
            <a:extLst>
              <a:ext uri="{FF2B5EF4-FFF2-40B4-BE49-F238E27FC236}">
                <a16:creationId xmlns:a16="http://schemas.microsoft.com/office/drawing/2014/main" id="{E864536A-03A4-403F-9B19-243CDED0FDEE}"/>
              </a:ext>
              <a:ext uri="{C183D7F6-B498-43B3-948B-1728B52AA6E4}">
                <adec:decorative xmlns:adec="http://schemas.microsoft.com/office/drawing/2017/decorative" val="1"/>
              </a:ext>
            </a:extLst>
          </p:cNvPr>
          <p:cNvSpPr/>
          <p:nvPr userDrawn="1"/>
        </p:nvSpPr>
        <p:spPr>
          <a:xfrm>
            <a:off x="9247481" y="4674121"/>
            <a:ext cx="2286000" cy="636372"/>
          </a:xfrm>
          <a:prstGeom prst="rect">
            <a:avLst/>
          </a:prstGeom>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spcBef>
                <a:spcPts val="0"/>
              </a:spcBef>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p:nvSpPr>
          <p:cNvPr id="76" name="Rectangle 75">
            <a:extLst>
              <a:ext uri="{FF2B5EF4-FFF2-40B4-BE49-F238E27FC236}">
                <a16:creationId xmlns:a16="http://schemas.microsoft.com/office/drawing/2014/main" id="{599EFFC4-8FF8-4790-A6EC-BEC0F2063251}"/>
              </a:ext>
              <a:ext uri="{C183D7F6-B498-43B3-948B-1728B52AA6E4}">
                <adec:decorative xmlns:adec="http://schemas.microsoft.com/office/drawing/2017/decorative" val="1"/>
              </a:ext>
            </a:extLst>
          </p:cNvPr>
          <p:cNvSpPr/>
          <p:nvPr userDrawn="1"/>
        </p:nvSpPr>
        <p:spPr>
          <a:xfrm>
            <a:off x="3251770" y="3880616"/>
            <a:ext cx="2286000" cy="640671"/>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useBgFill="1">
        <p:nvSpPr>
          <p:cNvPr id="77" name="Rectangle 76">
            <a:extLst>
              <a:ext uri="{FF2B5EF4-FFF2-40B4-BE49-F238E27FC236}">
                <a16:creationId xmlns:a16="http://schemas.microsoft.com/office/drawing/2014/main" id="{A553276F-97BD-4DFC-B34D-1D9FAB19B62D}"/>
              </a:ext>
              <a:ext uri="{C183D7F6-B498-43B3-948B-1728B52AA6E4}">
                <adec:decorative xmlns:adec="http://schemas.microsoft.com/office/drawing/2017/decorative" val="1"/>
              </a:ext>
            </a:extLst>
          </p:cNvPr>
          <p:cNvSpPr/>
          <p:nvPr userDrawn="1"/>
        </p:nvSpPr>
        <p:spPr>
          <a:xfrm>
            <a:off x="3251770" y="4671436"/>
            <a:ext cx="2286000" cy="640671"/>
          </a:xfrm>
          <a:prstGeom prst="rect">
            <a:avLst/>
          </a:prstGeom>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spcBef>
                <a:spcPts val="0"/>
              </a:spcBef>
              <a:buClrTx/>
              <a:buSzTx/>
              <a:buFontTx/>
              <a:buNone/>
              <a:tabLst/>
              <a:defRPr/>
            </a:pPr>
            <a:endParaRPr kumimoji="0" lang="en-US" sz="1400" i="0" u="none" strike="noStrike" kern="1200" cap="none" spc="0" normalizeH="0" baseline="0" noProof="0">
              <a:ln w="3175">
                <a:noFill/>
              </a:ln>
              <a:effectLst/>
              <a:uLnTx/>
              <a:uFillTx/>
              <a:latin typeface="+mj-lt"/>
              <a:ea typeface="+mn-ea"/>
              <a:cs typeface="Segoe UI Semilight" charset="0"/>
            </a:endParaRPr>
          </a:p>
        </p:txBody>
      </p:sp>
      <p:sp>
        <p:nvSpPr>
          <p:cNvPr id="78" name="Rectangle 77">
            <a:extLst>
              <a:ext uri="{FF2B5EF4-FFF2-40B4-BE49-F238E27FC236}">
                <a16:creationId xmlns:a16="http://schemas.microsoft.com/office/drawing/2014/main" id="{F50B9875-6D84-4E86-AB9F-26C96F13D6EC}"/>
              </a:ext>
              <a:ext uri="{C183D7F6-B498-43B3-948B-1728B52AA6E4}">
                <adec:decorative xmlns:adec="http://schemas.microsoft.com/office/drawing/2017/decorative" val="1"/>
              </a:ext>
            </a:extLst>
          </p:cNvPr>
          <p:cNvSpPr/>
          <p:nvPr userDrawn="1"/>
        </p:nvSpPr>
        <p:spPr>
          <a:xfrm>
            <a:off x="9247481" y="5464403"/>
            <a:ext cx="2286000" cy="636372"/>
          </a:xfrm>
          <a:prstGeom prst="rect">
            <a:avLst/>
          </a:prstGeom>
          <a:solidFill>
            <a:schemeClr val="accent1"/>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FFFFFF"/>
              </a:solidFill>
              <a:effectLst/>
              <a:uLnTx/>
              <a:uFillTx/>
              <a:latin typeface="+mj-lt"/>
              <a:ea typeface="+mn-ea"/>
              <a:cs typeface="Segoe UI Semilight" charset="0"/>
            </a:endParaRPr>
          </a:p>
        </p:txBody>
      </p:sp>
      <p:sp>
        <p:nvSpPr>
          <p:cNvPr id="79" name="Rectangle 78">
            <a:extLst>
              <a:ext uri="{FF2B5EF4-FFF2-40B4-BE49-F238E27FC236}">
                <a16:creationId xmlns:a16="http://schemas.microsoft.com/office/drawing/2014/main" id="{791033DE-C2ED-4503-BE69-470A46BA1125}"/>
              </a:ext>
              <a:ext uri="{C183D7F6-B498-43B3-948B-1728B52AA6E4}">
                <adec:decorative xmlns:adec="http://schemas.microsoft.com/office/drawing/2017/decorative" val="1"/>
              </a:ext>
            </a:extLst>
          </p:cNvPr>
          <p:cNvSpPr/>
          <p:nvPr userDrawn="1"/>
        </p:nvSpPr>
        <p:spPr>
          <a:xfrm>
            <a:off x="3251770" y="5462254"/>
            <a:ext cx="2286000" cy="640671"/>
          </a:xfrm>
          <a:prstGeom prst="rect">
            <a:avLst/>
          </a:prstGeom>
          <a:solidFill>
            <a:schemeClr val="tx2"/>
          </a:soli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i="0" u="none" strike="noStrike" kern="1200" cap="none" spc="0" normalizeH="0" baseline="0" noProof="0">
              <a:ln w="3175">
                <a:noFill/>
              </a:ln>
              <a:solidFill>
                <a:srgbClr val="000000"/>
              </a:solidFill>
              <a:effectLst/>
              <a:uLnTx/>
              <a:uFillTx/>
              <a:latin typeface="+mj-lt"/>
              <a:ea typeface="+mn-ea"/>
              <a:cs typeface="Segoe UI Semilight" charset="0"/>
            </a:endParaRPr>
          </a:p>
        </p:txBody>
      </p:sp>
      <p:sp>
        <p:nvSpPr>
          <p:cNvPr id="80" name="Left Brace 4">
            <a:extLst>
              <a:ext uri="{FF2B5EF4-FFF2-40B4-BE49-F238E27FC236}">
                <a16:creationId xmlns:a16="http://schemas.microsoft.com/office/drawing/2014/main" id="{556A5AA3-42D9-476F-ACD4-BBE606F87E6C}"/>
              </a:ext>
              <a:ext uri="{C183D7F6-B498-43B3-948B-1728B52AA6E4}">
                <adec:decorative xmlns:adec="http://schemas.microsoft.com/office/drawing/2017/decorative" val="1"/>
              </a:ext>
            </a:extLst>
          </p:cNvPr>
          <p:cNvSpPr/>
          <p:nvPr userDrawn="1"/>
        </p:nvSpPr>
        <p:spPr>
          <a:xfrm rot="5400000">
            <a:off x="7234891" y="315848"/>
            <a:ext cx="313932" cy="3541929"/>
          </a:xfrm>
          <a:custGeom>
            <a:avLst/>
            <a:gdLst>
              <a:gd name="connsiteX0" fmla="*/ 313932 w 313932"/>
              <a:gd name="connsiteY0" fmla="*/ 3070460 h 3070460"/>
              <a:gd name="connsiteX1" fmla="*/ 156966 w 313932"/>
              <a:gd name="connsiteY1" fmla="*/ 3070457 h 3070460"/>
              <a:gd name="connsiteX2" fmla="*/ 156966 w 313932"/>
              <a:gd name="connsiteY2" fmla="*/ 1535233 h 3070460"/>
              <a:gd name="connsiteX3" fmla="*/ 0 w 313932"/>
              <a:gd name="connsiteY3" fmla="*/ 1535230 h 3070460"/>
              <a:gd name="connsiteX4" fmla="*/ 156966 w 313932"/>
              <a:gd name="connsiteY4" fmla="*/ 1535227 h 3070460"/>
              <a:gd name="connsiteX5" fmla="*/ 156966 w 313932"/>
              <a:gd name="connsiteY5" fmla="*/ 3 h 3070460"/>
              <a:gd name="connsiteX6" fmla="*/ 313932 w 313932"/>
              <a:gd name="connsiteY6" fmla="*/ 0 h 3070460"/>
              <a:gd name="connsiteX7" fmla="*/ 313932 w 313932"/>
              <a:gd name="connsiteY7" fmla="*/ 3070460 h 3070460"/>
              <a:gd name="connsiteX0" fmla="*/ 313932 w 313932"/>
              <a:gd name="connsiteY0" fmla="*/ 3070460 h 3070460"/>
              <a:gd name="connsiteX1" fmla="*/ 156966 w 313932"/>
              <a:gd name="connsiteY1" fmla="*/ 3070457 h 3070460"/>
              <a:gd name="connsiteX2" fmla="*/ 156966 w 313932"/>
              <a:gd name="connsiteY2" fmla="*/ 1535233 h 3070460"/>
              <a:gd name="connsiteX3" fmla="*/ 0 w 313932"/>
              <a:gd name="connsiteY3" fmla="*/ 1535230 h 3070460"/>
              <a:gd name="connsiteX4" fmla="*/ 156966 w 313932"/>
              <a:gd name="connsiteY4" fmla="*/ 1535227 h 3070460"/>
              <a:gd name="connsiteX5" fmla="*/ 156966 w 313932"/>
              <a:gd name="connsiteY5" fmla="*/ 3 h 3070460"/>
              <a:gd name="connsiteX6" fmla="*/ 313932 w 313932"/>
              <a:gd name="connsiteY6" fmla="*/ 0 h 3070460"/>
              <a:gd name="connsiteX0" fmla="*/ 313932 w 313932"/>
              <a:gd name="connsiteY0" fmla="*/ 3070460 h 3070460"/>
              <a:gd name="connsiteX1" fmla="*/ 156966 w 313932"/>
              <a:gd name="connsiteY1" fmla="*/ 3070457 h 3070460"/>
              <a:gd name="connsiteX2" fmla="*/ 156966 w 313932"/>
              <a:gd name="connsiteY2" fmla="*/ 1535233 h 3070460"/>
              <a:gd name="connsiteX3" fmla="*/ 0 w 313932"/>
              <a:gd name="connsiteY3" fmla="*/ 1535230 h 3070460"/>
              <a:gd name="connsiteX4" fmla="*/ 156966 w 313932"/>
              <a:gd name="connsiteY4" fmla="*/ 1535227 h 3070460"/>
              <a:gd name="connsiteX5" fmla="*/ 156966 w 313932"/>
              <a:gd name="connsiteY5" fmla="*/ 3 h 3070460"/>
              <a:gd name="connsiteX6" fmla="*/ 313932 w 313932"/>
              <a:gd name="connsiteY6" fmla="*/ 0 h 3070460"/>
              <a:gd name="connsiteX7" fmla="*/ 313932 w 313932"/>
              <a:gd name="connsiteY7" fmla="*/ 3070460 h 3070460"/>
              <a:gd name="connsiteX0" fmla="*/ 313932 w 313932"/>
              <a:gd name="connsiteY0" fmla="*/ 3070460 h 3070460"/>
              <a:gd name="connsiteX1" fmla="*/ 156966 w 313932"/>
              <a:gd name="connsiteY1" fmla="*/ 3070457 h 3070460"/>
              <a:gd name="connsiteX2" fmla="*/ 156966 w 313932"/>
              <a:gd name="connsiteY2" fmla="*/ 1535233 h 3070460"/>
              <a:gd name="connsiteX3" fmla="*/ 156966 w 313932"/>
              <a:gd name="connsiteY3" fmla="*/ 1535227 h 3070460"/>
              <a:gd name="connsiteX4" fmla="*/ 156966 w 313932"/>
              <a:gd name="connsiteY4" fmla="*/ 3 h 3070460"/>
              <a:gd name="connsiteX5" fmla="*/ 313932 w 313932"/>
              <a:gd name="connsiteY5" fmla="*/ 0 h 307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32" h="3070460" stroke="0" extrusionOk="0">
                <a:moveTo>
                  <a:pt x="313932" y="3070460"/>
                </a:moveTo>
                <a:lnTo>
                  <a:pt x="156966" y="3070457"/>
                </a:lnTo>
                <a:lnTo>
                  <a:pt x="156966" y="1535233"/>
                </a:lnTo>
                <a:cubicBezTo>
                  <a:pt x="156966" y="1535231"/>
                  <a:pt x="86690" y="1535230"/>
                  <a:pt x="0" y="1535230"/>
                </a:cubicBezTo>
                <a:lnTo>
                  <a:pt x="156966" y="1535227"/>
                </a:lnTo>
                <a:lnTo>
                  <a:pt x="156966" y="3"/>
                </a:lnTo>
                <a:cubicBezTo>
                  <a:pt x="156966" y="1"/>
                  <a:pt x="227242" y="0"/>
                  <a:pt x="313932" y="0"/>
                </a:cubicBezTo>
                <a:lnTo>
                  <a:pt x="313932" y="3070460"/>
                </a:lnTo>
                <a:close/>
              </a:path>
              <a:path w="313932" h="3070460" fill="none">
                <a:moveTo>
                  <a:pt x="313932" y="3070460"/>
                </a:moveTo>
                <a:lnTo>
                  <a:pt x="156966" y="3070457"/>
                </a:lnTo>
                <a:lnTo>
                  <a:pt x="156966" y="1535233"/>
                </a:lnTo>
                <a:lnTo>
                  <a:pt x="156966" y="1535227"/>
                </a:lnTo>
                <a:lnTo>
                  <a:pt x="156966" y="3"/>
                </a:lnTo>
                <a:cubicBezTo>
                  <a:pt x="156966" y="1"/>
                  <a:pt x="227242" y="0"/>
                  <a:pt x="313932" y="0"/>
                </a:cubicBez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TextBox 80">
            <a:extLst>
              <a:ext uri="{FF2B5EF4-FFF2-40B4-BE49-F238E27FC236}">
                <a16:creationId xmlns:a16="http://schemas.microsoft.com/office/drawing/2014/main" id="{B6C7E03E-5CB2-478C-A087-C53943F165FA}"/>
              </a:ext>
              <a:ext uri="{C183D7F6-B498-43B3-948B-1728B52AA6E4}">
                <adec:decorative xmlns:adec="http://schemas.microsoft.com/office/drawing/2017/decorative" val="1"/>
              </a:ext>
            </a:extLst>
          </p:cNvPr>
          <p:cNvSpPr txBox="1"/>
          <p:nvPr userDrawn="1"/>
        </p:nvSpPr>
        <p:spPr>
          <a:xfrm>
            <a:off x="6569287" y="1996631"/>
            <a:ext cx="1645140" cy="184666"/>
          </a:xfrm>
          <a:prstGeom prst="rect">
            <a:avLst/>
          </a:prstGeom>
          <a:solidFill>
            <a:schemeClr val="bg1"/>
          </a:solid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w="3175">
                  <a:noFill/>
                </a:ln>
                <a:solidFill>
                  <a:srgbClr val="50E6FF"/>
                </a:solidFill>
                <a:effectLst/>
                <a:uLnTx/>
                <a:uFillTx/>
                <a:latin typeface="+mj-lt"/>
                <a:cs typeface="Segoe UI Semilight" charset="0"/>
              </a:defRPr>
            </a:lvl1pPr>
          </a:lstStyle>
          <a:p>
            <a:endParaRPr lang="en-US"/>
          </a:p>
        </p:txBody>
      </p:sp>
      <p:sp>
        <p:nvSpPr>
          <p:cNvPr id="82" name="TextBox 81">
            <a:extLst>
              <a:ext uri="{FF2B5EF4-FFF2-40B4-BE49-F238E27FC236}">
                <a16:creationId xmlns:a16="http://schemas.microsoft.com/office/drawing/2014/main" id="{2BEB78E1-95D1-445F-83AD-012B16547A46}"/>
              </a:ext>
              <a:ext uri="{C183D7F6-B498-43B3-948B-1728B52AA6E4}">
                <adec:decorative xmlns:adec="http://schemas.microsoft.com/office/drawing/2017/decorative" val="1"/>
              </a:ext>
            </a:extLst>
          </p:cNvPr>
          <p:cNvSpPr txBox="1"/>
          <p:nvPr userDrawn="1"/>
        </p:nvSpPr>
        <p:spPr>
          <a:xfrm>
            <a:off x="3184093" y="4598581"/>
            <a:ext cx="2403907" cy="786380"/>
          </a:xfrm>
          <a:prstGeom prst="rect">
            <a:avLst/>
          </a:prstGeom>
          <a:noFill/>
          <a:ln w="19050" cap="flat" cmpd="sng" algn="ctr">
            <a:solidFill>
              <a:schemeClr val="accent2"/>
            </a:solidFill>
            <a:prstDash val="dash"/>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defRPr lang="en-US"/>
            </a:defPPr>
            <a:lvl1pPr algn="ctr">
              <a:defRPr sz="1600">
                <a:solidFill>
                  <a:schemeClr val="accent1"/>
                </a:solidFill>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j-ea"/>
                <a:cs typeface="+mj-cs"/>
              </a:rPr>
              <a:t> </a:t>
            </a:r>
          </a:p>
        </p:txBody>
      </p:sp>
    </p:spTree>
    <p:extLst>
      <p:ext uri="{BB962C8B-B14F-4D97-AF65-F5344CB8AC3E}">
        <p14:creationId xmlns:p14="http://schemas.microsoft.com/office/powerpoint/2010/main" val="3134131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80" name="Freeform 73">
            <a:extLst>
              <a:ext uri="{FF2B5EF4-FFF2-40B4-BE49-F238E27FC236}">
                <a16:creationId xmlns:a16="http://schemas.microsoft.com/office/drawing/2014/main" id="{B0105070-36AD-497A-A3C7-EF2B9BB97351}"/>
              </a:ext>
              <a:ext uri="{C183D7F6-B498-43B3-948B-1728B52AA6E4}">
                <adec:decorative xmlns:adec="http://schemas.microsoft.com/office/drawing/2017/decorative" val="1"/>
              </a:ext>
            </a:extLst>
          </p:cNvPr>
          <p:cNvSpPr/>
          <p:nvPr userDrawn="1"/>
        </p:nvSpPr>
        <p:spPr bwMode="auto">
          <a:xfrm>
            <a:off x="457200" y="1107045"/>
            <a:ext cx="11336037" cy="5285232"/>
          </a:xfrm>
          <a:custGeom>
            <a:avLst/>
            <a:gdLst>
              <a:gd name="connsiteX0" fmla="*/ 3613759 w 11336037"/>
              <a:gd name="connsiteY0" fmla="*/ 0 h 5286494"/>
              <a:gd name="connsiteX1" fmla="*/ 11336037 w 11336037"/>
              <a:gd name="connsiteY1" fmla="*/ 0 h 5286494"/>
              <a:gd name="connsiteX2" fmla="*/ 11336037 w 11336037"/>
              <a:gd name="connsiteY2" fmla="*/ 364763 h 5286494"/>
              <a:gd name="connsiteX3" fmla="*/ 11336037 w 11336037"/>
              <a:gd name="connsiteY3" fmla="*/ 471234 h 5286494"/>
              <a:gd name="connsiteX4" fmla="*/ 11336037 w 11336037"/>
              <a:gd name="connsiteY4" fmla="*/ 5286494 h 5286494"/>
              <a:gd name="connsiteX5" fmla="*/ 0 w 11336037"/>
              <a:gd name="connsiteY5" fmla="*/ 5286494 h 5286494"/>
              <a:gd name="connsiteX6" fmla="*/ 0 w 11336037"/>
              <a:gd name="connsiteY6" fmla="*/ 364763 h 5286494"/>
              <a:gd name="connsiteX7" fmla="*/ 3613759 w 11336037"/>
              <a:gd name="connsiteY7" fmla="*/ 364763 h 52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6037" h="5286494">
                <a:moveTo>
                  <a:pt x="3613759" y="0"/>
                </a:moveTo>
                <a:lnTo>
                  <a:pt x="11336037" y="0"/>
                </a:lnTo>
                <a:lnTo>
                  <a:pt x="11336037" y="364763"/>
                </a:lnTo>
                <a:lnTo>
                  <a:pt x="11336037" y="471234"/>
                </a:lnTo>
                <a:lnTo>
                  <a:pt x="11336037" y="5286494"/>
                </a:lnTo>
                <a:lnTo>
                  <a:pt x="0" y="5286494"/>
                </a:lnTo>
                <a:lnTo>
                  <a:pt x="0" y="364763"/>
                </a:lnTo>
                <a:lnTo>
                  <a:pt x="3613759" y="364763"/>
                </a:lnTo>
                <a:close/>
              </a:path>
            </a:pathLst>
          </a:custGeom>
          <a:solidFill>
            <a:srgbClr val="000000"/>
          </a:solidFill>
          <a:ln>
            <a:noFill/>
            <a:headEnd type="none" w="med" len="med"/>
            <a:tailEnd type="none" w="med" len="med"/>
          </a:ln>
          <a:effectLst>
            <a:outerShdw blurRad="381000" algn="tl" rotWithShape="0">
              <a:srgbClr val="0078D4">
                <a:alpha val="7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79" name="Table 1">
            <a:extLst>
              <a:ext uri="{FF2B5EF4-FFF2-40B4-BE49-F238E27FC236}">
                <a16:creationId xmlns:a16="http://schemas.microsoft.com/office/drawing/2014/main" id="{3F208B15-92D4-4201-A942-FE525B67FF91}"/>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2881682700"/>
              </p:ext>
            </p:extLst>
          </p:nvPr>
        </p:nvGraphicFramePr>
        <p:xfrm>
          <a:off x="457199" y="1100782"/>
          <a:ext cx="11336037" cy="5293751"/>
        </p:xfrm>
        <a:graphic>
          <a:graphicData uri="http://schemas.openxmlformats.org/drawingml/2006/table">
            <a:tbl>
              <a:tblPr firstRow="1" bandRow="1">
                <a:effectLst/>
                <a:tableStyleId>{5C22544A-7EE6-4342-B048-85BDC9FD1C3A}</a:tableStyleId>
              </a:tblPr>
              <a:tblGrid>
                <a:gridCol w="3614841">
                  <a:extLst>
                    <a:ext uri="{9D8B030D-6E8A-4147-A177-3AD203B41FA5}">
                      <a16:colId xmlns:a16="http://schemas.microsoft.com/office/drawing/2014/main" val="612782886"/>
                    </a:ext>
                  </a:extLst>
                </a:gridCol>
                <a:gridCol w="4035859">
                  <a:extLst>
                    <a:ext uri="{9D8B030D-6E8A-4147-A177-3AD203B41FA5}">
                      <a16:colId xmlns:a16="http://schemas.microsoft.com/office/drawing/2014/main" val="2077514628"/>
                    </a:ext>
                  </a:extLst>
                </a:gridCol>
                <a:gridCol w="3685337">
                  <a:extLst>
                    <a:ext uri="{9D8B030D-6E8A-4147-A177-3AD203B41FA5}">
                      <a16:colId xmlns:a16="http://schemas.microsoft.com/office/drawing/2014/main" val="3307142141"/>
                    </a:ext>
                  </a:extLst>
                </a:gridCol>
              </a:tblGrid>
              <a:tr h="378126">
                <a:tc rowSpan="2">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Segoe UI" panose="020B0502040204020203" pitchFamily="34" charset="0"/>
                        <a:cs typeface="Segoe UI" panose="020B0502040204020203"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bg1"/>
                        </a:solidFill>
                        <a:latin typeface="+mj-lt"/>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j-lt"/>
                          <a:cs typeface="Segoe UI"/>
                        </a:rPr>
                        <a:t>Azure</a:t>
                      </a:r>
                    </a:p>
                  </a:txBody>
                  <a:tcPr anchor="ctr">
                    <a:lnL w="6350" cap="flat" cmpd="sng" algn="ctr">
                      <a:solidFill>
                        <a:schemeClr val="bg1"/>
                      </a:solidFill>
                      <a:prstDash val="solid"/>
                      <a:round/>
                      <a:headEnd type="none" w="med" len="med"/>
                      <a:tailEnd type="none" w="med" len="med"/>
                    </a:lnL>
                    <a:lnR w="6350" cap="flat" cmpd="sng" algn="ctr">
                      <a:solidFill>
                        <a:srgbClr val="0078D4"/>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7124244"/>
                  </a:ext>
                </a:extLst>
              </a:tr>
              <a:tr h="37812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Segoe UI Semibold"/>
                          <a:ea typeface="+mn-ea"/>
                          <a:cs typeface="Segoe UI"/>
                        </a:rPr>
                        <a:t>Built-in capabilities</a:t>
                      </a:r>
                      <a:endParaRPr lang="en-US" sz="1200" b="0">
                        <a:solidFill>
                          <a:schemeClr val="tx1"/>
                        </a:solidFill>
                        <a:latin typeface="Segoe UI" panose="020B0502040204020203" pitchFamily="34" charset="0"/>
                        <a:cs typeface="Segoe UI" panose="020B05020402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400" b="0">
                        <a:solidFill>
                          <a:schemeClr val="tx1"/>
                        </a:solidFill>
                        <a:latin typeface="+mj-lt"/>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mj-lt"/>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8068917"/>
                  </a:ext>
                </a:extLst>
              </a:tr>
              <a:tr h="378125">
                <a:tc>
                  <a:txBody>
                    <a:bodyPr/>
                    <a:lstStyle/>
                    <a:p>
                      <a:pPr marL="0" marR="0" indent="0" algn="l" rtl="0" eaLnBrk="1" fontAlgn="auto" latinLnBrk="0" hangingPunct="1">
                        <a:lnSpc>
                          <a:spcPct val="100000"/>
                        </a:lnSpc>
                        <a:spcBef>
                          <a:spcPts val="0"/>
                        </a:spcBef>
                        <a:spcAft>
                          <a:spcPts val="0"/>
                        </a:spcAft>
                        <a:buFontTx/>
                        <a:buNone/>
                      </a:pPr>
                      <a:endParaRPr lang="en-US" sz="1400">
                        <a:solidFill>
                          <a:schemeClr val="tx1"/>
                        </a:solidFill>
                        <a:latin typeface="Segoe UI" panose="020B0502040204020203" pitchFamily="34" charset="0"/>
                        <a:cs typeface="Segoe UI" panose="020B0502040204020203"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4577965"/>
                  </a:ext>
                </a:extLst>
              </a:tr>
              <a:tr h="378125">
                <a:tc>
                  <a:txBody>
                    <a:bodyPr/>
                    <a:lstStyle/>
                    <a:p>
                      <a:pPr marL="0" marR="0" lvl="0" indent="0" algn="l" rtl="0" eaLnBrk="1" fontAlgn="auto" latinLnBrk="0" hangingPunct="1">
                        <a:lnSpc>
                          <a:spcPct val="100000"/>
                        </a:lnSpc>
                        <a:spcBef>
                          <a:spcPts val="0"/>
                        </a:spcBef>
                        <a:spcAft>
                          <a:spcPts val="0"/>
                        </a:spcAft>
                        <a:buFontTx/>
                        <a:buNone/>
                      </a:pPr>
                      <a:endParaRPr lang="en-US" sz="1400">
                        <a:solidFill>
                          <a:schemeClr val="tx1"/>
                        </a:solidFill>
                        <a:latin typeface="Segoe UI" panose="020B0502040204020203" pitchFamily="34" charset="0"/>
                        <a:cs typeface="Segoe UI" panose="020B0502040204020203"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6244558"/>
                  </a:ext>
                </a:extLst>
              </a:tr>
              <a:tr h="378125">
                <a:tc>
                  <a:txBody>
                    <a:bodyPr/>
                    <a:lstStyle/>
                    <a:p>
                      <a:pPr marL="0" marR="0" lvl="0" indent="0" algn="l" rtl="0" eaLnBrk="1" fontAlgn="auto" latinLnBrk="0" hangingPunct="1">
                        <a:lnSpc>
                          <a:spcPct val="100000"/>
                        </a:lnSpc>
                        <a:spcBef>
                          <a:spcPts val="0"/>
                        </a:spcBef>
                        <a:spcAft>
                          <a:spcPts val="0"/>
                        </a:spcAft>
                        <a:buFontTx/>
                        <a:buNone/>
                      </a:pPr>
                      <a:endParaRPr lang="en-US" sz="1400">
                        <a:solidFill>
                          <a:schemeClr val="tx1"/>
                        </a:solidFill>
                        <a:latin typeface="Segoe UI" panose="020B0502040204020203" pitchFamily="34" charset="0"/>
                        <a:cs typeface="Segoe UI" panose="020B0502040204020203"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0999208"/>
                  </a:ext>
                </a:extLst>
              </a:tr>
              <a:tr h="378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4697840"/>
                  </a:ext>
                </a:extLst>
              </a:tr>
              <a:tr h="378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mn-lt"/>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604028"/>
                  </a:ext>
                </a:extLst>
              </a:tr>
              <a:tr h="378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90795"/>
                  </a:ext>
                </a:extLst>
              </a:tr>
              <a:tr h="378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7794638"/>
                  </a:ext>
                </a:extLst>
              </a:tr>
              <a:tr h="378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1853191"/>
                  </a:ext>
                </a:extLst>
              </a:tr>
              <a:tr h="378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9688297"/>
                  </a:ext>
                </a:extLst>
              </a:tr>
              <a:tr h="378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1089610"/>
                  </a:ext>
                </a:extLst>
              </a:tr>
              <a:tr h="378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023452"/>
                  </a:ext>
                </a:extLst>
              </a:tr>
              <a:tr h="378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a:cs typeface="Segoe UI"/>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latin typeface="Segoe UI" panose="020B0502040204020203" pitchFamily="34" charset="0"/>
                        <a:cs typeface="Segoe UI" panose="020B0502040204020203"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007859"/>
                  </a:ext>
                </a:extLst>
              </a:tr>
            </a:tbl>
          </a:graphicData>
        </a:graphic>
      </p:graphicFrame>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4E84DA9-F610-4DDA-B4F3-5AD8F384EDC1}"/>
              </a:ext>
            </a:extLst>
          </p:cNvPr>
          <p:cNvSpPr>
            <a:spLocks noGrp="1"/>
          </p:cNvSpPr>
          <p:nvPr>
            <p:ph sz="quarter" idx="10"/>
          </p:nvPr>
        </p:nvSpPr>
        <p:spPr>
          <a:xfrm>
            <a:off x="588963" y="1200150"/>
            <a:ext cx="1397000"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A3D66D2-FF72-450C-8A3B-AFA32A74BD21}"/>
              </a:ext>
            </a:extLst>
          </p:cNvPr>
          <p:cNvSpPr>
            <a:spLocks noGrp="1"/>
          </p:cNvSpPr>
          <p:nvPr>
            <p:ph sz="quarter" idx="11"/>
          </p:nvPr>
        </p:nvSpPr>
        <p:spPr>
          <a:xfrm>
            <a:off x="2271713" y="1200150"/>
            <a:ext cx="1397000"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96B1B64-17E9-4133-9ACA-668E06735CCA}"/>
              </a:ext>
            </a:extLst>
          </p:cNvPr>
          <p:cNvSpPr>
            <a:spLocks noGrp="1"/>
          </p:cNvSpPr>
          <p:nvPr>
            <p:ph sz="quarter" idx="12"/>
          </p:nvPr>
        </p:nvSpPr>
        <p:spPr>
          <a:xfrm>
            <a:off x="3954463" y="1200150"/>
            <a:ext cx="1074737" cy="414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42B0CF0-549F-4B82-828B-F468DD3F6DEB}"/>
              </a:ext>
            </a:extLst>
          </p:cNvPr>
          <p:cNvSpPr>
            <a:spLocks noGrp="1"/>
          </p:cNvSpPr>
          <p:nvPr>
            <p:ph sz="quarter" idx="13"/>
          </p:nvPr>
        </p:nvSpPr>
        <p:spPr>
          <a:xfrm>
            <a:off x="5314950" y="1200150"/>
            <a:ext cx="914400"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0FB991D1-966A-4C7D-9A96-8377F2F1079F}"/>
              </a:ext>
            </a:extLst>
          </p:cNvPr>
          <p:cNvSpPr>
            <a:spLocks noGrp="1"/>
          </p:cNvSpPr>
          <p:nvPr>
            <p:ph sz="quarter" idx="14"/>
          </p:nvPr>
        </p:nvSpPr>
        <p:spPr>
          <a:xfrm>
            <a:off x="6389688" y="1200150"/>
            <a:ext cx="1154112"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CA9FA44-4D44-46F0-A64C-8836F5A3ED1C}"/>
              </a:ext>
            </a:extLst>
          </p:cNvPr>
          <p:cNvSpPr>
            <a:spLocks noGrp="1"/>
          </p:cNvSpPr>
          <p:nvPr>
            <p:ph sz="quarter" idx="15"/>
          </p:nvPr>
        </p:nvSpPr>
        <p:spPr>
          <a:xfrm>
            <a:off x="7704138" y="1200150"/>
            <a:ext cx="148272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CED54BA8-8D3D-4828-BD82-5C6652B38634}"/>
              </a:ext>
            </a:extLst>
          </p:cNvPr>
          <p:cNvSpPr>
            <a:spLocks noGrp="1"/>
          </p:cNvSpPr>
          <p:nvPr>
            <p:ph sz="quarter" idx="16"/>
          </p:nvPr>
        </p:nvSpPr>
        <p:spPr>
          <a:xfrm>
            <a:off x="9347200" y="1200150"/>
            <a:ext cx="1354138"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01139423-B60B-4979-BC4B-5CC097D1AE91}"/>
              </a:ext>
            </a:extLst>
          </p:cNvPr>
          <p:cNvSpPr>
            <a:spLocks noGrp="1"/>
          </p:cNvSpPr>
          <p:nvPr>
            <p:ph sz="quarter" idx="17"/>
          </p:nvPr>
        </p:nvSpPr>
        <p:spPr>
          <a:xfrm>
            <a:off x="11001375" y="1200150"/>
            <a:ext cx="985838"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B92BFDC3-8074-4584-8EC3-F25F9B134778}"/>
              </a:ext>
            </a:extLst>
          </p:cNvPr>
          <p:cNvSpPr>
            <a:spLocks noGrp="1"/>
          </p:cNvSpPr>
          <p:nvPr>
            <p:ph sz="quarter" idx="18"/>
          </p:nvPr>
        </p:nvSpPr>
        <p:spPr>
          <a:xfrm>
            <a:off x="625475" y="1943100"/>
            <a:ext cx="1646238"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256914E3-BF44-4500-8561-3951922D48E9}"/>
              </a:ext>
            </a:extLst>
          </p:cNvPr>
          <p:cNvSpPr>
            <a:spLocks noGrp="1"/>
          </p:cNvSpPr>
          <p:nvPr>
            <p:ph sz="quarter" idx="19"/>
          </p:nvPr>
        </p:nvSpPr>
        <p:spPr>
          <a:xfrm>
            <a:off x="2700338" y="1943100"/>
            <a:ext cx="111442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63B615F6-7FFC-40B8-991E-212682A45F95}"/>
              </a:ext>
            </a:extLst>
          </p:cNvPr>
          <p:cNvSpPr>
            <a:spLocks noGrp="1"/>
          </p:cNvSpPr>
          <p:nvPr>
            <p:ph sz="quarter" idx="20"/>
          </p:nvPr>
        </p:nvSpPr>
        <p:spPr>
          <a:xfrm>
            <a:off x="4243388" y="1943100"/>
            <a:ext cx="111442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29D74BD1-E427-4556-989A-7E0393D9C14C}"/>
              </a:ext>
            </a:extLst>
          </p:cNvPr>
          <p:cNvSpPr>
            <a:spLocks noGrp="1"/>
          </p:cNvSpPr>
          <p:nvPr>
            <p:ph sz="quarter" idx="21"/>
          </p:nvPr>
        </p:nvSpPr>
        <p:spPr>
          <a:xfrm>
            <a:off x="5943600" y="1943100"/>
            <a:ext cx="890588"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34A75750-3C97-426F-8A1B-723487CC043A}"/>
              </a:ext>
            </a:extLst>
          </p:cNvPr>
          <p:cNvSpPr>
            <a:spLocks noGrp="1"/>
          </p:cNvSpPr>
          <p:nvPr>
            <p:ph sz="quarter" idx="22"/>
          </p:nvPr>
        </p:nvSpPr>
        <p:spPr>
          <a:xfrm>
            <a:off x="7058025" y="1943100"/>
            <a:ext cx="148272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2FDDCEBC-002C-44C2-814C-B61085CC49FF}"/>
              </a:ext>
            </a:extLst>
          </p:cNvPr>
          <p:cNvSpPr>
            <a:spLocks noGrp="1"/>
          </p:cNvSpPr>
          <p:nvPr>
            <p:ph sz="quarter" idx="23"/>
          </p:nvPr>
        </p:nvSpPr>
        <p:spPr>
          <a:xfrm>
            <a:off x="8958263" y="1943100"/>
            <a:ext cx="1354137" cy="65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10178CF6-173B-4680-9B4D-1DBE364C3E0A}"/>
              </a:ext>
            </a:extLst>
          </p:cNvPr>
          <p:cNvSpPr>
            <a:spLocks noGrp="1"/>
          </p:cNvSpPr>
          <p:nvPr>
            <p:ph sz="quarter" idx="24"/>
          </p:nvPr>
        </p:nvSpPr>
        <p:spPr>
          <a:xfrm>
            <a:off x="10604500" y="1943100"/>
            <a:ext cx="1001713" cy="65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5DA4BFBD-D86A-4D91-93EC-8655A35D98D5}"/>
              </a:ext>
            </a:extLst>
          </p:cNvPr>
          <p:cNvSpPr>
            <a:spLocks noGrp="1"/>
          </p:cNvSpPr>
          <p:nvPr>
            <p:ph sz="quarter" idx="25"/>
          </p:nvPr>
        </p:nvSpPr>
        <p:spPr>
          <a:xfrm>
            <a:off x="585788" y="2686050"/>
            <a:ext cx="1500187" cy="74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707F31EF-CDA3-43BC-A718-09D43E3C365F}"/>
              </a:ext>
            </a:extLst>
          </p:cNvPr>
          <p:cNvSpPr>
            <a:spLocks noGrp="1"/>
          </p:cNvSpPr>
          <p:nvPr>
            <p:ph sz="quarter" idx="26"/>
          </p:nvPr>
        </p:nvSpPr>
        <p:spPr>
          <a:xfrm>
            <a:off x="2271713" y="2874963"/>
            <a:ext cx="1543050"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3B1DD191-1F27-41FB-9BC5-FB5F1B6E6884}"/>
              </a:ext>
            </a:extLst>
          </p:cNvPr>
          <p:cNvSpPr>
            <a:spLocks noGrp="1"/>
          </p:cNvSpPr>
          <p:nvPr>
            <p:ph sz="quarter" idx="27"/>
          </p:nvPr>
        </p:nvSpPr>
        <p:spPr>
          <a:xfrm>
            <a:off x="4243388" y="2874963"/>
            <a:ext cx="1071562"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5A1AAC7C-8A19-4D88-A06C-6FECA089CA57}"/>
              </a:ext>
            </a:extLst>
          </p:cNvPr>
          <p:cNvSpPr>
            <a:spLocks noGrp="1"/>
          </p:cNvSpPr>
          <p:nvPr>
            <p:ph sz="quarter" idx="28"/>
          </p:nvPr>
        </p:nvSpPr>
        <p:spPr>
          <a:xfrm>
            <a:off x="5743575" y="2686050"/>
            <a:ext cx="1314450" cy="74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BAAC1856-E8F9-418B-9E9D-F4636EF03282}"/>
              </a:ext>
            </a:extLst>
          </p:cNvPr>
          <p:cNvSpPr>
            <a:spLocks noGrp="1"/>
          </p:cNvSpPr>
          <p:nvPr>
            <p:ph sz="quarter" idx="29"/>
          </p:nvPr>
        </p:nvSpPr>
        <p:spPr>
          <a:xfrm>
            <a:off x="7515225" y="2874963"/>
            <a:ext cx="102552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F3127DD6-1892-483C-8735-0E91112455EC}"/>
              </a:ext>
            </a:extLst>
          </p:cNvPr>
          <p:cNvSpPr>
            <a:spLocks noGrp="1"/>
          </p:cNvSpPr>
          <p:nvPr>
            <p:ph sz="quarter" idx="30"/>
          </p:nvPr>
        </p:nvSpPr>
        <p:spPr>
          <a:xfrm>
            <a:off x="8958263" y="2874963"/>
            <a:ext cx="1200150"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D1C88C7B-B179-4C84-B513-2FE9AFB13161}"/>
              </a:ext>
            </a:extLst>
          </p:cNvPr>
          <p:cNvSpPr>
            <a:spLocks noGrp="1"/>
          </p:cNvSpPr>
          <p:nvPr>
            <p:ph sz="quarter" idx="31"/>
          </p:nvPr>
        </p:nvSpPr>
        <p:spPr>
          <a:xfrm>
            <a:off x="10575925" y="2874963"/>
            <a:ext cx="1200150" cy="74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6B8281A6-EF1E-448A-9579-AD4F68B1AEB4}"/>
              </a:ext>
            </a:extLst>
          </p:cNvPr>
          <p:cNvSpPr>
            <a:spLocks noGrp="1"/>
          </p:cNvSpPr>
          <p:nvPr>
            <p:ph sz="quarter" idx="32"/>
          </p:nvPr>
        </p:nvSpPr>
        <p:spPr>
          <a:xfrm>
            <a:off x="625475" y="3721100"/>
            <a:ext cx="1460500" cy="63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Content Placeholder 49">
            <a:extLst>
              <a:ext uri="{FF2B5EF4-FFF2-40B4-BE49-F238E27FC236}">
                <a16:creationId xmlns:a16="http://schemas.microsoft.com/office/drawing/2014/main" id="{8E61EBB3-2174-461C-A6FB-E8FB9D1B4397}"/>
              </a:ext>
            </a:extLst>
          </p:cNvPr>
          <p:cNvSpPr>
            <a:spLocks noGrp="1"/>
          </p:cNvSpPr>
          <p:nvPr>
            <p:ph sz="quarter" idx="33"/>
          </p:nvPr>
        </p:nvSpPr>
        <p:spPr>
          <a:xfrm>
            <a:off x="2500313" y="3617913"/>
            <a:ext cx="942975" cy="74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Content Placeholder 51">
            <a:extLst>
              <a:ext uri="{FF2B5EF4-FFF2-40B4-BE49-F238E27FC236}">
                <a16:creationId xmlns:a16="http://schemas.microsoft.com/office/drawing/2014/main" id="{926F0D4E-30D3-4A33-9382-74C7EEAA4A2A}"/>
              </a:ext>
            </a:extLst>
          </p:cNvPr>
          <p:cNvSpPr>
            <a:spLocks noGrp="1"/>
          </p:cNvSpPr>
          <p:nvPr>
            <p:ph sz="quarter" idx="34"/>
          </p:nvPr>
        </p:nvSpPr>
        <p:spPr>
          <a:xfrm>
            <a:off x="3857625" y="3721100"/>
            <a:ext cx="117157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53">
            <a:extLst>
              <a:ext uri="{FF2B5EF4-FFF2-40B4-BE49-F238E27FC236}">
                <a16:creationId xmlns:a16="http://schemas.microsoft.com/office/drawing/2014/main" id="{A6C72FE4-F02D-4D2C-B7AF-F45D4BFFA4FF}"/>
              </a:ext>
            </a:extLst>
          </p:cNvPr>
          <p:cNvSpPr>
            <a:spLocks noGrp="1"/>
          </p:cNvSpPr>
          <p:nvPr>
            <p:ph sz="quarter" idx="35"/>
          </p:nvPr>
        </p:nvSpPr>
        <p:spPr>
          <a:xfrm>
            <a:off x="5443538" y="3860800"/>
            <a:ext cx="1314450" cy="63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55">
            <a:extLst>
              <a:ext uri="{FF2B5EF4-FFF2-40B4-BE49-F238E27FC236}">
                <a16:creationId xmlns:a16="http://schemas.microsoft.com/office/drawing/2014/main" id="{9389A5A0-B07E-4300-881D-FF5C17E2C476}"/>
              </a:ext>
            </a:extLst>
          </p:cNvPr>
          <p:cNvSpPr>
            <a:spLocks noGrp="1"/>
          </p:cNvSpPr>
          <p:nvPr>
            <p:ph sz="quarter" idx="36"/>
          </p:nvPr>
        </p:nvSpPr>
        <p:spPr>
          <a:xfrm>
            <a:off x="7172325" y="3860800"/>
            <a:ext cx="1214438" cy="63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Content Placeholder 57">
            <a:extLst>
              <a:ext uri="{FF2B5EF4-FFF2-40B4-BE49-F238E27FC236}">
                <a16:creationId xmlns:a16="http://schemas.microsoft.com/office/drawing/2014/main" id="{D9169204-E94E-4850-8174-E11F739F2CEC}"/>
              </a:ext>
            </a:extLst>
          </p:cNvPr>
          <p:cNvSpPr>
            <a:spLocks noGrp="1"/>
          </p:cNvSpPr>
          <p:nvPr>
            <p:ph sz="quarter" idx="37"/>
          </p:nvPr>
        </p:nvSpPr>
        <p:spPr>
          <a:xfrm>
            <a:off x="8655050" y="3806825"/>
            <a:ext cx="1036638" cy="69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Content Placeholder 59">
            <a:extLst>
              <a:ext uri="{FF2B5EF4-FFF2-40B4-BE49-F238E27FC236}">
                <a16:creationId xmlns:a16="http://schemas.microsoft.com/office/drawing/2014/main" id="{2B2BAB00-A42D-44FD-86CF-A335DB7AFDE2}"/>
              </a:ext>
            </a:extLst>
          </p:cNvPr>
          <p:cNvSpPr>
            <a:spLocks noGrp="1"/>
          </p:cNvSpPr>
          <p:nvPr>
            <p:ph sz="quarter" idx="38"/>
          </p:nvPr>
        </p:nvSpPr>
        <p:spPr>
          <a:xfrm>
            <a:off x="10383838" y="3806825"/>
            <a:ext cx="1392237" cy="74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Content Placeholder 61">
            <a:extLst>
              <a:ext uri="{FF2B5EF4-FFF2-40B4-BE49-F238E27FC236}">
                <a16:creationId xmlns:a16="http://schemas.microsoft.com/office/drawing/2014/main" id="{3890A8B5-A5A4-4D24-952E-50954D5B37F5}"/>
              </a:ext>
            </a:extLst>
          </p:cNvPr>
          <p:cNvSpPr>
            <a:spLocks noGrp="1"/>
          </p:cNvSpPr>
          <p:nvPr>
            <p:ph sz="quarter" idx="39"/>
          </p:nvPr>
        </p:nvSpPr>
        <p:spPr>
          <a:xfrm>
            <a:off x="625475" y="4652963"/>
            <a:ext cx="1646238"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Content Placeholder 63">
            <a:extLst>
              <a:ext uri="{FF2B5EF4-FFF2-40B4-BE49-F238E27FC236}">
                <a16:creationId xmlns:a16="http://schemas.microsoft.com/office/drawing/2014/main" id="{0DB57D95-499C-41B9-ACFF-BD716FC27563}"/>
              </a:ext>
            </a:extLst>
          </p:cNvPr>
          <p:cNvSpPr>
            <a:spLocks noGrp="1"/>
          </p:cNvSpPr>
          <p:nvPr>
            <p:ph sz="quarter" idx="40"/>
          </p:nvPr>
        </p:nvSpPr>
        <p:spPr>
          <a:xfrm>
            <a:off x="2500313" y="4652963"/>
            <a:ext cx="1168400"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Content Placeholder 65">
            <a:extLst>
              <a:ext uri="{FF2B5EF4-FFF2-40B4-BE49-F238E27FC236}">
                <a16:creationId xmlns:a16="http://schemas.microsoft.com/office/drawing/2014/main" id="{A8027CB1-F593-42FF-B649-77BC7416143E}"/>
              </a:ext>
            </a:extLst>
          </p:cNvPr>
          <p:cNvSpPr>
            <a:spLocks noGrp="1"/>
          </p:cNvSpPr>
          <p:nvPr>
            <p:ph sz="quarter" idx="41"/>
          </p:nvPr>
        </p:nvSpPr>
        <p:spPr>
          <a:xfrm>
            <a:off x="4146550" y="4652963"/>
            <a:ext cx="1071563"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67">
            <a:extLst>
              <a:ext uri="{FF2B5EF4-FFF2-40B4-BE49-F238E27FC236}">
                <a16:creationId xmlns:a16="http://schemas.microsoft.com/office/drawing/2014/main" id="{D1AA87BE-5737-41BD-AB34-D80B9666E822}"/>
              </a:ext>
            </a:extLst>
          </p:cNvPr>
          <p:cNvSpPr>
            <a:spLocks noGrp="1"/>
          </p:cNvSpPr>
          <p:nvPr>
            <p:ph sz="quarter" idx="42"/>
          </p:nvPr>
        </p:nvSpPr>
        <p:spPr>
          <a:xfrm>
            <a:off x="5695950" y="4652963"/>
            <a:ext cx="1314450"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 name="Content Placeholder 69">
            <a:extLst>
              <a:ext uri="{FF2B5EF4-FFF2-40B4-BE49-F238E27FC236}">
                <a16:creationId xmlns:a16="http://schemas.microsoft.com/office/drawing/2014/main" id="{B5C4C998-0A0E-4B49-B68A-DFC5731F7CA6}"/>
              </a:ext>
            </a:extLst>
          </p:cNvPr>
          <p:cNvSpPr>
            <a:spLocks noGrp="1"/>
          </p:cNvSpPr>
          <p:nvPr>
            <p:ph sz="quarter" idx="43"/>
          </p:nvPr>
        </p:nvSpPr>
        <p:spPr>
          <a:xfrm>
            <a:off x="7172325" y="4652963"/>
            <a:ext cx="914400" cy="63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 name="Content Placeholder 71">
            <a:extLst>
              <a:ext uri="{FF2B5EF4-FFF2-40B4-BE49-F238E27FC236}">
                <a16:creationId xmlns:a16="http://schemas.microsoft.com/office/drawing/2014/main" id="{A557452A-352C-4845-A2D3-1A378C04BBD4}"/>
              </a:ext>
            </a:extLst>
          </p:cNvPr>
          <p:cNvSpPr>
            <a:spLocks noGrp="1"/>
          </p:cNvSpPr>
          <p:nvPr>
            <p:ph sz="quarter" idx="44"/>
          </p:nvPr>
        </p:nvSpPr>
        <p:spPr>
          <a:xfrm>
            <a:off x="8486775" y="4652963"/>
            <a:ext cx="914400" cy="63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73">
            <a:extLst>
              <a:ext uri="{FF2B5EF4-FFF2-40B4-BE49-F238E27FC236}">
                <a16:creationId xmlns:a16="http://schemas.microsoft.com/office/drawing/2014/main" id="{E8403BB4-12C5-4077-898B-0238932E7DC4}"/>
              </a:ext>
            </a:extLst>
          </p:cNvPr>
          <p:cNvSpPr>
            <a:spLocks noGrp="1"/>
          </p:cNvSpPr>
          <p:nvPr>
            <p:ph sz="quarter" idx="45"/>
          </p:nvPr>
        </p:nvSpPr>
        <p:spPr>
          <a:xfrm>
            <a:off x="9801225" y="4756150"/>
            <a:ext cx="1200150"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75">
            <a:extLst>
              <a:ext uri="{FF2B5EF4-FFF2-40B4-BE49-F238E27FC236}">
                <a16:creationId xmlns:a16="http://schemas.microsoft.com/office/drawing/2014/main" id="{006D289B-9DF7-4A48-91EB-9625886A7420}"/>
              </a:ext>
            </a:extLst>
          </p:cNvPr>
          <p:cNvSpPr>
            <a:spLocks noGrp="1"/>
          </p:cNvSpPr>
          <p:nvPr>
            <p:ph sz="quarter" idx="46"/>
          </p:nvPr>
        </p:nvSpPr>
        <p:spPr>
          <a:xfrm>
            <a:off x="1028700" y="5481638"/>
            <a:ext cx="1543050"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 name="Content Placeholder 77">
            <a:extLst>
              <a:ext uri="{FF2B5EF4-FFF2-40B4-BE49-F238E27FC236}">
                <a16:creationId xmlns:a16="http://schemas.microsoft.com/office/drawing/2014/main" id="{28063E02-3713-4E2B-8B92-F0C7015D9931}"/>
              </a:ext>
            </a:extLst>
          </p:cNvPr>
          <p:cNvSpPr>
            <a:spLocks noGrp="1"/>
          </p:cNvSpPr>
          <p:nvPr>
            <p:ph sz="quarter" idx="47"/>
          </p:nvPr>
        </p:nvSpPr>
        <p:spPr>
          <a:xfrm>
            <a:off x="3443288" y="5657850"/>
            <a:ext cx="1371600" cy="37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44479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76638112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898051"/>
            <a:ext cx="5426345" cy="2387600"/>
          </a:xfrm>
        </p:spPr>
        <p:txBody>
          <a:bodyPr rIns="0" anchor="b"/>
          <a:lstStyle>
            <a:lvl1pPr algn="l">
              <a:defRPr sz="5995">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4" y="4377726"/>
            <a:ext cx="5426345" cy="1387870"/>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4" y="547296"/>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53741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9" y="0"/>
            <a:ext cx="6211835" cy="6858000"/>
          </a:xfrm>
          <a:prstGeom prst="rect">
            <a:avLst/>
          </a:prstGeom>
        </p:spPr>
      </p:pic>
      <p:sp>
        <p:nvSpPr>
          <p:cNvPr id="2" name="Title 1"/>
          <p:cNvSpPr>
            <a:spLocks noGrp="1"/>
          </p:cNvSpPr>
          <p:nvPr>
            <p:ph type="ctrTitle"/>
          </p:nvPr>
        </p:nvSpPr>
        <p:spPr>
          <a:xfrm>
            <a:off x="553824" y="1898051"/>
            <a:ext cx="5426345" cy="2387600"/>
          </a:xfrm>
        </p:spPr>
        <p:txBody>
          <a:bodyPr rIns="0" anchor="b"/>
          <a:lstStyle>
            <a:lvl1pPr algn="l">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4377726"/>
            <a:ext cx="5426345" cy="1387870"/>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4" y="547296"/>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047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4"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300122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5664366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Tree>
    <p:extLst>
      <p:ext uri="{BB962C8B-B14F-4D97-AF65-F5344CB8AC3E}">
        <p14:creationId xmlns:p14="http://schemas.microsoft.com/office/powerpoint/2010/main" val="127772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4" y="547296"/>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008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2699"/>
            <a:ext cx="3434957" cy="6883398"/>
          </a:xfrm>
          <a:prstGeom prst="rect">
            <a:avLst/>
          </a:prstGeom>
        </p:spPr>
      </p:pic>
    </p:spTree>
    <p:extLst>
      <p:ext uri="{BB962C8B-B14F-4D97-AF65-F5344CB8AC3E}">
        <p14:creationId xmlns:p14="http://schemas.microsoft.com/office/powerpoint/2010/main" val="173361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02949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4" y="547296"/>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7896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394">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4" y="547296"/>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274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1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898051"/>
            <a:ext cx="5426345" cy="2387600"/>
          </a:xfrm>
        </p:spPr>
        <p:txBody>
          <a:bodyPr r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3" y="4377726"/>
            <a:ext cx="5426345" cy="1387870"/>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3" y="547295"/>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2636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1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8" y="0"/>
            <a:ext cx="6211835" cy="6858000"/>
          </a:xfrm>
          <a:prstGeom prst="rect">
            <a:avLst/>
          </a:prstGeom>
        </p:spPr>
      </p:pic>
      <p:sp>
        <p:nvSpPr>
          <p:cNvPr id="2" name="Title 1"/>
          <p:cNvSpPr>
            <a:spLocks noGrp="1"/>
          </p:cNvSpPr>
          <p:nvPr>
            <p:ph type="ctrTitle"/>
          </p:nvPr>
        </p:nvSpPr>
        <p:spPr>
          <a:xfrm>
            <a:off x="553823" y="1898051"/>
            <a:ext cx="5426345" cy="2387600"/>
          </a:xfrm>
        </p:spPr>
        <p:txBody>
          <a:bodyPr rIns="0" anchor="b"/>
          <a:lstStyle>
            <a:lvl1pPr algn="l">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4377726"/>
            <a:ext cx="5426345" cy="1387870"/>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3" y="547295"/>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711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2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3"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295288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3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Tree>
    <p:extLst>
      <p:ext uri="{BB962C8B-B14F-4D97-AF65-F5344CB8AC3E}">
        <p14:creationId xmlns:p14="http://schemas.microsoft.com/office/powerpoint/2010/main" val="43959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501676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1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3" y="547295"/>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64050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1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699"/>
            <a:ext cx="3434957" cy="6883398"/>
          </a:xfrm>
          <a:prstGeom prst="rect">
            <a:avLst/>
          </a:prstGeom>
        </p:spPr>
      </p:pic>
    </p:spTree>
    <p:extLst>
      <p:ext uri="{BB962C8B-B14F-4D97-AF65-F5344CB8AC3E}">
        <p14:creationId xmlns:p14="http://schemas.microsoft.com/office/powerpoint/2010/main" val="128355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1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71229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3" y="547295"/>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0699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394">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3" y="547295"/>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69218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2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898051"/>
            <a:ext cx="5426345" cy="2387600"/>
          </a:xfrm>
        </p:spPr>
        <p:txBody>
          <a:bodyPr rIns="0"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339652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2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6" y="0"/>
            <a:ext cx="6211835" cy="6858000"/>
          </a:xfrm>
          <a:prstGeom prst="rect">
            <a:avLst/>
          </a:prstGeom>
        </p:spPr>
      </p:pic>
      <p:sp>
        <p:nvSpPr>
          <p:cNvPr id="2" name="Title 1"/>
          <p:cNvSpPr>
            <a:spLocks noGrp="1"/>
          </p:cNvSpPr>
          <p:nvPr>
            <p:ph type="ctrTitle"/>
          </p:nvPr>
        </p:nvSpPr>
        <p:spPr>
          <a:xfrm>
            <a:off x="553821" y="1898051"/>
            <a:ext cx="5426345" cy="2387600"/>
          </a:xfrm>
        </p:spPr>
        <p:txBody>
          <a:bodyPr rIns="0" anchor="b"/>
          <a:lstStyle>
            <a:lvl1pPr algn="l">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56447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4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1" y="547293"/>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7"/>
            <a:ext cx="5545182" cy="5531464"/>
          </a:xfrm>
          <a:prstGeom prst="rect">
            <a:avLst/>
          </a:prstGeom>
        </p:spPr>
      </p:pic>
    </p:spTree>
    <p:extLst>
      <p:ext uri="{BB962C8B-B14F-4D97-AF65-F5344CB8AC3E}">
        <p14:creationId xmlns:p14="http://schemas.microsoft.com/office/powerpoint/2010/main" val="9246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5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Tree>
    <p:extLst>
      <p:ext uri="{BB962C8B-B14F-4D97-AF65-F5344CB8AC3E}">
        <p14:creationId xmlns:p14="http://schemas.microsoft.com/office/powerpoint/2010/main" val="336607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2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7"/>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1" y="547293"/>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72013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5569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850073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2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49" y="547293"/>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700"/>
            <a:ext cx="3434957" cy="6883398"/>
          </a:xfrm>
          <a:prstGeom prst="rect">
            <a:avLst/>
          </a:prstGeom>
        </p:spPr>
      </p:pic>
    </p:spTree>
    <p:extLst>
      <p:ext uri="{BB962C8B-B14F-4D97-AF65-F5344CB8AC3E}">
        <p14:creationId xmlns:p14="http://schemas.microsoft.com/office/powerpoint/2010/main" val="338004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2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700"/>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49" y="547293"/>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45968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1" y="547293"/>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88937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394">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1" y="547293"/>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3851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3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898051"/>
            <a:ext cx="5426345" cy="2387600"/>
          </a:xfrm>
        </p:spPr>
        <p:txBody>
          <a:bodyPr rIns="0" anchor="b"/>
          <a:lstStyle>
            <a:lvl1pPr algn="l">
              <a:defRPr sz="5998">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1387870"/>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33549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3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7" y="0"/>
            <a:ext cx="6211835" cy="6858000"/>
          </a:xfrm>
          <a:prstGeom prst="rect">
            <a:avLst/>
          </a:prstGeom>
        </p:spPr>
      </p:pic>
      <p:sp>
        <p:nvSpPr>
          <p:cNvPr id="2" name="Title 1"/>
          <p:cNvSpPr>
            <a:spLocks noGrp="1"/>
          </p:cNvSpPr>
          <p:nvPr>
            <p:ph type="ctrTitle"/>
          </p:nvPr>
        </p:nvSpPr>
        <p:spPr>
          <a:xfrm>
            <a:off x="553822" y="1898051"/>
            <a:ext cx="5426345" cy="2387600"/>
          </a:xfrm>
        </p:spPr>
        <p:txBody>
          <a:bodyPr rIns="0" anchor="b"/>
          <a:lstStyle>
            <a:lvl1pPr algn="l">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1387870"/>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21993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6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2"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4388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7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Tree>
    <p:extLst>
      <p:ext uri="{BB962C8B-B14F-4D97-AF65-F5344CB8AC3E}">
        <p14:creationId xmlns:p14="http://schemas.microsoft.com/office/powerpoint/2010/main" val="8843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3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2" y="547294"/>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0567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3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0"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699"/>
            <a:ext cx="3434957" cy="6883398"/>
          </a:xfrm>
          <a:prstGeom prst="rect">
            <a:avLst/>
          </a:prstGeom>
        </p:spPr>
      </p:pic>
    </p:spTree>
    <p:extLst>
      <p:ext uri="{BB962C8B-B14F-4D97-AF65-F5344CB8AC3E}">
        <p14:creationId xmlns:p14="http://schemas.microsoft.com/office/powerpoint/2010/main" val="23584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278311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3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0"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63078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2" y="547294"/>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003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394">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2" y="547294"/>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01077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8"/>
            <a:ext cx="11081177" cy="1020601"/>
          </a:xfrm>
        </p:spPr>
        <p:txBody>
          <a:bodyPr anchor="t"/>
          <a:lstStyle/>
          <a:p>
            <a:r>
              <a:rPr lang="en-US"/>
              <a:t>Click to edit Master title style</a:t>
            </a:r>
          </a:p>
        </p:txBody>
      </p:sp>
      <p:sp>
        <p:nvSpPr>
          <p:cNvPr id="3" name="Content Placeholder 2"/>
          <p:cNvSpPr>
            <a:spLocks noGrp="1"/>
          </p:cNvSpPr>
          <p:nvPr>
            <p:ph idx="1"/>
          </p:nvPr>
        </p:nvSpPr>
        <p:spPr>
          <a:xfrm>
            <a:off x="563369" y="1620572"/>
            <a:ext cx="11081177" cy="4689743"/>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0390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21353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08582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1_Agenda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defRPr>
                <a:solidFill>
                  <a:schemeClr val="bg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D08A1C44-056B-4870-84CB-CB9593961428}"/>
              </a:ext>
              <a:ext uri="{C183D7F6-B498-43B3-948B-1728B52AA6E4}">
                <adec:decorative xmlns:adec="http://schemas.microsoft.com/office/drawing/2017/decorative" val="1"/>
              </a:ext>
            </a:extLst>
          </p:cNvPr>
          <p:cNvCxnSpPr>
            <a:cxnSpLocks/>
          </p:cNvCxnSpPr>
          <p:nvPr userDrawn="1"/>
        </p:nvCxnSpPr>
        <p:spPr>
          <a:xfrm>
            <a:off x="0" y="3066325"/>
            <a:ext cx="12191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13E1666C-830C-48FB-B5AD-510ECB323CB3}"/>
              </a:ext>
              <a:ext uri="{C183D7F6-B498-43B3-948B-1728B52AA6E4}">
                <adec:decorative xmlns:adec="http://schemas.microsoft.com/office/drawing/2017/decorative" val="1"/>
              </a:ext>
            </a:extLst>
          </p:cNvPr>
          <p:cNvSpPr/>
          <p:nvPr userDrawn="1"/>
        </p:nvSpPr>
        <p:spPr>
          <a:xfrm>
            <a:off x="104195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7" name="Picture 46">
            <a:extLst>
              <a:ext uri="{FF2B5EF4-FFF2-40B4-BE49-F238E27FC236}">
                <a16:creationId xmlns:a16="http://schemas.microsoft.com/office/drawing/2014/main" id="{58822BAA-77F6-421A-A92D-B667EC362F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478507" y="2879835"/>
            <a:ext cx="845820" cy="373380"/>
          </a:xfrm>
          <a:prstGeom prst="rect">
            <a:avLst/>
          </a:prstGeom>
        </p:spPr>
      </p:pic>
      <p:sp>
        <p:nvSpPr>
          <p:cNvPr id="5" name="Freeform: Shape 4">
            <a:extLst>
              <a:ext uri="{FF2B5EF4-FFF2-40B4-BE49-F238E27FC236}">
                <a16:creationId xmlns:a16="http://schemas.microsoft.com/office/drawing/2014/main" id="{80CB8B14-E438-4120-B465-128255E55A4B}"/>
              </a:ext>
              <a:ext uri="{C183D7F6-B498-43B3-948B-1728B52AA6E4}">
                <adec:decorative xmlns:adec="http://schemas.microsoft.com/office/drawing/2017/decorative" val="1"/>
              </a:ext>
            </a:extLst>
          </p:cNvPr>
          <p:cNvSpPr/>
          <p:nvPr userDrawn="1"/>
        </p:nvSpPr>
        <p:spPr>
          <a:xfrm>
            <a:off x="320718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B025707B-86F4-44C1-A3C0-1336950CED53}"/>
              </a:ext>
              <a:ext uri="{C183D7F6-B498-43B3-948B-1728B52AA6E4}">
                <adec:decorative xmlns:adec="http://schemas.microsoft.com/office/drawing/2017/decorative" val="1"/>
              </a:ext>
            </a:extLst>
          </p:cNvPr>
          <p:cNvSpPr/>
          <p:nvPr userDrawn="1"/>
        </p:nvSpPr>
        <p:spPr>
          <a:xfrm>
            <a:off x="383933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B191E0CB-FA4F-4E61-8222-B2B5A3FEC8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358220" y="2727235"/>
            <a:ext cx="678180" cy="678180"/>
          </a:xfrm>
          <a:prstGeom prst="rect">
            <a:avLst/>
          </a:prstGeom>
        </p:spPr>
      </p:pic>
      <p:sp>
        <p:nvSpPr>
          <p:cNvPr id="7" name="Freeform: Shape 6">
            <a:extLst>
              <a:ext uri="{FF2B5EF4-FFF2-40B4-BE49-F238E27FC236}">
                <a16:creationId xmlns:a16="http://schemas.microsoft.com/office/drawing/2014/main" id="{3AE1A04E-2921-4F8A-80B8-388F109A1111}"/>
              </a:ext>
              <a:ext uri="{C183D7F6-B498-43B3-948B-1728B52AA6E4}">
                <adec:decorative xmlns:adec="http://schemas.microsoft.com/office/drawing/2017/decorative" val="1"/>
              </a:ext>
            </a:extLst>
          </p:cNvPr>
          <p:cNvSpPr/>
          <p:nvPr userDrawn="1"/>
        </p:nvSpPr>
        <p:spPr>
          <a:xfrm>
            <a:off x="600456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F3B17996-9F62-4251-A688-C9861221CF2C}"/>
              </a:ext>
              <a:ext uri="{C183D7F6-B498-43B3-948B-1728B52AA6E4}">
                <adec:decorative xmlns:adec="http://schemas.microsoft.com/office/drawing/2017/decorative" val="1"/>
              </a:ext>
            </a:extLst>
          </p:cNvPr>
          <p:cNvSpPr/>
          <p:nvPr userDrawn="1"/>
        </p:nvSpPr>
        <p:spPr>
          <a:xfrm>
            <a:off x="663671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9" name="Picture 48">
            <a:extLst>
              <a:ext uri="{FF2B5EF4-FFF2-40B4-BE49-F238E27FC236}">
                <a16:creationId xmlns:a16="http://schemas.microsoft.com/office/drawing/2014/main" id="{74E7C9A9-D6B8-41A9-9C51-60CDE20A39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243230" y="2757715"/>
            <a:ext cx="502920" cy="617220"/>
          </a:xfrm>
          <a:prstGeom prst="rect">
            <a:avLst/>
          </a:prstGeom>
        </p:spPr>
      </p:pic>
      <p:sp>
        <p:nvSpPr>
          <p:cNvPr id="12" name="Freeform: Shape 11">
            <a:extLst>
              <a:ext uri="{FF2B5EF4-FFF2-40B4-BE49-F238E27FC236}">
                <a16:creationId xmlns:a16="http://schemas.microsoft.com/office/drawing/2014/main" id="{B8AC57B8-9D13-4DA9-A86B-DE39E1DC82ED}"/>
              </a:ext>
              <a:ext uri="{C183D7F6-B498-43B3-948B-1728B52AA6E4}">
                <adec:decorative xmlns:adec="http://schemas.microsoft.com/office/drawing/2017/decorative" val="1"/>
              </a:ext>
            </a:extLst>
          </p:cNvPr>
          <p:cNvSpPr/>
          <p:nvPr userDrawn="1"/>
        </p:nvSpPr>
        <p:spPr>
          <a:xfrm>
            <a:off x="880194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84A4058E-E3C3-4A1B-B971-CB258328B3F3}"/>
              </a:ext>
              <a:ext uri="{C183D7F6-B498-43B3-948B-1728B52AA6E4}">
                <adec:decorative xmlns:adec="http://schemas.microsoft.com/office/drawing/2017/decorative" val="1"/>
              </a:ext>
            </a:extLst>
          </p:cNvPr>
          <p:cNvSpPr/>
          <p:nvPr userDrawn="1"/>
        </p:nvSpPr>
        <p:spPr>
          <a:xfrm>
            <a:off x="943409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50" name="Picture 49">
            <a:extLst>
              <a:ext uri="{FF2B5EF4-FFF2-40B4-BE49-F238E27FC236}">
                <a16:creationId xmlns:a16="http://schemas.microsoft.com/office/drawing/2014/main" id="{36B1EAB2-A5A2-4BD8-BEDF-C17DBB28CC4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937740" y="2711995"/>
            <a:ext cx="708660" cy="708660"/>
          </a:xfrm>
          <a:prstGeom prst="rect">
            <a:avLst/>
          </a:prstGeom>
        </p:spPr>
      </p:pic>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12815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09498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6903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ection Header Dark-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accent3"/>
                </a:solidFill>
              </a:defRPr>
            </a:lvl1pPr>
          </a:lstStyle>
          <a:p>
            <a:r>
              <a:rPr lang="en-US"/>
              <a:t>Click to edit Master title style</a:t>
            </a:r>
          </a:p>
        </p:txBody>
      </p:sp>
      <p:pic>
        <p:nvPicPr>
          <p:cNvPr id="74" name="Picture 73">
            <a:extLst>
              <a:ext uri="{FF2B5EF4-FFF2-40B4-BE49-F238E27FC236}">
                <a16:creationId xmlns:a16="http://schemas.microsoft.com/office/drawing/2014/main" id="{25FB7173-36C9-4C5E-8A20-7A27AB9F9E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85" r="-3141" b="-1397"/>
          <a:stretch/>
        </p:blipFill>
        <p:spPr>
          <a:xfrm>
            <a:off x="0" y="-116114"/>
            <a:ext cx="3528884" cy="7061200"/>
          </a:xfrm>
          <a:prstGeom prst="rect">
            <a:avLst/>
          </a:prstGeom>
        </p:spPr>
      </p:pic>
    </p:spTree>
    <p:extLst>
      <p:ext uri="{BB962C8B-B14F-4D97-AF65-F5344CB8AC3E}">
        <p14:creationId xmlns:p14="http://schemas.microsoft.com/office/powerpoint/2010/main" val="213428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752230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ection Header Dark-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4"/>
            <a:ext cx="6983226" cy="2852737"/>
          </a:xfrm>
        </p:spPr>
        <p:txBody>
          <a:bodyPr anchor="ctr"/>
          <a:lstStyle>
            <a:lvl1pPr>
              <a:defRPr sz="3600">
                <a:solidFill>
                  <a:schemeClr val="accent3"/>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49" y="0"/>
            <a:ext cx="4538552" cy="4576268"/>
          </a:xfrm>
          <a:prstGeom prst="rect">
            <a:avLst/>
          </a:prstGeom>
        </p:spPr>
      </p:pic>
    </p:spTree>
    <p:extLst>
      <p:ext uri="{BB962C8B-B14F-4D97-AF65-F5344CB8AC3E}">
        <p14:creationId xmlns:p14="http://schemas.microsoft.com/office/powerpoint/2010/main" val="357683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ection Header White-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4"/>
            <a:ext cx="6983226" cy="2852737"/>
          </a:xfrm>
        </p:spPr>
        <p:txBody>
          <a:bodyPr anchor="ctr"/>
          <a:lstStyle>
            <a:lvl1pPr>
              <a:defRPr sz="36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49" y="0"/>
            <a:ext cx="4538552" cy="4576268"/>
          </a:xfrm>
          <a:prstGeom prst="rect">
            <a:avLst/>
          </a:prstGeom>
        </p:spPr>
      </p:pic>
    </p:spTree>
    <p:extLst>
      <p:ext uri="{BB962C8B-B14F-4D97-AF65-F5344CB8AC3E}">
        <p14:creationId xmlns:p14="http://schemas.microsoft.com/office/powerpoint/2010/main" val="425162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Section Header White-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tx1"/>
                </a:solidFill>
              </a:defRPr>
            </a:lvl1pPr>
          </a:lstStyle>
          <a:p>
            <a:r>
              <a:rPr lang="en-US"/>
              <a:t>Click to edit Master title style</a:t>
            </a:r>
          </a:p>
        </p:txBody>
      </p:sp>
      <p:pic>
        <p:nvPicPr>
          <p:cNvPr id="144" name="Picture 143">
            <a:extLst>
              <a:ext uri="{FF2B5EF4-FFF2-40B4-BE49-F238E27FC236}">
                <a16:creationId xmlns:a16="http://schemas.microsoft.com/office/drawing/2014/main" id="{0394E794-0F10-4266-9308-5D306AF01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1" y="2223209"/>
            <a:ext cx="4659879" cy="4634792"/>
          </a:xfrm>
          <a:prstGeom prst="rect">
            <a:avLst/>
          </a:prstGeom>
        </p:spPr>
      </p:pic>
    </p:spTree>
    <p:extLst>
      <p:ext uri="{BB962C8B-B14F-4D97-AF65-F5344CB8AC3E}">
        <p14:creationId xmlns:p14="http://schemas.microsoft.com/office/powerpoint/2010/main" val="353315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Section Header Dark-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accent3"/>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33539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Header White-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tx1"/>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56567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ection Header Dark-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4"/>
            <a:ext cx="7366764" cy="2852737"/>
          </a:xfrm>
        </p:spPr>
        <p:txBody>
          <a:bodyPr anchor="ctr"/>
          <a:lstStyle>
            <a:lvl1pPr>
              <a:defRPr sz="3600">
                <a:solidFill>
                  <a:schemeClr val="accent3"/>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6366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Section Header Dark-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4"/>
            <a:ext cx="7366764" cy="2852737"/>
          </a:xfrm>
        </p:spPr>
        <p:txBody>
          <a:bodyPr anchor="ctr"/>
          <a:lstStyle>
            <a:lvl1pPr>
              <a:defRPr sz="3600">
                <a:solidFill>
                  <a:schemeClr val="accent1"/>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378393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Logo dark backgroun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362EF1-2988-4403-A3C8-C72CA6DE0D3D}"/>
              </a:ext>
            </a:extLst>
          </p:cNvPr>
          <p:cNvGrpSpPr/>
          <p:nvPr userDrawn="1"/>
        </p:nvGrpSpPr>
        <p:grpSpPr>
          <a:xfrm>
            <a:off x="5318903" y="3263719"/>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0906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Logo white backgroun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defRPr>
            </a:lvl1pPr>
          </a:lstStyle>
          <a:p>
            <a:endParaRPr lang="en-IN"/>
          </a:p>
        </p:txBody>
      </p:sp>
      <p:grpSp>
        <p:nvGrpSpPr>
          <p:cNvPr id="7" name="Group 6">
            <a:extLst>
              <a:ext uri="{FF2B5EF4-FFF2-40B4-BE49-F238E27FC236}">
                <a16:creationId xmlns:a16="http://schemas.microsoft.com/office/drawing/2014/main" id="{9B362EF1-2988-4403-A3C8-C72CA6DE0D3D}"/>
              </a:ext>
            </a:extLst>
          </p:cNvPr>
          <p:cNvGrpSpPr/>
          <p:nvPr userDrawn="1"/>
        </p:nvGrpSpPr>
        <p:grpSpPr>
          <a:xfrm>
            <a:off x="5318903" y="3263719"/>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46473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66362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08959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14" indent="-28391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519" indent="-27460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433" indent="-2839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5840" indent="-22340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248" indent="-223409">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5"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87394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7" y="2773637"/>
            <a:ext cx="9601813" cy="731565"/>
          </a:xfrm>
          <a:noFill/>
        </p:spPr>
        <p:txBody>
          <a:bodyPr vert="horz" wrap="square" lIns="0" tIns="0" rIns="0" bIns="0" rtlCol="0" anchor="t" anchorCtr="0">
            <a:noAutofit/>
          </a:bodyPr>
          <a:lstStyle>
            <a:lvl1pPr>
              <a:lnSpc>
                <a:spcPct val="90000"/>
              </a:lnSpc>
              <a:defRPr lang="en-US" sz="5290" b="0" kern="1200" cap="none" spc="-147" baseline="0" dirty="0">
                <a:ln w="3175">
                  <a:noFill/>
                </a:ln>
                <a:solidFill>
                  <a:schemeClr val="tx1"/>
                </a:solidFill>
                <a:effectLst/>
                <a:latin typeface="+mj-lt"/>
                <a:ea typeface="+mn-ea"/>
                <a:cs typeface="Segoe UI" pitchFamily="34" charset="0"/>
              </a:defRPr>
            </a:lvl1pPr>
          </a:lstStyle>
          <a:p>
            <a:pPr marL="0" lvl="0" algn="l" defTabSz="913665" rtl="0" eaLnBrk="1" latinLnBrk="0" hangingPunct="1">
              <a:lnSpc>
                <a:spcPts val="5486"/>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2" y="6430905"/>
            <a:ext cx="11326085" cy="94962"/>
            <a:chOff x="445128" y="6559056"/>
            <a:chExt cx="11553197" cy="96856"/>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6"/>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50"/>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1354326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4FE9F-E0EF-4871-A565-E56D7299A0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8933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68" indent="-28396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626" indent="-27465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594" indent="-28396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045" indent="-22345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496" indent="-22345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76651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6" y="2773636"/>
            <a:ext cx="9601813" cy="731565"/>
          </a:xfrm>
          <a:noFill/>
        </p:spPr>
        <p:txBody>
          <a:bodyPr vert="horz" wrap="square" lIns="0" tIns="0" rIns="0" bIns="0" rtlCol="0" anchor="t" anchorCtr="0">
            <a:noAutofit/>
          </a:bodyPr>
          <a:lstStyle>
            <a:lvl1pPr>
              <a:lnSpc>
                <a:spcPct val="90000"/>
              </a:lnSpc>
              <a:defRPr lang="en-US" sz="5291" b="0" kern="1200" cap="none" spc="-147" baseline="0" dirty="0">
                <a:ln w="3175">
                  <a:noFill/>
                </a:ln>
                <a:solidFill>
                  <a:schemeClr val="tx1"/>
                </a:solidFill>
                <a:effectLst/>
                <a:latin typeface="+mj-lt"/>
                <a:ea typeface="+mn-ea"/>
                <a:cs typeface="Segoe UI" pitchFamily="34" charset="0"/>
              </a:defRPr>
            </a:lvl1pPr>
          </a:lstStyle>
          <a:p>
            <a:pPr marL="0" lvl="0" algn="l" defTabSz="913841" rtl="0" eaLnBrk="1" latinLnBrk="0" hangingPunct="1">
              <a:lnSpc>
                <a:spcPts val="5487"/>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1" y="6430938"/>
            <a:ext cx="11326085" cy="94962"/>
            <a:chOff x="445128" y="6559056"/>
            <a:chExt cx="11553197" cy="96855"/>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5"/>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49"/>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1992715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84049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417696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3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23" indent="-28402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733" indent="-274711">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756" indent="-28402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250" indent="-22349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744" indent="-22349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71860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Section Header Dark-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3"/>
            <a:ext cx="6983226" cy="2852737"/>
          </a:xfrm>
        </p:spPr>
        <p:txBody>
          <a:bodyPr anchor="ctr"/>
          <a:lstStyle>
            <a:lvl1pPr>
              <a:defRPr sz="3600">
                <a:solidFill>
                  <a:schemeClr val="accent3"/>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48" y="0"/>
            <a:ext cx="4538552" cy="4576268"/>
          </a:xfrm>
          <a:prstGeom prst="rect">
            <a:avLst/>
          </a:prstGeom>
        </p:spPr>
      </p:pic>
    </p:spTree>
    <p:extLst>
      <p:ext uri="{BB962C8B-B14F-4D97-AF65-F5344CB8AC3E}">
        <p14:creationId xmlns:p14="http://schemas.microsoft.com/office/powerpoint/2010/main" val="48492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33820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1489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266275-8D71-48BB-81AC-A2CEF6C74009}"/>
              </a:ext>
              <a:ext uri="{C183D7F6-B498-43B3-948B-1728B52AA6E4}">
                <adec:decorative xmlns:adec="http://schemas.microsoft.com/office/drawing/2017/decorative" val="1"/>
              </a:ext>
            </a:extLst>
          </p:cNvPr>
          <p:cNvSpPr/>
          <p:nvPr userDrawn="1"/>
        </p:nvSpPr>
        <p:spPr>
          <a:xfrm>
            <a:off x="0" y="0"/>
            <a:ext cx="3796260"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17880D80-45DD-486D-9077-77FC3516D75F}"/>
              </a:ext>
              <a:ext uri="{C183D7F6-B498-43B3-948B-1728B52AA6E4}">
                <adec:decorative xmlns:adec="http://schemas.microsoft.com/office/drawing/2017/decorative" val="1"/>
              </a:ext>
            </a:extLst>
          </p:cNvPr>
          <p:cNvSpPr/>
          <p:nvPr userDrawn="1"/>
        </p:nvSpPr>
        <p:spPr>
          <a:xfrm>
            <a:off x="3759200" y="0"/>
            <a:ext cx="8432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74266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591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5_Title Only with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68EA2-A5E8-4BC2-BABE-993071FF80D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lvl1pPr>
              <a:defRPr>
                <a:solidFill>
                  <a:schemeClr val="accent3"/>
                </a:solidFill>
              </a:defRPr>
            </a:lvl1p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solidFill>
                  <a:schemeClr val="bg1"/>
                </a:solidFill>
                <a:latin typeface="+mj-lt"/>
              </a:defRPr>
            </a:lvl1pPr>
          </a:lstStyle>
          <a:p>
            <a:pPr lvl="0"/>
            <a:r>
              <a:rPr lang="en-US"/>
              <a:t>Subheading</a:t>
            </a: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IN"/>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223605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56243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7D1797-B081-A747-ACCE-9EA980E76830}"/>
              </a:ext>
            </a:extLst>
          </p:cNvPr>
          <p:cNvPicPr>
            <a:picLocks noChangeAspect="1"/>
          </p:cNvPicPr>
          <p:nvPr userDrawn="1"/>
        </p:nvPicPr>
        <p:blipFill>
          <a:blip r:embed="rId2"/>
          <a:srcRect/>
          <a:stretch/>
        </p:blipFill>
        <p:spPr>
          <a:xfrm>
            <a:off x="0" y="0"/>
            <a:ext cx="12192000" cy="68580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665133"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399"/>
            <a:ext cx="466513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43332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40428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AB3A8E7-1FCA-4E57-B13D-503C21444DAF}"/>
              </a:ext>
            </a:extLst>
          </p:cNvPr>
          <p:cNvSpPr>
            <a:spLocks noGrp="1"/>
          </p:cNvSpPr>
          <p:nvPr>
            <p:ph sz="quarter" idx="10"/>
          </p:nvPr>
        </p:nvSpPr>
        <p:spPr>
          <a:xfrm>
            <a:off x="719138" y="1184275"/>
            <a:ext cx="2173287" cy="1004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2BB03A2-6A74-4AA7-8C77-509A4E80DF07}"/>
              </a:ext>
            </a:extLst>
          </p:cNvPr>
          <p:cNvSpPr>
            <a:spLocks noGrp="1"/>
          </p:cNvSpPr>
          <p:nvPr>
            <p:ph sz="quarter" idx="11"/>
          </p:nvPr>
        </p:nvSpPr>
        <p:spPr>
          <a:xfrm>
            <a:off x="3162300" y="1184275"/>
            <a:ext cx="1604963" cy="1004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95AD2BC-C986-47EB-BC0B-8307B441EC5C}"/>
              </a:ext>
            </a:extLst>
          </p:cNvPr>
          <p:cNvSpPr>
            <a:spLocks noGrp="1"/>
          </p:cNvSpPr>
          <p:nvPr>
            <p:ph sz="quarter" idx="12"/>
          </p:nvPr>
        </p:nvSpPr>
        <p:spPr>
          <a:xfrm>
            <a:off x="5186363" y="1184275"/>
            <a:ext cx="1798637" cy="1004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A870E8-53E7-4DD1-91A2-048B0E1DB236}"/>
              </a:ext>
            </a:extLst>
          </p:cNvPr>
          <p:cNvSpPr>
            <a:spLocks noGrp="1"/>
          </p:cNvSpPr>
          <p:nvPr>
            <p:ph sz="quarter" idx="13"/>
          </p:nvPr>
        </p:nvSpPr>
        <p:spPr>
          <a:xfrm>
            <a:off x="7270750" y="1184275"/>
            <a:ext cx="1798638" cy="12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3B535BB-0656-4C28-B3D2-2C88928E9B22}"/>
              </a:ext>
            </a:extLst>
          </p:cNvPr>
          <p:cNvSpPr>
            <a:spLocks noGrp="1"/>
          </p:cNvSpPr>
          <p:nvPr>
            <p:ph sz="quarter" idx="14"/>
          </p:nvPr>
        </p:nvSpPr>
        <p:spPr>
          <a:xfrm>
            <a:off x="900113" y="2616200"/>
            <a:ext cx="2262187" cy="158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20C2911-82DB-4194-A20C-C9BEB4D1BCE5}"/>
              </a:ext>
            </a:extLst>
          </p:cNvPr>
          <p:cNvSpPr>
            <a:spLocks noGrp="1"/>
          </p:cNvSpPr>
          <p:nvPr>
            <p:ph sz="quarter" idx="15"/>
          </p:nvPr>
        </p:nvSpPr>
        <p:spPr>
          <a:xfrm>
            <a:off x="3687763" y="2616200"/>
            <a:ext cx="1798637" cy="1385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669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897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5C74D4-ED20-4A82-B1B7-7E3D0F714824}"/>
              </a:ext>
            </a:extLst>
          </p:cNvPr>
          <p:cNvSpPr>
            <a:spLocks noGrp="1"/>
          </p:cNvSpPr>
          <p:nvPr>
            <p:ph sz="quarter" idx="10"/>
          </p:nvPr>
        </p:nvSpPr>
        <p:spPr>
          <a:xfrm>
            <a:off x="1500188" y="1457325"/>
            <a:ext cx="1814512"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DF358E81-EB70-494E-B6C5-EC033FBB9F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547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5974F7A6-A9E2-4850-B07A-13544BFE59E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7A3497E7-5F6F-4C2B-BB57-32260FC3971B}"/>
              </a:ext>
            </a:extLst>
          </p:cNvPr>
          <p:cNvSpPr>
            <a:spLocks noGrp="1"/>
          </p:cNvSpPr>
          <p:nvPr>
            <p:ph sz="quarter" idx="13"/>
          </p:nvPr>
        </p:nvSpPr>
        <p:spPr>
          <a:xfrm>
            <a:off x="1717675" y="4433888"/>
            <a:ext cx="2411413"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66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68966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0347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5074-3FB4-4E5E-BAAB-F55C91A0B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A9CF9-21EC-4CA2-8FAF-AA07F56C21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DE930B-5CAE-4629-9229-C52EE6BA7959}"/>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5" name="Footer Placeholder 4">
            <a:extLst>
              <a:ext uri="{FF2B5EF4-FFF2-40B4-BE49-F238E27FC236}">
                <a16:creationId xmlns:a16="http://schemas.microsoft.com/office/drawing/2014/main" id="{075B46D4-1903-4C67-9948-930AA8559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625DA-DB96-4CCF-93D1-EA457ABF4AFE}"/>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302622071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D4F9-D635-4C54-9FC1-69EF6A201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0E78F-0DF9-4909-9271-2425C17ADA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51210-1F1A-4966-87E4-378AEB2A3134}"/>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5" name="Footer Placeholder 4">
            <a:extLst>
              <a:ext uri="{FF2B5EF4-FFF2-40B4-BE49-F238E27FC236}">
                <a16:creationId xmlns:a16="http://schemas.microsoft.com/office/drawing/2014/main" id="{BDC6EFF0-9810-4C03-8195-7E005BCBC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D4710-BF16-4517-9176-ACB38AC02760}"/>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167343410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E8D1-025D-411D-844B-6ABB00EF1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837C85-BA9D-4CBB-ABE0-3D2128309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89E30-3A68-407C-8F6C-A8F13DC54BEF}"/>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5" name="Footer Placeholder 4">
            <a:extLst>
              <a:ext uri="{FF2B5EF4-FFF2-40B4-BE49-F238E27FC236}">
                <a16:creationId xmlns:a16="http://schemas.microsoft.com/office/drawing/2014/main" id="{8590FEAF-3D1C-44AE-9CA1-C33A821AD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7B5F9-E2D6-4BAE-A622-E44379ECF05C}"/>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391140537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D4D6-63AE-478A-BAB4-7FB3D2F45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2327C-739C-4D06-9F91-F6A667514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A61AA-1F16-4CFD-919D-F9DCB38DF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B16CE3-2165-47FB-9A34-F474C819EE6B}"/>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6" name="Footer Placeholder 5">
            <a:extLst>
              <a:ext uri="{FF2B5EF4-FFF2-40B4-BE49-F238E27FC236}">
                <a16:creationId xmlns:a16="http://schemas.microsoft.com/office/drawing/2014/main" id="{8DD14F7A-2C48-4645-B5A9-E5CE9462C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DA4EF-B877-45CB-827D-621E639A1460}"/>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4866395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A9E6-6F53-4154-ABB7-F8655F4346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A46C-32BD-492D-A653-D7D122002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713D0A-6CB6-48C9-937F-C89ABE1D5A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CE3F2E-FA57-4C8C-8FEF-BD7D92B83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22174-F8C0-4B1E-A0B3-2A6BA271E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3F8FB-E5E5-4B4E-95A2-3F68530227C6}"/>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8" name="Footer Placeholder 7">
            <a:extLst>
              <a:ext uri="{FF2B5EF4-FFF2-40B4-BE49-F238E27FC236}">
                <a16:creationId xmlns:a16="http://schemas.microsoft.com/office/drawing/2014/main" id="{D3A46AEB-7E2E-4572-ADE4-9A8500BFDE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79BF5D-AA55-4907-82F9-D056AAE290A8}"/>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36571709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72C0-C78A-4CF1-B546-19F6A59C02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68626D-B57F-4BA5-8E26-72F377F0E81F}"/>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4" name="Footer Placeholder 3">
            <a:extLst>
              <a:ext uri="{FF2B5EF4-FFF2-40B4-BE49-F238E27FC236}">
                <a16:creationId xmlns:a16="http://schemas.microsoft.com/office/drawing/2014/main" id="{BEF9EDE8-C544-4218-86F4-CACBE0C710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1B8EA7-CC91-40D6-9B9D-2521520F7EA2}"/>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86450621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C5D857-E159-4E18-A13D-4D62C58C6F77}"/>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3" name="Footer Placeholder 2">
            <a:extLst>
              <a:ext uri="{FF2B5EF4-FFF2-40B4-BE49-F238E27FC236}">
                <a16:creationId xmlns:a16="http://schemas.microsoft.com/office/drawing/2014/main" id="{4EE4AED2-FAB5-497B-8863-5F53CCC63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998852-6D8B-418D-97BF-8515F3E0EFD9}"/>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417917159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6DF1-B5B1-4B05-A761-5B820B4D7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96F566-AC15-4C31-85BF-B09F83742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F43BE-3CC4-4781-9C76-270DC241D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CD527-3B5E-4BD1-95FB-989649F38C05}"/>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6" name="Footer Placeholder 5">
            <a:extLst>
              <a:ext uri="{FF2B5EF4-FFF2-40B4-BE49-F238E27FC236}">
                <a16:creationId xmlns:a16="http://schemas.microsoft.com/office/drawing/2014/main" id="{0B7BD8B5-8E41-4529-9A6B-9A9C64441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A3DA6-9822-4A4E-9A77-5C2C5987F2CE}"/>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424211772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6EAC-7F8E-42AE-94C4-54D9DF109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F0113-0CC4-4B14-AA47-905740CA1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032789-4CE2-45DF-B5A6-45EE0D5C7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34219-5F81-4A98-BC5E-EE9F7ADAFE99}"/>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6" name="Footer Placeholder 5">
            <a:extLst>
              <a:ext uri="{FF2B5EF4-FFF2-40B4-BE49-F238E27FC236}">
                <a16:creationId xmlns:a16="http://schemas.microsoft.com/office/drawing/2014/main" id="{1BBE536D-4511-4F29-B790-4716AA648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E1460-CC6B-41EC-8ED9-99EB36F2F0F5}"/>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493630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3075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91DF-4ABC-42B5-9DF8-F0446BBD57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566710-13D3-495A-A645-AFFB649CAB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B4E77-1184-4EAF-AF7B-5C68DD7A5E99}"/>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5" name="Footer Placeholder 4">
            <a:extLst>
              <a:ext uri="{FF2B5EF4-FFF2-40B4-BE49-F238E27FC236}">
                <a16:creationId xmlns:a16="http://schemas.microsoft.com/office/drawing/2014/main" id="{5DC25AEA-3DDA-4A10-A498-34CAF9300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63222-5AB0-4CB6-932D-DC24048F7FAF}"/>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140565022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271A8-8F21-4388-B883-0A0A09D9F0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B6EEA3-9E64-400B-82CA-3A42DA0F1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B99F7-3862-4AD0-952D-230E357EE02F}"/>
              </a:ext>
            </a:extLst>
          </p:cNvPr>
          <p:cNvSpPr>
            <a:spLocks noGrp="1"/>
          </p:cNvSpPr>
          <p:nvPr>
            <p:ph type="dt" sz="half" idx="10"/>
          </p:nvPr>
        </p:nvSpPr>
        <p:spPr/>
        <p:txBody>
          <a:bodyPr/>
          <a:lstStyle/>
          <a:p>
            <a:fld id="{7E6369C6-7C17-4F54-A316-176FEBC6441C}" type="datetimeFigureOut">
              <a:rPr lang="en-US" smtClean="0"/>
              <a:t>3/14/2023</a:t>
            </a:fld>
            <a:endParaRPr lang="en-US"/>
          </a:p>
        </p:txBody>
      </p:sp>
      <p:sp>
        <p:nvSpPr>
          <p:cNvPr id="5" name="Footer Placeholder 4">
            <a:extLst>
              <a:ext uri="{FF2B5EF4-FFF2-40B4-BE49-F238E27FC236}">
                <a16:creationId xmlns:a16="http://schemas.microsoft.com/office/drawing/2014/main" id="{03CE3411-B9A4-4806-99EE-8C83C2539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6C2FE-40EE-4123-BAAB-368CFA4E7063}"/>
              </a:ext>
            </a:extLst>
          </p:cNvPr>
          <p:cNvSpPr>
            <a:spLocks noGrp="1"/>
          </p:cNvSpPr>
          <p:nvPr>
            <p:ph type="sldNum" sz="quarter" idx="12"/>
          </p:nvPr>
        </p:nvSpPr>
        <p:spPr/>
        <p:txBody>
          <a:bodyPr/>
          <a:lstStyle/>
          <a:p>
            <a:fld id="{9695D4A8-4C90-4A1E-B605-88CA5AEB342F}" type="slidenum">
              <a:rPr lang="en-US" smtClean="0"/>
              <a:t>‹#›</a:t>
            </a:fld>
            <a:endParaRPr lang="en-US"/>
          </a:p>
        </p:txBody>
      </p:sp>
    </p:spTree>
    <p:extLst>
      <p:ext uri="{BB962C8B-B14F-4D97-AF65-F5344CB8AC3E}">
        <p14:creationId xmlns:p14="http://schemas.microsoft.com/office/powerpoint/2010/main" val="355801676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0EAF5D-D79C-4326-879C-9E6AF018E766}"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291914822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EAF5D-D79C-4326-879C-9E6AF018E766}"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217334637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0EAF5D-D79C-4326-879C-9E6AF018E766}"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15144141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0EAF5D-D79C-4326-879C-9E6AF018E766}"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91297544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0EAF5D-D79C-4326-879C-9E6AF018E766}"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5638643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0EAF5D-D79C-4326-879C-9E6AF018E766}"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391553601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EAF5D-D79C-4326-879C-9E6AF018E766}"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30375220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0EAF5D-D79C-4326-879C-9E6AF018E766}"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347816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357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0EAF5D-D79C-4326-879C-9E6AF018E766}"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237796133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EAF5D-D79C-4326-879C-9E6AF018E766}"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47524635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EAF5D-D79C-4326-879C-9E6AF018E766}"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55EE1-43C2-43CA-A8A4-BB13CC044278}" type="slidenum">
              <a:rPr lang="en-US" smtClean="0"/>
              <a:t>‹#›</a:t>
            </a:fld>
            <a:endParaRPr lang="en-US"/>
          </a:p>
        </p:txBody>
      </p:sp>
    </p:spTree>
    <p:extLst>
      <p:ext uri="{BB962C8B-B14F-4D97-AF65-F5344CB8AC3E}">
        <p14:creationId xmlns:p14="http://schemas.microsoft.com/office/powerpoint/2010/main" val="27070985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716475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3771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94855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43087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83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68962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09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0543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0584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30885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57083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43303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456400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098463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17649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73211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9064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119121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355796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25291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15915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19754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612730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41332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49708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1377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388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8158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56996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51243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954805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08613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3229674904"/>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58640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4" presetClass="path" presetSubtype="0" decel="100000" fill="hold" grpId="1" nodeType="withEffect">
                                  <p:stCondLst>
                                    <p:cond delay="0"/>
                                  </p:stCondLst>
                                  <p:childTnLst>
                                    <p:animMotion origin="layout" path="M -2.08333E-7 0.08658 L -2.08333E-7 -4.44444E-6 " pathEditMode="relative" rAng="0" ptsTypes="AA">
                                      <p:cBhvr>
                                        <p:cTn id="9" dur="75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CENTERED &amp;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lvl1pPr algn="ctr">
              <a:defRPr/>
            </a:lvl1pPr>
          </a:lstStyle>
          <a:p>
            <a:r>
              <a:rPr lang="en-US"/>
              <a:t>Click to edit Master title style</a:t>
            </a:r>
          </a:p>
        </p:txBody>
      </p:sp>
      <p:sp>
        <p:nvSpPr>
          <p:cNvPr id="3" name="Text Placeholder 4">
            <a:extLst>
              <a:ext uri="{FF2B5EF4-FFF2-40B4-BE49-F238E27FC236}">
                <a16:creationId xmlns:a16="http://schemas.microsoft.com/office/drawing/2014/main" id="{0351B805-A28D-465C-8D56-8379DF958470}"/>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a:t>Subhead</a:t>
            </a:r>
          </a:p>
        </p:txBody>
      </p:sp>
    </p:spTree>
    <p:extLst>
      <p:ext uri="{BB962C8B-B14F-4D97-AF65-F5344CB8AC3E}">
        <p14:creationId xmlns:p14="http://schemas.microsoft.com/office/powerpoint/2010/main" val="72851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50"/>
                                        <p:tgtEl>
                                          <p:spTgt spid="3">
                                            <p:txEl>
                                              <p:pRg st="0" end="0"/>
                                            </p:txEl>
                                          </p:spTgt>
                                        </p:tgtEl>
                                      </p:cBhvr>
                                    </p:animEffect>
                                  </p:childTnLst>
                                </p:cTn>
                              </p:par>
                              <p:par>
                                <p:cTn id="11" presetID="64" presetClass="path" presetSubtype="0" decel="100000" fill="hold" grpId="1" nodeType="withEffect">
                                  <p:stCondLst>
                                    <p:cond delay="0"/>
                                  </p:stCondLst>
                                  <p:childTnLst>
                                    <p:animMotion origin="layout" path="M 0.00247 0.07987 L 0.00365 -0.00092 " pathEditMode="relative" rAng="0" ptsTypes="AA">
                                      <p:cBhvr>
                                        <p:cTn id="12" dur="750" fill="hold"/>
                                        <p:tgtEl>
                                          <p:spTgt spid="2"/>
                                        </p:tgtEl>
                                        <p:attrNameLst>
                                          <p:attrName>ppt_x</p:attrName>
                                          <p:attrName>ppt_y</p:attrName>
                                        </p:attrNameLst>
                                      </p:cBhvr>
                                      <p:rCtr x="52" y="-4051"/>
                                    </p:animMotion>
                                  </p:childTnLst>
                                </p:cTn>
                              </p:par>
                              <p:par>
                                <p:cTn id="13" presetID="64" presetClass="path" presetSubtype="0" decel="100000" fill="hold" grpId="1" nodeType="withEffect">
                                  <p:stCondLst>
                                    <p:cond delay="0"/>
                                  </p:stCondLst>
                                  <p:childTnLst>
                                    <p:animMotion origin="layout" path="M -4.16667E-6 0.06041 L -4.16667E-6 2.52619E-17 " pathEditMode="relative" rAng="0" ptsTypes="AA">
                                      <p:cBhvr>
                                        <p:cTn id="14" dur="750" fill="hold"/>
                                        <p:tgtEl>
                                          <p:spTgt spid="3">
                                            <p:txEl>
                                              <p:pRg st="0" end="0"/>
                                            </p:txEl>
                                          </p:spTgt>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build="p">
        <p:tmplLst>
          <p:tmpl lvl="1">
            <p:tnLst>
              <p:par>
                <p:cTn presetID="64" presetClass="path" presetSubtype="0" decel="100000" fill="hold" nodeType="withEffect">
                  <p:stCondLst>
                    <p:cond delay="0"/>
                  </p:stCondLst>
                  <p:childTnLst>
                    <p:animMotion origin="layout" path="M -4.16667E-6 0.06041 L -4.16667E-6 2.52619E-17 " pathEditMode="relative" rAng="0" ptsTypes="AA">
                      <p:cBhvr>
                        <p:cTn dur="750" fill="hold"/>
                        <p:tgtEl>
                          <p:spTgt spid="3"/>
                        </p:tgtEl>
                        <p:attrNameLst>
                          <p:attrName>ppt_x</p:attrName>
                          <p:attrName>ppt_y</p:attrName>
                        </p:attrNameLst>
                      </p:cBhvr>
                      <p:rCtr x="0" y="-2986"/>
                    </p:animMotion>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56472120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63275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2C8C9C-3E54-568B-E1D6-8F044902E46C}"/>
              </a:ext>
              <a:ext uri="{C183D7F6-B498-43B3-948B-1728B52AA6E4}">
                <adec:decorative xmlns:adec="http://schemas.microsoft.com/office/drawing/2017/decorative" val="1"/>
              </a:ext>
            </a:extLst>
          </p:cNvPr>
          <p:cNvPicPr>
            <a:picLocks noChangeAspect="1"/>
          </p:cNvPicPr>
          <p:nvPr userDrawn="1"/>
        </p:nvPicPr>
        <p:blipFill rotWithShape="1">
          <a:blip r:embed="rId2"/>
          <a:srcRect l="187" t="315" r="281" b="201"/>
          <a:stretch/>
        </p:blipFill>
        <p:spPr>
          <a:xfrm>
            <a:off x="0" y="0"/>
            <a:ext cx="12192000" cy="6858000"/>
          </a:xfrm>
          <a:prstGeom prst="rect">
            <a:avLst/>
          </a:prstGeom>
        </p:spPr>
      </p:pic>
      <p:pic>
        <p:nvPicPr>
          <p:cNvPr id="4" name="Graphic 11">
            <a:extLst>
              <a:ext uri="{FF2B5EF4-FFF2-40B4-BE49-F238E27FC236}">
                <a16:creationId xmlns:a16="http://schemas.microsoft.com/office/drawing/2014/main" id="{D1EC82F0-E203-30D6-F001-BD4FBCFA67B1}"/>
              </a:ext>
            </a:extLst>
          </p:cNvPr>
          <p:cNvPicPr>
            <a:picLocks noChangeAspect="1"/>
          </p:cNvPicPr>
          <p:nvPr userDrawn="1"/>
        </p:nvPicPr>
        <p:blipFill>
          <a:blip r:embed="rId3"/>
          <a:srcRect/>
          <a:stretch/>
        </p:blipFill>
        <p:spPr>
          <a:xfrm>
            <a:off x="-127918" y="1721222"/>
            <a:ext cx="5215674" cy="2958353"/>
          </a:xfrm>
          <a:prstGeom prst="rect">
            <a:avLst/>
          </a:prstGeom>
        </p:spPr>
      </p:pic>
      <p:pic>
        <p:nvPicPr>
          <p:cNvPr id="5" name="MS logo white - EMF" descr="Microsoft logo white text version">
            <a:extLst>
              <a:ext uri="{FF2B5EF4-FFF2-40B4-BE49-F238E27FC236}">
                <a16:creationId xmlns:a16="http://schemas.microsoft.com/office/drawing/2014/main" id="{BB316DB6-E463-E6B5-B124-0119C20D4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75609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5" name="MS logo white - EMF" descr="Microsoft logo white text version">
            <a:extLst>
              <a:ext uri="{FF2B5EF4-FFF2-40B4-BE49-F238E27FC236}">
                <a16:creationId xmlns:a16="http://schemas.microsoft.com/office/drawing/2014/main" id="{3389E315-0509-5612-18AC-DAC796CD5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22656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93718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2358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75401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436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5268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2304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30102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0166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4403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10021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2118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574">
          <p15:clr>
            <a:srgbClr val="9FCC3B"/>
          </p15:clr>
        </p15:guide>
        <p15:guide id="32" pos="7106">
          <p15:clr>
            <a:srgbClr val="9FCC3B"/>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834066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54775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0954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99618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90396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988029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98928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21853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120698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5145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285041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39176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279216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418887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82482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63411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12248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61329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508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29219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9464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48450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975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04026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ey Dates Layout">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0A1C6E1-5E25-45AB-BA01-27CDC7E14CEE}"/>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B2A17-4165-4589-BAC3-6D1AD5AEDD60}"/>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07641D"/>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20023853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2">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66716894"/>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6831426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45163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86583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1171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128194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530007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833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4889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3593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6016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932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A9951252-47D0-4747-8692-1D9F8A5F5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28102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840973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pic>
        <p:nvPicPr>
          <p:cNvPr id="9" name="Picture 8" descr="A meeting in a conference room.">
            <a:extLst>
              <a:ext uri="{FF2B5EF4-FFF2-40B4-BE49-F238E27FC236}">
                <a16:creationId xmlns:a16="http://schemas.microsoft.com/office/drawing/2014/main" id="{E4286AF1-448E-4DFE-9CAF-FD93F65F04BE}"/>
              </a:ext>
            </a:extLst>
          </p:cNvPr>
          <p:cNvPicPr>
            <a:picLocks noChangeAspect="1"/>
          </p:cNvPicPr>
          <p:nvPr userDrawn="1"/>
        </p:nvPicPr>
        <p:blipFill rotWithShape="1">
          <a:blip r:embed="rId3"/>
          <a:srcRect l="32559" r="10791"/>
          <a:stretch/>
        </p:blipFill>
        <p:spPr>
          <a:xfrm>
            <a:off x="5334001" y="0"/>
            <a:ext cx="6858000" cy="6858000"/>
          </a:xfrm>
          <a:prstGeom prst="rect">
            <a:avLst/>
          </a:prstGeom>
        </p:spPr>
      </p:pic>
    </p:spTree>
    <p:extLst>
      <p:ext uri="{BB962C8B-B14F-4D97-AF65-F5344CB8AC3E}">
        <p14:creationId xmlns:p14="http://schemas.microsoft.com/office/powerpoint/2010/main" val="1982798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546">
          <p15:clr>
            <a:srgbClr val="5ACBF0"/>
          </p15:clr>
        </p15:guide>
        <p15:guide id="3" pos="3422">
          <p15:clr>
            <a:srgbClr val="5ACBF0"/>
          </p15:clr>
        </p15:guide>
        <p15:guide id="5" orient="horz" pos="2203">
          <p15:clr>
            <a:srgbClr val="FBAE40"/>
          </p15:clr>
        </p15:guide>
        <p15:guide id="6" orient="horz" pos="2273">
          <p15:clr>
            <a:srgbClr val="5ACBF0"/>
          </p15:clr>
        </p15:guide>
        <p15:guide id="7" pos="305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5.xml"/><Relationship Id="rId7" Type="http://schemas.openxmlformats.org/officeDocument/2006/relationships/image" Target="../media/image1.emf"/><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theme" Target="../theme/theme10.xml"/><Relationship Id="rId5" Type="http://schemas.openxmlformats.org/officeDocument/2006/relationships/slideLayout" Target="../slideLayouts/slideLayout287.xml"/><Relationship Id="rId4" Type="http://schemas.openxmlformats.org/officeDocument/2006/relationships/slideLayout" Target="../slideLayouts/slideLayout28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slideLayout" Target="../slideLayouts/slideLayout329.xml"/><Relationship Id="rId47" Type="http://schemas.openxmlformats.org/officeDocument/2006/relationships/slideLayout" Target="../slideLayouts/slideLayout334.xml"/><Relationship Id="rId50" Type="http://schemas.openxmlformats.org/officeDocument/2006/relationships/slideLayout" Target="../slideLayouts/slideLayout337.xml"/><Relationship Id="rId7" Type="http://schemas.openxmlformats.org/officeDocument/2006/relationships/slideLayout" Target="../slideLayouts/slideLayout29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9" Type="http://schemas.openxmlformats.org/officeDocument/2006/relationships/slideLayout" Target="../slideLayouts/slideLayout316.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45" Type="http://schemas.openxmlformats.org/officeDocument/2006/relationships/slideLayout" Target="../slideLayouts/slideLayout332.xml"/><Relationship Id="rId53" Type="http://schemas.openxmlformats.org/officeDocument/2006/relationships/image" Target="../media/image1.emf"/><Relationship Id="rId5" Type="http://schemas.openxmlformats.org/officeDocument/2006/relationships/slideLayout" Target="../slideLayouts/slideLayout292.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4" Type="http://schemas.openxmlformats.org/officeDocument/2006/relationships/slideLayout" Target="../slideLayouts/slideLayout331.xml"/><Relationship Id="rId52" Type="http://schemas.openxmlformats.org/officeDocument/2006/relationships/theme" Target="../theme/theme11.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43" Type="http://schemas.openxmlformats.org/officeDocument/2006/relationships/slideLayout" Target="../slideLayouts/slideLayout330.xml"/><Relationship Id="rId48" Type="http://schemas.openxmlformats.org/officeDocument/2006/relationships/slideLayout" Target="../slideLayouts/slideLayout335.xml"/><Relationship Id="rId8" Type="http://schemas.openxmlformats.org/officeDocument/2006/relationships/slideLayout" Target="../slideLayouts/slideLayout295.xml"/><Relationship Id="rId51" Type="http://schemas.openxmlformats.org/officeDocument/2006/relationships/slideLayout" Target="../slideLayouts/slideLayout338.xml"/><Relationship Id="rId3" Type="http://schemas.openxmlformats.org/officeDocument/2006/relationships/slideLayout" Target="../slideLayouts/slideLayout290.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 Id="rId46" Type="http://schemas.openxmlformats.org/officeDocument/2006/relationships/slideLayout" Target="../slideLayouts/slideLayout333.xml"/><Relationship Id="rId20" Type="http://schemas.openxmlformats.org/officeDocument/2006/relationships/slideLayout" Target="../slideLayouts/slideLayout307.xml"/><Relationship Id="rId41" Type="http://schemas.openxmlformats.org/officeDocument/2006/relationships/slideLayout" Target="../slideLayouts/slideLayout328.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49" Type="http://schemas.openxmlformats.org/officeDocument/2006/relationships/slideLayout" Target="../slideLayouts/slideLayout33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9" Type="http://schemas.openxmlformats.org/officeDocument/2006/relationships/image" Target="../media/image1.emf"/><Relationship Id="rId21" Type="http://schemas.openxmlformats.org/officeDocument/2006/relationships/slideLayout" Target="../slideLayouts/slideLayout359.xml"/><Relationship Id="rId34" Type="http://schemas.openxmlformats.org/officeDocument/2006/relationships/slideLayout" Target="../slideLayouts/slideLayout372.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33" Type="http://schemas.openxmlformats.org/officeDocument/2006/relationships/slideLayout" Target="../slideLayouts/slideLayout371.xml"/><Relationship Id="rId38" Type="http://schemas.openxmlformats.org/officeDocument/2006/relationships/theme" Target="../theme/theme12.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29" Type="http://schemas.openxmlformats.org/officeDocument/2006/relationships/slideLayout" Target="../slideLayouts/slideLayout367.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32" Type="http://schemas.openxmlformats.org/officeDocument/2006/relationships/slideLayout" Target="../slideLayouts/slideLayout370.xml"/><Relationship Id="rId37" Type="http://schemas.openxmlformats.org/officeDocument/2006/relationships/slideLayout" Target="../slideLayouts/slideLayout375.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slideLayout" Target="../slideLayouts/slideLayout366.xml"/><Relationship Id="rId36" Type="http://schemas.openxmlformats.org/officeDocument/2006/relationships/slideLayout" Target="../slideLayouts/slideLayout374.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31" Type="http://schemas.openxmlformats.org/officeDocument/2006/relationships/slideLayout" Target="../slideLayouts/slideLayout369.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 Id="rId30" Type="http://schemas.openxmlformats.org/officeDocument/2006/relationships/slideLayout" Target="../slideLayouts/slideLayout368.xml"/><Relationship Id="rId35" Type="http://schemas.openxmlformats.org/officeDocument/2006/relationships/slideLayout" Target="../slideLayouts/slideLayout373.xml"/><Relationship Id="rId8" Type="http://schemas.openxmlformats.org/officeDocument/2006/relationships/slideLayout" Target="../slideLayouts/slideLayout346.xml"/><Relationship Id="rId3" Type="http://schemas.openxmlformats.org/officeDocument/2006/relationships/slideLayout" Target="../slideLayouts/slideLayout341.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3.xml"/><Relationship Id="rId1" Type="http://schemas.openxmlformats.org/officeDocument/2006/relationships/slideLayout" Target="../slideLayouts/slideLayout376.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402.xml"/><Relationship Id="rId21" Type="http://schemas.openxmlformats.org/officeDocument/2006/relationships/slideLayout" Target="../slideLayouts/slideLayout397.xml"/><Relationship Id="rId42" Type="http://schemas.openxmlformats.org/officeDocument/2006/relationships/slideLayout" Target="../slideLayouts/slideLayout418.xml"/><Relationship Id="rId47" Type="http://schemas.openxmlformats.org/officeDocument/2006/relationships/slideLayout" Target="../slideLayouts/slideLayout423.xml"/><Relationship Id="rId63" Type="http://schemas.openxmlformats.org/officeDocument/2006/relationships/slideLayout" Target="../slideLayouts/slideLayout439.xml"/><Relationship Id="rId68" Type="http://schemas.openxmlformats.org/officeDocument/2006/relationships/slideLayout" Target="../slideLayouts/slideLayout444.xml"/><Relationship Id="rId7" Type="http://schemas.openxmlformats.org/officeDocument/2006/relationships/slideLayout" Target="../slideLayouts/slideLayout383.xml"/><Relationship Id="rId2" Type="http://schemas.openxmlformats.org/officeDocument/2006/relationships/slideLayout" Target="../slideLayouts/slideLayout378.xml"/><Relationship Id="rId16" Type="http://schemas.openxmlformats.org/officeDocument/2006/relationships/slideLayout" Target="../slideLayouts/slideLayout392.xml"/><Relationship Id="rId29" Type="http://schemas.openxmlformats.org/officeDocument/2006/relationships/slideLayout" Target="../slideLayouts/slideLayout405.xml"/><Relationship Id="rId11" Type="http://schemas.openxmlformats.org/officeDocument/2006/relationships/slideLayout" Target="../slideLayouts/slideLayout387.xml"/><Relationship Id="rId24" Type="http://schemas.openxmlformats.org/officeDocument/2006/relationships/slideLayout" Target="../slideLayouts/slideLayout400.xml"/><Relationship Id="rId32" Type="http://schemas.openxmlformats.org/officeDocument/2006/relationships/slideLayout" Target="../slideLayouts/slideLayout408.xml"/><Relationship Id="rId37" Type="http://schemas.openxmlformats.org/officeDocument/2006/relationships/slideLayout" Target="../slideLayouts/slideLayout413.xml"/><Relationship Id="rId40" Type="http://schemas.openxmlformats.org/officeDocument/2006/relationships/slideLayout" Target="../slideLayouts/slideLayout416.xml"/><Relationship Id="rId45" Type="http://schemas.openxmlformats.org/officeDocument/2006/relationships/slideLayout" Target="../slideLayouts/slideLayout421.xml"/><Relationship Id="rId53" Type="http://schemas.openxmlformats.org/officeDocument/2006/relationships/slideLayout" Target="../slideLayouts/slideLayout429.xml"/><Relationship Id="rId58" Type="http://schemas.openxmlformats.org/officeDocument/2006/relationships/slideLayout" Target="../slideLayouts/slideLayout434.xml"/><Relationship Id="rId66" Type="http://schemas.openxmlformats.org/officeDocument/2006/relationships/slideLayout" Target="../slideLayouts/slideLayout442.xml"/><Relationship Id="rId5" Type="http://schemas.openxmlformats.org/officeDocument/2006/relationships/slideLayout" Target="../slideLayouts/slideLayout381.xml"/><Relationship Id="rId61" Type="http://schemas.openxmlformats.org/officeDocument/2006/relationships/slideLayout" Target="../slideLayouts/slideLayout437.xml"/><Relationship Id="rId19" Type="http://schemas.openxmlformats.org/officeDocument/2006/relationships/slideLayout" Target="../slideLayouts/slideLayout395.xml"/><Relationship Id="rId14" Type="http://schemas.openxmlformats.org/officeDocument/2006/relationships/slideLayout" Target="../slideLayouts/slideLayout390.xml"/><Relationship Id="rId22" Type="http://schemas.openxmlformats.org/officeDocument/2006/relationships/slideLayout" Target="../slideLayouts/slideLayout398.xml"/><Relationship Id="rId27" Type="http://schemas.openxmlformats.org/officeDocument/2006/relationships/slideLayout" Target="../slideLayouts/slideLayout403.xml"/><Relationship Id="rId30" Type="http://schemas.openxmlformats.org/officeDocument/2006/relationships/slideLayout" Target="../slideLayouts/slideLayout406.xml"/><Relationship Id="rId35" Type="http://schemas.openxmlformats.org/officeDocument/2006/relationships/slideLayout" Target="../slideLayouts/slideLayout411.xml"/><Relationship Id="rId43" Type="http://schemas.openxmlformats.org/officeDocument/2006/relationships/slideLayout" Target="../slideLayouts/slideLayout419.xml"/><Relationship Id="rId48" Type="http://schemas.openxmlformats.org/officeDocument/2006/relationships/slideLayout" Target="../slideLayouts/slideLayout424.xml"/><Relationship Id="rId56" Type="http://schemas.openxmlformats.org/officeDocument/2006/relationships/slideLayout" Target="../slideLayouts/slideLayout432.xml"/><Relationship Id="rId64" Type="http://schemas.openxmlformats.org/officeDocument/2006/relationships/slideLayout" Target="../slideLayouts/slideLayout440.xml"/><Relationship Id="rId69" Type="http://schemas.openxmlformats.org/officeDocument/2006/relationships/theme" Target="../theme/theme14.xml"/><Relationship Id="rId8" Type="http://schemas.openxmlformats.org/officeDocument/2006/relationships/slideLayout" Target="../slideLayouts/slideLayout384.xml"/><Relationship Id="rId51" Type="http://schemas.openxmlformats.org/officeDocument/2006/relationships/slideLayout" Target="../slideLayouts/slideLayout427.xml"/><Relationship Id="rId3" Type="http://schemas.openxmlformats.org/officeDocument/2006/relationships/slideLayout" Target="../slideLayouts/slideLayout379.xml"/><Relationship Id="rId12" Type="http://schemas.openxmlformats.org/officeDocument/2006/relationships/slideLayout" Target="../slideLayouts/slideLayout388.xml"/><Relationship Id="rId17" Type="http://schemas.openxmlformats.org/officeDocument/2006/relationships/slideLayout" Target="../slideLayouts/slideLayout393.xml"/><Relationship Id="rId25" Type="http://schemas.openxmlformats.org/officeDocument/2006/relationships/slideLayout" Target="../slideLayouts/slideLayout401.xml"/><Relationship Id="rId33" Type="http://schemas.openxmlformats.org/officeDocument/2006/relationships/slideLayout" Target="../slideLayouts/slideLayout409.xml"/><Relationship Id="rId38" Type="http://schemas.openxmlformats.org/officeDocument/2006/relationships/slideLayout" Target="../slideLayouts/slideLayout414.xml"/><Relationship Id="rId46" Type="http://schemas.openxmlformats.org/officeDocument/2006/relationships/slideLayout" Target="../slideLayouts/slideLayout422.xml"/><Relationship Id="rId59" Type="http://schemas.openxmlformats.org/officeDocument/2006/relationships/slideLayout" Target="../slideLayouts/slideLayout435.xml"/><Relationship Id="rId67" Type="http://schemas.openxmlformats.org/officeDocument/2006/relationships/slideLayout" Target="../slideLayouts/slideLayout443.xml"/><Relationship Id="rId20" Type="http://schemas.openxmlformats.org/officeDocument/2006/relationships/slideLayout" Target="../slideLayouts/slideLayout396.xml"/><Relationship Id="rId41" Type="http://schemas.openxmlformats.org/officeDocument/2006/relationships/slideLayout" Target="../slideLayouts/slideLayout417.xml"/><Relationship Id="rId54" Type="http://schemas.openxmlformats.org/officeDocument/2006/relationships/slideLayout" Target="../slideLayouts/slideLayout430.xml"/><Relationship Id="rId62" Type="http://schemas.openxmlformats.org/officeDocument/2006/relationships/slideLayout" Target="../slideLayouts/slideLayout43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5" Type="http://schemas.openxmlformats.org/officeDocument/2006/relationships/slideLayout" Target="../slideLayouts/slideLayout391.xml"/><Relationship Id="rId23" Type="http://schemas.openxmlformats.org/officeDocument/2006/relationships/slideLayout" Target="../slideLayouts/slideLayout399.xml"/><Relationship Id="rId28" Type="http://schemas.openxmlformats.org/officeDocument/2006/relationships/slideLayout" Target="../slideLayouts/slideLayout404.xml"/><Relationship Id="rId36" Type="http://schemas.openxmlformats.org/officeDocument/2006/relationships/slideLayout" Target="../slideLayouts/slideLayout412.xml"/><Relationship Id="rId49" Type="http://schemas.openxmlformats.org/officeDocument/2006/relationships/slideLayout" Target="../slideLayouts/slideLayout425.xml"/><Relationship Id="rId57" Type="http://schemas.openxmlformats.org/officeDocument/2006/relationships/slideLayout" Target="../slideLayouts/slideLayout433.xml"/><Relationship Id="rId10" Type="http://schemas.openxmlformats.org/officeDocument/2006/relationships/slideLayout" Target="../slideLayouts/slideLayout386.xml"/><Relationship Id="rId31" Type="http://schemas.openxmlformats.org/officeDocument/2006/relationships/slideLayout" Target="../slideLayouts/slideLayout407.xml"/><Relationship Id="rId44" Type="http://schemas.openxmlformats.org/officeDocument/2006/relationships/slideLayout" Target="../slideLayouts/slideLayout420.xml"/><Relationship Id="rId52" Type="http://schemas.openxmlformats.org/officeDocument/2006/relationships/slideLayout" Target="../slideLayouts/slideLayout428.xml"/><Relationship Id="rId60" Type="http://schemas.openxmlformats.org/officeDocument/2006/relationships/slideLayout" Target="../slideLayouts/slideLayout436.xml"/><Relationship Id="rId65" Type="http://schemas.openxmlformats.org/officeDocument/2006/relationships/slideLayout" Target="../slideLayouts/slideLayout441.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3" Type="http://schemas.openxmlformats.org/officeDocument/2006/relationships/slideLayout" Target="../slideLayouts/slideLayout389.xml"/><Relationship Id="rId18" Type="http://schemas.openxmlformats.org/officeDocument/2006/relationships/slideLayout" Target="../slideLayouts/slideLayout394.xml"/><Relationship Id="rId39" Type="http://schemas.openxmlformats.org/officeDocument/2006/relationships/slideLayout" Target="../slideLayouts/slideLayout415.xml"/><Relationship Id="rId34" Type="http://schemas.openxmlformats.org/officeDocument/2006/relationships/slideLayout" Target="../slideLayouts/slideLayout410.xml"/><Relationship Id="rId50" Type="http://schemas.openxmlformats.org/officeDocument/2006/relationships/slideLayout" Target="../slideLayouts/slideLayout426.xml"/><Relationship Id="rId55" Type="http://schemas.openxmlformats.org/officeDocument/2006/relationships/slideLayout" Target="../slideLayouts/slideLayout431.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47.xml"/><Relationship Id="rId7" Type="http://schemas.openxmlformats.org/officeDocument/2006/relationships/theme" Target="../theme/theme15.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5" Type="http://schemas.openxmlformats.org/officeDocument/2006/relationships/slideLayout" Target="../slideLayouts/slideLayout449.xml"/><Relationship Id="rId4" Type="http://schemas.openxmlformats.org/officeDocument/2006/relationships/slideLayout" Target="../slideLayouts/slideLayout4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16.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17.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26" Type="http://schemas.openxmlformats.org/officeDocument/2006/relationships/slideLayout" Target="../slideLayouts/slideLayout498.xml"/><Relationship Id="rId3" Type="http://schemas.openxmlformats.org/officeDocument/2006/relationships/slideLayout" Target="../slideLayouts/slideLayout475.xml"/><Relationship Id="rId21" Type="http://schemas.openxmlformats.org/officeDocument/2006/relationships/slideLayout" Target="../slideLayouts/slideLayout493.xml"/><Relationship Id="rId34" Type="http://schemas.openxmlformats.org/officeDocument/2006/relationships/theme" Target="../theme/theme18.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5" Type="http://schemas.openxmlformats.org/officeDocument/2006/relationships/slideLayout" Target="../slideLayouts/slideLayout497.xml"/><Relationship Id="rId33" Type="http://schemas.openxmlformats.org/officeDocument/2006/relationships/slideLayout" Target="../slideLayouts/slideLayout505.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29" Type="http://schemas.openxmlformats.org/officeDocument/2006/relationships/slideLayout" Target="../slideLayouts/slideLayout501.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24" Type="http://schemas.openxmlformats.org/officeDocument/2006/relationships/slideLayout" Target="../slideLayouts/slideLayout496.xml"/><Relationship Id="rId32" Type="http://schemas.openxmlformats.org/officeDocument/2006/relationships/slideLayout" Target="../slideLayouts/slideLayout504.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23" Type="http://schemas.openxmlformats.org/officeDocument/2006/relationships/slideLayout" Target="../slideLayouts/slideLayout495.xml"/><Relationship Id="rId28" Type="http://schemas.openxmlformats.org/officeDocument/2006/relationships/slideLayout" Target="../slideLayouts/slideLayout500.xm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31" Type="http://schemas.openxmlformats.org/officeDocument/2006/relationships/slideLayout" Target="../slideLayouts/slideLayout503.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slideLayout" Target="../slideLayouts/slideLayout494.xml"/><Relationship Id="rId27" Type="http://schemas.openxmlformats.org/officeDocument/2006/relationships/slideLayout" Target="../slideLayouts/slideLayout499.xml"/><Relationship Id="rId30" Type="http://schemas.openxmlformats.org/officeDocument/2006/relationships/slideLayout" Target="../slideLayouts/slideLayout502.xml"/><Relationship Id="rId35" Type="http://schemas.openxmlformats.org/officeDocument/2006/relationships/image" Target="../media/image1.emf"/><Relationship Id="rId8" Type="http://schemas.openxmlformats.org/officeDocument/2006/relationships/slideLayout" Target="../slideLayouts/slideLayout48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image" Target="../media/image22.png"/><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theme" Target="../theme/theme2.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image" Target="../media/image1.emf"/><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theme" Target="../theme/theme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1" Type="http://schemas.openxmlformats.org/officeDocument/2006/relationships/slideLayout" Target="../slideLayouts/slideLayout99.xml"/><Relationship Id="rId6"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image" Target="../media/image34.png"/><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theme" Target="../theme/theme4.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8" Type="http://schemas.openxmlformats.org/officeDocument/2006/relationships/slideLayout" Target="../slideLayouts/slideLayout154.xml"/><Relationship Id="rId3" Type="http://schemas.openxmlformats.org/officeDocument/2006/relationships/slideLayout" Target="../slideLayouts/slideLayout14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08.xml"/><Relationship Id="rId21" Type="http://schemas.openxmlformats.org/officeDocument/2006/relationships/slideLayout" Target="../slideLayouts/slideLayout203.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63" Type="http://schemas.openxmlformats.org/officeDocument/2006/relationships/slideLayout" Target="../slideLayouts/slideLayout245.xml"/><Relationship Id="rId68" Type="http://schemas.openxmlformats.org/officeDocument/2006/relationships/slideLayout" Target="../slideLayouts/slideLayout250.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9" Type="http://schemas.openxmlformats.org/officeDocument/2006/relationships/slideLayout" Target="../slideLayouts/slideLayout211.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3" Type="http://schemas.openxmlformats.org/officeDocument/2006/relationships/slideLayout" Target="../slideLayouts/slideLayout235.xml"/><Relationship Id="rId58" Type="http://schemas.openxmlformats.org/officeDocument/2006/relationships/slideLayout" Target="../slideLayouts/slideLayout240.xml"/><Relationship Id="rId66" Type="http://schemas.openxmlformats.org/officeDocument/2006/relationships/slideLayout" Target="../slideLayouts/slideLayout248.xml"/><Relationship Id="rId5" Type="http://schemas.openxmlformats.org/officeDocument/2006/relationships/slideLayout" Target="../slideLayouts/slideLayout187.xml"/><Relationship Id="rId61" Type="http://schemas.openxmlformats.org/officeDocument/2006/relationships/slideLayout" Target="../slideLayouts/slideLayout243.xml"/><Relationship Id="rId19" Type="http://schemas.openxmlformats.org/officeDocument/2006/relationships/slideLayout" Target="../slideLayouts/slideLayout20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56" Type="http://schemas.openxmlformats.org/officeDocument/2006/relationships/slideLayout" Target="../slideLayouts/slideLayout238.xml"/><Relationship Id="rId64" Type="http://schemas.openxmlformats.org/officeDocument/2006/relationships/slideLayout" Target="../slideLayouts/slideLayout246.xml"/><Relationship Id="rId69" Type="http://schemas.openxmlformats.org/officeDocument/2006/relationships/theme" Target="../theme/theme5.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59" Type="http://schemas.openxmlformats.org/officeDocument/2006/relationships/slideLayout" Target="../slideLayouts/slideLayout241.xml"/><Relationship Id="rId67" Type="http://schemas.openxmlformats.org/officeDocument/2006/relationships/slideLayout" Target="../slideLayouts/slideLayout249.xml"/><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54" Type="http://schemas.openxmlformats.org/officeDocument/2006/relationships/slideLayout" Target="../slideLayouts/slideLayout236.xml"/><Relationship Id="rId62" Type="http://schemas.openxmlformats.org/officeDocument/2006/relationships/slideLayout" Target="../slideLayouts/slideLayout244.xml"/><Relationship Id="rId70" Type="http://schemas.openxmlformats.org/officeDocument/2006/relationships/image" Target="../media/image1.emf"/><Relationship Id="rId1" Type="http://schemas.openxmlformats.org/officeDocument/2006/relationships/slideLayout" Target="../slideLayouts/slideLayout183.xml"/><Relationship Id="rId6" Type="http://schemas.openxmlformats.org/officeDocument/2006/relationships/slideLayout" Target="../slideLayouts/slideLayout188.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57" Type="http://schemas.openxmlformats.org/officeDocument/2006/relationships/slideLayout" Target="../slideLayouts/slideLayout239.xml"/><Relationship Id="rId10" Type="http://schemas.openxmlformats.org/officeDocument/2006/relationships/slideLayout" Target="../slideLayouts/slideLayout192.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52" Type="http://schemas.openxmlformats.org/officeDocument/2006/relationships/slideLayout" Target="../slideLayouts/slideLayout234.xml"/><Relationship Id="rId60" Type="http://schemas.openxmlformats.org/officeDocument/2006/relationships/slideLayout" Target="../slideLayouts/slideLayout242.xml"/><Relationship Id="rId65" Type="http://schemas.openxmlformats.org/officeDocument/2006/relationships/slideLayout" Target="../slideLayouts/slideLayout247.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9" Type="http://schemas.openxmlformats.org/officeDocument/2006/relationships/slideLayout" Target="../slideLayouts/slideLayout221.xml"/><Relationship Id="rId34" Type="http://schemas.openxmlformats.org/officeDocument/2006/relationships/slideLayout" Target="../slideLayouts/slideLayout216.xml"/><Relationship Id="rId50" Type="http://schemas.openxmlformats.org/officeDocument/2006/relationships/slideLayout" Target="../slideLayouts/slideLayout232.xml"/><Relationship Id="rId55" Type="http://schemas.openxmlformats.org/officeDocument/2006/relationships/slideLayout" Target="../slideLayouts/slideLayout2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image" Target="../media/image1.emf"/><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74.xml"/><Relationship Id="rId7" Type="http://schemas.openxmlformats.org/officeDocument/2006/relationships/theme" Target="../theme/theme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80.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image" Target="../media/image1.emf"/><Relationship Id="rId5" Type="http://schemas.openxmlformats.org/officeDocument/2006/relationships/theme" Target="../theme/theme8.xml"/><Relationship Id="rId4" Type="http://schemas.openxmlformats.org/officeDocument/2006/relationships/slideLayout" Target="../slideLayouts/slideLayout28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9.xml"/><Relationship Id="rId1" Type="http://schemas.openxmlformats.org/officeDocument/2006/relationships/slideLayout" Target="../slideLayouts/slideLayout2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532890563"/>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4BA7019E-C02A-4CC2-9365-095D5BC0D7EE}"/>
              </a:ext>
              <a:ext uri="{C183D7F6-B498-43B3-948B-1728B52AA6E4}">
                <adec:decorative xmlns:adec="http://schemas.microsoft.com/office/drawing/2017/decorative" val="1"/>
              </a:ext>
            </a:extLst>
          </p:cNvPr>
          <p:cNvPicPr>
            <a:picLocks noChangeAspect="1"/>
          </p:cNvPicPr>
          <p:nvPr userDrawn="1"/>
        </p:nvPicPr>
        <p:blipFill rotWithShape="1">
          <a:blip r:embed="rId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213492326"/>
      </p:ext>
    </p:extLst>
  </p:cSld>
  <p:clrMap bg1="dk1" tx1="lt1" bg2="dk2" tx2="lt2" accent1="accent1" accent2="accent2" accent3="accent3" accent4="accent4" accent5="accent5" accent6="accent6" hlink="hlink" folHlink="folHlink"/>
  <p:sldLayoutIdLst>
    <p:sldLayoutId id="2147484173" r:id="rId1"/>
    <p:sldLayoutId id="2147484175" r:id="rId2"/>
    <p:sldLayoutId id="2147484176" r:id="rId3"/>
    <p:sldLayoutId id="2147484177" r:id="rId4"/>
    <p:sldLayoutId id="2147484178" r:id="rId5"/>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0038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5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48" name="Footer Placeholder 1">
            <a:extLst>
              <a:ext uri="{FF2B5EF4-FFF2-40B4-BE49-F238E27FC236}">
                <a16:creationId xmlns:a16="http://schemas.microsoft.com/office/drawing/2014/main" id="{F226ED0A-DDC2-4333-94E7-5488D76EDB31}"/>
              </a:ext>
            </a:extLst>
          </p:cNvPr>
          <p:cNvSpPr txBox="1">
            <a:spLocks/>
          </p:cNvSpPr>
          <p:nvPr userDrawn="1"/>
        </p:nvSpPr>
        <p:spPr>
          <a:xfrm>
            <a:off x="3453609" y="6626978"/>
            <a:ext cx="52791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a:solidFill>
                  <a:schemeClr val="tx1">
                    <a:alpha val="60000"/>
                  </a:schemeClr>
                </a:solidFill>
              </a:rPr>
              <a:t>MICROSOFT CONFIDENTIAL – NON-DISCLOSURE AGREEMENT REQUIRED</a:t>
            </a:r>
          </a:p>
        </p:txBody>
      </p:sp>
    </p:spTree>
    <p:extLst>
      <p:ext uri="{BB962C8B-B14F-4D97-AF65-F5344CB8AC3E}">
        <p14:creationId xmlns:p14="http://schemas.microsoft.com/office/powerpoint/2010/main" val="3485820953"/>
      </p:ext>
    </p:extLst>
  </p:cSld>
  <p:clrMap bg1="dk1" tx1="lt1" bg2="dk2"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06" r:id="rId27"/>
    <p:sldLayoutId id="2147484207" r:id="rId28"/>
    <p:sldLayoutId id="2147484208" r:id="rId29"/>
    <p:sldLayoutId id="2147484209" r:id="rId30"/>
    <p:sldLayoutId id="2147484210" r:id="rId31"/>
    <p:sldLayoutId id="2147484211" r:id="rId32"/>
    <p:sldLayoutId id="2147484212" r:id="rId33"/>
    <p:sldLayoutId id="2147484213" r:id="rId34"/>
    <p:sldLayoutId id="2147484214" r:id="rId35"/>
    <p:sldLayoutId id="2147484215" r:id="rId36"/>
    <p:sldLayoutId id="2147484216" r:id="rId37"/>
    <p:sldLayoutId id="2147484217" r:id="rId38"/>
    <p:sldLayoutId id="2147484218" r:id="rId39"/>
    <p:sldLayoutId id="2147484219" r:id="rId40"/>
    <p:sldLayoutId id="2147484220" r:id="rId41"/>
    <p:sldLayoutId id="2147484221" r:id="rId42"/>
    <p:sldLayoutId id="2147484222" r:id="rId43"/>
    <p:sldLayoutId id="2147484223" r:id="rId44"/>
    <p:sldLayoutId id="2147484224" r:id="rId45"/>
    <p:sldLayoutId id="2147484225" r:id="rId46"/>
    <p:sldLayoutId id="2147484226" r:id="rId47"/>
    <p:sldLayoutId id="2147484227" r:id="rId48"/>
    <p:sldLayoutId id="2147484228" r:id="rId49"/>
    <p:sldLayoutId id="2147484229" r:id="rId50"/>
    <p:sldLayoutId id="2147484230" r:id="rId51"/>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9"/>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579117640"/>
      </p:ext>
    </p:extLst>
  </p:cSld>
  <p:clrMap bg1="dk1" tx1="lt1" bg2="dk2"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 id="2147484258" r:id="rId27"/>
    <p:sldLayoutId id="2147484259" r:id="rId28"/>
    <p:sldLayoutId id="2147484260" r:id="rId29"/>
    <p:sldLayoutId id="2147484261" r:id="rId30"/>
    <p:sldLayoutId id="2147484262" r:id="rId31"/>
    <p:sldLayoutId id="2147484263" r:id="rId32"/>
    <p:sldLayoutId id="2147484264" r:id="rId33"/>
    <p:sldLayoutId id="2147484265" r:id="rId34"/>
    <p:sldLayoutId id="2147484266" r:id="rId35"/>
    <p:sldLayoutId id="2147484267" r:id="rId36"/>
    <p:sldLayoutId id="2147484268" r:id="rId3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10515245"/>
      </p:ext>
    </p:extLst>
  </p:cSld>
  <p:clrMap bg1="dk1" tx1="lt1" bg2="dk2" tx2="lt2" accent1="accent1" accent2="accent2" accent3="accent3" accent4="accent4" accent5="accent5" accent6="accent6" hlink="hlink" folHlink="folHlink"/>
  <p:sldLayoutIdLst>
    <p:sldLayoutId id="2147484311" r:id="rId1"/>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69" y="473236"/>
            <a:ext cx="11081177" cy="1020602"/>
          </a:xfrm>
          <a:prstGeom prst="rect">
            <a:avLst/>
          </a:prstGeom>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63369" y="1620572"/>
            <a:ext cx="11081177" cy="4689743"/>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92716"/>
            <a:ext cx="4114800" cy="182880"/>
          </a:xfrm>
          <a:prstGeom prst="rect">
            <a:avLst/>
          </a:prstGeom>
        </p:spPr>
        <p:txBody>
          <a:bodyPr vert="horz" lIns="91440" tIns="45720" rIns="91440" bIns="45720" rtlCol="0" anchor="ctr"/>
          <a:lstStyle>
            <a:lvl1pPr algn="ctr">
              <a:defRPr sz="800">
                <a:ln>
                  <a:noFill/>
                </a:ln>
                <a:solidFill>
                  <a:schemeClr val="bg2"/>
                </a:solidFill>
              </a:defRPr>
            </a:lvl1pPr>
          </a:lstStyle>
          <a:p>
            <a:endParaRPr lang="en-IN"/>
          </a:p>
        </p:txBody>
      </p:sp>
      <p:sp>
        <p:nvSpPr>
          <p:cNvPr id="6" name="Slide Number Placeholder 5"/>
          <p:cNvSpPr>
            <a:spLocks noGrp="1"/>
          </p:cNvSpPr>
          <p:nvPr>
            <p:ph type="sldNum" sz="quarter" idx="4"/>
          </p:nvPr>
        </p:nvSpPr>
        <p:spPr>
          <a:xfrm>
            <a:off x="11734143" y="6401594"/>
            <a:ext cx="366667" cy="365125"/>
          </a:xfrm>
          <a:prstGeom prst="rect">
            <a:avLst/>
          </a:prstGeom>
        </p:spPr>
        <p:txBody>
          <a:bodyPr vert="horz" lIns="91440" tIns="45720" rIns="91440" bIns="45720" rtlCol="0" anchor="ctr"/>
          <a:lstStyle>
            <a:lvl1pPr algn="r">
              <a:defRPr sz="800">
                <a:solidFill>
                  <a:schemeClr val="bg2"/>
                </a:solidFill>
                <a:latin typeface="+mn-lt"/>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2029520188"/>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 id="2147484336"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6" r:id="rId42"/>
    <p:sldLayoutId id="2147484357"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 id="2147484374" r:id="rId60"/>
    <p:sldLayoutId id="2147484375" r:id="rId61"/>
    <p:sldLayoutId id="2147484376" r:id="rId62"/>
    <p:sldLayoutId id="2147484377" r:id="rId63"/>
    <p:sldLayoutId id="2147484378" r:id="rId64"/>
    <p:sldLayoutId id="2147484379" r:id="rId65"/>
    <p:sldLayoutId id="2147484380" r:id="rId66"/>
    <p:sldLayoutId id="2147484381" r:id="rId67"/>
    <p:sldLayoutId id="2147484382"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1939"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7985" indent="-227985" algn="l" defTabSz="911939" rtl="0" eaLnBrk="1" latinLnBrk="0" hangingPunct="1">
        <a:lnSpc>
          <a:spcPct val="90000"/>
        </a:lnSpc>
        <a:spcBef>
          <a:spcPts val="998"/>
        </a:spcBef>
        <a:buFont typeface="Arial" panose="020B0604020202020204" pitchFamily="34" charset="0"/>
        <a:buChar char="•"/>
        <a:defRPr sz="2800" kern="1200">
          <a:solidFill>
            <a:schemeClr val="bg2"/>
          </a:solidFill>
          <a:latin typeface="+mn-lt"/>
          <a:ea typeface="+mn-ea"/>
          <a:cs typeface="+mn-cs"/>
        </a:defRPr>
      </a:lvl1pPr>
      <a:lvl2pPr marL="683954" indent="-227985" algn="l" defTabSz="911939" rtl="0" eaLnBrk="1" latinLnBrk="0" hangingPunct="1">
        <a:lnSpc>
          <a:spcPct val="90000"/>
        </a:lnSpc>
        <a:spcBef>
          <a:spcPts val="499"/>
        </a:spcBef>
        <a:buFont typeface="Arial" panose="020B0604020202020204" pitchFamily="34" charset="0"/>
        <a:buChar char="•"/>
        <a:defRPr sz="2400" kern="1200">
          <a:solidFill>
            <a:schemeClr val="bg2"/>
          </a:solidFill>
          <a:latin typeface="+mn-lt"/>
          <a:ea typeface="+mn-ea"/>
          <a:cs typeface="+mn-cs"/>
        </a:defRPr>
      </a:lvl2pPr>
      <a:lvl3pPr marL="1139924" indent="-227985" algn="l" defTabSz="911939" rtl="0" eaLnBrk="1" latinLnBrk="0" hangingPunct="1">
        <a:lnSpc>
          <a:spcPct val="90000"/>
        </a:lnSpc>
        <a:spcBef>
          <a:spcPts val="499"/>
        </a:spcBef>
        <a:buFont typeface="Arial" panose="020B0604020202020204" pitchFamily="34" charset="0"/>
        <a:buChar char="•"/>
        <a:defRPr sz="2000" kern="1200">
          <a:solidFill>
            <a:schemeClr val="bg2"/>
          </a:solidFill>
          <a:latin typeface="+mn-lt"/>
          <a:ea typeface="+mn-ea"/>
          <a:cs typeface="+mn-cs"/>
        </a:defRPr>
      </a:lvl3pPr>
      <a:lvl4pPr marL="1595893" indent="-227985" algn="l" defTabSz="911939"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4pPr>
      <a:lvl5pPr marL="2051863" indent="-227985" algn="l" defTabSz="911939"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5pPr>
      <a:lvl6pPr marL="250783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80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77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741"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1939" rtl="0" eaLnBrk="1" latinLnBrk="0" hangingPunct="1">
        <a:defRPr sz="1795" kern="1200">
          <a:solidFill>
            <a:schemeClr val="tx1"/>
          </a:solidFill>
          <a:latin typeface="+mn-lt"/>
          <a:ea typeface="+mn-ea"/>
          <a:cs typeface="+mn-cs"/>
        </a:defRPr>
      </a:lvl1pPr>
      <a:lvl2pPr marL="455970" algn="l" defTabSz="911939" rtl="0" eaLnBrk="1" latinLnBrk="0" hangingPunct="1">
        <a:defRPr sz="1795" kern="1200">
          <a:solidFill>
            <a:schemeClr val="tx1"/>
          </a:solidFill>
          <a:latin typeface="+mn-lt"/>
          <a:ea typeface="+mn-ea"/>
          <a:cs typeface="+mn-cs"/>
        </a:defRPr>
      </a:lvl2pPr>
      <a:lvl3pPr marL="911939" algn="l" defTabSz="911939" rtl="0" eaLnBrk="1" latinLnBrk="0" hangingPunct="1">
        <a:defRPr sz="1795" kern="1200">
          <a:solidFill>
            <a:schemeClr val="tx1"/>
          </a:solidFill>
          <a:latin typeface="+mn-lt"/>
          <a:ea typeface="+mn-ea"/>
          <a:cs typeface="+mn-cs"/>
        </a:defRPr>
      </a:lvl3pPr>
      <a:lvl4pPr marL="1367909" algn="l" defTabSz="911939" rtl="0" eaLnBrk="1" latinLnBrk="0" hangingPunct="1">
        <a:defRPr sz="1795" kern="1200">
          <a:solidFill>
            <a:schemeClr val="tx1"/>
          </a:solidFill>
          <a:latin typeface="+mn-lt"/>
          <a:ea typeface="+mn-ea"/>
          <a:cs typeface="+mn-cs"/>
        </a:defRPr>
      </a:lvl4pPr>
      <a:lvl5pPr marL="1823878" algn="l" defTabSz="911939" rtl="0" eaLnBrk="1" latinLnBrk="0" hangingPunct="1">
        <a:defRPr sz="1795" kern="1200">
          <a:solidFill>
            <a:schemeClr val="tx1"/>
          </a:solidFill>
          <a:latin typeface="+mn-lt"/>
          <a:ea typeface="+mn-ea"/>
          <a:cs typeface="+mn-cs"/>
        </a:defRPr>
      </a:lvl5pPr>
      <a:lvl6pPr marL="2279847" algn="l" defTabSz="911939" rtl="0" eaLnBrk="1" latinLnBrk="0" hangingPunct="1">
        <a:defRPr sz="1795" kern="1200">
          <a:solidFill>
            <a:schemeClr val="tx1"/>
          </a:solidFill>
          <a:latin typeface="+mn-lt"/>
          <a:ea typeface="+mn-ea"/>
          <a:cs typeface="+mn-cs"/>
        </a:defRPr>
      </a:lvl6pPr>
      <a:lvl7pPr marL="2735816" algn="l" defTabSz="911939" rtl="0" eaLnBrk="1" latinLnBrk="0" hangingPunct="1">
        <a:defRPr sz="1795" kern="1200">
          <a:solidFill>
            <a:schemeClr val="tx1"/>
          </a:solidFill>
          <a:latin typeface="+mn-lt"/>
          <a:ea typeface="+mn-ea"/>
          <a:cs typeface="+mn-cs"/>
        </a:defRPr>
      </a:lvl7pPr>
      <a:lvl8pPr marL="3191786" algn="l" defTabSz="911939" rtl="0" eaLnBrk="1" latinLnBrk="0" hangingPunct="1">
        <a:defRPr sz="1795" kern="1200">
          <a:solidFill>
            <a:schemeClr val="tx1"/>
          </a:solidFill>
          <a:latin typeface="+mn-lt"/>
          <a:ea typeface="+mn-ea"/>
          <a:cs typeface="+mn-cs"/>
        </a:defRPr>
      </a:lvl8pPr>
      <a:lvl9pPr marL="3647755" algn="l" defTabSz="911939"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17">
          <p15:clr>
            <a:srgbClr val="F26B43"/>
          </p15:clr>
        </p15:guide>
        <p15:guide id="3" pos="348">
          <p15:clr>
            <a:srgbClr val="F26B43"/>
          </p15:clr>
        </p15:guide>
        <p15:guide id="13" orient="horz" pos="3975">
          <p15:clr>
            <a:srgbClr val="F26B43"/>
          </p15:clr>
        </p15:guide>
        <p15:guide id="14" orient="horz" pos="348">
          <p15:clr>
            <a:srgbClr val="F26B43"/>
          </p15:clr>
        </p15:guide>
        <p15:guide id="15" orient="horz" pos="833">
          <p15:clr>
            <a:srgbClr val="F26B43"/>
          </p15:clr>
        </p15:guide>
        <p15:guide id="16" orient="horz" pos="94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71167766"/>
      </p:ext>
    </p:extLst>
  </p:cSld>
  <p:clrMap bg1="dk1" tx1="lt1" bg2="dk2"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428" r:id="rId6"/>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2309A1-F87D-4BE9-BEA6-F52E4B9C1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1F42E9-C533-4109-B957-952527D4A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4358C-D8A7-43D4-B10C-B4C296A5A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7E6369C6-7C17-4F54-A316-176FEBC6441C}" type="datetimeFigureOut">
              <a:rPr lang="en-US" smtClean="0"/>
              <a:pPr/>
              <a:t>3/14/2023</a:t>
            </a:fld>
            <a:endParaRPr lang="en-US"/>
          </a:p>
        </p:txBody>
      </p:sp>
      <p:sp>
        <p:nvSpPr>
          <p:cNvPr id="5" name="Footer Placeholder 4">
            <a:extLst>
              <a:ext uri="{FF2B5EF4-FFF2-40B4-BE49-F238E27FC236}">
                <a16:creationId xmlns:a16="http://schemas.microsoft.com/office/drawing/2014/main" id="{64FB890C-870A-405C-AB79-3972FDD05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E54DAB59-27EF-448A-B3E4-AE7E6468B7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9695D4A8-4C90-4A1E-B605-88CA5AEB342F}" type="slidenum">
              <a:rPr lang="en-US" smtClean="0"/>
              <a:pPr/>
              <a:t>‹#›</a:t>
            </a:fld>
            <a:endParaRPr lang="en-US"/>
          </a:p>
        </p:txBody>
      </p:sp>
    </p:spTree>
    <p:extLst>
      <p:ext uri="{BB962C8B-B14F-4D97-AF65-F5344CB8AC3E}">
        <p14:creationId xmlns:p14="http://schemas.microsoft.com/office/powerpoint/2010/main" val="532209198"/>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Lst>
  <p:txStyles>
    <p:titleStyle>
      <a:lvl1pPr algn="l" defTabSz="914400" rtl="0" eaLnBrk="1" latinLnBrk="0" hangingPunct="1">
        <a:lnSpc>
          <a:spcPct val="90000"/>
        </a:lnSpc>
        <a:spcBef>
          <a:spcPct val="0"/>
        </a:spcBef>
        <a:buNone/>
        <a:defRPr sz="3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EAF5D-D79C-4326-879C-9E6AF018E766}" type="datetimeFigureOut">
              <a:rPr lang="en-US" smtClean="0"/>
              <a:t>3/14/2023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55EE1-43C2-43CA-A8A4-BB13CC044278}" type="slidenum">
              <a:rPr lang="en-US" smtClean="0"/>
              <a:t>‹#›</a:t>
            </a:fld>
            <a:endParaRPr lang="en-US"/>
          </a:p>
        </p:txBody>
      </p:sp>
    </p:spTree>
    <p:extLst>
      <p:ext uri="{BB962C8B-B14F-4D97-AF65-F5344CB8AC3E}">
        <p14:creationId xmlns:p14="http://schemas.microsoft.com/office/powerpoint/2010/main" val="3424408043"/>
      </p:ext>
    </p:extLst>
  </p:cSld>
  <p:clrMap bg1="dk1" tx1="lt1" bg2="dk2" tx2="lt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196056429"/>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 id="2147484469" r:id="rId15"/>
    <p:sldLayoutId id="2147484470" r:id="rId16"/>
    <p:sldLayoutId id="2147484471" r:id="rId17"/>
    <p:sldLayoutId id="2147484472" r:id="rId18"/>
    <p:sldLayoutId id="2147484473" r:id="rId19"/>
    <p:sldLayoutId id="2147484474" r:id="rId20"/>
    <p:sldLayoutId id="2147484475" r:id="rId21"/>
    <p:sldLayoutId id="2147484476" r:id="rId22"/>
    <p:sldLayoutId id="2147484477" r:id="rId23"/>
    <p:sldLayoutId id="2147484478" r:id="rId24"/>
    <p:sldLayoutId id="2147484479" r:id="rId25"/>
    <p:sldLayoutId id="2147484480" r:id="rId26"/>
    <p:sldLayoutId id="2147484481" r:id="rId27"/>
    <p:sldLayoutId id="2147484482" r:id="rId28"/>
    <p:sldLayoutId id="2147484483" r:id="rId29"/>
    <p:sldLayoutId id="2147484484" r:id="rId30"/>
    <p:sldLayoutId id="2147484485" r:id="rId31"/>
    <p:sldLayoutId id="2147484486" r:id="rId32"/>
    <p:sldLayoutId id="2147484487"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504C6D94-2ACA-4B8A-95FD-A255CF1C47DA}"/>
              </a:ext>
            </a:extLst>
          </p:cNvPr>
          <p:cNvPicPr>
            <a:picLocks noChangeAspect="1"/>
          </p:cNvPicPr>
          <p:nvPr userDrawn="1"/>
        </p:nvPicPr>
        <p:blipFill>
          <a:blip r:embed="rId50"/>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861997883"/>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 id="2147483818" r:id="rId38"/>
    <p:sldLayoutId id="2147483819" r:id="rId39"/>
    <p:sldLayoutId id="2147483820" r:id="rId40"/>
    <p:sldLayoutId id="2147483821" r:id="rId41"/>
    <p:sldLayoutId id="2147483822" r:id="rId42"/>
    <p:sldLayoutId id="2147483823" r:id="rId43"/>
    <p:sldLayoutId id="2147483824" r:id="rId44"/>
    <p:sldLayoutId id="2147483825" r:id="rId45"/>
    <p:sldLayoutId id="2147483826" r:id="rId46"/>
    <p:sldLayoutId id="2147483827" r:id="rId47"/>
    <p:sldLayoutId id="2147483828"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guide id="32" pos="574">
          <p15:clr>
            <a:srgbClr val="9FCC3B"/>
          </p15:clr>
        </p15:guide>
        <p15:guide id="33" pos="7106">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954461401"/>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4427" r:id="rId48"/>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141976551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 id="2147483914" r:id="rId36"/>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0"/>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79366566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 id="2147483951" r:id="rId36"/>
    <p:sldLayoutId id="2147483952" r:id="rId37"/>
    <p:sldLayoutId id="2147483953" r:id="rId38"/>
    <p:sldLayoutId id="2147483954" r:id="rId39"/>
    <p:sldLayoutId id="2147483955" r:id="rId40"/>
    <p:sldLayoutId id="2147483956" r:id="rId41"/>
    <p:sldLayoutId id="2147483957" r:id="rId42"/>
    <p:sldLayoutId id="2147483958" r:id="rId43"/>
    <p:sldLayoutId id="2147483959" r:id="rId44"/>
    <p:sldLayoutId id="2147483960" r:id="rId45"/>
    <p:sldLayoutId id="2147483961" r:id="rId46"/>
    <p:sldLayoutId id="2147483962" r:id="rId47"/>
    <p:sldLayoutId id="2147483963" r:id="rId48"/>
    <p:sldLayoutId id="2147483964" r:id="rId49"/>
    <p:sldLayoutId id="2147483965" r:id="rId50"/>
    <p:sldLayoutId id="2147483966" r:id="rId51"/>
    <p:sldLayoutId id="2147483967" r:id="rId52"/>
    <p:sldLayoutId id="2147483968" r:id="rId53"/>
    <p:sldLayoutId id="2147483969" r:id="rId54"/>
    <p:sldLayoutId id="2147483970" r:id="rId55"/>
    <p:sldLayoutId id="2147483971" r:id="rId56"/>
    <p:sldLayoutId id="2147483972" r:id="rId57"/>
    <p:sldLayoutId id="2147483973" r:id="rId58"/>
    <p:sldLayoutId id="2147483974" r:id="rId59"/>
    <p:sldLayoutId id="2147483975" r:id="rId60"/>
    <p:sldLayoutId id="2147483976" r:id="rId61"/>
    <p:sldLayoutId id="2147483977" r:id="rId62"/>
    <p:sldLayoutId id="2147483978" r:id="rId63"/>
    <p:sldLayoutId id="2147483979" r:id="rId64"/>
    <p:sldLayoutId id="2147483980" r:id="rId65"/>
    <p:sldLayoutId id="2147483981" r:id="rId66"/>
    <p:sldLayoutId id="2147483982" r:id="rId67"/>
    <p:sldLayoutId id="2147483983" r:id="rId6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68977956"/>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97091264"/>
      </p:ext>
    </p:extLst>
  </p:cSld>
  <p:clrMap bg1="dk1" tx1="lt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2395877"/>
      </p:ext>
    </p:extLst>
  </p:cSld>
  <p:clrMap bg1="dk1" tx1="lt1" bg2="dk2"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0038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48" name="Footer Placeholder 1">
            <a:extLst>
              <a:ext uri="{FF2B5EF4-FFF2-40B4-BE49-F238E27FC236}">
                <a16:creationId xmlns:a16="http://schemas.microsoft.com/office/drawing/2014/main" id="{F226ED0A-DDC2-4333-94E7-5488D76EDB31}"/>
              </a:ext>
            </a:extLst>
          </p:cNvPr>
          <p:cNvSpPr txBox="1">
            <a:spLocks/>
          </p:cNvSpPr>
          <p:nvPr userDrawn="1"/>
        </p:nvSpPr>
        <p:spPr>
          <a:xfrm>
            <a:off x="4112853" y="6639547"/>
            <a:ext cx="3966294" cy="107722"/>
          </a:xfrm>
          <a:prstGeom prst="rect">
            <a:avLst/>
          </a:prstGeom>
        </p:spPr>
        <p:txBody>
          <a:bodyPr t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a:solidFill>
                  <a:schemeClr val="tx1">
                    <a:alpha val="60000"/>
                  </a:schemeClr>
                </a:solidFill>
              </a:rPr>
              <a:t>MICROSOFT CONFIDENTIAL – NON-DISCLOSURE AGREEMENT REQUIRED</a:t>
            </a:r>
          </a:p>
        </p:txBody>
      </p:sp>
    </p:spTree>
    <p:extLst>
      <p:ext uri="{BB962C8B-B14F-4D97-AF65-F5344CB8AC3E}">
        <p14:creationId xmlns:p14="http://schemas.microsoft.com/office/powerpoint/2010/main" val="3797933202"/>
      </p:ext>
    </p:extLst>
  </p:cSld>
  <p:clrMap bg1="dk1" tx1="lt1" bg2="dk2" tx2="lt2" accent1="accent1" accent2="accent2" accent3="accent3" accent4="accent4" accent5="accent5" accent6="accent6" hlink="hlink" folHlink="folHlink"/>
  <p:sldLayoutIdLst>
    <p:sldLayoutId id="2147484171" r:id="rId1"/>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54.svg"/><Relationship Id="rId11" Type="http://schemas.openxmlformats.org/officeDocument/2006/relationships/hyperlink" Target="https://aka.ms/azurestackhcicatalog" TargetMode="External"/><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slides/_rels/slide12.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59.png"/><Relationship Id="rId7"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62.emf"/><Relationship Id="rId5" Type="http://schemas.openxmlformats.org/officeDocument/2006/relationships/image" Target="../media/image161.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hyperlink" Target="https://aka.ms/azurestackhcicatalog"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2.svg"/></Relationships>
</file>

<file path=ppt/slides/_rels/slide14.xml.rels><?xml version="1.0" encoding="UTF-8" standalone="yes"?>
<Relationships xmlns="http://schemas.openxmlformats.org/package/2006/relationships"><Relationship Id="rId8" Type="http://schemas.openxmlformats.org/officeDocument/2006/relationships/image" Target="../media/image166.svg"/><Relationship Id="rId13" Type="http://schemas.openxmlformats.org/officeDocument/2006/relationships/image" Target="../media/image124.svg"/><Relationship Id="rId3" Type="http://schemas.openxmlformats.org/officeDocument/2006/relationships/image" Target="../media/image127.png"/><Relationship Id="rId7" Type="http://schemas.openxmlformats.org/officeDocument/2006/relationships/image" Target="../media/image165.png"/><Relationship Id="rId12" Type="http://schemas.openxmlformats.org/officeDocument/2006/relationships/image" Target="../media/image123.png"/><Relationship Id="rId17" Type="http://schemas.openxmlformats.org/officeDocument/2006/relationships/image" Target="../media/image173.svg"/><Relationship Id="rId2" Type="http://schemas.openxmlformats.org/officeDocument/2006/relationships/notesSlide" Target="../notesSlides/notesSlide13.xml"/><Relationship Id="rId16" Type="http://schemas.openxmlformats.org/officeDocument/2006/relationships/image" Target="../media/image172.png"/><Relationship Id="rId1" Type="http://schemas.openxmlformats.org/officeDocument/2006/relationships/slideLayout" Target="../slideLayouts/slideLayout417.xml"/><Relationship Id="rId6" Type="http://schemas.openxmlformats.org/officeDocument/2006/relationships/image" Target="../media/image164.svg"/><Relationship Id="rId11" Type="http://schemas.openxmlformats.org/officeDocument/2006/relationships/image" Target="../media/image169.svg"/><Relationship Id="rId5" Type="http://schemas.openxmlformats.org/officeDocument/2006/relationships/image" Target="../media/image163.png"/><Relationship Id="rId15" Type="http://schemas.openxmlformats.org/officeDocument/2006/relationships/image" Target="../media/image171.svg"/><Relationship Id="rId10" Type="http://schemas.openxmlformats.org/officeDocument/2006/relationships/image" Target="../media/image168.png"/><Relationship Id="rId4" Type="http://schemas.openxmlformats.org/officeDocument/2006/relationships/image" Target="../media/image128.svg"/><Relationship Id="rId9" Type="http://schemas.openxmlformats.org/officeDocument/2006/relationships/image" Target="../media/image167.png"/><Relationship Id="rId1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75.png"/><Relationship Id="rId5" Type="http://schemas.openxmlformats.org/officeDocument/2006/relationships/image" Target="../media/image124.svg"/><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23.png"/><Relationship Id="rId7"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73.svg"/><Relationship Id="rId11" Type="http://schemas.openxmlformats.org/officeDocument/2006/relationships/image" Target="../media/image134.svg"/><Relationship Id="rId5" Type="http://schemas.openxmlformats.org/officeDocument/2006/relationships/image" Target="../media/image172.png"/><Relationship Id="rId10" Type="http://schemas.openxmlformats.org/officeDocument/2006/relationships/image" Target="../media/image133.png"/><Relationship Id="rId4" Type="http://schemas.openxmlformats.org/officeDocument/2006/relationships/image" Target="../media/image124.svg"/><Relationship Id="rId9" Type="http://schemas.openxmlformats.org/officeDocument/2006/relationships/image" Target="../media/image174.png"/></Relationships>
</file>

<file path=ppt/slides/_rels/slide17.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23.png"/><Relationship Id="rId7"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73.svg"/><Relationship Id="rId11" Type="http://schemas.openxmlformats.org/officeDocument/2006/relationships/image" Target="../media/image177.svg"/><Relationship Id="rId5" Type="http://schemas.openxmlformats.org/officeDocument/2006/relationships/image" Target="../media/image172.png"/><Relationship Id="rId10" Type="http://schemas.openxmlformats.org/officeDocument/2006/relationships/image" Target="../media/image176.png"/><Relationship Id="rId4" Type="http://schemas.openxmlformats.org/officeDocument/2006/relationships/image" Target="../media/image124.svg"/><Relationship Id="rId9" Type="http://schemas.openxmlformats.org/officeDocument/2006/relationships/image" Target="../media/image174.png"/></Relationships>
</file>

<file path=ppt/slides/_rels/slide18.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23.png"/><Relationship Id="rId7"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287.xml"/><Relationship Id="rId6" Type="http://schemas.openxmlformats.org/officeDocument/2006/relationships/image" Target="../media/image173.sv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24.svg"/><Relationship Id="rId9" Type="http://schemas.openxmlformats.org/officeDocument/2006/relationships/image" Target="../media/image176.png"/></Relationships>
</file>

<file path=ppt/slides/_rels/slide19.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23.png"/><Relationship Id="rId7"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73.svg"/><Relationship Id="rId11" Type="http://schemas.openxmlformats.org/officeDocument/2006/relationships/image" Target="../media/image179.svg"/><Relationship Id="rId5" Type="http://schemas.openxmlformats.org/officeDocument/2006/relationships/image" Target="../media/image172.png"/><Relationship Id="rId10" Type="http://schemas.openxmlformats.org/officeDocument/2006/relationships/image" Target="../media/image178.png"/><Relationship Id="rId4" Type="http://schemas.openxmlformats.org/officeDocument/2006/relationships/image" Target="../media/image124.svg"/><Relationship Id="rId9" Type="http://schemas.openxmlformats.org/officeDocument/2006/relationships/image" Target="../media/image17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85.svg"/><Relationship Id="rId13" Type="http://schemas.openxmlformats.org/officeDocument/2006/relationships/image" Target="../media/image189.sv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8.png"/><Relationship Id="rId2" Type="http://schemas.openxmlformats.org/officeDocument/2006/relationships/notesSlide" Target="../notesSlides/notesSlide19.xml"/><Relationship Id="rId1" Type="http://schemas.openxmlformats.org/officeDocument/2006/relationships/slideLayout" Target="../slideLayouts/slideLayout417.xml"/><Relationship Id="rId6" Type="http://schemas.openxmlformats.org/officeDocument/2006/relationships/image" Target="../media/image183.svg"/><Relationship Id="rId11" Type="http://schemas.openxmlformats.org/officeDocument/2006/relationships/image" Target="../media/image187.svg"/><Relationship Id="rId5" Type="http://schemas.openxmlformats.org/officeDocument/2006/relationships/image" Target="../media/image182.png"/><Relationship Id="rId10" Type="http://schemas.openxmlformats.org/officeDocument/2006/relationships/image" Target="../media/image186.png"/><Relationship Id="rId4" Type="http://schemas.openxmlformats.org/officeDocument/2006/relationships/image" Target="../media/image181.svg"/><Relationship Id="rId9"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xml"/><Relationship Id="rId1" Type="http://schemas.openxmlformats.org/officeDocument/2006/relationships/slideLayout" Target="../slideLayouts/slideLayout417.xml"/></Relationships>
</file>

<file path=ppt/slides/_rels/slide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1.xml"/><Relationship Id="rId1" Type="http://schemas.openxmlformats.org/officeDocument/2006/relationships/slideLayout" Target="../slideLayouts/slideLayout417.xml"/></Relationships>
</file>

<file path=ppt/slides/_rels/slide23.xml.rels><?xml version="1.0" encoding="UTF-8" standalone="yes"?>
<Relationships xmlns="http://schemas.openxmlformats.org/package/2006/relationships"><Relationship Id="rId8" Type="http://schemas.openxmlformats.org/officeDocument/2006/relationships/image" Target="../media/image173.svg"/><Relationship Id="rId13" Type="http://schemas.openxmlformats.org/officeDocument/2006/relationships/image" Target="../media/image192.png"/><Relationship Id="rId3" Type="http://schemas.openxmlformats.org/officeDocument/2006/relationships/image" Target="../media/image123.png"/><Relationship Id="rId7" Type="http://schemas.openxmlformats.org/officeDocument/2006/relationships/image" Target="../media/image172.png"/><Relationship Id="rId12" Type="http://schemas.openxmlformats.org/officeDocument/2006/relationships/image" Target="../media/image142.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34.svg"/><Relationship Id="rId11" Type="http://schemas.openxmlformats.org/officeDocument/2006/relationships/image" Target="../media/image141.png"/><Relationship Id="rId5" Type="http://schemas.openxmlformats.org/officeDocument/2006/relationships/image" Target="../media/image133.png"/><Relationship Id="rId10" Type="http://schemas.openxmlformats.org/officeDocument/2006/relationships/image" Target="../media/image179.svg"/><Relationship Id="rId4" Type="http://schemas.openxmlformats.org/officeDocument/2006/relationships/image" Target="../media/image124.svg"/><Relationship Id="rId9" Type="http://schemas.openxmlformats.org/officeDocument/2006/relationships/image" Target="../media/image178.png"/><Relationship Id="rId14" Type="http://schemas.openxmlformats.org/officeDocument/2006/relationships/image" Target="../media/image193.png"/></Relationships>
</file>

<file path=ppt/slides/_rels/slide24.xml.rels><?xml version="1.0" encoding="UTF-8" standalone="yes"?>
<Relationships xmlns="http://schemas.openxmlformats.org/package/2006/relationships"><Relationship Id="rId8" Type="http://schemas.openxmlformats.org/officeDocument/2006/relationships/image" Target="../media/image194.svg"/><Relationship Id="rId13" Type="http://schemas.openxmlformats.org/officeDocument/2006/relationships/image" Target="../media/image165.png"/><Relationship Id="rId3" Type="http://schemas.openxmlformats.org/officeDocument/2006/relationships/image" Target="../media/image123.png"/><Relationship Id="rId7" Type="http://schemas.openxmlformats.org/officeDocument/2006/relationships/image" Target="../media/image137.png"/><Relationship Id="rId12" Type="http://schemas.openxmlformats.org/officeDocument/2006/relationships/image" Target="../media/image164.svg"/><Relationship Id="rId17" Type="http://schemas.openxmlformats.org/officeDocument/2006/relationships/image" Target="../media/image169.svg"/><Relationship Id="rId2" Type="http://schemas.openxmlformats.org/officeDocument/2006/relationships/notesSlide" Target="../notesSlides/notesSlide23.xml"/><Relationship Id="rId16" Type="http://schemas.openxmlformats.org/officeDocument/2006/relationships/image" Target="../media/image168.png"/><Relationship Id="rId1" Type="http://schemas.openxmlformats.org/officeDocument/2006/relationships/slideLayout" Target="../slideLayouts/slideLayout274.xml"/><Relationship Id="rId6" Type="http://schemas.openxmlformats.org/officeDocument/2006/relationships/image" Target="../media/image173.svg"/><Relationship Id="rId11" Type="http://schemas.openxmlformats.org/officeDocument/2006/relationships/image" Target="../media/image163.png"/><Relationship Id="rId5" Type="http://schemas.openxmlformats.org/officeDocument/2006/relationships/image" Target="../media/image172.png"/><Relationship Id="rId15" Type="http://schemas.openxmlformats.org/officeDocument/2006/relationships/image" Target="../media/image167.png"/><Relationship Id="rId10" Type="http://schemas.openxmlformats.org/officeDocument/2006/relationships/image" Target="../media/image128.svg"/><Relationship Id="rId4" Type="http://schemas.openxmlformats.org/officeDocument/2006/relationships/image" Target="../media/image124.svg"/><Relationship Id="rId9" Type="http://schemas.openxmlformats.org/officeDocument/2006/relationships/image" Target="../media/image127.png"/><Relationship Id="rId14" Type="http://schemas.openxmlformats.org/officeDocument/2006/relationships/image" Target="../media/image166.svg"/></Relationships>
</file>

<file path=ppt/slides/_rels/slide25.xml.rels><?xml version="1.0" encoding="UTF-8" standalone="yes"?>
<Relationships xmlns="http://schemas.openxmlformats.org/package/2006/relationships"><Relationship Id="rId8" Type="http://schemas.openxmlformats.org/officeDocument/2006/relationships/image" Target="../media/image198.svg"/><Relationship Id="rId13" Type="http://schemas.openxmlformats.org/officeDocument/2006/relationships/image" Target="../media/image203.png"/><Relationship Id="rId18" Type="http://schemas.openxmlformats.org/officeDocument/2006/relationships/image" Target="../media/image208.svg"/><Relationship Id="rId26" Type="http://schemas.openxmlformats.org/officeDocument/2006/relationships/image" Target="../media/image216.svg"/><Relationship Id="rId3" Type="http://schemas.openxmlformats.org/officeDocument/2006/relationships/image" Target="../media/image195.png"/><Relationship Id="rId21" Type="http://schemas.openxmlformats.org/officeDocument/2006/relationships/image" Target="../media/image211.png"/><Relationship Id="rId7" Type="http://schemas.openxmlformats.org/officeDocument/2006/relationships/image" Target="../media/image197.png"/><Relationship Id="rId12" Type="http://schemas.openxmlformats.org/officeDocument/2006/relationships/image" Target="../media/image202.svg"/><Relationship Id="rId17" Type="http://schemas.openxmlformats.org/officeDocument/2006/relationships/image" Target="../media/image207.png"/><Relationship Id="rId25" Type="http://schemas.openxmlformats.org/officeDocument/2006/relationships/image" Target="../media/image215.png"/><Relationship Id="rId2" Type="http://schemas.openxmlformats.org/officeDocument/2006/relationships/notesSlide" Target="../notesSlides/notesSlide24.xml"/><Relationship Id="rId16" Type="http://schemas.openxmlformats.org/officeDocument/2006/relationships/image" Target="../media/image206.svg"/><Relationship Id="rId20" Type="http://schemas.openxmlformats.org/officeDocument/2006/relationships/image" Target="../media/image210.svg"/><Relationship Id="rId1" Type="http://schemas.openxmlformats.org/officeDocument/2006/relationships/slideLayout" Target="../slideLayouts/slideLayout274.xml"/><Relationship Id="rId6" Type="http://schemas.openxmlformats.org/officeDocument/2006/relationships/image" Target="../media/image134.svg"/><Relationship Id="rId11" Type="http://schemas.openxmlformats.org/officeDocument/2006/relationships/image" Target="../media/image201.png"/><Relationship Id="rId24" Type="http://schemas.openxmlformats.org/officeDocument/2006/relationships/image" Target="../media/image214.svg"/><Relationship Id="rId5" Type="http://schemas.openxmlformats.org/officeDocument/2006/relationships/image" Target="../media/image133.png"/><Relationship Id="rId15" Type="http://schemas.openxmlformats.org/officeDocument/2006/relationships/image" Target="../media/image205.png"/><Relationship Id="rId23" Type="http://schemas.openxmlformats.org/officeDocument/2006/relationships/image" Target="../media/image213.png"/><Relationship Id="rId10" Type="http://schemas.openxmlformats.org/officeDocument/2006/relationships/image" Target="../media/image200.svg"/><Relationship Id="rId19" Type="http://schemas.openxmlformats.org/officeDocument/2006/relationships/image" Target="../media/image209.png"/><Relationship Id="rId4" Type="http://schemas.openxmlformats.org/officeDocument/2006/relationships/image" Target="../media/image196.svg"/><Relationship Id="rId9" Type="http://schemas.openxmlformats.org/officeDocument/2006/relationships/image" Target="../media/image199.png"/><Relationship Id="rId14" Type="http://schemas.openxmlformats.org/officeDocument/2006/relationships/image" Target="../media/image204.svg"/><Relationship Id="rId22" Type="http://schemas.openxmlformats.org/officeDocument/2006/relationships/image" Target="../media/image212.svg"/></Relationships>
</file>

<file path=ppt/slides/_rels/slide26.xml.rels><?xml version="1.0" encoding="UTF-8" standalone="yes"?>
<Relationships xmlns="http://schemas.openxmlformats.org/package/2006/relationships"><Relationship Id="rId13" Type="http://schemas.openxmlformats.org/officeDocument/2006/relationships/image" Target="../media/image224.png"/><Relationship Id="rId18" Type="http://schemas.openxmlformats.org/officeDocument/2006/relationships/image" Target="../media/image228.svg"/><Relationship Id="rId26" Type="http://schemas.openxmlformats.org/officeDocument/2006/relationships/image" Target="../media/image173.svg"/><Relationship Id="rId39" Type="http://schemas.openxmlformats.org/officeDocument/2006/relationships/image" Target="../media/image135.png"/><Relationship Id="rId21" Type="http://schemas.openxmlformats.org/officeDocument/2006/relationships/image" Target="../media/image231.png"/><Relationship Id="rId34" Type="http://schemas.openxmlformats.org/officeDocument/2006/relationships/image" Target="../media/image242.svg"/><Relationship Id="rId7" Type="http://schemas.openxmlformats.org/officeDocument/2006/relationships/image" Target="../media/image220.png"/><Relationship Id="rId12" Type="http://schemas.openxmlformats.org/officeDocument/2006/relationships/image" Target="../media/image134.svg"/><Relationship Id="rId17" Type="http://schemas.openxmlformats.org/officeDocument/2006/relationships/image" Target="../media/image227.png"/><Relationship Id="rId25" Type="http://schemas.openxmlformats.org/officeDocument/2006/relationships/image" Target="../media/image172.png"/><Relationship Id="rId33" Type="http://schemas.openxmlformats.org/officeDocument/2006/relationships/image" Target="../media/image241.png"/><Relationship Id="rId38" Type="http://schemas.openxmlformats.org/officeDocument/2006/relationships/image" Target="../media/image246.svg"/><Relationship Id="rId2" Type="http://schemas.openxmlformats.org/officeDocument/2006/relationships/notesSlide" Target="../notesSlides/notesSlide25.xml"/><Relationship Id="rId16" Type="http://schemas.openxmlformats.org/officeDocument/2006/relationships/image" Target="../media/image226.svg"/><Relationship Id="rId20" Type="http://schemas.openxmlformats.org/officeDocument/2006/relationships/image" Target="../media/image230.svg"/><Relationship Id="rId29" Type="http://schemas.openxmlformats.org/officeDocument/2006/relationships/image" Target="../media/image237.png"/><Relationship Id="rId1" Type="http://schemas.openxmlformats.org/officeDocument/2006/relationships/slideLayout" Target="../slideLayouts/slideLayout274.xml"/><Relationship Id="rId6" Type="http://schemas.microsoft.com/office/2007/relationships/hdphoto" Target="../media/hdphoto1.wdp"/><Relationship Id="rId11" Type="http://schemas.openxmlformats.org/officeDocument/2006/relationships/image" Target="../media/image133.png"/><Relationship Id="rId24" Type="http://schemas.openxmlformats.org/officeDocument/2006/relationships/image" Target="../media/image234.svg"/><Relationship Id="rId32" Type="http://schemas.openxmlformats.org/officeDocument/2006/relationships/image" Target="../media/image240.svg"/><Relationship Id="rId37" Type="http://schemas.openxmlformats.org/officeDocument/2006/relationships/image" Target="../media/image245.png"/><Relationship Id="rId40" Type="http://schemas.openxmlformats.org/officeDocument/2006/relationships/image" Target="../media/image136.svg"/><Relationship Id="rId5" Type="http://schemas.openxmlformats.org/officeDocument/2006/relationships/image" Target="../media/image219.png"/><Relationship Id="rId15" Type="http://schemas.openxmlformats.org/officeDocument/2006/relationships/image" Target="../media/image141.png"/><Relationship Id="rId23" Type="http://schemas.openxmlformats.org/officeDocument/2006/relationships/image" Target="../media/image233.png"/><Relationship Id="rId28" Type="http://schemas.openxmlformats.org/officeDocument/2006/relationships/image" Target="../media/image236.svg"/><Relationship Id="rId36" Type="http://schemas.openxmlformats.org/officeDocument/2006/relationships/image" Target="../media/image244.svg"/><Relationship Id="rId10" Type="http://schemas.openxmlformats.org/officeDocument/2006/relationships/image" Target="../media/image223.svg"/><Relationship Id="rId19" Type="http://schemas.openxmlformats.org/officeDocument/2006/relationships/image" Target="../media/image229.png"/><Relationship Id="rId31" Type="http://schemas.openxmlformats.org/officeDocument/2006/relationships/image" Target="../media/image239.png"/><Relationship Id="rId4" Type="http://schemas.openxmlformats.org/officeDocument/2006/relationships/image" Target="../media/image218.png"/><Relationship Id="rId9" Type="http://schemas.openxmlformats.org/officeDocument/2006/relationships/image" Target="../media/image222.png"/><Relationship Id="rId14" Type="http://schemas.openxmlformats.org/officeDocument/2006/relationships/image" Target="../media/image225.svg"/><Relationship Id="rId22" Type="http://schemas.openxmlformats.org/officeDocument/2006/relationships/image" Target="../media/image232.svg"/><Relationship Id="rId27" Type="http://schemas.openxmlformats.org/officeDocument/2006/relationships/image" Target="../media/image235.png"/><Relationship Id="rId30" Type="http://schemas.openxmlformats.org/officeDocument/2006/relationships/image" Target="../media/image238.svg"/><Relationship Id="rId35" Type="http://schemas.openxmlformats.org/officeDocument/2006/relationships/image" Target="../media/image243.png"/><Relationship Id="rId8" Type="http://schemas.openxmlformats.org/officeDocument/2006/relationships/image" Target="../media/image221.svg"/><Relationship Id="rId3" Type="http://schemas.openxmlformats.org/officeDocument/2006/relationships/image" Target="../media/image217.png"/></Relationships>
</file>

<file path=ppt/slides/_rels/slide2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6.xml"/><Relationship Id="rId1" Type="http://schemas.openxmlformats.org/officeDocument/2006/relationships/slideLayout" Target="../slideLayouts/slideLayout274.xml"/><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248.sv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286.xml"/><Relationship Id="rId5" Type="http://schemas.openxmlformats.org/officeDocument/2006/relationships/image" Target="../media/image251.png"/><Relationship Id="rId4" Type="http://schemas.openxmlformats.org/officeDocument/2006/relationships/image" Target="../media/image124.svg"/></Relationships>
</file>

<file path=ppt/slides/_rels/slide29.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23.png"/><Relationship Id="rId7" Type="http://schemas.openxmlformats.org/officeDocument/2006/relationships/image" Target="../media/image145.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2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1.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124.svg"/><Relationship Id="rId17" Type="http://schemas.openxmlformats.org/officeDocument/2006/relationships/hyperlink" Target="https://aka.ms/azurestackhcicatalog" TargetMode="External"/><Relationship Id="rId2" Type="http://schemas.openxmlformats.org/officeDocument/2006/relationships/notesSlide" Target="../notesSlides/notesSlide31.xml"/><Relationship Id="rId16" Type="http://schemas.openxmlformats.org/officeDocument/2006/relationships/image" Target="../media/image264.png"/><Relationship Id="rId1" Type="http://schemas.openxmlformats.org/officeDocument/2006/relationships/slideLayout" Target="../slideLayouts/slideLayout274.xml"/><Relationship Id="rId6" Type="http://schemas.openxmlformats.org/officeDocument/2006/relationships/image" Target="../media/image256.svg"/><Relationship Id="rId11" Type="http://schemas.openxmlformats.org/officeDocument/2006/relationships/image" Target="../media/image123.png"/><Relationship Id="rId5" Type="http://schemas.openxmlformats.org/officeDocument/2006/relationships/image" Target="../media/image255.png"/><Relationship Id="rId15" Type="http://schemas.openxmlformats.org/officeDocument/2006/relationships/image" Target="../media/image263.emf"/><Relationship Id="rId10" Type="http://schemas.openxmlformats.org/officeDocument/2006/relationships/image" Target="../media/image260.png"/><Relationship Id="rId4" Type="http://schemas.openxmlformats.org/officeDocument/2006/relationships/image" Target="../media/image254.svg"/><Relationship Id="rId9" Type="http://schemas.openxmlformats.org/officeDocument/2006/relationships/image" Target="../media/image259.png"/><Relationship Id="rId14" Type="http://schemas.openxmlformats.org/officeDocument/2006/relationships/image" Target="../media/image262.png"/></Relationships>
</file>

<file path=ppt/slides/_rels/slide33.xml.rels><?xml version="1.0" encoding="UTF-8" standalone="yes"?>
<Relationships xmlns="http://schemas.openxmlformats.org/package/2006/relationships"><Relationship Id="rId8" Type="http://schemas.openxmlformats.org/officeDocument/2006/relationships/image" Target="../media/image258.png"/><Relationship Id="rId13" Type="http://schemas.microsoft.com/office/2007/relationships/hdphoto" Target="../media/hdphoto2.wdp"/><Relationship Id="rId18" Type="http://schemas.openxmlformats.org/officeDocument/2006/relationships/image" Target="../media/image272.png"/><Relationship Id="rId3" Type="http://schemas.openxmlformats.org/officeDocument/2006/relationships/image" Target="../media/image253.png"/><Relationship Id="rId21" Type="http://schemas.openxmlformats.org/officeDocument/2006/relationships/image" Target="../media/image273.png"/><Relationship Id="rId7" Type="http://schemas.openxmlformats.org/officeDocument/2006/relationships/image" Target="../media/image257.png"/><Relationship Id="rId12" Type="http://schemas.openxmlformats.org/officeDocument/2006/relationships/image" Target="../media/image267.png"/><Relationship Id="rId17" Type="http://schemas.openxmlformats.org/officeDocument/2006/relationships/image" Target="../media/image271.png"/><Relationship Id="rId2" Type="http://schemas.openxmlformats.org/officeDocument/2006/relationships/notesSlide" Target="../notesSlides/notesSlide32.xml"/><Relationship Id="rId16" Type="http://schemas.openxmlformats.org/officeDocument/2006/relationships/image" Target="../media/image270.png"/><Relationship Id="rId20" Type="http://schemas.openxmlformats.org/officeDocument/2006/relationships/image" Target="../media/image158.svg"/><Relationship Id="rId1" Type="http://schemas.openxmlformats.org/officeDocument/2006/relationships/slideLayout" Target="../slideLayouts/slideLayout14.xml"/><Relationship Id="rId6" Type="http://schemas.openxmlformats.org/officeDocument/2006/relationships/image" Target="../media/image256.svg"/><Relationship Id="rId11" Type="http://schemas.openxmlformats.org/officeDocument/2006/relationships/image" Target="../media/image266.png"/><Relationship Id="rId5" Type="http://schemas.openxmlformats.org/officeDocument/2006/relationships/image" Target="../media/image255.png"/><Relationship Id="rId15" Type="http://schemas.openxmlformats.org/officeDocument/2006/relationships/image" Target="../media/image269.png"/><Relationship Id="rId23" Type="http://schemas.openxmlformats.org/officeDocument/2006/relationships/hyperlink" Target="https://aka.ms/azurestackhcicatalog" TargetMode="External"/><Relationship Id="rId10" Type="http://schemas.openxmlformats.org/officeDocument/2006/relationships/image" Target="../media/image265.png"/><Relationship Id="rId19" Type="http://schemas.openxmlformats.org/officeDocument/2006/relationships/image" Target="../media/image157.png"/><Relationship Id="rId4" Type="http://schemas.openxmlformats.org/officeDocument/2006/relationships/image" Target="../media/image254.svg"/><Relationship Id="rId9" Type="http://schemas.openxmlformats.org/officeDocument/2006/relationships/image" Target="../media/image259.png"/><Relationship Id="rId14" Type="http://schemas.openxmlformats.org/officeDocument/2006/relationships/image" Target="../media/image268.png"/><Relationship Id="rId22" Type="http://schemas.openxmlformats.org/officeDocument/2006/relationships/image" Target="../media/image274.svg"/></Relationships>
</file>

<file path=ppt/slides/_rels/slide3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33.xml"/><Relationship Id="rId1" Type="http://schemas.openxmlformats.org/officeDocument/2006/relationships/slideLayout" Target="../slideLayouts/slideLayout274.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276.svg"/></Relationships>
</file>

<file path=ppt/slides/_rels/slide35.xml.rels><?xml version="1.0" encoding="UTF-8" standalone="yes"?>
<Relationships xmlns="http://schemas.openxmlformats.org/package/2006/relationships"><Relationship Id="rId8" Type="http://schemas.openxmlformats.org/officeDocument/2006/relationships/image" Target="../media/image281.svg"/><Relationship Id="rId3" Type="http://schemas.openxmlformats.org/officeDocument/2006/relationships/image" Target="../media/image170.png"/><Relationship Id="rId7" Type="http://schemas.openxmlformats.org/officeDocument/2006/relationships/image" Target="../media/image280.png"/><Relationship Id="rId2" Type="http://schemas.openxmlformats.org/officeDocument/2006/relationships/notesSlide" Target="../notesSlides/notesSlide34.xml"/><Relationship Id="rId1" Type="http://schemas.openxmlformats.org/officeDocument/2006/relationships/slideLayout" Target="../slideLayouts/slideLayout274.xml"/><Relationship Id="rId6" Type="http://schemas.openxmlformats.org/officeDocument/2006/relationships/image" Target="../media/image279.svg"/><Relationship Id="rId5" Type="http://schemas.openxmlformats.org/officeDocument/2006/relationships/image" Target="../media/image278.png"/><Relationship Id="rId4" Type="http://schemas.openxmlformats.org/officeDocument/2006/relationships/image" Target="../media/image277.svg"/></Relationships>
</file>

<file path=ppt/slides/_rels/slide36.xml.rels><?xml version="1.0" encoding="UTF-8" standalone="yes"?>
<Relationships xmlns="http://schemas.openxmlformats.org/package/2006/relationships"><Relationship Id="rId8" Type="http://schemas.openxmlformats.org/officeDocument/2006/relationships/hyperlink" Target="https://www.weave.works/technologies/gitops/" TargetMode="External"/><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35.xml"/><Relationship Id="rId1" Type="http://schemas.openxmlformats.org/officeDocument/2006/relationships/slideLayout" Target="../slideLayouts/slideLayout277.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23.png"/><Relationship Id="rId7"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24.svg"/></Relationships>
</file>

<file path=ppt/slides/_rels/slide38.xml.rels><?xml version="1.0" encoding="UTF-8" standalone="yes"?>
<Relationships xmlns="http://schemas.openxmlformats.org/package/2006/relationships"><Relationship Id="rId8" Type="http://schemas.openxmlformats.org/officeDocument/2006/relationships/image" Target="../media/image300.svg"/><Relationship Id="rId3" Type="http://schemas.openxmlformats.org/officeDocument/2006/relationships/image" Target="../media/image100.png"/><Relationship Id="rId7" Type="http://schemas.openxmlformats.org/officeDocument/2006/relationships/image" Target="../media/image299.png"/><Relationship Id="rId2" Type="http://schemas.openxmlformats.org/officeDocument/2006/relationships/notesSlide" Target="../notesSlides/notesSlide37.xml"/><Relationship Id="rId1" Type="http://schemas.openxmlformats.org/officeDocument/2006/relationships/slideLayout" Target="../slideLayouts/slideLayout63.xml"/><Relationship Id="rId6" Type="http://schemas.openxmlformats.org/officeDocument/2006/relationships/image" Target="../media/image298.svg"/><Relationship Id="rId5" Type="http://schemas.openxmlformats.org/officeDocument/2006/relationships/image" Target="../media/image297.png"/><Relationship Id="rId4" Type="http://schemas.openxmlformats.org/officeDocument/2006/relationships/image" Target="../media/image296.svg"/></Relationships>
</file>

<file path=ppt/slides/_rels/slide3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8" Type="http://schemas.openxmlformats.org/officeDocument/2006/relationships/image" Target="../media/image304.svg"/><Relationship Id="rId3" Type="http://schemas.openxmlformats.org/officeDocument/2006/relationships/image" Target="../media/image176.png"/><Relationship Id="rId7" Type="http://schemas.openxmlformats.org/officeDocument/2006/relationships/image" Target="../media/image303.png"/><Relationship Id="rId2" Type="http://schemas.openxmlformats.org/officeDocument/2006/relationships/notesSlide" Target="../notesSlides/notesSlide38.xml"/><Relationship Id="rId1" Type="http://schemas.openxmlformats.org/officeDocument/2006/relationships/slideLayout" Target="../slideLayouts/slideLayout279.xml"/><Relationship Id="rId6" Type="http://schemas.openxmlformats.org/officeDocument/2006/relationships/image" Target="../media/image302.svg"/><Relationship Id="rId5" Type="http://schemas.openxmlformats.org/officeDocument/2006/relationships/image" Target="../media/image301.png"/><Relationship Id="rId4" Type="http://schemas.openxmlformats.org/officeDocument/2006/relationships/image" Target="../media/image177.svg"/></Relationships>
</file>

<file path=ppt/slides/_rels/slide41.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129.png"/><Relationship Id="rId7" Type="http://schemas.openxmlformats.org/officeDocument/2006/relationships/image" Target="../media/image305.png"/><Relationship Id="rId2" Type="http://schemas.openxmlformats.org/officeDocument/2006/relationships/notesSlide" Target="../notesSlides/notesSlide39.xml"/><Relationship Id="rId1" Type="http://schemas.openxmlformats.org/officeDocument/2006/relationships/slideLayout" Target="../slideLayouts/slideLayout282.xml"/><Relationship Id="rId6" Type="http://schemas.openxmlformats.org/officeDocument/2006/relationships/image" Target="../media/image304.svg"/><Relationship Id="rId5" Type="http://schemas.openxmlformats.org/officeDocument/2006/relationships/image" Target="../media/image303.png"/><Relationship Id="rId4" Type="http://schemas.openxmlformats.org/officeDocument/2006/relationships/image" Target="../media/image130.svg"/><Relationship Id="rId9" Type="http://schemas.openxmlformats.org/officeDocument/2006/relationships/image" Target="../media/image302.svg"/></Relationships>
</file>

<file path=ppt/slides/_rels/slide42.xml.rels><?xml version="1.0" encoding="UTF-8" standalone="yes"?>
<Relationships xmlns="http://schemas.openxmlformats.org/package/2006/relationships"><Relationship Id="rId8" Type="http://schemas.openxmlformats.org/officeDocument/2006/relationships/image" Target="../media/image309.svg"/><Relationship Id="rId3" Type="http://schemas.openxmlformats.org/officeDocument/2006/relationships/image" Target="../media/image255.png"/><Relationship Id="rId7" Type="http://schemas.openxmlformats.org/officeDocument/2006/relationships/image" Target="../media/image308.png"/><Relationship Id="rId2" Type="http://schemas.openxmlformats.org/officeDocument/2006/relationships/notesSlide" Target="../notesSlides/notesSlide40.xml"/><Relationship Id="rId1" Type="http://schemas.openxmlformats.org/officeDocument/2006/relationships/slideLayout" Target="../slideLayouts/slideLayout286.xml"/><Relationship Id="rId6" Type="http://schemas.openxmlformats.org/officeDocument/2006/relationships/image" Target="../media/image307.svg"/><Relationship Id="rId11" Type="http://schemas.openxmlformats.org/officeDocument/2006/relationships/image" Target="../media/image258.png"/><Relationship Id="rId5" Type="http://schemas.openxmlformats.org/officeDocument/2006/relationships/image" Target="../media/image306.png"/><Relationship Id="rId10" Type="http://schemas.openxmlformats.org/officeDocument/2006/relationships/image" Target="../media/image257.png"/><Relationship Id="rId4" Type="http://schemas.openxmlformats.org/officeDocument/2006/relationships/image" Target="../media/image256.svg"/><Relationship Id="rId9" Type="http://schemas.openxmlformats.org/officeDocument/2006/relationships/image" Target="../media/image310.png"/></Relationships>
</file>

<file path=ppt/slides/_rels/slide43.xml.rels><?xml version="1.0" encoding="UTF-8" standalone="yes"?>
<Relationships xmlns="http://schemas.openxmlformats.org/package/2006/relationships"><Relationship Id="rId3" Type="http://schemas.openxmlformats.org/officeDocument/2006/relationships/image" Target="../media/image311.jpeg"/><Relationship Id="rId7" Type="http://schemas.openxmlformats.org/officeDocument/2006/relationships/image" Target="../media/image130.svg"/><Relationship Id="rId2" Type="http://schemas.openxmlformats.org/officeDocument/2006/relationships/notesSlide" Target="../notesSlides/notesSlide41.xml"/><Relationship Id="rId1" Type="http://schemas.openxmlformats.org/officeDocument/2006/relationships/slideLayout" Target="../slideLayouts/slideLayout286.xml"/><Relationship Id="rId6" Type="http://schemas.openxmlformats.org/officeDocument/2006/relationships/image" Target="../media/image129.png"/><Relationship Id="rId5" Type="http://schemas.openxmlformats.org/officeDocument/2006/relationships/image" Target="../media/image304.svg"/><Relationship Id="rId4" Type="http://schemas.openxmlformats.org/officeDocument/2006/relationships/image" Target="../media/image303.png"/></Relationships>
</file>

<file path=ppt/slides/_rels/slide44.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141.png"/><Relationship Id="rId7" Type="http://schemas.openxmlformats.org/officeDocument/2006/relationships/image" Target="../media/image313.png"/><Relationship Id="rId12" Type="http://schemas.microsoft.com/office/2007/relationships/hdphoto" Target="../media/hdphoto5.wdp"/><Relationship Id="rId2" Type="http://schemas.openxmlformats.org/officeDocument/2006/relationships/notesSlide" Target="../notesSlides/notesSlide42.xml"/><Relationship Id="rId1" Type="http://schemas.openxmlformats.org/officeDocument/2006/relationships/slideLayout" Target="../slideLayouts/slideLayout287.xml"/><Relationship Id="rId6" Type="http://schemas.microsoft.com/office/2007/relationships/hdphoto" Target="../media/hdphoto3.wdp"/><Relationship Id="rId11" Type="http://schemas.openxmlformats.org/officeDocument/2006/relationships/image" Target="../media/image316.png"/><Relationship Id="rId5" Type="http://schemas.openxmlformats.org/officeDocument/2006/relationships/image" Target="../media/image312.png"/><Relationship Id="rId10" Type="http://schemas.microsoft.com/office/2007/relationships/hdphoto" Target="../media/hdphoto4.wdp"/><Relationship Id="rId4" Type="http://schemas.openxmlformats.org/officeDocument/2006/relationships/image" Target="../media/image142.svg"/><Relationship Id="rId9" Type="http://schemas.openxmlformats.org/officeDocument/2006/relationships/image" Target="../media/image3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4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23.png"/><Relationship Id="rId7" Type="http://schemas.openxmlformats.org/officeDocument/2006/relationships/image" Target="../media/image145.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24.svg"/></Relationships>
</file>

<file path=ppt/slides/_rels/slide4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319.png"/><Relationship Id="rId4" Type="http://schemas.openxmlformats.org/officeDocument/2006/relationships/image" Target="../media/image318.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125.png"/><Relationship Id="rId5" Type="http://schemas.openxmlformats.org/officeDocument/2006/relationships/image" Target="../media/image63.png"/><Relationship Id="rId4" Type="http://schemas.openxmlformats.org/officeDocument/2006/relationships/image" Target="../media/image124.svg"/></Relationships>
</file>

<file path=ppt/slides/_rels/slide50.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51.xml.rels><?xml version="1.0" encoding="UTF-8" standalone="yes"?>
<Relationships xmlns="http://schemas.openxmlformats.org/package/2006/relationships"><Relationship Id="rId13" Type="http://schemas.openxmlformats.org/officeDocument/2006/relationships/image" Target="../media/image337.png"/><Relationship Id="rId18" Type="http://schemas.openxmlformats.org/officeDocument/2006/relationships/image" Target="../media/image342.svg"/><Relationship Id="rId26" Type="http://schemas.openxmlformats.org/officeDocument/2006/relationships/image" Target="../media/image129.png"/><Relationship Id="rId3" Type="http://schemas.openxmlformats.org/officeDocument/2006/relationships/image" Target="../media/image331.png"/><Relationship Id="rId21" Type="http://schemas.openxmlformats.org/officeDocument/2006/relationships/image" Target="../media/image273.png"/><Relationship Id="rId7" Type="http://schemas.openxmlformats.org/officeDocument/2006/relationships/image" Target="../media/image123.png"/><Relationship Id="rId12" Type="http://schemas.openxmlformats.org/officeDocument/2006/relationships/image" Target="../media/image336.png"/><Relationship Id="rId17" Type="http://schemas.openxmlformats.org/officeDocument/2006/relationships/image" Target="../media/image341.png"/><Relationship Id="rId25" Type="http://schemas.openxmlformats.org/officeDocument/2006/relationships/image" Target="../media/image347.svg"/><Relationship Id="rId33" Type="http://schemas.openxmlformats.org/officeDocument/2006/relationships/image" Target="../media/image352.png"/><Relationship Id="rId2" Type="http://schemas.openxmlformats.org/officeDocument/2006/relationships/image" Target="../media/image330.png"/><Relationship Id="rId16" Type="http://schemas.openxmlformats.org/officeDocument/2006/relationships/image" Target="../media/image340.svg"/><Relationship Id="rId20" Type="http://schemas.openxmlformats.org/officeDocument/2006/relationships/image" Target="../media/image344.svg"/><Relationship Id="rId29" Type="http://schemas.microsoft.com/office/2007/relationships/hdphoto" Target="../media/hdphoto7.wdp"/><Relationship Id="rId1" Type="http://schemas.openxmlformats.org/officeDocument/2006/relationships/slideLayout" Target="../slideLayouts/slideLayout14.xml"/><Relationship Id="rId6" Type="http://schemas.openxmlformats.org/officeDocument/2006/relationships/image" Target="../media/image185.svg"/><Relationship Id="rId11" Type="http://schemas.openxmlformats.org/officeDocument/2006/relationships/image" Target="../media/image335.svg"/><Relationship Id="rId24" Type="http://schemas.openxmlformats.org/officeDocument/2006/relationships/image" Target="../media/image346.png"/><Relationship Id="rId32" Type="http://schemas.microsoft.com/office/2007/relationships/hdphoto" Target="../media/hdphoto8.wdp"/><Relationship Id="rId5" Type="http://schemas.openxmlformats.org/officeDocument/2006/relationships/image" Target="../media/image184.png"/><Relationship Id="rId15" Type="http://schemas.openxmlformats.org/officeDocument/2006/relationships/image" Target="../media/image339.png"/><Relationship Id="rId23" Type="http://schemas.openxmlformats.org/officeDocument/2006/relationships/image" Target="../media/image345.png"/><Relationship Id="rId28" Type="http://schemas.openxmlformats.org/officeDocument/2006/relationships/image" Target="../media/image349.png"/><Relationship Id="rId10" Type="http://schemas.openxmlformats.org/officeDocument/2006/relationships/image" Target="../media/image334.png"/><Relationship Id="rId19" Type="http://schemas.openxmlformats.org/officeDocument/2006/relationships/image" Target="../media/image343.png"/><Relationship Id="rId31" Type="http://schemas.openxmlformats.org/officeDocument/2006/relationships/image" Target="../media/image351.png"/><Relationship Id="rId4" Type="http://schemas.microsoft.com/office/2007/relationships/hdphoto" Target="../media/hdphoto6.wdp"/><Relationship Id="rId9" Type="http://schemas.openxmlformats.org/officeDocument/2006/relationships/image" Target="../media/image333.png"/><Relationship Id="rId14" Type="http://schemas.openxmlformats.org/officeDocument/2006/relationships/image" Target="../media/image338.png"/><Relationship Id="rId22" Type="http://schemas.openxmlformats.org/officeDocument/2006/relationships/image" Target="../media/image274.svg"/><Relationship Id="rId27" Type="http://schemas.openxmlformats.org/officeDocument/2006/relationships/image" Target="../media/image348.svg"/><Relationship Id="rId30" Type="http://schemas.openxmlformats.org/officeDocument/2006/relationships/image" Target="../media/image350.png"/><Relationship Id="rId8" Type="http://schemas.openxmlformats.org/officeDocument/2006/relationships/image" Target="../media/image332.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356.svg"/><Relationship Id="rId5" Type="http://schemas.openxmlformats.org/officeDocument/2006/relationships/image" Target="../media/image355.png"/><Relationship Id="rId4" Type="http://schemas.openxmlformats.org/officeDocument/2006/relationships/image" Target="../media/image354.svg"/></Relationships>
</file>

<file path=ppt/slides/_rels/slide54.xml.rels><?xml version="1.0" encoding="UTF-8" standalone="yes"?>
<Relationships xmlns="http://schemas.openxmlformats.org/package/2006/relationships"><Relationship Id="rId26" Type="http://schemas.openxmlformats.org/officeDocument/2006/relationships/image" Target="../media/image378.png"/><Relationship Id="rId21" Type="http://schemas.openxmlformats.org/officeDocument/2006/relationships/image" Target="../media/image373.png"/><Relationship Id="rId42" Type="http://schemas.openxmlformats.org/officeDocument/2006/relationships/image" Target="../media/image390.png"/><Relationship Id="rId47" Type="http://schemas.openxmlformats.org/officeDocument/2006/relationships/image" Target="../media/image395.png"/><Relationship Id="rId63" Type="http://schemas.openxmlformats.org/officeDocument/2006/relationships/image" Target="../media/image409.png"/><Relationship Id="rId68" Type="http://schemas.microsoft.com/office/2007/relationships/hdphoto" Target="../media/hdphoto13.wdp"/><Relationship Id="rId7" Type="http://schemas.openxmlformats.org/officeDocument/2006/relationships/image" Target="../media/image149.png"/><Relationship Id="rId2" Type="http://schemas.openxmlformats.org/officeDocument/2006/relationships/notesSlide" Target="../notesSlides/notesSlide50.xml"/><Relationship Id="rId16" Type="http://schemas.openxmlformats.org/officeDocument/2006/relationships/image" Target="../media/image368.png"/><Relationship Id="rId29" Type="http://schemas.openxmlformats.org/officeDocument/2006/relationships/image" Target="../media/image319.png"/><Relationship Id="rId11" Type="http://schemas.openxmlformats.org/officeDocument/2006/relationships/image" Target="../media/image363.svg"/><Relationship Id="rId24" Type="http://schemas.openxmlformats.org/officeDocument/2006/relationships/image" Target="../media/image376.png"/><Relationship Id="rId32" Type="http://schemas.openxmlformats.org/officeDocument/2006/relationships/image" Target="../media/image382.png"/><Relationship Id="rId37" Type="http://schemas.openxmlformats.org/officeDocument/2006/relationships/image" Target="../media/image100.png"/><Relationship Id="rId40" Type="http://schemas.openxmlformats.org/officeDocument/2006/relationships/image" Target="../media/image388.png"/><Relationship Id="rId45" Type="http://schemas.openxmlformats.org/officeDocument/2006/relationships/image" Target="../media/image393.png"/><Relationship Id="rId53" Type="http://schemas.openxmlformats.org/officeDocument/2006/relationships/image" Target="../media/image401.png"/><Relationship Id="rId58" Type="http://schemas.openxmlformats.org/officeDocument/2006/relationships/image" Target="../media/image404.png"/><Relationship Id="rId66" Type="http://schemas.microsoft.com/office/2007/relationships/hdphoto" Target="../media/hdphoto12.wdp"/><Relationship Id="rId5" Type="http://schemas.openxmlformats.org/officeDocument/2006/relationships/image" Target="../media/image359.png"/><Relationship Id="rId61" Type="http://schemas.openxmlformats.org/officeDocument/2006/relationships/image" Target="../media/image407.png"/><Relationship Id="rId19" Type="http://schemas.openxmlformats.org/officeDocument/2006/relationships/image" Target="../media/image371.png"/><Relationship Id="rId14" Type="http://schemas.openxmlformats.org/officeDocument/2006/relationships/image" Target="../media/image366.png"/><Relationship Id="rId22" Type="http://schemas.openxmlformats.org/officeDocument/2006/relationships/image" Target="../media/image374.svg"/><Relationship Id="rId27" Type="http://schemas.openxmlformats.org/officeDocument/2006/relationships/image" Target="../media/image379.png"/><Relationship Id="rId30" Type="http://schemas.openxmlformats.org/officeDocument/2006/relationships/image" Target="../media/image381.png"/><Relationship Id="rId35" Type="http://schemas.openxmlformats.org/officeDocument/2006/relationships/image" Target="../media/image385.svg"/><Relationship Id="rId43" Type="http://schemas.openxmlformats.org/officeDocument/2006/relationships/image" Target="../media/image391.png"/><Relationship Id="rId48" Type="http://schemas.openxmlformats.org/officeDocument/2006/relationships/image" Target="../media/image396.png"/><Relationship Id="rId56" Type="http://schemas.openxmlformats.org/officeDocument/2006/relationships/image" Target="../media/image403.png"/><Relationship Id="rId64" Type="http://schemas.openxmlformats.org/officeDocument/2006/relationships/image" Target="../media/image410.png"/><Relationship Id="rId69" Type="http://schemas.openxmlformats.org/officeDocument/2006/relationships/image" Target="../media/image413.png"/><Relationship Id="rId8" Type="http://schemas.openxmlformats.org/officeDocument/2006/relationships/image" Target="../media/image361.png"/><Relationship Id="rId51" Type="http://schemas.openxmlformats.org/officeDocument/2006/relationships/image" Target="../media/image399.png"/><Relationship Id="rId3" Type="http://schemas.openxmlformats.org/officeDocument/2006/relationships/image" Target="../media/image357.png"/><Relationship Id="rId12" Type="http://schemas.openxmlformats.org/officeDocument/2006/relationships/image" Target="../media/image364.png"/><Relationship Id="rId17" Type="http://schemas.openxmlformats.org/officeDocument/2006/relationships/image" Target="../media/image369.png"/><Relationship Id="rId25" Type="http://schemas.openxmlformats.org/officeDocument/2006/relationships/image" Target="../media/image377.svg"/><Relationship Id="rId33" Type="http://schemas.openxmlformats.org/officeDocument/2006/relationships/image" Target="../media/image383.png"/><Relationship Id="rId38" Type="http://schemas.openxmlformats.org/officeDocument/2006/relationships/image" Target="../media/image296.svg"/><Relationship Id="rId46" Type="http://schemas.openxmlformats.org/officeDocument/2006/relationships/image" Target="../media/image394.svg"/><Relationship Id="rId59" Type="http://schemas.openxmlformats.org/officeDocument/2006/relationships/image" Target="../media/image405.png"/><Relationship Id="rId67" Type="http://schemas.openxmlformats.org/officeDocument/2006/relationships/image" Target="../media/image412.png"/><Relationship Id="rId20" Type="http://schemas.openxmlformats.org/officeDocument/2006/relationships/image" Target="../media/image372.png"/><Relationship Id="rId41" Type="http://schemas.openxmlformats.org/officeDocument/2006/relationships/image" Target="../media/image389.svg"/><Relationship Id="rId54" Type="http://schemas.microsoft.com/office/2007/relationships/hdphoto" Target="../media/hdphoto10.wdp"/><Relationship Id="rId62" Type="http://schemas.openxmlformats.org/officeDocument/2006/relationships/image" Target="../media/image408.png"/><Relationship Id="rId70" Type="http://schemas.openxmlformats.org/officeDocument/2006/relationships/image" Target="../media/image414.png"/><Relationship Id="rId1" Type="http://schemas.openxmlformats.org/officeDocument/2006/relationships/slideLayout" Target="../slideLayouts/slideLayout62.xml"/><Relationship Id="rId6" Type="http://schemas.openxmlformats.org/officeDocument/2006/relationships/image" Target="../media/image360.svg"/><Relationship Id="rId15" Type="http://schemas.openxmlformats.org/officeDocument/2006/relationships/image" Target="../media/image367.png"/><Relationship Id="rId23" Type="http://schemas.openxmlformats.org/officeDocument/2006/relationships/image" Target="../media/image375.png"/><Relationship Id="rId28" Type="http://schemas.openxmlformats.org/officeDocument/2006/relationships/image" Target="../media/image380.png"/><Relationship Id="rId36" Type="http://schemas.openxmlformats.org/officeDocument/2006/relationships/image" Target="../media/image386.png"/><Relationship Id="rId49" Type="http://schemas.openxmlformats.org/officeDocument/2006/relationships/image" Target="../media/image397.png"/><Relationship Id="rId57" Type="http://schemas.microsoft.com/office/2007/relationships/hdphoto" Target="../media/hdphoto11.wdp"/><Relationship Id="rId10" Type="http://schemas.openxmlformats.org/officeDocument/2006/relationships/image" Target="../media/image297.png"/><Relationship Id="rId31" Type="http://schemas.microsoft.com/office/2007/relationships/hdphoto" Target="../media/hdphoto9.wdp"/><Relationship Id="rId44" Type="http://schemas.openxmlformats.org/officeDocument/2006/relationships/image" Target="../media/image392.png"/><Relationship Id="rId52" Type="http://schemas.openxmlformats.org/officeDocument/2006/relationships/image" Target="../media/image400.png"/><Relationship Id="rId60" Type="http://schemas.openxmlformats.org/officeDocument/2006/relationships/image" Target="../media/image406.png"/><Relationship Id="rId65" Type="http://schemas.openxmlformats.org/officeDocument/2006/relationships/image" Target="../media/image411.png"/><Relationship Id="rId4" Type="http://schemas.openxmlformats.org/officeDocument/2006/relationships/image" Target="../media/image358.svg"/><Relationship Id="rId9" Type="http://schemas.openxmlformats.org/officeDocument/2006/relationships/image" Target="../media/image362.png"/><Relationship Id="rId13" Type="http://schemas.openxmlformats.org/officeDocument/2006/relationships/image" Target="../media/image365.png"/><Relationship Id="rId18" Type="http://schemas.openxmlformats.org/officeDocument/2006/relationships/image" Target="../media/image370.png"/><Relationship Id="rId39" Type="http://schemas.openxmlformats.org/officeDocument/2006/relationships/image" Target="../media/image387.png"/><Relationship Id="rId34" Type="http://schemas.openxmlformats.org/officeDocument/2006/relationships/image" Target="../media/image384.png"/><Relationship Id="rId50" Type="http://schemas.openxmlformats.org/officeDocument/2006/relationships/image" Target="../media/image398.svg"/><Relationship Id="rId55" Type="http://schemas.openxmlformats.org/officeDocument/2006/relationships/image" Target="../media/image40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107.xml"/><Relationship Id="rId4" Type="http://schemas.openxmlformats.org/officeDocument/2006/relationships/image" Target="../media/image124.sv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14.wdp"/><Relationship Id="rId2" Type="http://schemas.openxmlformats.org/officeDocument/2006/relationships/notesSlide" Target="../notesSlides/notesSlide52.xml"/><Relationship Id="rId1" Type="http://schemas.openxmlformats.org/officeDocument/2006/relationships/slideLayout" Target="../slideLayouts/slideLayout274.xml"/><Relationship Id="rId6" Type="http://schemas.openxmlformats.org/officeDocument/2006/relationships/image" Target="../media/image415.png"/><Relationship Id="rId5" Type="http://schemas.openxmlformats.org/officeDocument/2006/relationships/image" Target="../media/image330.png"/><Relationship Id="rId4" Type="http://schemas.openxmlformats.org/officeDocument/2006/relationships/image" Target="../media/image124.svg"/></Relationships>
</file>

<file path=ppt/slides/_rels/slide58.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35.png"/><Relationship Id="rId7" Type="http://schemas.openxmlformats.org/officeDocument/2006/relationships/image" Target="../media/image178.png"/><Relationship Id="rId2" Type="http://schemas.openxmlformats.org/officeDocument/2006/relationships/image" Target="../media/image416.png"/><Relationship Id="rId1" Type="http://schemas.openxmlformats.org/officeDocument/2006/relationships/slideLayout" Target="../slideLayouts/slideLayout126.xml"/><Relationship Id="rId6" Type="http://schemas.openxmlformats.org/officeDocument/2006/relationships/image" Target="../media/image418.svg"/><Relationship Id="rId5" Type="http://schemas.openxmlformats.org/officeDocument/2006/relationships/image" Target="../media/image417.png"/><Relationship Id="rId10" Type="http://schemas.openxmlformats.org/officeDocument/2006/relationships/hyperlink" Target="https://aka.ms/KubernetesConfigurationBilling" TargetMode="External"/><Relationship Id="rId4" Type="http://schemas.openxmlformats.org/officeDocument/2006/relationships/image" Target="../media/image136.svg"/><Relationship Id="rId9" Type="http://schemas.openxmlformats.org/officeDocument/2006/relationships/image" Target="../media/image419.png"/></Relationships>
</file>

<file path=ppt/slides/_rels/slide59.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35.png"/><Relationship Id="rId7" Type="http://schemas.openxmlformats.org/officeDocument/2006/relationships/image" Target="../media/image137.png"/><Relationship Id="rId12" Type="http://schemas.openxmlformats.org/officeDocument/2006/relationships/image" Target="../media/image134.svg"/><Relationship Id="rId2" Type="http://schemas.openxmlformats.org/officeDocument/2006/relationships/image" Target="../media/image416.png"/><Relationship Id="rId1" Type="http://schemas.openxmlformats.org/officeDocument/2006/relationships/slideLayout" Target="../slideLayouts/slideLayout126.xml"/><Relationship Id="rId6" Type="http://schemas.openxmlformats.org/officeDocument/2006/relationships/image" Target="../media/image418.svg"/><Relationship Id="rId11" Type="http://schemas.openxmlformats.org/officeDocument/2006/relationships/image" Target="../media/image133.png"/><Relationship Id="rId5" Type="http://schemas.openxmlformats.org/officeDocument/2006/relationships/image" Target="../media/image417.png"/><Relationship Id="rId10" Type="http://schemas.openxmlformats.org/officeDocument/2006/relationships/image" Target="../media/image421.svg"/><Relationship Id="rId4" Type="http://schemas.openxmlformats.org/officeDocument/2006/relationships/image" Target="../media/image136.svg"/><Relationship Id="rId9" Type="http://schemas.openxmlformats.org/officeDocument/2006/relationships/image" Target="../media/image420.png"/></Relationships>
</file>

<file path=ppt/slides/_rels/slide6.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35.png"/><Relationship Id="rId18" Type="http://schemas.openxmlformats.org/officeDocument/2006/relationships/image" Target="../media/image140.svg"/><Relationship Id="rId3" Type="http://schemas.openxmlformats.org/officeDocument/2006/relationships/image" Target="../media/image127.png"/><Relationship Id="rId7" Type="http://schemas.openxmlformats.org/officeDocument/2006/relationships/image" Target="../media/image123.png"/><Relationship Id="rId12" Type="http://schemas.openxmlformats.org/officeDocument/2006/relationships/image" Target="../media/image134.svg"/><Relationship Id="rId17" Type="http://schemas.openxmlformats.org/officeDocument/2006/relationships/image" Target="../media/image139.png"/><Relationship Id="rId2" Type="http://schemas.openxmlformats.org/officeDocument/2006/relationships/notesSlide" Target="../notesSlides/notesSlide6.xml"/><Relationship Id="rId16" Type="http://schemas.openxmlformats.org/officeDocument/2006/relationships/image" Target="../media/image138.svg"/><Relationship Id="rId20" Type="http://schemas.openxmlformats.org/officeDocument/2006/relationships/image" Target="../media/image142.svg"/><Relationship Id="rId1" Type="http://schemas.openxmlformats.org/officeDocument/2006/relationships/slideLayout" Target="../slideLayouts/slideLayout263.xml"/><Relationship Id="rId6" Type="http://schemas.openxmlformats.org/officeDocument/2006/relationships/image" Target="../media/image130.svg"/><Relationship Id="rId11" Type="http://schemas.openxmlformats.org/officeDocument/2006/relationships/image" Target="../media/image133.png"/><Relationship Id="rId5" Type="http://schemas.openxmlformats.org/officeDocument/2006/relationships/image" Target="../media/image129.png"/><Relationship Id="rId15" Type="http://schemas.openxmlformats.org/officeDocument/2006/relationships/image" Target="../media/image137.png"/><Relationship Id="rId10" Type="http://schemas.openxmlformats.org/officeDocument/2006/relationships/image" Target="../media/image132.svg"/><Relationship Id="rId19" Type="http://schemas.openxmlformats.org/officeDocument/2006/relationships/image" Target="../media/image141.png"/><Relationship Id="rId4" Type="http://schemas.openxmlformats.org/officeDocument/2006/relationships/image" Target="../media/image128.svg"/><Relationship Id="rId9" Type="http://schemas.openxmlformats.org/officeDocument/2006/relationships/image" Target="../media/image131.png"/><Relationship Id="rId14" Type="http://schemas.openxmlformats.org/officeDocument/2006/relationships/image" Target="../media/image136.svg"/></Relationships>
</file>

<file path=ppt/slides/_rels/slide60.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35.png"/><Relationship Id="rId7" Type="http://schemas.openxmlformats.org/officeDocument/2006/relationships/image" Target="../media/image176.png"/><Relationship Id="rId2" Type="http://schemas.openxmlformats.org/officeDocument/2006/relationships/image" Target="../media/image416.png"/><Relationship Id="rId1" Type="http://schemas.openxmlformats.org/officeDocument/2006/relationships/slideLayout" Target="../slideLayouts/slideLayout126.xml"/><Relationship Id="rId6" Type="http://schemas.openxmlformats.org/officeDocument/2006/relationships/image" Target="../media/image418.svg"/><Relationship Id="rId5" Type="http://schemas.openxmlformats.org/officeDocument/2006/relationships/image" Target="../media/image417.png"/><Relationship Id="rId4" Type="http://schemas.openxmlformats.org/officeDocument/2006/relationships/image" Target="../media/image136.sv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286.xml"/><Relationship Id="rId4" Type="http://schemas.openxmlformats.org/officeDocument/2006/relationships/image" Target="../media/image124.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0.xml"/></Relationships>
</file>

<file path=ppt/slides/_rels/slide65.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16.png"/><Relationship Id="rId1" Type="http://schemas.openxmlformats.org/officeDocument/2006/relationships/slideLayout" Target="../slideLayouts/slideLayout457.xml"/></Relationships>
</file>

<file path=ppt/slides/_rels/slide66.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37.png"/><Relationship Id="rId1" Type="http://schemas.openxmlformats.org/officeDocument/2006/relationships/slideLayout" Target="../slideLayouts/slideLayout4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9.png"/><Relationship Id="rId18" Type="http://schemas.openxmlformats.org/officeDocument/2006/relationships/image" Target="../media/image135.png"/><Relationship Id="rId3" Type="http://schemas.openxmlformats.org/officeDocument/2006/relationships/image" Target="../media/image137.png"/><Relationship Id="rId21" Type="http://schemas.openxmlformats.org/officeDocument/2006/relationships/image" Target="../media/image142.svg"/><Relationship Id="rId7" Type="http://schemas.openxmlformats.org/officeDocument/2006/relationships/image" Target="../media/image127.png"/><Relationship Id="rId12" Type="http://schemas.openxmlformats.org/officeDocument/2006/relationships/image" Target="../media/image124.svg"/><Relationship Id="rId17" Type="http://schemas.microsoft.com/office/2007/relationships/hdphoto" Target="../media/hdphoto15.wdp"/><Relationship Id="rId25" Type="http://schemas.openxmlformats.org/officeDocument/2006/relationships/image" Target="../media/image426.svg"/><Relationship Id="rId2" Type="http://schemas.openxmlformats.org/officeDocument/2006/relationships/notesSlide" Target="../notesSlides/notesSlide57.xml"/><Relationship Id="rId16" Type="http://schemas.openxmlformats.org/officeDocument/2006/relationships/image" Target="../media/image423.png"/><Relationship Id="rId20" Type="http://schemas.openxmlformats.org/officeDocument/2006/relationships/image" Target="../media/image141.png"/><Relationship Id="rId1" Type="http://schemas.openxmlformats.org/officeDocument/2006/relationships/slideLayout" Target="../slideLayouts/slideLayout347.xml"/><Relationship Id="rId6" Type="http://schemas.openxmlformats.org/officeDocument/2006/relationships/image" Target="../media/image164.svg"/><Relationship Id="rId11" Type="http://schemas.openxmlformats.org/officeDocument/2006/relationships/image" Target="../media/image123.png"/><Relationship Id="rId24" Type="http://schemas.openxmlformats.org/officeDocument/2006/relationships/image" Target="../media/image425.png"/><Relationship Id="rId5" Type="http://schemas.openxmlformats.org/officeDocument/2006/relationships/image" Target="../media/image163.png"/><Relationship Id="rId15" Type="http://schemas.openxmlformats.org/officeDocument/2006/relationships/image" Target="../media/image330.png"/><Relationship Id="rId23" Type="http://schemas.openxmlformats.org/officeDocument/2006/relationships/image" Target="../media/image424.svg"/><Relationship Id="rId10" Type="http://schemas.openxmlformats.org/officeDocument/2006/relationships/image" Target="../media/image134.svg"/><Relationship Id="rId19" Type="http://schemas.openxmlformats.org/officeDocument/2006/relationships/image" Target="../media/image136.svg"/><Relationship Id="rId4" Type="http://schemas.openxmlformats.org/officeDocument/2006/relationships/image" Target="../media/image138.svg"/><Relationship Id="rId9" Type="http://schemas.openxmlformats.org/officeDocument/2006/relationships/image" Target="../media/image133.png"/><Relationship Id="rId14" Type="http://schemas.openxmlformats.org/officeDocument/2006/relationships/image" Target="../media/image140.svg"/><Relationship Id="rId22" Type="http://schemas.openxmlformats.org/officeDocument/2006/relationships/image" Target="../media/image227.png"/></Relationships>
</file>

<file path=ppt/slides/_rels/slide7.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23.png"/><Relationship Id="rId7" Type="http://schemas.openxmlformats.org/officeDocument/2006/relationships/image" Target="../media/image145.jpe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24.svg"/></Relationships>
</file>

<file path=ppt/slides/_rels/slide7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431.svg"/><Relationship Id="rId18" Type="http://schemas.openxmlformats.org/officeDocument/2006/relationships/image" Target="../media/image435.png"/><Relationship Id="rId3" Type="http://schemas.openxmlformats.org/officeDocument/2006/relationships/image" Target="../media/image427.svg"/><Relationship Id="rId21" Type="http://schemas.openxmlformats.org/officeDocument/2006/relationships/image" Target="../media/image438.png"/><Relationship Id="rId7" Type="http://schemas.openxmlformats.org/officeDocument/2006/relationships/image" Target="../media/image430.svg"/><Relationship Id="rId12" Type="http://schemas.openxmlformats.org/officeDocument/2006/relationships/image" Target="../media/image425.png"/><Relationship Id="rId17" Type="http://schemas.openxmlformats.org/officeDocument/2006/relationships/image" Target="../media/image434.svg"/><Relationship Id="rId25" Type="http://schemas.openxmlformats.org/officeDocument/2006/relationships/image" Target="../media/image167.png"/><Relationship Id="rId2" Type="http://schemas.openxmlformats.org/officeDocument/2006/relationships/image" Target="../media/image253.png"/><Relationship Id="rId16" Type="http://schemas.openxmlformats.org/officeDocument/2006/relationships/image" Target="../media/image433.png"/><Relationship Id="rId20" Type="http://schemas.openxmlformats.org/officeDocument/2006/relationships/image" Target="../media/image437.png"/><Relationship Id="rId1" Type="http://schemas.openxmlformats.org/officeDocument/2006/relationships/slideLayout" Target="../slideLayouts/slideLayout274.xml"/><Relationship Id="rId6" Type="http://schemas.openxmlformats.org/officeDocument/2006/relationships/image" Target="../media/image139.png"/><Relationship Id="rId11" Type="http://schemas.openxmlformats.org/officeDocument/2006/relationships/image" Target="../media/image228.svg"/><Relationship Id="rId24" Type="http://schemas.openxmlformats.org/officeDocument/2006/relationships/image" Target="../media/image277.svg"/><Relationship Id="rId5" Type="http://schemas.openxmlformats.org/officeDocument/2006/relationships/image" Target="../media/image429.svg"/><Relationship Id="rId15" Type="http://schemas.openxmlformats.org/officeDocument/2006/relationships/image" Target="../media/image432.svg"/><Relationship Id="rId23" Type="http://schemas.openxmlformats.org/officeDocument/2006/relationships/image" Target="../media/image170.png"/><Relationship Id="rId10" Type="http://schemas.openxmlformats.org/officeDocument/2006/relationships/image" Target="../media/image227.png"/><Relationship Id="rId19" Type="http://schemas.openxmlformats.org/officeDocument/2006/relationships/image" Target="../media/image436.svg"/><Relationship Id="rId4" Type="http://schemas.openxmlformats.org/officeDocument/2006/relationships/image" Target="../media/image428.png"/><Relationship Id="rId9" Type="http://schemas.openxmlformats.org/officeDocument/2006/relationships/image" Target="../media/image226.svg"/><Relationship Id="rId14" Type="http://schemas.openxmlformats.org/officeDocument/2006/relationships/image" Target="../media/image137.png"/><Relationship Id="rId22" Type="http://schemas.openxmlformats.org/officeDocument/2006/relationships/image" Target="../media/image439.svg"/></Relationships>
</file>

<file path=ppt/slides/_rels/slide71.xml.rels><?xml version="1.0" encoding="UTF-8" standalone="yes"?>
<Relationships xmlns="http://schemas.openxmlformats.org/package/2006/relationships"><Relationship Id="rId8" Type="http://schemas.openxmlformats.org/officeDocument/2006/relationships/image" Target="../media/image228.svg"/><Relationship Id="rId13" Type="http://schemas.openxmlformats.org/officeDocument/2006/relationships/image" Target="../media/image170.png"/><Relationship Id="rId18" Type="http://schemas.openxmlformats.org/officeDocument/2006/relationships/image" Target="../media/image429.svg"/><Relationship Id="rId26" Type="http://schemas.openxmlformats.org/officeDocument/2006/relationships/image" Target="../media/image443.svg"/><Relationship Id="rId3" Type="http://schemas.openxmlformats.org/officeDocument/2006/relationships/image" Target="../media/image139.png"/><Relationship Id="rId21" Type="http://schemas.openxmlformats.org/officeDocument/2006/relationships/image" Target="../media/image123.png"/><Relationship Id="rId7" Type="http://schemas.openxmlformats.org/officeDocument/2006/relationships/image" Target="../media/image227.png"/><Relationship Id="rId12" Type="http://schemas.openxmlformats.org/officeDocument/2006/relationships/image" Target="../media/image432.svg"/><Relationship Id="rId17" Type="http://schemas.openxmlformats.org/officeDocument/2006/relationships/image" Target="../media/image428.png"/><Relationship Id="rId25" Type="http://schemas.openxmlformats.org/officeDocument/2006/relationships/image" Target="../media/image442.png"/><Relationship Id="rId2" Type="http://schemas.openxmlformats.org/officeDocument/2006/relationships/notesSlide" Target="../notesSlides/notesSlide58.xml"/><Relationship Id="rId16" Type="http://schemas.openxmlformats.org/officeDocument/2006/relationships/image" Target="../media/image441.svg"/><Relationship Id="rId20" Type="http://schemas.openxmlformats.org/officeDocument/2006/relationships/image" Target="../media/image179.svg"/><Relationship Id="rId29" Type="http://schemas.openxmlformats.org/officeDocument/2006/relationships/image" Target="../media/image446.png"/><Relationship Id="rId1" Type="http://schemas.openxmlformats.org/officeDocument/2006/relationships/slideLayout" Target="../slideLayouts/slideLayout274.xml"/><Relationship Id="rId6" Type="http://schemas.openxmlformats.org/officeDocument/2006/relationships/image" Target="../media/image226.svg"/><Relationship Id="rId11" Type="http://schemas.openxmlformats.org/officeDocument/2006/relationships/image" Target="../media/image137.png"/><Relationship Id="rId24" Type="http://schemas.openxmlformats.org/officeDocument/2006/relationships/image" Target="../media/image427.svg"/><Relationship Id="rId32" Type="http://schemas.openxmlformats.org/officeDocument/2006/relationships/image" Target="../media/image449.svg"/><Relationship Id="rId5" Type="http://schemas.openxmlformats.org/officeDocument/2006/relationships/image" Target="../media/image141.png"/><Relationship Id="rId15" Type="http://schemas.openxmlformats.org/officeDocument/2006/relationships/image" Target="../media/image440.png"/><Relationship Id="rId23" Type="http://schemas.openxmlformats.org/officeDocument/2006/relationships/image" Target="../media/image253.png"/><Relationship Id="rId28" Type="http://schemas.openxmlformats.org/officeDocument/2006/relationships/image" Target="../media/image445.svg"/><Relationship Id="rId10" Type="http://schemas.openxmlformats.org/officeDocument/2006/relationships/image" Target="../media/image431.svg"/><Relationship Id="rId19" Type="http://schemas.openxmlformats.org/officeDocument/2006/relationships/image" Target="../media/image178.png"/><Relationship Id="rId31" Type="http://schemas.openxmlformats.org/officeDocument/2006/relationships/image" Target="../media/image448.png"/><Relationship Id="rId4" Type="http://schemas.openxmlformats.org/officeDocument/2006/relationships/image" Target="../media/image430.svg"/><Relationship Id="rId9" Type="http://schemas.openxmlformats.org/officeDocument/2006/relationships/image" Target="../media/image425.png"/><Relationship Id="rId14" Type="http://schemas.openxmlformats.org/officeDocument/2006/relationships/image" Target="../media/image277.svg"/><Relationship Id="rId22" Type="http://schemas.openxmlformats.org/officeDocument/2006/relationships/image" Target="../media/image124.svg"/><Relationship Id="rId27" Type="http://schemas.openxmlformats.org/officeDocument/2006/relationships/image" Target="../media/image444.png"/><Relationship Id="rId30" Type="http://schemas.openxmlformats.org/officeDocument/2006/relationships/image" Target="../media/image447.svg"/></Relationships>
</file>

<file path=ppt/slides/_rels/slide72.xml.rels><?xml version="1.0" encoding="UTF-8" standalone="yes"?>
<Relationships xmlns="http://schemas.openxmlformats.org/package/2006/relationships"><Relationship Id="rId8" Type="http://schemas.openxmlformats.org/officeDocument/2006/relationships/image" Target="../media/image425.png"/><Relationship Id="rId13" Type="http://schemas.openxmlformats.org/officeDocument/2006/relationships/image" Target="../media/image277.svg"/><Relationship Id="rId18" Type="http://schemas.openxmlformats.org/officeDocument/2006/relationships/image" Target="../media/image178.png"/><Relationship Id="rId26" Type="http://schemas.openxmlformats.org/officeDocument/2006/relationships/image" Target="../media/image444.png"/><Relationship Id="rId3" Type="http://schemas.openxmlformats.org/officeDocument/2006/relationships/image" Target="../media/image430.svg"/><Relationship Id="rId21" Type="http://schemas.openxmlformats.org/officeDocument/2006/relationships/image" Target="../media/image124.svg"/><Relationship Id="rId7" Type="http://schemas.openxmlformats.org/officeDocument/2006/relationships/image" Target="../media/image228.svg"/><Relationship Id="rId12" Type="http://schemas.openxmlformats.org/officeDocument/2006/relationships/image" Target="../media/image170.png"/><Relationship Id="rId17" Type="http://schemas.openxmlformats.org/officeDocument/2006/relationships/image" Target="../media/image429.svg"/><Relationship Id="rId25" Type="http://schemas.openxmlformats.org/officeDocument/2006/relationships/image" Target="../media/image443.svg"/><Relationship Id="rId2" Type="http://schemas.openxmlformats.org/officeDocument/2006/relationships/image" Target="../media/image139.png"/><Relationship Id="rId16" Type="http://schemas.openxmlformats.org/officeDocument/2006/relationships/image" Target="../media/image428.png"/><Relationship Id="rId20" Type="http://schemas.openxmlformats.org/officeDocument/2006/relationships/image" Target="../media/image123.png"/><Relationship Id="rId29" Type="http://schemas.openxmlformats.org/officeDocument/2006/relationships/image" Target="../media/image447.svg"/><Relationship Id="rId1" Type="http://schemas.openxmlformats.org/officeDocument/2006/relationships/slideLayout" Target="../slideLayouts/slideLayout274.xml"/><Relationship Id="rId6" Type="http://schemas.openxmlformats.org/officeDocument/2006/relationships/image" Target="../media/image227.png"/><Relationship Id="rId11" Type="http://schemas.openxmlformats.org/officeDocument/2006/relationships/image" Target="../media/image432.svg"/><Relationship Id="rId24" Type="http://schemas.openxmlformats.org/officeDocument/2006/relationships/image" Target="../media/image442.png"/><Relationship Id="rId5" Type="http://schemas.openxmlformats.org/officeDocument/2006/relationships/image" Target="../media/image226.svg"/><Relationship Id="rId15" Type="http://schemas.openxmlformats.org/officeDocument/2006/relationships/image" Target="../media/image441.svg"/><Relationship Id="rId23" Type="http://schemas.openxmlformats.org/officeDocument/2006/relationships/image" Target="../media/image427.svg"/><Relationship Id="rId28" Type="http://schemas.openxmlformats.org/officeDocument/2006/relationships/image" Target="../media/image446.png"/><Relationship Id="rId10" Type="http://schemas.openxmlformats.org/officeDocument/2006/relationships/image" Target="../media/image137.png"/><Relationship Id="rId19" Type="http://schemas.openxmlformats.org/officeDocument/2006/relationships/image" Target="../media/image179.svg"/><Relationship Id="rId31" Type="http://schemas.openxmlformats.org/officeDocument/2006/relationships/image" Target="../media/image449.svg"/><Relationship Id="rId4" Type="http://schemas.openxmlformats.org/officeDocument/2006/relationships/image" Target="../media/image141.png"/><Relationship Id="rId9" Type="http://schemas.openxmlformats.org/officeDocument/2006/relationships/image" Target="../media/image431.svg"/><Relationship Id="rId14" Type="http://schemas.openxmlformats.org/officeDocument/2006/relationships/image" Target="../media/image440.png"/><Relationship Id="rId22" Type="http://schemas.openxmlformats.org/officeDocument/2006/relationships/image" Target="../media/image253.png"/><Relationship Id="rId27" Type="http://schemas.openxmlformats.org/officeDocument/2006/relationships/image" Target="../media/image445.svg"/><Relationship Id="rId30" Type="http://schemas.openxmlformats.org/officeDocument/2006/relationships/image" Target="../media/image44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6.xml"/><Relationship Id="rId1" Type="http://schemas.openxmlformats.org/officeDocument/2006/relationships/themeOverride" Target="../theme/themeOverride1.xml"/></Relationships>
</file>

<file path=ppt/slides/_rels/slide75.xml.rels><?xml version="1.0" encoding="UTF-8" standalone="yes"?>
<Relationships xmlns="http://schemas.openxmlformats.org/package/2006/relationships"><Relationship Id="rId8" Type="http://schemas.openxmlformats.org/officeDocument/2006/relationships/image" Target="../media/image454.png"/><Relationship Id="rId13" Type="http://schemas.openxmlformats.org/officeDocument/2006/relationships/image" Target="../media/image459.svg"/><Relationship Id="rId3" Type="http://schemas.openxmlformats.org/officeDocument/2006/relationships/hyperlink" Target="https://aka.ms/ArcLZAcceleratorReady" TargetMode="External"/><Relationship Id="rId7" Type="http://schemas.openxmlformats.org/officeDocument/2006/relationships/image" Target="../media/image453.svg"/><Relationship Id="rId12" Type="http://schemas.openxmlformats.org/officeDocument/2006/relationships/image" Target="../media/image458.png"/><Relationship Id="rId2" Type="http://schemas.openxmlformats.org/officeDocument/2006/relationships/notesSlide" Target="../notesSlides/notesSlide60.xml"/><Relationship Id="rId1" Type="http://schemas.openxmlformats.org/officeDocument/2006/relationships/slideLayout" Target="../slideLayouts/slideLayout496.xml"/><Relationship Id="rId6" Type="http://schemas.openxmlformats.org/officeDocument/2006/relationships/image" Target="../media/image452.png"/><Relationship Id="rId11" Type="http://schemas.openxmlformats.org/officeDocument/2006/relationships/image" Target="../media/image457.svg"/><Relationship Id="rId5" Type="http://schemas.openxmlformats.org/officeDocument/2006/relationships/image" Target="../media/image451.svg"/><Relationship Id="rId15" Type="http://schemas.openxmlformats.org/officeDocument/2006/relationships/image" Target="../media/image461.svg"/><Relationship Id="rId10" Type="http://schemas.openxmlformats.org/officeDocument/2006/relationships/image" Target="../media/image456.png"/><Relationship Id="rId4" Type="http://schemas.openxmlformats.org/officeDocument/2006/relationships/image" Target="../media/image450.png"/><Relationship Id="rId9" Type="http://schemas.openxmlformats.org/officeDocument/2006/relationships/image" Target="../media/image455.svg"/><Relationship Id="rId14" Type="http://schemas.openxmlformats.org/officeDocument/2006/relationships/image" Target="../media/image46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462.png"/><Relationship Id="rId7" Type="http://schemas.openxmlformats.org/officeDocument/2006/relationships/hyperlink" Target="https://aka.ms/AzureArcJumpstart" TargetMode="External"/><Relationship Id="rId2" Type="http://schemas.openxmlformats.org/officeDocument/2006/relationships/notesSlide" Target="../notesSlides/notesSlide62.xml"/><Relationship Id="rId1" Type="http://schemas.openxmlformats.org/officeDocument/2006/relationships/slideLayout" Target="../slideLayouts/slideLayout273.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png"/></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23.png"/><Relationship Id="rId7" Type="http://schemas.openxmlformats.org/officeDocument/2006/relationships/image" Target="../media/image145.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24.svg"/></Relationships>
</file>

<file path=ppt/slides/_rels/slide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149.png"/><Relationship Id="rId4"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626171A-C2F2-4CFD-92C7-2EEC1AE1B0D8}"/>
              </a:ext>
            </a:extLst>
          </p:cNvPr>
          <p:cNvSpPr>
            <a:spLocks noGrp="1"/>
          </p:cNvSpPr>
          <p:nvPr>
            <p:ph type="title"/>
          </p:nvPr>
        </p:nvSpPr>
        <p:spPr>
          <a:xfrm>
            <a:off x="584200" y="1464930"/>
            <a:ext cx="9144000" cy="2215991"/>
          </a:xfrm>
        </p:spPr>
        <p:txBody>
          <a:bodyPr/>
          <a:lstStyle/>
          <a:p>
            <a:r>
              <a:rPr lang="en-US" dirty="0">
                <a:cs typeface="Segoe UI"/>
              </a:rPr>
              <a:t>Azure Arc</a:t>
            </a:r>
            <a:br>
              <a:rPr lang="en-US" dirty="0">
                <a:gradFill flip="none" rotWithShape="1">
                  <a:gsLst>
                    <a:gs pos="0">
                      <a:schemeClr val="accent1"/>
                    </a:gs>
                    <a:gs pos="100000">
                      <a:schemeClr val="accent2"/>
                    </a:gs>
                  </a:gsLst>
                  <a:lin ang="2700000" scaled="1"/>
                  <a:tileRect/>
                </a:gradFill>
                <a:cs typeface="Segoe UI"/>
              </a:rPr>
            </a:br>
            <a:br>
              <a:rPr lang="en-US" dirty="0">
                <a:gradFill flip="none" rotWithShape="1">
                  <a:gsLst>
                    <a:gs pos="0">
                      <a:schemeClr val="accent1"/>
                    </a:gs>
                    <a:gs pos="100000">
                      <a:schemeClr val="accent2"/>
                    </a:gs>
                  </a:gsLst>
                  <a:lin ang="2700000" scaled="1"/>
                  <a:tileRect/>
                </a:gradFill>
                <a:cs typeface="Segoe UI"/>
              </a:rPr>
            </a:br>
            <a:r>
              <a:rPr kumimoji="0" lang="en-US" sz="3600" b="0" i="0" u="none" strike="noStrike" kern="1200" cap="none" spc="-80" normalizeH="0" baseline="0" noProof="0" dirty="0">
                <a:ln w="3175">
                  <a:noFill/>
                </a:ln>
                <a:gradFill>
                  <a:gsLst>
                    <a:gs pos="0">
                      <a:schemeClr val="accent1"/>
                    </a:gs>
                    <a:gs pos="100000">
                      <a:srgbClr val="CD98CF"/>
                    </a:gs>
                  </a:gsLst>
                  <a:lin ang="2700000" scaled="1"/>
                </a:gradFill>
                <a:effectLst/>
                <a:uLnTx/>
                <a:uFillTx/>
                <a:latin typeface="Segoe UI Semibold"/>
                <a:ea typeface="+mn-ea"/>
                <a:cs typeface="Segoe UI" pitchFamily="34" charset="0"/>
              </a:rPr>
              <a:t>Innovate anywhere with Azure</a:t>
            </a:r>
            <a:br>
              <a:rPr kumimoji="0" lang="en-US" b="0" i="0" u="none" strike="noStrike" kern="1200" cap="none" spc="-80" normalizeH="0" baseline="0" noProof="0" dirty="0">
                <a:ln w="3175">
                  <a:noFill/>
                </a:ln>
                <a:gradFill>
                  <a:gsLst>
                    <a:gs pos="0">
                      <a:schemeClr val="accent1"/>
                    </a:gs>
                    <a:gs pos="100000">
                      <a:srgbClr val="CD98CF"/>
                    </a:gs>
                  </a:gsLst>
                  <a:lin ang="2700000" scaled="1"/>
                </a:gradFill>
                <a:effectLst/>
                <a:uLnTx/>
                <a:uFillTx/>
                <a:latin typeface="Segoe UI Semibold"/>
                <a:ea typeface="+mn-ea"/>
                <a:cs typeface="Segoe UI" pitchFamily="34" charset="0"/>
              </a:rPr>
            </a:br>
            <a:endParaRPr lang="en-US" dirty="0"/>
          </a:p>
        </p:txBody>
      </p:sp>
      <p:sp>
        <p:nvSpPr>
          <p:cNvPr id="2" name="Text Placeholder 2">
            <a:extLst>
              <a:ext uri="{FF2B5EF4-FFF2-40B4-BE49-F238E27FC236}">
                <a16:creationId xmlns:a16="http://schemas.microsoft.com/office/drawing/2014/main" id="{F5289C8E-367C-5044-47D8-7F65D214B515}"/>
              </a:ext>
            </a:extLst>
          </p:cNvPr>
          <p:cNvSpPr txBox="1">
            <a:spLocks/>
          </p:cNvSpPr>
          <p:nvPr/>
        </p:nvSpPr>
        <p:spPr>
          <a:xfrm>
            <a:off x="631497" y="3870949"/>
            <a:ext cx="4765256" cy="73866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91000">
                      <a:srgbClr val="FFFFFF"/>
                    </a:gs>
                    <a:gs pos="0">
                      <a:srgbClr val="FFFFFF"/>
                    </a:gs>
                  </a:gsLst>
                  <a:lin ang="5400000" scaled="0"/>
                </a:gradFill>
                <a:effectLst/>
                <a:uLnTx/>
                <a:uFillTx/>
                <a:latin typeface="Segoe UI"/>
                <a:ea typeface="+mn-ea"/>
                <a:cs typeface="Segoe UI" panose="020B0502040204020203" pitchFamily="34" charset="0"/>
              </a:rPr>
              <a:t>Kal Patel</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lang="en-US" sz="1600" dirty="0">
              <a:gradFill>
                <a:gsLst>
                  <a:gs pos="91000">
                    <a:srgbClr val="FFFFFF"/>
                  </a:gs>
                  <a:gs pos="0">
                    <a:srgbClr val="FFFFFF"/>
                  </a:gs>
                </a:gsLst>
                <a:lin ang="5400000" scaled="0"/>
              </a:gradFill>
              <a:latin typeface="Segoe UI"/>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1200" dirty="0">
                <a:gradFill>
                  <a:gsLst>
                    <a:gs pos="91000">
                      <a:srgbClr val="FFFFFF"/>
                    </a:gs>
                    <a:gs pos="0">
                      <a:srgbClr val="FFFFFF"/>
                    </a:gs>
                  </a:gsLst>
                  <a:lin ang="5400000" scaled="0"/>
                </a:gradFill>
                <a:latin typeface="Segoe UI"/>
              </a:rPr>
              <a:t>Senior Cloud Solution Architect</a:t>
            </a:r>
            <a:endParaRPr kumimoji="0" lang="en-US" sz="1200" b="0" i="0" u="none" strike="noStrike" kern="1200" cap="none" spc="0" normalizeH="0" baseline="0" noProof="0" dirty="0">
              <a:ln>
                <a:noFill/>
              </a:ln>
              <a:gradFill>
                <a:gsLst>
                  <a:gs pos="91000">
                    <a:srgbClr val="FFFFFF"/>
                  </a:gs>
                  <a:gs pos="0">
                    <a:srgbClr val="FFFFFF"/>
                  </a:gs>
                </a:gsLst>
                <a:lin ang="5400000" scaled="0"/>
              </a:gra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48785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B59C6991-0E56-0812-5A85-E1DED91F33C3}"/>
              </a:ext>
            </a:extLst>
          </p:cNvPr>
          <p:cNvSpPr txBox="1">
            <a:spLocks/>
          </p:cNvSpPr>
          <p:nvPr/>
        </p:nvSpPr>
        <p:spPr>
          <a:xfrm>
            <a:off x="974725" y="2178152"/>
            <a:ext cx="5356135" cy="37117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Arc-enabled servers</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Microsoft Defender for Cloud</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Microsoft Sentinel</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Policy</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Monitor</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Resource Manager</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Microsoft Purview</a:t>
            </a:r>
          </a:p>
        </p:txBody>
      </p:sp>
      <p:sp>
        <p:nvSpPr>
          <p:cNvPr id="20" name="Title 14">
            <a:extLst>
              <a:ext uri="{FF2B5EF4-FFF2-40B4-BE49-F238E27FC236}">
                <a16:creationId xmlns:a16="http://schemas.microsoft.com/office/drawing/2014/main" id="{0EAF9B5E-EA78-5931-77C4-5C6C986B36D8}"/>
              </a:ext>
            </a:extLst>
          </p:cNvPr>
          <p:cNvSpPr txBox="1">
            <a:spLocks/>
          </p:cNvSpPr>
          <p:nvPr/>
        </p:nvSpPr>
        <p:spPr>
          <a:xfrm>
            <a:off x="6196148" y="2178152"/>
            <a:ext cx="5356135" cy="14588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Automanage</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Update Management Center</a:t>
            </a:r>
          </a:p>
          <a:p>
            <a:pPr lvl="0"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Arc-enabled VMware vSphere</a:t>
            </a:r>
            <a:endParaRPr lang="en-US" sz="1400" kern="0" spc="0">
              <a:ln>
                <a:noFill/>
              </a:ln>
              <a:gradFill>
                <a:gsLst>
                  <a:gs pos="1000">
                    <a:srgbClr val="FFFFFF"/>
                  </a:gs>
                  <a:gs pos="100000">
                    <a:srgbClr val="FFFFFF"/>
                  </a:gs>
                </a:gsLst>
                <a:lin ang="2700000" scaled="1"/>
              </a:gradFill>
              <a:latin typeface="Segoe UI" panose="020B0502040204020203" pitchFamily="34" charset="0"/>
            </a:endParaRPr>
          </a:p>
        </p:txBody>
      </p:sp>
      <p:sp>
        <p:nvSpPr>
          <p:cNvPr id="12" name="Rounded Rectangle 18">
            <a:extLst>
              <a:ext uri="{FF2B5EF4-FFF2-40B4-BE49-F238E27FC236}">
                <a16:creationId xmlns:a16="http://schemas.microsoft.com/office/drawing/2014/main" id="{68F3B01C-0F68-CEB6-2E6A-D329E7E401AC}"/>
              </a:ext>
              <a:ext uri="{C183D7F6-B498-43B3-948B-1728B52AA6E4}">
                <adec:decorative xmlns:adec="http://schemas.microsoft.com/office/drawing/2017/decorative" val="1"/>
              </a:ext>
            </a:extLst>
          </p:cNvPr>
          <p:cNvSpPr/>
          <p:nvPr/>
        </p:nvSpPr>
        <p:spPr bwMode="auto">
          <a:xfrm>
            <a:off x="974725" y="1051872"/>
            <a:ext cx="1900800" cy="640080"/>
          </a:xfrm>
          <a:prstGeom prst="roundRect">
            <a:avLst>
              <a:gd name="adj" fmla="val 9671"/>
            </a:avLst>
          </a:prstGeom>
          <a:gradFill flip="none" rotWithShape="1">
            <a:gsLst>
              <a:gs pos="1000">
                <a:srgbClr val="0078D4"/>
              </a:gs>
              <a:gs pos="100000">
                <a:srgbClr val="C73ECC"/>
              </a:gs>
            </a:gsLst>
            <a:lin ang="2700000" scaled="1"/>
            <a:tileRect/>
          </a:gradFill>
          <a:effectLst>
            <a:outerShdw blurRad="63500" dist="127000" dir="2700000" algn="tl" rotWithShape="0">
              <a:srgbClr val="737373">
                <a:alpha val="20000"/>
              </a:srgbClr>
            </a:outerShdw>
          </a:effectLst>
        </p:spPr>
        <p:txBody>
          <a:bodyPr wrap="square" lIns="91440" tIns="45720" rIns="91440" bIns="45720" rtlCol="0">
            <a:noAutofit/>
          </a:bodyPr>
          <a:lstStyle/>
          <a:p>
            <a:pPr algn="ctr" defTabSz="914400"/>
            <a:endParaRPr lang="en-CA" sz="2000" kern="0">
              <a:gradFill flip="none" rotWithShape="1">
                <a:gsLst>
                  <a:gs pos="0">
                    <a:srgbClr val="000000"/>
                  </a:gs>
                  <a:gs pos="100000">
                    <a:srgbClr val="000000"/>
                  </a:gs>
                </a:gsLst>
                <a:lin ang="2700000" scaled="1"/>
                <a:tileRect/>
              </a:gradFill>
              <a:latin typeface="Segoe UI Semibold"/>
            </a:endParaRPr>
          </a:p>
        </p:txBody>
      </p:sp>
      <p:sp>
        <p:nvSpPr>
          <p:cNvPr id="14" name="Rounded Rectangle 18" descr="Generally available&#10;">
            <a:extLst>
              <a:ext uri="{FF2B5EF4-FFF2-40B4-BE49-F238E27FC236}">
                <a16:creationId xmlns:a16="http://schemas.microsoft.com/office/drawing/2014/main" id="{E53DC36A-623D-DFA4-A89C-33C7AD805FFE}"/>
              </a:ext>
            </a:extLst>
          </p:cNvPr>
          <p:cNvSpPr/>
          <p:nvPr/>
        </p:nvSpPr>
        <p:spPr bwMode="auto">
          <a:xfrm>
            <a:off x="911225" y="988372"/>
            <a:ext cx="1899737" cy="640080"/>
          </a:xfrm>
          <a:prstGeom prst="roundRect">
            <a:avLst>
              <a:gd name="adj" fmla="val 9671"/>
            </a:avLst>
          </a:prstGeom>
          <a:blipFill>
            <a:blip r:embed="rId2"/>
            <a:stretch>
              <a:fillRect/>
            </a:stretch>
          </a:blipFill>
          <a:effectLst/>
          <a:scene3d>
            <a:camera prst="orthographicFront"/>
            <a:lightRig rig="contrasting" dir="t"/>
          </a:scene3d>
          <a:sp3d prstMaterial="flat">
            <a:bevelT w="57150" h="44450"/>
          </a:sp3d>
        </p:spPr>
        <p:txBody>
          <a:bodyPr wrap="square" lIns="118872" tIns="91440" rIns="118872" bIns="109728" rtlCol="0" anchor="ctr" anchorCtr="0">
            <a:spAutoFit/>
          </a:bodyPr>
          <a:lstStyle/>
          <a:p>
            <a:pPr defTabSz="914400"/>
            <a:r>
              <a:rPr lang="en-CA" sz="2000" kern="0">
                <a:gradFill flip="none" rotWithShape="1">
                  <a:gsLst>
                    <a:gs pos="25904">
                      <a:srgbClr val="2F2F2F"/>
                    </a:gs>
                    <a:gs pos="46000">
                      <a:srgbClr val="2F2F2F"/>
                    </a:gs>
                  </a:gsLst>
                  <a:lin ang="2700000" scaled="1"/>
                  <a:tileRect/>
                </a:gradFill>
                <a:latin typeface="Segoe UI Semibold"/>
              </a:rPr>
              <a:t>Now available</a:t>
            </a:r>
          </a:p>
        </p:txBody>
      </p:sp>
      <p:sp>
        <p:nvSpPr>
          <p:cNvPr id="15" name="Rounded Rectangle 2">
            <a:extLst>
              <a:ext uri="{FF2B5EF4-FFF2-40B4-BE49-F238E27FC236}">
                <a16:creationId xmlns:a16="http://schemas.microsoft.com/office/drawing/2014/main" id="{5C73DBC3-96DE-7E5E-6784-F9BDD938C4AE}"/>
              </a:ext>
            </a:extLst>
          </p:cNvPr>
          <p:cNvSpPr/>
          <p:nvPr/>
        </p:nvSpPr>
        <p:spPr bwMode="auto">
          <a:xfrm>
            <a:off x="6196148" y="3637013"/>
            <a:ext cx="804356" cy="270000"/>
          </a:xfrm>
          <a:prstGeom prst="roundRect">
            <a:avLst/>
          </a:prstGeom>
          <a:gradFill>
            <a:gsLst>
              <a:gs pos="100000">
                <a:srgbClr val="CD98CF"/>
              </a:gs>
              <a:gs pos="1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7200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Preview</a:t>
            </a:r>
          </a:p>
        </p:txBody>
      </p:sp>
      <p:sp>
        <p:nvSpPr>
          <p:cNvPr id="2" name="Title 1">
            <a:extLst>
              <a:ext uri="{FF2B5EF4-FFF2-40B4-BE49-F238E27FC236}">
                <a16:creationId xmlns:a16="http://schemas.microsoft.com/office/drawing/2014/main" id="{44FCE0A0-E8A9-3F17-B0E0-0A97A906F837}"/>
              </a:ext>
            </a:extLst>
          </p:cNvPr>
          <p:cNvSpPr>
            <a:spLocks noGrp="1"/>
          </p:cNvSpPr>
          <p:nvPr>
            <p:ph type="title"/>
          </p:nvPr>
        </p:nvSpPr>
        <p:spPr/>
        <p:txBody>
          <a:bodyPr/>
          <a:lstStyle/>
          <a:p>
            <a:r>
              <a:rPr lang="en-US">
                <a:solidFill>
                  <a:schemeClr val="bg1"/>
                </a:solidFill>
              </a:rPr>
              <a:t>product</a:t>
            </a:r>
          </a:p>
        </p:txBody>
      </p:sp>
    </p:spTree>
    <p:extLst>
      <p:ext uri="{BB962C8B-B14F-4D97-AF65-F5344CB8AC3E}">
        <p14:creationId xmlns:p14="http://schemas.microsoft.com/office/powerpoint/2010/main" val="1082204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100"/>
                                  </p:stCondLst>
                                  <p:childTnLst>
                                    <p:animMotion origin="layout" path="M 4.16667E-7 -4.81481E-6 L 4.16667E-7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grpId="1" nodeType="withEffect">
                                  <p:stCondLst>
                                    <p:cond delay="100"/>
                                  </p:stCondLst>
                                  <p:childTnLst>
                                    <p:animMotion origin="layout" path="M -1.66667E-6 -4.81481E-6 L -1.66667E-6 0.03542 " pathEditMode="relative" rAng="0" ptsTypes="AA">
                                      <p:cBhvr>
                                        <p:cTn id="14" dur="700" spd="-100000" fill="hold"/>
                                        <p:tgtEl>
                                          <p:spTgt spid="20"/>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0"/>
                                  </p:stCondLst>
                                  <p:childTnLst>
                                    <p:animMotion origin="layout" path="M -4.16667E-6 -4.81481E-6 L -4.16667E-6 0.03542 " pathEditMode="relative" rAng="0" ptsTypes="AA">
                                      <p:cBhvr>
                                        <p:cTn id="19" dur="700" spd="-100000" fill="hold"/>
                                        <p:tgtEl>
                                          <p:spTgt spid="14"/>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250"/>
                                  </p:stCondLst>
                                  <p:childTnLst>
                                    <p:animMotion origin="layout" path="M -2.5E-6 -4.07407E-6 L -0.00521 -0.00926 " pathEditMode="relative" rAng="0" ptsTypes="AA">
                                      <p:cBhvr>
                                        <p:cTn id="24" dur="750" spd="-100000" fill="hold"/>
                                        <p:tgtEl>
                                          <p:spTgt spid="12"/>
                                        </p:tgtEl>
                                        <p:attrNameLst>
                                          <p:attrName>ppt_x</p:attrName>
                                          <p:attrName>ppt_y</p:attrName>
                                        </p:attrNameLst>
                                      </p:cBhvr>
                                      <p:rCtr x="-260" y="-463"/>
                                    </p:animMotion>
                                  </p:childTnLst>
                                </p:cTn>
                              </p:par>
                              <p:par>
                                <p:cTn id="25" presetID="10" presetClass="entr" presetSubtype="0" fill="hold" grpId="0" nodeType="withEffect">
                                  <p:stCondLst>
                                    <p:cond delay="1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grpId="1" nodeType="withEffect">
                                  <p:stCondLst>
                                    <p:cond delay="100"/>
                                  </p:stCondLst>
                                  <p:childTnLst>
                                    <p:animMotion origin="layout" path="M 2.08333E-6 2.96296E-6 L 2.08333E-6 0.03541 " pathEditMode="relative" rAng="0" ptsTypes="AA">
                                      <p:cBhvr>
                                        <p:cTn id="29" dur="700" spd="-100000" fill="hold"/>
                                        <p:tgtEl>
                                          <p:spTgt spid="1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p:bldP spid="20" grpId="1"/>
      <p:bldP spid="12" grpId="0" animBg="1"/>
      <p:bldP spid="12" grpId="1" animBg="1"/>
      <p:bldP spid="14" grpId="0" animBg="1"/>
      <p:bldP spid="1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nodes">
            <a:extLst>
              <a:ext uri="{FF2B5EF4-FFF2-40B4-BE49-F238E27FC236}">
                <a16:creationId xmlns:a16="http://schemas.microsoft.com/office/drawing/2014/main" id="{EF01CB12-EA83-4261-9C35-BC5B0D741B7E}"/>
              </a:ext>
              <a:ext uri="{C183D7F6-B498-43B3-948B-1728B52AA6E4}">
                <adec:decorative xmlns:adec="http://schemas.microsoft.com/office/drawing/2017/decorative" val="1"/>
              </a:ext>
            </a:extLst>
          </p:cNvPr>
          <p:cNvGrpSpPr>
            <a:grpSpLocks noChangeAspect="1"/>
          </p:cNvGrpSpPr>
          <p:nvPr/>
        </p:nvGrpSpPr>
        <p:grpSpPr bwMode="auto">
          <a:xfrm>
            <a:off x="662357" y="5454088"/>
            <a:ext cx="629757" cy="627777"/>
            <a:chOff x="1016" y="765"/>
            <a:chExt cx="318" cy="317"/>
          </a:xfrm>
        </p:grpSpPr>
        <p:sp>
          <p:nvSpPr>
            <p:cNvPr id="324" name="AutoShape 3">
              <a:extLst>
                <a:ext uri="{FF2B5EF4-FFF2-40B4-BE49-F238E27FC236}">
                  <a16:creationId xmlns:a16="http://schemas.microsoft.com/office/drawing/2014/main" id="{602CF74F-4C4C-4D47-B249-1230BE36F66D}"/>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5" name="Freeform 5">
              <a:extLst>
                <a:ext uri="{FF2B5EF4-FFF2-40B4-BE49-F238E27FC236}">
                  <a16:creationId xmlns:a16="http://schemas.microsoft.com/office/drawing/2014/main" id="{77380952-C4D5-46D6-B77F-71F544E934DB}"/>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6" name="Freeform 6">
              <a:extLst>
                <a:ext uri="{FF2B5EF4-FFF2-40B4-BE49-F238E27FC236}">
                  <a16:creationId xmlns:a16="http://schemas.microsoft.com/office/drawing/2014/main" id="{A1073927-3012-4D79-BAD0-52E3C2DB94BC}"/>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7" name="Freeform 7">
              <a:extLst>
                <a:ext uri="{FF2B5EF4-FFF2-40B4-BE49-F238E27FC236}">
                  <a16:creationId xmlns:a16="http://schemas.microsoft.com/office/drawing/2014/main" id="{F644A2F8-CE4C-490B-BAFD-26DF03D277D6}"/>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8" name="Freeform 8">
              <a:extLst>
                <a:ext uri="{FF2B5EF4-FFF2-40B4-BE49-F238E27FC236}">
                  <a16:creationId xmlns:a16="http://schemas.microsoft.com/office/drawing/2014/main" id="{52E67CB9-4EF6-477A-A233-2DFC9CC570F0}"/>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9" name="Freeform 9">
              <a:extLst>
                <a:ext uri="{FF2B5EF4-FFF2-40B4-BE49-F238E27FC236}">
                  <a16:creationId xmlns:a16="http://schemas.microsoft.com/office/drawing/2014/main" id="{6D624D7C-AD71-46C8-B642-72318B77D51E}"/>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0" name="Freeform 10">
              <a:extLst>
                <a:ext uri="{FF2B5EF4-FFF2-40B4-BE49-F238E27FC236}">
                  <a16:creationId xmlns:a16="http://schemas.microsoft.com/office/drawing/2014/main" id="{F5D743C8-7050-4C83-BB64-8AF82A2ECA39}"/>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1" name="Oval 11">
              <a:extLst>
                <a:ext uri="{FF2B5EF4-FFF2-40B4-BE49-F238E27FC236}">
                  <a16:creationId xmlns:a16="http://schemas.microsoft.com/office/drawing/2014/main" id="{27708ABB-1250-483E-B3AE-18E0FFA2F8D8}"/>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2" name="Oval 12">
              <a:extLst>
                <a:ext uri="{FF2B5EF4-FFF2-40B4-BE49-F238E27FC236}">
                  <a16:creationId xmlns:a16="http://schemas.microsoft.com/office/drawing/2014/main" id="{BB5ED897-F71C-4ECD-B948-C449AB3FB453}"/>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3" name="Oval 13">
              <a:extLst>
                <a:ext uri="{FF2B5EF4-FFF2-40B4-BE49-F238E27FC236}">
                  <a16:creationId xmlns:a16="http://schemas.microsoft.com/office/drawing/2014/main" id="{773DE20E-2EE9-42DC-8A49-A07CBF8919BD}"/>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4" name="Oval 14">
              <a:extLst>
                <a:ext uri="{FF2B5EF4-FFF2-40B4-BE49-F238E27FC236}">
                  <a16:creationId xmlns:a16="http://schemas.microsoft.com/office/drawing/2014/main" id="{D2FA8BC6-0486-4F91-9F9A-FA114E5BC1B2}"/>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5" name="Freeform 15">
              <a:extLst>
                <a:ext uri="{FF2B5EF4-FFF2-40B4-BE49-F238E27FC236}">
                  <a16:creationId xmlns:a16="http://schemas.microsoft.com/office/drawing/2014/main" id="{4E725426-7080-4C63-9540-F3DF33F84736}"/>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6" name="Freeform 16">
              <a:extLst>
                <a:ext uri="{FF2B5EF4-FFF2-40B4-BE49-F238E27FC236}">
                  <a16:creationId xmlns:a16="http://schemas.microsoft.com/office/drawing/2014/main" id="{D9E48E33-C7F8-4B46-BDED-3111F48560B6}"/>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7" name="Freeform 17">
              <a:extLst>
                <a:ext uri="{FF2B5EF4-FFF2-40B4-BE49-F238E27FC236}">
                  <a16:creationId xmlns:a16="http://schemas.microsoft.com/office/drawing/2014/main" id="{FD572DA3-DF8E-4BC3-A847-303E9D600322}"/>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8" name="Oval 18">
              <a:extLst>
                <a:ext uri="{FF2B5EF4-FFF2-40B4-BE49-F238E27FC236}">
                  <a16:creationId xmlns:a16="http://schemas.microsoft.com/office/drawing/2014/main" id="{B4042B7C-3F6B-4032-8F76-E17C99E6927A}"/>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1" name="Graphic 22">
            <a:extLst>
              <a:ext uri="{FF2B5EF4-FFF2-40B4-BE49-F238E27FC236}">
                <a16:creationId xmlns:a16="http://schemas.microsoft.com/office/drawing/2014/main" id="{7214E2DE-976B-EE4F-A40B-3EEBE56C4C1D}"/>
              </a:ext>
              <a:ext uri="{C183D7F6-B498-43B3-948B-1728B52AA6E4}">
                <adec:decorative xmlns:adec="http://schemas.microsoft.com/office/drawing/2017/decorative" val="1"/>
              </a:ext>
            </a:extLst>
          </p:cNvPr>
          <p:cNvGrpSpPr/>
          <p:nvPr/>
        </p:nvGrpSpPr>
        <p:grpSpPr>
          <a:xfrm>
            <a:off x="10915370" y="5460839"/>
            <a:ext cx="614274" cy="614274"/>
            <a:chOff x="10366215" y="5669004"/>
            <a:chExt cx="614274" cy="614274"/>
          </a:xfrm>
        </p:grpSpPr>
        <p:sp>
          <p:nvSpPr>
            <p:cNvPr id="22" name="Freeform: Shape 21">
              <a:extLst>
                <a:ext uri="{FF2B5EF4-FFF2-40B4-BE49-F238E27FC236}">
                  <a16:creationId xmlns:a16="http://schemas.microsoft.com/office/drawing/2014/main" id="{A4E6AB81-A69D-4C38-ADD3-41697CAF3D8C}"/>
                </a:ext>
              </a:extLst>
            </p:cNvPr>
            <p:cNvSpPr/>
            <p:nvPr/>
          </p:nvSpPr>
          <p:spPr>
            <a:xfrm>
              <a:off x="10494188" y="5758585"/>
              <a:ext cx="396718" cy="396718"/>
            </a:xfrm>
            <a:custGeom>
              <a:avLst/>
              <a:gdLst>
                <a:gd name="connsiteX0" fmla="*/ 325266 w 396718"/>
                <a:gd name="connsiteY0" fmla="*/ 139946 h 396718"/>
                <a:gd name="connsiteX1" fmla="*/ 256775 w 396718"/>
                <a:gd name="connsiteY1" fmla="*/ 71457 h 396718"/>
                <a:gd name="connsiteX2" fmla="*/ 318502 w 396718"/>
                <a:gd name="connsiteY2" fmla="*/ 9730 h 396718"/>
                <a:gd name="connsiteX3" fmla="*/ 245813 w 396718"/>
                <a:gd name="connsiteY3" fmla="*/ 2273 h 396718"/>
                <a:gd name="connsiteX4" fmla="*/ 181039 w 396718"/>
                <a:gd name="connsiteY4" fmla="*/ 36090 h 396718"/>
                <a:gd name="connsiteX5" fmla="*/ 145605 w 396718"/>
                <a:gd name="connsiteY5" fmla="*/ 99994 h 396718"/>
                <a:gd name="connsiteX6" fmla="*/ 151233 w 396718"/>
                <a:gd name="connsiteY6" fmla="*/ 172845 h 396718"/>
                <a:gd name="connsiteX7" fmla="*/ 14981 w 396718"/>
                <a:gd name="connsiteY7" fmla="*/ 309087 h 396718"/>
                <a:gd name="connsiteX8" fmla="*/ 0 w 396718"/>
                <a:gd name="connsiteY8" fmla="*/ 345413 h 396718"/>
                <a:gd name="connsiteX9" fmla="*/ 14981 w 396718"/>
                <a:gd name="connsiteY9" fmla="*/ 381738 h 396718"/>
                <a:gd name="connsiteX10" fmla="*/ 51306 w 396718"/>
                <a:gd name="connsiteY10" fmla="*/ 396719 h 396718"/>
                <a:gd name="connsiteX11" fmla="*/ 87631 w 396718"/>
                <a:gd name="connsiteY11" fmla="*/ 381738 h 396718"/>
                <a:gd name="connsiteX12" fmla="*/ 223875 w 396718"/>
                <a:gd name="connsiteY12" fmla="*/ 245487 h 396718"/>
                <a:gd name="connsiteX13" fmla="*/ 296725 w 396718"/>
                <a:gd name="connsiteY13" fmla="*/ 251113 h 396718"/>
                <a:gd name="connsiteX14" fmla="*/ 360626 w 396718"/>
                <a:gd name="connsiteY14" fmla="*/ 215682 h 396718"/>
                <a:gd name="connsiteX15" fmla="*/ 394445 w 396718"/>
                <a:gd name="connsiteY15" fmla="*/ 150913 h 396718"/>
                <a:gd name="connsiteX16" fmla="*/ 386993 w 396718"/>
                <a:gd name="connsiteY16" fmla="*/ 78228 h 396718"/>
                <a:gd name="connsiteX17" fmla="*/ 325266 w 396718"/>
                <a:gd name="connsiteY17" fmla="*/ 139946 h 396718"/>
                <a:gd name="connsiteX18" fmla="*/ 69465 w 396718"/>
                <a:gd name="connsiteY18" fmla="*/ 363571 h 396718"/>
                <a:gd name="connsiteX19" fmla="*/ 56315 w 396718"/>
                <a:gd name="connsiteY19" fmla="*/ 370602 h 396718"/>
                <a:gd name="connsiteX20" fmla="*/ 41474 w 396718"/>
                <a:gd name="connsiteY20" fmla="*/ 369142 h 396718"/>
                <a:gd name="connsiteX21" fmla="*/ 29946 w 396718"/>
                <a:gd name="connsiteY21" fmla="*/ 359683 h 396718"/>
                <a:gd name="connsiteX22" fmla="*/ 25618 w 396718"/>
                <a:gd name="connsiteY22" fmla="*/ 345413 h 396718"/>
                <a:gd name="connsiteX23" fmla="*/ 29946 w 396718"/>
                <a:gd name="connsiteY23" fmla="*/ 331142 h 396718"/>
                <a:gd name="connsiteX24" fmla="*/ 41474 w 396718"/>
                <a:gd name="connsiteY24" fmla="*/ 321684 h 396718"/>
                <a:gd name="connsiteX25" fmla="*/ 56315 w 396718"/>
                <a:gd name="connsiteY25" fmla="*/ 320224 h 396718"/>
                <a:gd name="connsiteX26" fmla="*/ 69465 w 396718"/>
                <a:gd name="connsiteY26" fmla="*/ 327254 h 396718"/>
                <a:gd name="connsiteX27" fmla="*/ 76985 w 396718"/>
                <a:gd name="connsiteY27" fmla="*/ 345413 h 396718"/>
                <a:gd name="connsiteX28" fmla="*/ 69465 w 396718"/>
                <a:gd name="connsiteY28" fmla="*/ 363571 h 3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6718" h="396718">
                  <a:moveTo>
                    <a:pt x="325266" y="139946"/>
                  </a:moveTo>
                  <a:lnTo>
                    <a:pt x="256775" y="71457"/>
                  </a:lnTo>
                  <a:lnTo>
                    <a:pt x="318502" y="9730"/>
                  </a:lnTo>
                  <a:cubicBezTo>
                    <a:pt x="295526" y="180"/>
                    <a:pt x="270251" y="-2413"/>
                    <a:pt x="245813" y="2273"/>
                  </a:cubicBezTo>
                  <a:cubicBezTo>
                    <a:pt x="221377" y="6959"/>
                    <a:pt x="198853" y="18718"/>
                    <a:pt x="181039" y="36090"/>
                  </a:cubicBezTo>
                  <a:cubicBezTo>
                    <a:pt x="163224" y="53461"/>
                    <a:pt x="150904" y="75681"/>
                    <a:pt x="145605" y="99994"/>
                  </a:cubicBezTo>
                  <a:cubicBezTo>
                    <a:pt x="140307" y="124305"/>
                    <a:pt x="142263" y="149637"/>
                    <a:pt x="151233" y="172845"/>
                  </a:cubicBezTo>
                  <a:lnTo>
                    <a:pt x="14981" y="309087"/>
                  </a:lnTo>
                  <a:cubicBezTo>
                    <a:pt x="5385" y="318742"/>
                    <a:pt x="0" y="331801"/>
                    <a:pt x="0" y="345413"/>
                  </a:cubicBezTo>
                  <a:cubicBezTo>
                    <a:pt x="0" y="359024"/>
                    <a:pt x="5385" y="372084"/>
                    <a:pt x="14981" y="381738"/>
                  </a:cubicBezTo>
                  <a:cubicBezTo>
                    <a:pt x="24636" y="391334"/>
                    <a:pt x="37695" y="396719"/>
                    <a:pt x="51306" y="396719"/>
                  </a:cubicBezTo>
                  <a:cubicBezTo>
                    <a:pt x="64919" y="396719"/>
                    <a:pt x="77977" y="391334"/>
                    <a:pt x="87631" y="381738"/>
                  </a:cubicBezTo>
                  <a:lnTo>
                    <a:pt x="223875" y="245487"/>
                  </a:lnTo>
                  <a:cubicBezTo>
                    <a:pt x="247084" y="254455"/>
                    <a:pt x="272415" y="256412"/>
                    <a:pt x="296725" y="251113"/>
                  </a:cubicBezTo>
                  <a:cubicBezTo>
                    <a:pt x="321035" y="245815"/>
                    <a:pt x="343255" y="233495"/>
                    <a:pt x="360626" y="215682"/>
                  </a:cubicBezTo>
                  <a:cubicBezTo>
                    <a:pt x="377999" y="197869"/>
                    <a:pt x="389757" y="175348"/>
                    <a:pt x="394445" y="150913"/>
                  </a:cubicBezTo>
                  <a:cubicBezTo>
                    <a:pt x="399131" y="126478"/>
                    <a:pt x="396539" y="101204"/>
                    <a:pt x="386993" y="78228"/>
                  </a:cubicBezTo>
                  <a:lnTo>
                    <a:pt x="325266" y="139946"/>
                  </a:lnTo>
                  <a:close/>
                  <a:moveTo>
                    <a:pt x="69465" y="363571"/>
                  </a:moveTo>
                  <a:cubicBezTo>
                    <a:pt x="65873" y="367163"/>
                    <a:pt x="61297" y="369610"/>
                    <a:pt x="56315" y="370602"/>
                  </a:cubicBezTo>
                  <a:cubicBezTo>
                    <a:pt x="51332" y="371594"/>
                    <a:pt x="46168" y="371086"/>
                    <a:pt x="41474" y="369142"/>
                  </a:cubicBezTo>
                  <a:cubicBezTo>
                    <a:pt x="36781" y="367198"/>
                    <a:pt x="32769" y="363906"/>
                    <a:pt x="29946" y="359683"/>
                  </a:cubicBezTo>
                  <a:cubicBezTo>
                    <a:pt x="27124" y="355459"/>
                    <a:pt x="25618" y="350493"/>
                    <a:pt x="25618" y="345413"/>
                  </a:cubicBezTo>
                  <a:cubicBezTo>
                    <a:pt x="25618" y="340332"/>
                    <a:pt x="27124" y="335367"/>
                    <a:pt x="29946" y="331142"/>
                  </a:cubicBezTo>
                  <a:cubicBezTo>
                    <a:pt x="32769" y="326919"/>
                    <a:pt x="36781" y="323628"/>
                    <a:pt x="41474" y="321684"/>
                  </a:cubicBezTo>
                  <a:cubicBezTo>
                    <a:pt x="46168" y="319740"/>
                    <a:pt x="51332" y="319232"/>
                    <a:pt x="56315" y="320224"/>
                  </a:cubicBezTo>
                  <a:cubicBezTo>
                    <a:pt x="61297" y="321215"/>
                    <a:pt x="65873" y="323662"/>
                    <a:pt x="69465" y="327254"/>
                  </a:cubicBezTo>
                  <a:cubicBezTo>
                    <a:pt x="74280" y="332071"/>
                    <a:pt x="76985" y="338602"/>
                    <a:pt x="76985" y="345413"/>
                  </a:cubicBezTo>
                  <a:cubicBezTo>
                    <a:pt x="76985" y="352223"/>
                    <a:pt x="74280" y="358754"/>
                    <a:pt x="69465" y="363571"/>
                  </a:cubicBezTo>
                  <a:close/>
                </a:path>
              </a:pathLst>
            </a:custGeom>
            <a:solidFill>
              <a:srgbClr val="50E6FF"/>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8CF8A2AD-C970-432E-9F3A-96FB2CA64C4A}"/>
                </a:ext>
              </a:extLst>
            </p:cNvPr>
            <p:cNvSpPr/>
            <p:nvPr/>
          </p:nvSpPr>
          <p:spPr>
            <a:xfrm>
              <a:off x="103662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33F8F3C2-F05C-47EB-A187-4B0FA3D416C5}"/>
                </a:ext>
              </a:extLst>
            </p:cNvPr>
            <p:cNvSpPr/>
            <p:nvPr/>
          </p:nvSpPr>
          <p:spPr>
            <a:xfrm>
              <a:off x="108525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E973D2EC-F025-4263-BFE1-49794E3A69EE}"/>
                </a:ext>
              </a:extLst>
            </p:cNvPr>
            <p:cNvSpPr/>
            <p:nvPr/>
          </p:nvSpPr>
          <p:spPr>
            <a:xfrm>
              <a:off x="103662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F6DF7E8B-D95E-45D8-B79B-A49C4D1BFAC9}"/>
                </a:ext>
              </a:extLst>
            </p:cNvPr>
            <p:cNvSpPr/>
            <p:nvPr/>
          </p:nvSpPr>
          <p:spPr>
            <a:xfrm>
              <a:off x="108525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23" name="Straight Arrow Connector 22">
            <a:extLst>
              <a:ext uri="{FF2B5EF4-FFF2-40B4-BE49-F238E27FC236}">
                <a16:creationId xmlns:a16="http://schemas.microsoft.com/office/drawing/2014/main" id="{A16C7708-7DCE-48C1-3E4A-390FC566E0EA}"/>
              </a:ext>
              <a:ext uri="{C183D7F6-B498-43B3-948B-1728B52AA6E4}">
                <adec:decorative xmlns:adec="http://schemas.microsoft.com/office/drawing/2017/decorative" val="1"/>
              </a:ext>
            </a:extLst>
          </p:cNvPr>
          <p:cNvCxnSpPr>
            <a:cxnSpLocks/>
          </p:cNvCxnSpPr>
          <p:nvPr/>
        </p:nvCxnSpPr>
        <p:spPr>
          <a:xfrm>
            <a:off x="1639231" y="5767976"/>
            <a:ext cx="8913538" cy="0"/>
          </a:xfrm>
          <a:prstGeom prst="straightConnector1">
            <a:avLst/>
          </a:prstGeom>
          <a:ln w="12700">
            <a:solidFill>
              <a:schemeClr val="accent2"/>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1" name="Title 5">
            <a:extLst>
              <a:ext uri="{FF2B5EF4-FFF2-40B4-BE49-F238E27FC236}">
                <a16:creationId xmlns:a16="http://schemas.microsoft.com/office/drawing/2014/main" id="{0834722D-C965-38E5-6431-08953D9F7228}"/>
              </a:ext>
            </a:extLst>
          </p:cNvPr>
          <p:cNvSpPr>
            <a:spLocks noGrp="1"/>
          </p:cNvSpPr>
          <p:nvPr>
            <p:ph type="title"/>
          </p:nvPr>
        </p:nvSpPr>
        <p:spPr>
          <a:xfrm>
            <a:off x="588263" y="457200"/>
            <a:ext cx="11018520" cy="830997"/>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Azure Arc-enabled servers</a:t>
            </a:r>
            <a:br>
              <a:rPr lang="en-US"/>
            </a:br>
            <a:r>
              <a:rPr lang="en-US" sz="1800" spc="0">
                <a:latin typeface="+mn-lt"/>
              </a:rPr>
              <a:t>Bring Azure capabilities to your on-premises and </a:t>
            </a:r>
            <a:r>
              <a:rPr lang="en-US" sz="1800" spc="0" err="1">
                <a:latin typeface="+mn-lt"/>
              </a:rPr>
              <a:t>multicloud</a:t>
            </a:r>
            <a:r>
              <a:rPr lang="en-US" sz="1800" spc="0">
                <a:latin typeface="+mn-lt"/>
              </a:rPr>
              <a:t> servers with Azure Arc</a:t>
            </a:r>
            <a:endParaRPr lang="en-US"/>
          </a:p>
        </p:txBody>
      </p:sp>
      <p:sp>
        <p:nvSpPr>
          <p:cNvPr id="66" name="Rectangle 65">
            <a:extLst>
              <a:ext uri="{FF2B5EF4-FFF2-40B4-BE49-F238E27FC236}">
                <a16:creationId xmlns:a16="http://schemas.microsoft.com/office/drawing/2014/main" id="{DB17526B-3525-EBBA-C7D0-37CD1166466A}"/>
              </a:ext>
            </a:extLst>
          </p:cNvPr>
          <p:cNvSpPr/>
          <p:nvPr/>
        </p:nvSpPr>
        <p:spPr bwMode="auto">
          <a:xfrm>
            <a:off x="588263"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Reach</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Windows and Linux</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VM and bare metal</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At scale searchable inventory</a:t>
            </a:r>
            <a:endPar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panose="020B0502040204020203" pitchFamily="34" charset="0"/>
            </a:endParaRP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endParaRPr>
          </a:p>
        </p:txBody>
      </p:sp>
      <p:sp>
        <p:nvSpPr>
          <p:cNvPr id="60" name="Rectangle 59">
            <a:extLst>
              <a:ext uri="{FF2B5EF4-FFF2-40B4-BE49-F238E27FC236}">
                <a16:creationId xmlns:a16="http://schemas.microsoft.com/office/drawing/2014/main" id="{26BB7A9C-247D-9F45-5A03-CF4F6241490E}"/>
              </a:ext>
            </a:extLst>
          </p:cNvPr>
          <p:cNvSpPr/>
          <p:nvPr/>
        </p:nvSpPr>
        <p:spPr bwMode="auto">
          <a:xfrm>
            <a:off x="3387456"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Configure</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Consistent VM extensions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Centralized agent management—Monitoring, Security, Update Management</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64" name="Rectangle 63">
            <a:extLst>
              <a:ext uri="{FF2B5EF4-FFF2-40B4-BE49-F238E27FC236}">
                <a16:creationId xmlns:a16="http://schemas.microsoft.com/office/drawing/2014/main" id="{75C8E681-F83F-0D31-0D18-D3ACE453F44F}"/>
              </a:ext>
            </a:extLst>
          </p:cNvPr>
          <p:cNvSpPr/>
          <p:nvPr/>
        </p:nvSpPr>
        <p:spPr bwMode="auto">
          <a:xfrm>
            <a:off x="6186649"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Govern</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Built-in Azure policies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Compliance across environments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Audit and enforce OS settings</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65" name="Rectangle 64">
            <a:extLst>
              <a:ext uri="{FF2B5EF4-FFF2-40B4-BE49-F238E27FC236}">
                <a16:creationId xmlns:a16="http://schemas.microsoft.com/office/drawing/2014/main" id="{0837B5EB-7A9F-17A7-506B-C733C864A9DA}"/>
              </a:ext>
            </a:extLst>
          </p:cNvPr>
          <p:cNvSpPr/>
          <p:nvPr/>
        </p:nvSpPr>
        <p:spPr bwMode="auto">
          <a:xfrm>
            <a:off x="8985842"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Secure</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Azure Active Directory </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Managed Identity</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Server security baselines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Role-Based Access control</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pic>
        <p:nvPicPr>
          <p:cNvPr id="7" name="Graphic 6">
            <a:extLst>
              <a:ext uri="{FF2B5EF4-FFF2-40B4-BE49-F238E27FC236}">
                <a16:creationId xmlns:a16="http://schemas.microsoft.com/office/drawing/2014/main" id="{2C4D4BD2-18CA-4F1A-8E95-D4D21AC2E22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6933" y="2353996"/>
            <a:ext cx="561365" cy="561365"/>
          </a:xfrm>
          <a:prstGeom prst="rect">
            <a:avLst/>
          </a:prstGeom>
        </p:spPr>
      </p:pic>
      <p:pic>
        <p:nvPicPr>
          <p:cNvPr id="14" name="Graphic 13">
            <a:extLst>
              <a:ext uri="{FF2B5EF4-FFF2-40B4-BE49-F238E27FC236}">
                <a16:creationId xmlns:a16="http://schemas.microsoft.com/office/drawing/2014/main" id="{77B308FD-8FDF-7349-9AAE-222DD880250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4760" y="2399402"/>
            <a:ext cx="470552" cy="470552"/>
          </a:xfrm>
          <a:prstGeom prst="rect">
            <a:avLst/>
          </a:prstGeom>
        </p:spPr>
      </p:pic>
      <p:pic>
        <p:nvPicPr>
          <p:cNvPr id="19" name="Graphic 18">
            <a:extLst>
              <a:ext uri="{FF2B5EF4-FFF2-40B4-BE49-F238E27FC236}">
                <a16:creationId xmlns:a16="http://schemas.microsoft.com/office/drawing/2014/main" id="{FB81A0C9-D3AF-834F-823B-99C679AF70A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6956" y="2353996"/>
            <a:ext cx="604547" cy="561365"/>
          </a:xfrm>
          <a:prstGeom prst="rect">
            <a:avLst/>
          </a:prstGeom>
        </p:spPr>
      </p:pic>
      <p:pic>
        <p:nvPicPr>
          <p:cNvPr id="21" name="Graphic 20">
            <a:extLst>
              <a:ext uri="{FF2B5EF4-FFF2-40B4-BE49-F238E27FC236}">
                <a16:creationId xmlns:a16="http://schemas.microsoft.com/office/drawing/2014/main" id="{3D97803C-BB35-1C41-8C97-B8DDCE0917A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7740" y="2353996"/>
            <a:ext cx="561365" cy="561365"/>
          </a:xfrm>
          <a:prstGeom prst="rect">
            <a:avLst/>
          </a:prstGeom>
        </p:spPr>
      </p:pic>
      <p:sp useBgFill="1">
        <p:nvSpPr>
          <p:cNvPr id="206" name="Rectangle 205">
            <a:extLst>
              <a:ext uri="{FF2B5EF4-FFF2-40B4-BE49-F238E27FC236}">
                <a16:creationId xmlns:a16="http://schemas.microsoft.com/office/drawing/2014/main" id="{20355A14-F7BE-473C-BD5A-967D9C3E3088}"/>
              </a:ext>
            </a:extLst>
          </p:cNvPr>
          <p:cNvSpPr/>
          <p:nvPr/>
        </p:nvSpPr>
        <p:spPr bwMode="auto">
          <a:xfrm>
            <a:off x="4126006" y="5537144"/>
            <a:ext cx="3939989" cy="46166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91440" rIns="91440" bIns="9144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Semibold"/>
                <a:ea typeface="+mn-ea"/>
                <a:cs typeface="Segoe UI" pitchFamily="34" charset="0"/>
              </a:rPr>
              <a:t>Any infrastructure, familiar tools</a:t>
            </a:r>
          </a:p>
        </p:txBody>
      </p:sp>
      <p:sp>
        <p:nvSpPr>
          <p:cNvPr id="2" name="Rectangle: Rounded Corners 1">
            <a:hlinkClick r:id="rId11"/>
            <a:extLst>
              <a:ext uri="{FF2B5EF4-FFF2-40B4-BE49-F238E27FC236}">
                <a16:creationId xmlns:a16="http://schemas.microsoft.com/office/drawing/2014/main" id="{A208D1BE-0740-7684-232B-E8CE5EE728B8}"/>
              </a:ext>
            </a:extLst>
          </p:cNvPr>
          <p:cNvSpPr/>
          <p:nvPr/>
        </p:nvSpPr>
        <p:spPr bwMode="auto">
          <a:xfrm>
            <a:off x="6011002" y="583266"/>
            <a:ext cx="2164792" cy="346234"/>
          </a:xfrm>
          <a:prstGeom prst="roundRect">
            <a:avLst>
              <a:gd name="adj" fmla="val 50000"/>
            </a:avLst>
          </a:prstGeom>
          <a:gradFill flip="none" rotWithShape="1">
            <a:gsLst>
              <a:gs pos="0">
                <a:srgbClr val="50E6FF"/>
              </a:gs>
              <a:gs pos="100000">
                <a:srgbClr val="8661C5"/>
              </a:gs>
            </a:gsLst>
            <a:lin ang="2700000" scaled="1"/>
            <a:tileRect/>
          </a:gradFill>
        </p:spPr>
        <p:txBody>
          <a:bodyPr wrap="square" lIns="91440" tIns="45720" rIns="91440" bIns="45720" rtlCol="0">
            <a:spAutoFit/>
          </a:bodyPr>
          <a:lstStyle/>
          <a:p>
            <a:pPr algn="ctr"/>
            <a:r>
              <a:rPr lang="en-US" sz="1000" kern="0">
                <a:gradFill flip="none" rotWithShape="1">
                  <a:gsLst>
                    <a:gs pos="0">
                      <a:srgbClr val="000000"/>
                    </a:gs>
                    <a:gs pos="100000">
                      <a:srgbClr val="000000"/>
                    </a:gs>
                  </a:gsLst>
                  <a:lin ang="2700000" scaled="1"/>
                  <a:tileRect/>
                </a:gradFill>
                <a:latin typeface="Segoe UI Semibold"/>
              </a:rPr>
              <a:t>GENERALLY AVAILABLE</a:t>
            </a:r>
          </a:p>
        </p:txBody>
      </p:sp>
    </p:spTree>
    <p:extLst>
      <p:ext uri="{BB962C8B-B14F-4D97-AF65-F5344CB8AC3E}">
        <p14:creationId xmlns:p14="http://schemas.microsoft.com/office/powerpoint/2010/main" val="21193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par>
                                <p:cTn id="8" presetID="42" presetClass="path" presetSubtype="0" decel="100000" fill="hold" grpId="1" nodeType="withEffect">
                                  <p:stCondLst>
                                    <p:cond delay="0"/>
                                  </p:stCondLst>
                                  <p:childTnLst>
                                    <p:animMotion origin="layout" path="M 0 -2.22222E-6 L 0 0.01898 " pathEditMode="relative" rAng="0" ptsTypes="AA">
                                      <p:cBhvr>
                                        <p:cTn id="9" dur="700" spd="-100000" fill="hold"/>
                                        <p:tgtEl>
                                          <p:spTgt spid="20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97E2BFCE-5848-4050-B248-66455C61C4D5}"/>
              </a:ext>
            </a:extLst>
          </p:cNvPr>
          <p:cNvSpPr>
            <a:spLocks noGrp="1"/>
          </p:cNvSpPr>
          <p:nvPr>
            <p:ph type="title"/>
          </p:nvPr>
        </p:nvSpPr>
        <p:spPr>
          <a:xfrm>
            <a:off x="588263" y="457200"/>
            <a:ext cx="11018520" cy="861774"/>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Arc-enabled servers</a:t>
            </a:r>
            <a:br>
              <a:rPr lang="en-US"/>
            </a:br>
            <a:r>
              <a:rPr lang="en-US" sz="2000">
                <a:latin typeface="+mn-lt"/>
              </a:rPr>
              <a:t>Azure Arc-enabled servers are auto-enrolled with additional Azure services</a:t>
            </a:r>
          </a:p>
        </p:txBody>
      </p:sp>
      <p:sp>
        <p:nvSpPr>
          <p:cNvPr id="10" name="Rectangle 9">
            <a:extLst>
              <a:ext uri="{FF2B5EF4-FFF2-40B4-BE49-F238E27FC236}">
                <a16:creationId xmlns:a16="http://schemas.microsoft.com/office/drawing/2014/main" id="{A5E6A42F-8F33-41DD-9645-BA4052B919E1}"/>
              </a:ext>
              <a:ext uri="{C183D7F6-B498-43B3-948B-1728B52AA6E4}">
                <adec:decorative xmlns:adec="http://schemas.microsoft.com/office/drawing/2017/decorative" val="1"/>
              </a:ext>
            </a:extLst>
          </p:cNvPr>
          <p:cNvSpPr/>
          <p:nvPr/>
        </p:nvSpPr>
        <p:spPr bwMode="auto">
          <a:xfrm>
            <a:off x="770509" y="1814077"/>
            <a:ext cx="10710292" cy="333563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j-ea"/>
              <a:cs typeface="+mj-cs"/>
            </a:endParaRPr>
          </a:p>
        </p:txBody>
      </p:sp>
      <p:grpSp>
        <p:nvGrpSpPr>
          <p:cNvPr id="3" name="Group 2" descr="Logos">
            <a:extLst>
              <a:ext uri="{FF2B5EF4-FFF2-40B4-BE49-F238E27FC236}">
                <a16:creationId xmlns:a16="http://schemas.microsoft.com/office/drawing/2014/main" id="{438165A2-C260-4D62-8B20-240D21F489C7}"/>
              </a:ext>
            </a:extLst>
          </p:cNvPr>
          <p:cNvGrpSpPr/>
          <p:nvPr/>
        </p:nvGrpSpPr>
        <p:grpSpPr>
          <a:xfrm>
            <a:off x="1656622" y="2423443"/>
            <a:ext cx="4468407" cy="2329901"/>
            <a:chOff x="1656622" y="2423443"/>
            <a:chExt cx="4468407" cy="2329901"/>
          </a:xfrm>
        </p:grpSpPr>
        <p:grpSp>
          <p:nvGrpSpPr>
            <p:cNvPr id="13" name="Group 12" descr="Azure enabled servers logos">
              <a:extLst>
                <a:ext uri="{FF2B5EF4-FFF2-40B4-BE49-F238E27FC236}">
                  <a16:creationId xmlns:a16="http://schemas.microsoft.com/office/drawing/2014/main" id="{0902A562-1252-4617-A121-1C267928E6F7}"/>
                </a:ext>
              </a:extLst>
            </p:cNvPr>
            <p:cNvGrpSpPr/>
            <p:nvPr/>
          </p:nvGrpSpPr>
          <p:grpSpPr>
            <a:xfrm>
              <a:off x="1656622" y="2423443"/>
              <a:ext cx="4468407" cy="2329901"/>
              <a:chOff x="628657" y="4382621"/>
              <a:chExt cx="3118461" cy="1626016"/>
            </a:xfrm>
          </p:grpSpPr>
          <p:grpSp>
            <p:nvGrpSpPr>
              <p:cNvPr id="14" name="Group 13" descr="red hat logo png&#10;">
                <a:extLst>
                  <a:ext uri="{FF2B5EF4-FFF2-40B4-BE49-F238E27FC236}">
                    <a16:creationId xmlns:a16="http://schemas.microsoft.com/office/drawing/2014/main" id="{5E39AE48-64F8-4BC8-92AB-BDA70A60984E}"/>
                  </a:ext>
                </a:extLst>
              </p:cNvPr>
              <p:cNvGrpSpPr/>
              <p:nvPr/>
            </p:nvGrpSpPr>
            <p:grpSpPr>
              <a:xfrm>
                <a:off x="637520" y="5555713"/>
                <a:ext cx="1204350" cy="283451"/>
                <a:chOff x="3181349" y="2743199"/>
                <a:chExt cx="5827776" cy="1371600"/>
              </a:xfrm>
            </p:grpSpPr>
            <p:sp>
              <p:nvSpPr>
                <p:cNvPr id="21" name="Freeform: Shape 20">
                  <a:extLst>
                    <a:ext uri="{FF2B5EF4-FFF2-40B4-BE49-F238E27FC236}">
                      <a16:creationId xmlns:a16="http://schemas.microsoft.com/office/drawing/2014/main" id="{41F6C593-58F1-4EB5-B98B-8305B45B8EC9}"/>
                    </a:ext>
                  </a:extLst>
                </p:cNvPr>
                <p:cNvSpPr/>
                <p:nvPr/>
              </p:nvSpPr>
              <p:spPr>
                <a:xfrm>
                  <a:off x="3181349" y="2743199"/>
                  <a:ext cx="1813083" cy="1371600"/>
                </a:xfrm>
                <a:custGeom>
                  <a:avLst/>
                  <a:gdLst>
                    <a:gd name="connsiteX0" fmla="*/ 1209389 w 1813083"/>
                    <a:gd name="connsiteY0" fmla="*/ 790480 h 1371600"/>
                    <a:gd name="connsiteX1" fmla="*/ 1500950 w 1813083"/>
                    <a:gd name="connsiteY1" fmla="*/ 624173 h 1371600"/>
                    <a:gd name="connsiteX2" fmla="*/ 1497997 w 1813083"/>
                    <a:gd name="connsiteY2" fmla="*/ 591598 h 1371600"/>
                    <a:gd name="connsiteX3" fmla="*/ 1427036 w 1813083"/>
                    <a:gd name="connsiteY3" fmla="*/ 283369 h 1371600"/>
                    <a:gd name="connsiteX4" fmla="*/ 1277207 w 1813083"/>
                    <a:gd name="connsiteY4" fmla="*/ 125254 h 1371600"/>
                    <a:gd name="connsiteX5" fmla="*/ 924020 w 1813083"/>
                    <a:gd name="connsiteY5" fmla="*/ 0 h 1371600"/>
                    <a:gd name="connsiteX6" fmla="*/ 786384 w 1813083"/>
                    <a:gd name="connsiteY6" fmla="*/ 71438 h 1371600"/>
                    <a:gd name="connsiteX7" fmla="*/ 615982 w 1813083"/>
                    <a:gd name="connsiteY7" fmla="*/ 18098 h 1371600"/>
                    <a:gd name="connsiteX8" fmla="*/ 492824 w 1813083"/>
                    <a:gd name="connsiteY8" fmla="*/ 137160 h 1371600"/>
                    <a:gd name="connsiteX9" fmla="*/ 402431 w 1813083"/>
                    <a:gd name="connsiteY9" fmla="*/ 395859 h 1371600"/>
                    <a:gd name="connsiteX10" fmla="*/ 400336 w 1813083"/>
                    <a:gd name="connsiteY10" fmla="*/ 414338 h 1371600"/>
                    <a:gd name="connsiteX11" fmla="*/ 1209389 w 1813083"/>
                    <a:gd name="connsiteY11" fmla="*/ 790099 h 1371600"/>
                    <a:gd name="connsiteX12" fmla="*/ 1519238 w 1813083"/>
                    <a:gd name="connsiteY12" fmla="*/ 681704 h 1371600"/>
                    <a:gd name="connsiteX13" fmla="*/ 1535716 w 1813083"/>
                    <a:gd name="connsiteY13" fmla="*/ 778193 h 1371600"/>
                    <a:gd name="connsiteX14" fmla="*/ 1188720 w 1813083"/>
                    <a:gd name="connsiteY14" fmla="*/ 985552 h 1371600"/>
                    <a:gd name="connsiteX15" fmla="*/ 353187 w 1813083"/>
                    <a:gd name="connsiteY15" fmla="*/ 552355 h 1371600"/>
                    <a:gd name="connsiteX16" fmla="*/ 367570 w 1813083"/>
                    <a:gd name="connsiteY16" fmla="*/ 482537 h 1371600"/>
                    <a:gd name="connsiteX17" fmla="*/ 0 w 1813083"/>
                    <a:gd name="connsiteY17" fmla="*/ 702183 h 1371600"/>
                    <a:gd name="connsiteX18" fmla="*/ 1273016 w 1813083"/>
                    <a:gd name="connsiteY18" fmla="*/ 1371600 h 1371600"/>
                    <a:gd name="connsiteX19" fmla="*/ 1813084 w 1813083"/>
                    <a:gd name="connsiteY19" fmla="*/ 1022509 h 1371600"/>
                    <a:gd name="connsiteX20" fmla="*/ 1519428 w 1813083"/>
                    <a:gd name="connsiteY20" fmla="*/ 681704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3083" h="1371600">
                      <a:moveTo>
                        <a:pt x="1209389" y="790480"/>
                      </a:moveTo>
                      <a:cubicBezTo>
                        <a:pt x="1328547" y="790480"/>
                        <a:pt x="1500950" y="765905"/>
                        <a:pt x="1500950" y="624173"/>
                      </a:cubicBezTo>
                      <a:cubicBezTo>
                        <a:pt x="1501306" y="613235"/>
                        <a:pt x="1500314" y="602294"/>
                        <a:pt x="1497997" y="591598"/>
                      </a:cubicBezTo>
                      <a:lnTo>
                        <a:pt x="1427036" y="283369"/>
                      </a:lnTo>
                      <a:cubicBezTo>
                        <a:pt x="1410653" y="215551"/>
                        <a:pt x="1396270" y="184785"/>
                        <a:pt x="1277207" y="125254"/>
                      </a:cubicBezTo>
                      <a:cubicBezTo>
                        <a:pt x="1184815" y="78010"/>
                        <a:pt x="983552" y="0"/>
                        <a:pt x="924020" y="0"/>
                      </a:cubicBezTo>
                      <a:cubicBezTo>
                        <a:pt x="868585" y="0"/>
                        <a:pt x="852488" y="71438"/>
                        <a:pt x="786384" y="71438"/>
                      </a:cubicBezTo>
                      <a:cubicBezTo>
                        <a:pt x="722757" y="71438"/>
                        <a:pt x="675513" y="18098"/>
                        <a:pt x="615982" y="18098"/>
                      </a:cubicBezTo>
                      <a:cubicBezTo>
                        <a:pt x="558832" y="18098"/>
                        <a:pt x="521589" y="57055"/>
                        <a:pt x="492824" y="137160"/>
                      </a:cubicBezTo>
                      <a:cubicBezTo>
                        <a:pt x="492824" y="137160"/>
                        <a:pt x="412718" y="363093"/>
                        <a:pt x="402431" y="395859"/>
                      </a:cubicBezTo>
                      <a:cubicBezTo>
                        <a:pt x="400796" y="401876"/>
                        <a:pt x="400090" y="408107"/>
                        <a:pt x="400336" y="414338"/>
                      </a:cubicBezTo>
                      <a:cubicBezTo>
                        <a:pt x="400336" y="502158"/>
                        <a:pt x="746093" y="790099"/>
                        <a:pt x="1209389" y="790099"/>
                      </a:cubicBezTo>
                      <a:moveTo>
                        <a:pt x="1519238" y="681704"/>
                      </a:moveTo>
                      <a:cubicBezTo>
                        <a:pt x="1535716" y="759714"/>
                        <a:pt x="1535716" y="767906"/>
                        <a:pt x="1535716" y="778193"/>
                      </a:cubicBezTo>
                      <a:cubicBezTo>
                        <a:pt x="1535716" y="911543"/>
                        <a:pt x="1385792" y="985552"/>
                        <a:pt x="1188720" y="985552"/>
                      </a:cubicBezTo>
                      <a:cubicBezTo>
                        <a:pt x="743331" y="985838"/>
                        <a:pt x="353187" y="724853"/>
                        <a:pt x="353187" y="552355"/>
                      </a:cubicBezTo>
                      <a:cubicBezTo>
                        <a:pt x="353161" y="528344"/>
                        <a:pt x="358056" y="504582"/>
                        <a:pt x="367570" y="482537"/>
                      </a:cubicBezTo>
                      <a:cubicBezTo>
                        <a:pt x="207359" y="490538"/>
                        <a:pt x="0" y="519113"/>
                        <a:pt x="0" y="702183"/>
                      </a:cubicBezTo>
                      <a:cubicBezTo>
                        <a:pt x="0" y="1002030"/>
                        <a:pt x="710470" y="1371600"/>
                        <a:pt x="1273016" y="1371600"/>
                      </a:cubicBezTo>
                      <a:cubicBezTo>
                        <a:pt x="1704308" y="1371600"/>
                        <a:pt x="1813084" y="1176528"/>
                        <a:pt x="1813084" y="1022509"/>
                      </a:cubicBezTo>
                      <a:cubicBezTo>
                        <a:pt x="1813084" y="901351"/>
                        <a:pt x="1708309" y="763810"/>
                        <a:pt x="1519428" y="681704"/>
                      </a:cubicBezTo>
                    </a:path>
                  </a:pathLst>
                </a:custGeom>
                <a:solidFill>
                  <a:srgbClr val="EE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08257F46-BE10-43F2-8FEE-1B372D785AD1}"/>
                    </a:ext>
                  </a:extLst>
                </p:cNvPr>
                <p:cNvSpPr/>
                <p:nvPr/>
              </p:nvSpPr>
              <p:spPr>
                <a:xfrm>
                  <a:off x="3534536" y="3139439"/>
                  <a:ext cx="1182528" cy="589312"/>
                </a:xfrm>
                <a:custGeom>
                  <a:avLst/>
                  <a:gdLst>
                    <a:gd name="connsiteX0" fmla="*/ 1166051 w 1182528"/>
                    <a:gd name="connsiteY0" fmla="*/ 285464 h 589312"/>
                    <a:gd name="connsiteX1" fmla="*/ 1182529 w 1182528"/>
                    <a:gd name="connsiteY1" fmla="*/ 381953 h 589312"/>
                    <a:gd name="connsiteX2" fmla="*/ 835533 w 1182528"/>
                    <a:gd name="connsiteY2" fmla="*/ 589312 h 589312"/>
                    <a:gd name="connsiteX3" fmla="*/ 0 w 1182528"/>
                    <a:gd name="connsiteY3" fmla="*/ 156115 h 589312"/>
                    <a:gd name="connsiteX4" fmla="*/ 14383 w 1182528"/>
                    <a:gd name="connsiteY4" fmla="*/ 86297 h 589312"/>
                    <a:gd name="connsiteX5" fmla="*/ 49244 w 1182528"/>
                    <a:gd name="connsiteY5" fmla="*/ 0 h 589312"/>
                    <a:gd name="connsiteX6" fmla="*/ 47149 w 1182528"/>
                    <a:gd name="connsiteY6" fmla="*/ 18098 h 589312"/>
                    <a:gd name="connsiteX7" fmla="*/ 856202 w 1182528"/>
                    <a:gd name="connsiteY7" fmla="*/ 393859 h 589312"/>
                    <a:gd name="connsiteX8" fmla="*/ 1147763 w 1182528"/>
                    <a:gd name="connsiteY8" fmla="*/ 227552 h 589312"/>
                    <a:gd name="connsiteX9" fmla="*/ 1144810 w 1182528"/>
                    <a:gd name="connsiteY9" fmla="*/ 194977 h 5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528" h="589312">
                      <a:moveTo>
                        <a:pt x="1166051" y="285464"/>
                      </a:moveTo>
                      <a:cubicBezTo>
                        <a:pt x="1182529" y="363474"/>
                        <a:pt x="1182529" y="371666"/>
                        <a:pt x="1182529" y="381953"/>
                      </a:cubicBezTo>
                      <a:cubicBezTo>
                        <a:pt x="1182529" y="515303"/>
                        <a:pt x="1032605" y="589312"/>
                        <a:pt x="835533" y="589312"/>
                      </a:cubicBezTo>
                      <a:cubicBezTo>
                        <a:pt x="390144" y="589598"/>
                        <a:pt x="0" y="328613"/>
                        <a:pt x="0" y="156115"/>
                      </a:cubicBezTo>
                      <a:cubicBezTo>
                        <a:pt x="-26" y="132104"/>
                        <a:pt x="4869" y="108342"/>
                        <a:pt x="14383" y="86297"/>
                      </a:cubicBezTo>
                      <a:lnTo>
                        <a:pt x="49244" y="0"/>
                      </a:lnTo>
                      <a:cubicBezTo>
                        <a:pt x="47647" y="5894"/>
                        <a:pt x="46941" y="11994"/>
                        <a:pt x="47149" y="18098"/>
                      </a:cubicBezTo>
                      <a:cubicBezTo>
                        <a:pt x="47149" y="105918"/>
                        <a:pt x="392906" y="393859"/>
                        <a:pt x="856202" y="393859"/>
                      </a:cubicBezTo>
                      <a:cubicBezTo>
                        <a:pt x="975360" y="393859"/>
                        <a:pt x="1147763" y="369284"/>
                        <a:pt x="1147763" y="227552"/>
                      </a:cubicBezTo>
                      <a:cubicBezTo>
                        <a:pt x="1148119" y="216614"/>
                        <a:pt x="1147127" y="205673"/>
                        <a:pt x="1144810" y="19497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Freeform: Shape 22" descr="RedHat">
                  <a:extLst>
                    <a:ext uri="{FF2B5EF4-FFF2-40B4-BE49-F238E27FC236}">
                      <a16:creationId xmlns:a16="http://schemas.microsoft.com/office/drawing/2014/main" id="{659F15AE-C662-4924-993B-435C429C1F33}"/>
                    </a:ext>
                  </a:extLst>
                </p:cNvPr>
                <p:cNvSpPr/>
                <p:nvPr/>
              </p:nvSpPr>
              <p:spPr>
                <a:xfrm>
                  <a:off x="5329237" y="3047427"/>
                  <a:ext cx="3679888" cy="746569"/>
                </a:xfrm>
                <a:custGeom>
                  <a:avLst/>
                  <a:gdLst>
                    <a:gd name="connsiteX0" fmla="*/ 3369374 w 3679888"/>
                    <a:gd name="connsiteY0" fmla="*/ 574929 h 746569"/>
                    <a:gd name="connsiteX1" fmla="*/ 3561683 w 3679888"/>
                    <a:gd name="connsiteY1" fmla="*/ 743236 h 746569"/>
                    <a:gd name="connsiteX2" fmla="*/ 3674936 w 3679888"/>
                    <a:gd name="connsiteY2" fmla="*/ 727234 h 746569"/>
                    <a:gd name="connsiteX3" fmla="*/ 3674936 w 3679888"/>
                    <a:gd name="connsiteY3" fmla="*/ 595884 h 746569"/>
                    <a:gd name="connsiteX4" fmla="*/ 3601784 w 3679888"/>
                    <a:gd name="connsiteY4" fmla="*/ 606933 h 746569"/>
                    <a:gd name="connsiteX5" fmla="*/ 3531680 w 3679888"/>
                    <a:gd name="connsiteY5" fmla="*/ 542830 h 746569"/>
                    <a:gd name="connsiteX6" fmla="*/ 3531680 w 3679888"/>
                    <a:gd name="connsiteY6" fmla="*/ 341567 h 746569"/>
                    <a:gd name="connsiteX7" fmla="*/ 3679889 w 3679888"/>
                    <a:gd name="connsiteY7" fmla="*/ 341567 h 746569"/>
                    <a:gd name="connsiteX8" fmla="*/ 3679889 w 3679888"/>
                    <a:gd name="connsiteY8" fmla="*/ 206312 h 746569"/>
                    <a:gd name="connsiteX9" fmla="*/ 3531680 w 3679888"/>
                    <a:gd name="connsiteY9" fmla="*/ 206312 h 746569"/>
                    <a:gd name="connsiteX10" fmla="*/ 3531680 w 3679888"/>
                    <a:gd name="connsiteY10" fmla="*/ 34862 h 746569"/>
                    <a:gd name="connsiteX11" fmla="*/ 3369755 w 3679888"/>
                    <a:gd name="connsiteY11" fmla="*/ 69914 h 746569"/>
                    <a:gd name="connsiteX12" fmla="*/ 3369755 w 3679888"/>
                    <a:gd name="connsiteY12" fmla="*/ 206312 h 746569"/>
                    <a:gd name="connsiteX13" fmla="*/ 3262217 w 3679888"/>
                    <a:gd name="connsiteY13" fmla="*/ 206312 h 746569"/>
                    <a:gd name="connsiteX14" fmla="*/ 3262217 w 3679888"/>
                    <a:gd name="connsiteY14" fmla="*/ 341567 h 746569"/>
                    <a:gd name="connsiteX15" fmla="*/ 3369374 w 3679888"/>
                    <a:gd name="connsiteY15" fmla="*/ 341567 h 746569"/>
                    <a:gd name="connsiteX16" fmla="*/ 2864549 w 3679888"/>
                    <a:gd name="connsiteY16" fmla="*/ 577977 h 746569"/>
                    <a:gd name="connsiteX17" fmla="*/ 2952750 w 3679888"/>
                    <a:gd name="connsiteY17" fmla="*/ 525875 h 746569"/>
                    <a:gd name="connsiteX18" fmla="*/ 3048952 w 3679888"/>
                    <a:gd name="connsiteY18" fmla="*/ 537877 h 746569"/>
                    <a:gd name="connsiteX19" fmla="*/ 3048952 w 3679888"/>
                    <a:gd name="connsiteY19" fmla="*/ 605981 h 746569"/>
                    <a:gd name="connsiteX20" fmla="*/ 2947702 w 3679888"/>
                    <a:gd name="connsiteY20" fmla="*/ 631031 h 746569"/>
                    <a:gd name="connsiteX21" fmla="*/ 2864549 w 3679888"/>
                    <a:gd name="connsiteY21" fmla="*/ 577977 h 746569"/>
                    <a:gd name="connsiteX22" fmla="*/ 2914079 w 3679888"/>
                    <a:gd name="connsiteY22" fmla="*/ 745236 h 746569"/>
                    <a:gd name="connsiteX23" fmla="*/ 3060383 w 3679888"/>
                    <a:gd name="connsiteY23" fmla="*/ 704183 h 746569"/>
                    <a:gd name="connsiteX24" fmla="*/ 3060383 w 3679888"/>
                    <a:gd name="connsiteY24" fmla="*/ 736283 h 746569"/>
                    <a:gd name="connsiteX25" fmla="*/ 3220593 w 3679888"/>
                    <a:gd name="connsiteY25" fmla="*/ 736283 h 746569"/>
                    <a:gd name="connsiteX26" fmla="*/ 3220593 w 3679888"/>
                    <a:gd name="connsiteY26" fmla="*/ 396621 h 746569"/>
                    <a:gd name="connsiteX27" fmla="*/ 2988278 w 3679888"/>
                    <a:gd name="connsiteY27" fmla="*/ 196596 h 746569"/>
                    <a:gd name="connsiteX28" fmla="*/ 2740628 w 3679888"/>
                    <a:gd name="connsiteY28" fmla="*/ 254699 h 746569"/>
                    <a:gd name="connsiteX29" fmla="*/ 2798731 w 3679888"/>
                    <a:gd name="connsiteY29" fmla="*/ 373951 h 746569"/>
                    <a:gd name="connsiteX30" fmla="*/ 2959036 w 3679888"/>
                    <a:gd name="connsiteY30" fmla="*/ 331851 h 746569"/>
                    <a:gd name="connsiteX31" fmla="*/ 3060192 w 3679888"/>
                    <a:gd name="connsiteY31" fmla="*/ 411004 h 746569"/>
                    <a:gd name="connsiteX32" fmla="*/ 3060192 w 3679888"/>
                    <a:gd name="connsiteY32" fmla="*/ 437007 h 746569"/>
                    <a:gd name="connsiteX33" fmla="*/ 2939987 w 3679888"/>
                    <a:gd name="connsiteY33" fmla="*/ 421958 h 746569"/>
                    <a:gd name="connsiteX34" fmla="*/ 2721578 w 3679888"/>
                    <a:gd name="connsiteY34" fmla="*/ 581311 h 746569"/>
                    <a:gd name="connsiteX35" fmla="*/ 2913888 w 3679888"/>
                    <a:gd name="connsiteY35" fmla="*/ 745522 h 746569"/>
                    <a:gd name="connsiteX36" fmla="*/ 2033397 w 3679888"/>
                    <a:gd name="connsiteY36" fmla="*/ 736568 h 746569"/>
                    <a:gd name="connsiteX37" fmla="*/ 2205704 w 3679888"/>
                    <a:gd name="connsiteY37" fmla="*/ 736568 h 746569"/>
                    <a:gd name="connsiteX38" fmla="*/ 2205704 w 3679888"/>
                    <a:gd name="connsiteY38" fmla="*/ 461772 h 746569"/>
                    <a:gd name="connsiteX39" fmla="*/ 2494216 w 3679888"/>
                    <a:gd name="connsiteY39" fmla="*/ 461772 h 746569"/>
                    <a:gd name="connsiteX40" fmla="*/ 2494216 w 3679888"/>
                    <a:gd name="connsiteY40" fmla="*/ 736283 h 746569"/>
                    <a:gd name="connsiteX41" fmla="*/ 2667000 w 3679888"/>
                    <a:gd name="connsiteY41" fmla="*/ 736283 h 746569"/>
                    <a:gd name="connsiteX42" fmla="*/ 2667000 w 3679888"/>
                    <a:gd name="connsiteY42" fmla="*/ 35052 h 746569"/>
                    <a:gd name="connsiteX43" fmla="*/ 2494883 w 3679888"/>
                    <a:gd name="connsiteY43" fmla="*/ 35052 h 746569"/>
                    <a:gd name="connsiteX44" fmla="*/ 2494883 w 3679888"/>
                    <a:gd name="connsiteY44" fmla="*/ 304514 h 746569"/>
                    <a:gd name="connsiteX45" fmla="*/ 2206371 w 3679888"/>
                    <a:gd name="connsiteY45" fmla="*/ 304514 h 746569"/>
                    <a:gd name="connsiteX46" fmla="*/ 2206371 w 3679888"/>
                    <a:gd name="connsiteY46" fmla="*/ 35052 h 746569"/>
                    <a:gd name="connsiteX47" fmla="*/ 2034064 w 3679888"/>
                    <a:gd name="connsiteY47" fmla="*/ 35052 h 746569"/>
                    <a:gd name="connsiteX48" fmla="*/ 1377506 w 3679888"/>
                    <a:gd name="connsiteY48" fmla="*/ 470821 h 746569"/>
                    <a:gd name="connsiteX49" fmla="*/ 1516761 w 3679888"/>
                    <a:gd name="connsiteY49" fmla="*/ 336518 h 746569"/>
                    <a:gd name="connsiteX50" fmla="*/ 1628775 w 3679888"/>
                    <a:gd name="connsiteY50" fmla="*/ 377666 h 746569"/>
                    <a:gd name="connsiteX51" fmla="*/ 1628775 w 3679888"/>
                    <a:gd name="connsiteY51" fmla="*/ 562928 h 746569"/>
                    <a:gd name="connsiteX52" fmla="*/ 1516761 w 3679888"/>
                    <a:gd name="connsiteY52" fmla="*/ 605409 h 746569"/>
                    <a:gd name="connsiteX53" fmla="*/ 1377506 w 3679888"/>
                    <a:gd name="connsiteY53" fmla="*/ 471202 h 746569"/>
                    <a:gd name="connsiteX54" fmla="*/ 1630966 w 3679888"/>
                    <a:gd name="connsiteY54" fmla="*/ 736664 h 746569"/>
                    <a:gd name="connsiteX55" fmla="*/ 1791272 w 3679888"/>
                    <a:gd name="connsiteY55" fmla="*/ 736664 h 746569"/>
                    <a:gd name="connsiteX56" fmla="*/ 1791272 w 3679888"/>
                    <a:gd name="connsiteY56" fmla="*/ 0 h 746569"/>
                    <a:gd name="connsiteX57" fmla="*/ 1629347 w 3679888"/>
                    <a:gd name="connsiteY57" fmla="*/ 35052 h 746569"/>
                    <a:gd name="connsiteX58" fmla="*/ 1629347 w 3679888"/>
                    <a:gd name="connsiteY58" fmla="*/ 234410 h 746569"/>
                    <a:gd name="connsiteX59" fmla="*/ 1494091 w 3679888"/>
                    <a:gd name="connsiteY59" fmla="*/ 199358 h 746569"/>
                    <a:gd name="connsiteX60" fmla="*/ 1218629 w 3679888"/>
                    <a:gd name="connsiteY60" fmla="*/ 470821 h 746569"/>
                    <a:gd name="connsiteX61" fmla="*/ 1484352 w 3679888"/>
                    <a:gd name="connsiteY61" fmla="*/ 743219 h 746569"/>
                    <a:gd name="connsiteX62" fmla="*/ 1489139 w 3679888"/>
                    <a:gd name="connsiteY62" fmla="*/ 743236 h 746569"/>
                    <a:gd name="connsiteX63" fmla="*/ 1631347 w 3679888"/>
                    <a:gd name="connsiteY63" fmla="*/ 697230 h 746569"/>
                    <a:gd name="connsiteX64" fmla="*/ 895350 w 3679888"/>
                    <a:gd name="connsiteY64" fmla="*/ 329184 h 746569"/>
                    <a:gd name="connsiteX65" fmla="*/ 1006507 w 3679888"/>
                    <a:gd name="connsiteY65" fmla="*/ 413290 h 746569"/>
                    <a:gd name="connsiteX66" fmla="*/ 785527 w 3679888"/>
                    <a:gd name="connsiteY66" fmla="*/ 413290 h 746569"/>
                    <a:gd name="connsiteX67" fmla="*/ 895350 w 3679888"/>
                    <a:gd name="connsiteY67" fmla="*/ 329184 h 746569"/>
                    <a:gd name="connsiteX68" fmla="*/ 622268 w 3679888"/>
                    <a:gd name="connsiteY68" fmla="*/ 472059 h 746569"/>
                    <a:gd name="connsiteX69" fmla="*/ 910685 w 3679888"/>
                    <a:gd name="connsiteY69" fmla="*/ 746570 h 746569"/>
                    <a:gd name="connsiteX70" fmla="*/ 1132141 w 3679888"/>
                    <a:gd name="connsiteY70" fmla="*/ 666369 h 746569"/>
                    <a:gd name="connsiteX71" fmla="*/ 1024890 w 3679888"/>
                    <a:gd name="connsiteY71" fmla="*/ 571119 h 746569"/>
                    <a:gd name="connsiteX72" fmla="*/ 918781 w 3679888"/>
                    <a:gd name="connsiteY72" fmla="*/ 611219 h 746569"/>
                    <a:gd name="connsiteX73" fmla="*/ 788480 w 3679888"/>
                    <a:gd name="connsiteY73" fmla="*/ 527114 h 746569"/>
                    <a:gd name="connsiteX74" fmla="*/ 1166146 w 3679888"/>
                    <a:gd name="connsiteY74" fmla="*/ 527114 h 746569"/>
                    <a:gd name="connsiteX75" fmla="*/ 1166146 w 3679888"/>
                    <a:gd name="connsiteY75" fmla="*/ 486823 h 746569"/>
                    <a:gd name="connsiteX76" fmla="*/ 898684 w 3679888"/>
                    <a:gd name="connsiteY76" fmla="*/ 197358 h 746569"/>
                    <a:gd name="connsiteX77" fmla="*/ 622480 w 3679888"/>
                    <a:gd name="connsiteY77" fmla="*/ 465351 h 746569"/>
                    <a:gd name="connsiteX78" fmla="*/ 622459 w 3679888"/>
                    <a:gd name="connsiteY78" fmla="*/ 471773 h 746569"/>
                    <a:gd name="connsiteX79" fmla="*/ 342900 w 3679888"/>
                    <a:gd name="connsiteY79" fmla="*/ 182309 h 746569"/>
                    <a:gd name="connsiteX80" fmla="*/ 432054 w 3679888"/>
                    <a:gd name="connsiteY80" fmla="*/ 261461 h 746569"/>
                    <a:gd name="connsiteX81" fmla="*/ 342900 w 3679888"/>
                    <a:gd name="connsiteY81" fmla="*/ 340614 h 746569"/>
                    <a:gd name="connsiteX82" fmla="*/ 172498 w 3679888"/>
                    <a:gd name="connsiteY82" fmla="*/ 340614 h 746569"/>
                    <a:gd name="connsiteX83" fmla="*/ 172498 w 3679888"/>
                    <a:gd name="connsiteY83" fmla="*/ 182309 h 746569"/>
                    <a:gd name="connsiteX84" fmla="*/ 0 w 3679888"/>
                    <a:gd name="connsiteY84" fmla="*/ 736283 h 746569"/>
                    <a:gd name="connsiteX85" fmla="*/ 172307 w 3679888"/>
                    <a:gd name="connsiteY85" fmla="*/ 736283 h 746569"/>
                    <a:gd name="connsiteX86" fmla="*/ 172307 w 3679888"/>
                    <a:gd name="connsiteY86" fmla="*/ 480822 h 746569"/>
                    <a:gd name="connsiteX87" fmla="*/ 303466 w 3679888"/>
                    <a:gd name="connsiteY87" fmla="*/ 480822 h 746569"/>
                    <a:gd name="connsiteX88" fmla="*/ 435769 w 3679888"/>
                    <a:gd name="connsiteY88" fmla="*/ 736283 h 746569"/>
                    <a:gd name="connsiteX89" fmla="*/ 628650 w 3679888"/>
                    <a:gd name="connsiteY89" fmla="*/ 736283 h 746569"/>
                    <a:gd name="connsiteX90" fmla="*/ 474345 w 3679888"/>
                    <a:gd name="connsiteY90" fmla="*/ 455771 h 746569"/>
                    <a:gd name="connsiteX91" fmla="*/ 606552 w 3679888"/>
                    <a:gd name="connsiteY91" fmla="*/ 258413 h 746569"/>
                    <a:gd name="connsiteX92" fmla="*/ 358902 w 3679888"/>
                    <a:gd name="connsiteY92" fmla="*/ 35052 h 746569"/>
                    <a:gd name="connsiteX93" fmla="*/ 0 w 3679888"/>
                    <a:gd name="connsiteY93" fmla="*/ 35052 h 74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79888" h="746569">
                      <a:moveTo>
                        <a:pt x="3369374" y="574929"/>
                      </a:moveTo>
                      <a:cubicBezTo>
                        <a:pt x="3369374" y="688181"/>
                        <a:pt x="3437478" y="743236"/>
                        <a:pt x="3561683" y="743236"/>
                      </a:cubicBezTo>
                      <a:cubicBezTo>
                        <a:pt x="3599925" y="742284"/>
                        <a:pt x="3637927" y="736914"/>
                        <a:pt x="3674936" y="727234"/>
                      </a:cubicBezTo>
                      <a:lnTo>
                        <a:pt x="3674936" y="595884"/>
                      </a:lnTo>
                      <a:cubicBezTo>
                        <a:pt x="3651282" y="603380"/>
                        <a:pt x="3626596" y="607109"/>
                        <a:pt x="3601784" y="606933"/>
                      </a:cubicBezTo>
                      <a:cubicBezTo>
                        <a:pt x="3550635" y="606933"/>
                        <a:pt x="3531680" y="590931"/>
                        <a:pt x="3531680" y="542830"/>
                      </a:cubicBezTo>
                      <a:lnTo>
                        <a:pt x="3531680" y="341567"/>
                      </a:lnTo>
                      <a:lnTo>
                        <a:pt x="3679889" y="341567"/>
                      </a:lnTo>
                      <a:lnTo>
                        <a:pt x="3679889" y="206312"/>
                      </a:lnTo>
                      <a:lnTo>
                        <a:pt x="3531680" y="206312"/>
                      </a:lnTo>
                      <a:lnTo>
                        <a:pt x="3531680" y="34862"/>
                      </a:lnTo>
                      <a:lnTo>
                        <a:pt x="3369755" y="69914"/>
                      </a:lnTo>
                      <a:lnTo>
                        <a:pt x="3369755" y="206312"/>
                      </a:lnTo>
                      <a:lnTo>
                        <a:pt x="3262217" y="206312"/>
                      </a:lnTo>
                      <a:lnTo>
                        <a:pt x="3262217" y="341567"/>
                      </a:lnTo>
                      <a:lnTo>
                        <a:pt x="3369374" y="341567"/>
                      </a:lnTo>
                      <a:close/>
                      <a:moveTo>
                        <a:pt x="2864549" y="577977"/>
                      </a:moveTo>
                      <a:cubicBezTo>
                        <a:pt x="2864549" y="542925"/>
                        <a:pt x="2899696" y="525875"/>
                        <a:pt x="2952750" y="525875"/>
                      </a:cubicBezTo>
                      <a:cubicBezTo>
                        <a:pt x="2985179" y="526064"/>
                        <a:pt x="3017471" y="530092"/>
                        <a:pt x="3048952" y="537877"/>
                      </a:cubicBezTo>
                      <a:lnTo>
                        <a:pt x="3048952" y="605981"/>
                      </a:lnTo>
                      <a:cubicBezTo>
                        <a:pt x="3017928" y="622926"/>
                        <a:pt x="2983048" y="631556"/>
                        <a:pt x="2947702" y="631031"/>
                      </a:cubicBezTo>
                      <a:cubicBezTo>
                        <a:pt x="2895695" y="631031"/>
                        <a:pt x="2864549" y="611029"/>
                        <a:pt x="2864549" y="577977"/>
                      </a:cubicBezTo>
                      <a:moveTo>
                        <a:pt x="2914079" y="745236"/>
                      </a:moveTo>
                      <a:cubicBezTo>
                        <a:pt x="2971229" y="745236"/>
                        <a:pt x="3017330" y="733235"/>
                        <a:pt x="3060383" y="704183"/>
                      </a:cubicBezTo>
                      <a:lnTo>
                        <a:pt x="3060383" y="736283"/>
                      </a:lnTo>
                      <a:lnTo>
                        <a:pt x="3220593" y="736283"/>
                      </a:lnTo>
                      <a:lnTo>
                        <a:pt x="3220593" y="396621"/>
                      </a:lnTo>
                      <a:cubicBezTo>
                        <a:pt x="3220593" y="267462"/>
                        <a:pt x="3133534" y="196596"/>
                        <a:pt x="2988278" y="196596"/>
                      </a:cubicBezTo>
                      <a:cubicBezTo>
                        <a:pt x="2907126" y="196596"/>
                        <a:pt x="2826925" y="215646"/>
                        <a:pt x="2740628" y="254699"/>
                      </a:cubicBezTo>
                      <a:lnTo>
                        <a:pt x="2798731" y="373951"/>
                      </a:lnTo>
                      <a:cubicBezTo>
                        <a:pt x="2860834" y="347853"/>
                        <a:pt x="2913031" y="331851"/>
                        <a:pt x="2959036" y="331851"/>
                      </a:cubicBezTo>
                      <a:cubicBezTo>
                        <a:pt x="3025711" y="331851"/>
                        <a:pt x="3060192" y="357854"/>
                        <a:pt x="3060192" y="411004"/>
                      </a:cubicBezTo>
                      <a:lnTo>
                        <a:pt x="3060192" y="437007"/>
                      </a:lnTo>
                      <a:cubicBezTo>
                        <a:pt x="3020937" y="426846"/>
                        <a:pt x="2980536" y="421787"/>
                        <a:pt x="2939987" y="421958"/>
                      </a:cubicBezTo>
                      <a:cubicBezTo>
                        <a:pt x="2803684" y="421958"/>
                        <a:pt x="2721578" y="479108"/>
                        <a:pt x="2721578" y="581311"/>
                      </a:cubicBezTo>
                      <a:cubicBezTo>
                        <a:pt x="2721578" y="674465"/>
                        <a:pt x="2795683" y="745522"/>
                        <a:pt x="2913888" y="745522"/>
                      </a:cubicBezTo>
                      <a:moveTo>
                        <a:pt x="2033397" y="736568"/>
                      </a:moveTo>
                      <a:lnTo>
                        <a:pt x="2205704" y="736568"/>
                      </a:lnTo>
                      <a:lnTo>
                        <a:pt x="2205704" y="461772"/>
                      </a:lnTo>
                      <a:lnTo>
                        <a:pt x="2494216" y="461772"/>
                      </a:lnTo>
                      <a:lnTo>
                        <a:pt x="2494216" y="736283"/>
                      </a:lnTo>
                      <a:lnTo>
                        <a:pt x="2667000" y="736283"/>
                      </a:lnTo>
                      <a:lnTo>
                        <a:pt x="2667000" y="35052"/>
                      </a:lnTo>
                      <a:lnTo>
                        <a:pt x="2494883" y="35052"/>
                      </a:lnTo>
                      <a:lnTo>
                        <a:pt x="2494883" y="304514"/>
                      </a:lnTo>
                      <a:lnTo>
                        <a:pt x="2206371" y="304514"/>
                      </a:lnTo>
                      <a:lnTo>
                        <a:pt x="2206371" y="35052"/>
                      </a:lnTo>
                      <a:lnTo>
                        <a:pt x="2034064" y="35052"/>
                      </a:lnTo>
                      <a:close/>
                      <a:moveTo>
                        <a:pt x="1377506" y="470821"/>
                      </a:moveTo>
                      <a:cubicBezTo>
                        <a:pt x="1377506" y="394621"/>
                        <a:pt x="1437608" y="336518"/>
                        <a:pt x="1516761" y="336518"/>
                      </a:cubicBezTo>
                      <a:cubicBezTo>
                        <a:pt x="1557941" y="335683"/>
                        <a:pt x="1597928" y="350372"/>
                        <a:pt x="1628775" y="377666"/>
                      </a:cubicBezTo>
                      <a:lnTo>
                        <a:pt x="1628775" y="562928"/>
                      </a:lnTo>
                      <a:cubicBezTo>
                        <a:pt x="1598589" y="591448"/>
                        <a:pt x="1558268" y="606740"/>
                        <a:pt x="1516761" y="605409"/>
                      </a:cubicBezTo>
                      <a:cubicBezTo>
                        <a:pt x="1438656" y="605409"/>
                        <a:pt x="1377506" y="547307"/>
                        <a:pt x="1377506" y="471202"/>
                      </a:cubicBezTo>
                      <a:moveTo>
                        <a:pt x="1630966" y="736664"/>
                      </a:moveTo>
                      <a:lnTo>
                        <a:pt x="1791272" y="736664"/>
                      </a:lnTo>
                      <a:lnTo>
                        <a:pt x="1791272" y="0"/>
                      </a:lnTo>
                      <a:lnTo>
                        <a:pt x="1629347" y="35052"/>
                      </a:lnTo>
                      <a:lnTo>
                        <a:pt x="1629347" y="234410"/>
                      </a:lnTo>
                      <a:cubicBezTo>
                        <a:pt x="1588126" y="211042"/>
                        <a:pt x="1541474" y="198951"/>
                        <a:pt x="1494091" y="199358"/>
                      </a:cubicBezTo>
                      <a:cubicBezTo>
                        <a:pt x="1339882" y="199358"/>
                        <a:pt x="1218629" y="318516"/>
                        <a:pt x="1218629" y="470821"/>
                      </a:cubicBezTo>
                      <a:cubicBezTo>
                        <a:pt x="1216785" y="619419"/>
                        <a:pt x="1335753" y="741376"/>
                        <a:pt x="1484352" y="743219"/>
                      </a:cubicBezTo>
                      <a:cubicBezTo>
                        <a:pt x="1485947" y="743239"/>
                        <a:pt x="1487543" y="743244"/>
                        <a:pt x="1489139" y="743236"/>
                      </a:cubicBezTo>
                      <a:cubicBezTo>
                        <a:pt x="1540238" y="743480"/>
                        <a:pt x="1590073" y="727357"/>
                        <a:pt x="1631347" y="697230"/>
                      </a:cubicBezTo>
                      <a:close/>
                      <a:moveTo>
                        <a:pt x="895350" y="329184"/>
                      </a:moveTo>
                      <a:cubicBezTo>
                        <a:pt x="946404" y="329184"/>
                        <a:pt x="989457" y="362236"/>
                        <a:pt x="1006507" y="413290"/>
                      </a:cubicBezTo>
                      <a:lnTo>
                        <a:pt x="785527" y="413290"/>
                      </a:lnTo>
                      <a:cubicBezTo>
                        <a:pt x="801529" y="360617"/>
                        <a:pt x="841629" y="329184"/>
                        <a:pt x="895350" y="329184"/>
                      </a:cubicBezTo>
                      <a:moveTo>
                        <a:pt x="622268" y="472059"/>
                      </a:moveTo>
                      <a:cubicBezTo>
                        <a:pt x="622268" y="626364"/>
                        <a:pt x="748474" y="746570"/>
                        <a:pt x="910685" y="746570"/>
                      </a:cubicBezTo>
                      <a:cubicBezTo>
                        <a:pt x="999839" y="746570"/>
                        <a:pt x="1064990" y="722471"/>
                        <a:pt x="1132141" y="666369"/>
                      </a:cubicBezTo>
                      <a:lnTo>
                        <a:pt x="1024890" y="571119"/>
                      </a:lnTo>
                      <a:cubicBezTo>
                        <a:pt x="999839" y="597218"/>
                        <a:pt x="962787" y="611219"/>
                        <a:pt x="918781" y="611219"/>
                      </a:cubicBezTo>
                      <a:cubicBezTo>
                        <a:pt x="862138" y="612815"/>
                        <a:pt x="810352" y="579389"/>
                        <a:pt x="788480" y="527114"/>
                      </a:cubicBezTo>
                      <a:lnTo>
                        <a:pt x="1166146" y="527114"/>
                      </a:lnTo>
                      <a:lnTo>
                        <a:pt x="1166146" y="486823"/>
                      </a:lnTo>
                      <a:cubicBezTo>
                        <a:pt x="1166146" y="318516"/>
                        <a:pt x="1052989" y="197358"/>
                        <a:pt x="898684" y="197358"/>
                      </a:cubicBezTo>
                      <a:cubicBezTo>
                        <a:pt x="748408" y="195091"/>
                        <a:pt x="624747" y="315075"/>
                        <a:pt x="622480" y="465351"/>
                      </a:cubicBezTo>
                      <a:cubicBezTo>
                        <a:pt x="622448" y="467491"/>
                        <a:pt x="622441" y="469632"/>
                        <a:pt x="622459" y="471773"/>
                      </a:cubicBezTo>
                      <a:moveTo>
                        <a:pt x="342900" y="182309"/>
                      </a:moveTo>
                      <a:cubicBezTo>
                        <a:pt x="400050" y="182309"/>
                        <a:pt x="432054" y="218313"/>
                        <a:pt x="432054" y="261461"/>
                      </a:cubicBezTo>
                      <a:cubicBezTo>
                        <a:pt x="432054" y="304610"/>
                        <a:pt x="400050" y="340614"/>
                        <a:pt x="342900" y="340614"/>
                      </a:cubicBezTo>
                      <a:lnTo>
                        <a:pt x="172498" y="340614"/>
                      </a:lnTo>
                      <a:lnTo>
                        <a:pt x="172498" y="182309"/>
                      </a:lnTo>
                      <a:close/>
                      <a:moveTo>
                        <a:pt x="0" y="736283"/>
                      </a:moveTo>
                      <a:lnTo>
                        <a:pt x="172307" y="736283"/>
                      </a:lnTo>
                      <a:lnTo>
                        <a:pt x="172307" y="480822"/>
                      </a:lnTo>
                      <a:lnTo>
                        <a:pt x="303466" y="480822"/>
                      </a:lnTo>
                      <a:lnTo>
                        <a:pt x="435769" y="736283"/>
                      </a:lnTo>
                      <a:lnTo>
                        <a:pt x="628650" y="736283"/>
                      </a:lnTo>
                      <a:lnTo>
                        <a:pt x="474345" y="455771"/>
                      </a:lnTo>
                      <a:cubicBezTo>
                        <a:pt x="554571" y="423143"/>
                        <a:pt x="606905" y="345020"/>
                        <a:pt x="606552" y="258413"/>
                      </a:cubicBezTo>
                      <a:cubicBezTo>
                        <a:pt x="606552" y="132207"/>
                        <a:pt x="507397" y="35052"/>
                        <a:pt x="358902" y="35052"/>
                      </a:cubicBezTo>
                      <a:lnTo>
                        <a:pt x="0" y="35052"/>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5" name="Picture 2" descr="Windows Server ">
                <a:extLst>
                  <a:ext uri="{FF2B5EF4-FFF2-40B4-BE49-F238E27FC236}">
                    <a16:creationId xmlns:a16="http://schemas.microsoft.com/office/drawing/2014/main" id="{561ADCCF-29DA-4035-91BC-06D6BA2CC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7" y="4382621"/>
                <a:ext cx="1222081" cy="646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se">
                <a:extLst>
                  <a:ext uri="{FF2B5EF4-FFF2-40B4-BE49-F238E27FC236}">
                    <a16:creationId xmlns:a16="http://schemas.microsoft.com/office/drawing/2014/main" id="{43D66F78-1463-494F-8BED-AF1055E17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358" y="4729937"/>
                <a:ext cx="781449" cy="781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buntu ">
                <a:extLst>
                  <a:ext uri="{FF2B5EF4-FFF2-40B4-BE49-F238E27FC236}">
                    <a16:creationId xmlns:a16="http://schemas.microsoft.com/office/drawing/2014/main" id="{AFF110ED-9526-4B7D-8FC4-4CD310C44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006" y="4468511"/>
                <a:ext cx="493451" cy="4934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090">
                <a:extLst>
                  <a:ext uri="{FF2B5EF4-FFF2-40B4-BE49-F238E27FC236}">
                    <a16:creationId xmlns:a16="http://schemas.microsoft.com/office/drawing/2014/main" id="{6B1BD0BD-D5B3-4501-87B3-457B5468145E}"/>
                  </a:ext>
                </a:extLst>
              </p:cNvPr>
              <p:cNvSpPr txBox="1"/>
              <p:nvPr/>
            </p:nvSpPr>
            <p:spPr>
              <a:xfrm>
                <a:off x="2728006" y="5793193"/>
                <a:ext cx="1019112" cy="215444"/>
              </a:xfrm>
              <a:prstGeom prst="rect">
                <a:avLst/>
              </a:prstGeom>
              <a:noFill/>
            </p:spPr>
            <p:txBody>
              <a:bodyPr wrap="square"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AWS Linux 2</a:t>
                </a:r>
              </a:p>
            </p:txBody>
          </p:sp>
        </p:grpSp>
        <p:pic>
          <p:nvPicPr>
            <p:cNvPr id="2" name="Picture 1" descr="AWS">
              <a:extLst>
                <a:ext uri="{FF2B5EF4-FFF2-40B4-BE49-F238E27FC236}">
                  <a16:creationId xmlns:a16="http://schemas.microsoft.com/office/drawing/2014/main" id="{4C8F62B1-43EE-46A2-83AF-ACB8C4DFC4CB}"/>
                </a:ext>
              </a:extLst>
            </p:cNvPr>
            <p:cNvPicPr>
              <a:picLocks noChangeAspect="1"/>
            </p:cNvPicPr>
            <p:nvPr/>
          </p:nvPicPr>
          <p:blipFill>
            <a:blip r:embed="rId6"/>
            <a:srcRect/>
            <a:stretch/>
          </p:blipFill>
          <p:spPr>
            <a:xfrm>
              <a:off x="5040296" y="3949534"/>
              <a:ext cx="709192" cy="424102"/>
            </a:xfrm>
            <a:prstGeom prst="rect">
              <a:avLst/>
            </a:prstGeom>
          </p:spPr>
        </p:pic>
      </p:grpSp>
      <p:pic>
        <p:nvPicPr>
          <p:cNvPr id="27" name="Graphic 26" descr="Azure Arc logo">
            <a:extLst>
              <a:ext uri="{FF2B5EF4-FFF2-40B4-BE49-F238E27FC236}">
                <a16:creationId xmlns:a16="http://schemas.microsoft.com/office/drawing/2014/main" id="{2DC4C40B-349B-4173-A497-3A392A98B3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07673" y="3402848"/>
            <a:ext cx="637986" cy="637986"/>
          </a:xfrm>
          <a:prstGeom prst="rect">
            <a:avLst/>
          </a:prstGeom>
          <a:effectLst>
            <a:outerShdw blurRad="571500" algn="tl" rotWithShape="0">
              <a:srgbClr val="0078D4">
                <a:alpha val="70000"/>
              </a:srgbClr>
            </a:outerShdw>
          </a:effectLst>
        </p:spPr>
      </p:pic>
      <p:sp>
        <p:nvSpPr>
          <p:cNvPr id="26" name="Left Brace 25">
            <a:extLst>
              <a:ext uri="{FF2B5EF4-FFF2-40B4-BE49-F238E27FC236}">
                <a16:creationId xmlns:a16="http://schemas.microsoft.com/office/drawing/2014/main" id="{E556CF55-9D45-4B5A-B34F-7900B6CB6409}"/>
              </a:ext>
              <a:ext uri="{C183D7F6-B498-43B3-948B-1728B52AA6E4}">
                <adec:decorative xmlns:adec="http://schemas.microsoft.com/office/drawing/2017/decorative" val="1"/>
              </a:ext>
            </a:extLst>
          </p:cNvPr>
          <p:cNvSpPr/>
          <p:nvPr/>
        </p:nvSpPr>
        <p:spPr>
          <a:xfrm>
            <a:off x="7437960" y="2656876"/>
            <a:ext cx="382443" cy="2111603"/>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11" name="Table 4" descr="table">
            <a:extLst>
              <a:ext uri="{FF2B5EF4-FFF2-40B4-BE49-F238E27FC236}">
                <a16:creationId xmlns:a16="http://schemas.microsoft.com/office/drawing/2014/main" id="{6B639902-EF5D-4548-AD36-B3F609AF57A7}"/>
              </a:ext>
            </a:extLst>
          </p:cNvPr>
          <p:cNvGraphicFramePr>
            <a:graphicFrameLocks noGrp="1"/>
          </p:cNvGraphicFramePr>
          <p:nvPr/>
        </p:nvGraphicFramePr>
        <p:xfrm>
          <a:off x="7941132" y="2144019"/>
          <a:ext cx="3715351" cy="2654857"/>
        </p:xfrm>
        <a:graphic>
          <a:graphicData uri="http://schemas.openxmlformats.org/drawingml/2006/table">
            <a:tbl>
              <a:tblPr firstRow="1" bandRow="1">
                <a:tableStyleId>{3B4B98B0-60AC-42C2-AFA5-B58CD77FA1E5}</a:tableStyleId>
              </a:tblPr>
              <a:tblGrid>
                <a:gridCol w="3715351">
                  <a:extLst>
                    <a:ext uri="{9D8B030D-6E8A-4147-A177-3AD203B41FA5}">
                      <a16:colId xmlns:a16="http://schemas.microsoft.com/office/drawing/2014/main" val="2695352433"/>
                    </a:ext>
                  </a:extLst>
                </a:gridCol>
              </a:tblGrid>
              <a:tr h="497618">
                <a:tc>
                  <a:txBody>
                    <a:bodyPr/>
                    <a:lstStyle/>
                    <a:p>
                      <a:pPr marL="0" algn="l" defTabSz="932742" rtl="0" eaLnBrk="1" latinLnBrk="0" hangingPunct="1"/>
                      <a:r>
                        <a:rPr lang="en-US" sz="2400" b="0" kern="1200">
                          <a:solidFill>
                            <a:schemeClr val="accent1"/>
                          </a:solidFill>
                          <a:latin typeface="+mj-lt"/>
                          <a:ea typeface="+mn-ea"/>
                          <a:cs typeface="+mn-cs"/>
                        </a:rPr>
                        <a:t>Additional services</a:t>
                      </a:r>
                    </a:p>
                  </a:txBody>
                  <a:tcPr marL="182880" anchor="ctr">
                    <a:lnL>
                      <a:noFill/>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0955908"/>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Azure Policy</a:t>
                      </a:r>
                    </a:p>
                  </a:txBody>
                  <a:tcPr marL="18288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89385492"/>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Microsoft Defender for Cloud</a:t>
                      </a:r>
                    </a:p>
                  </a:txBody>
                  <a:tcPr marL="18288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268916"/>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Microsoft Sentinel</a:t>
                      </a:r>
                    </a:p>
                  </a:txBody>
                  <a:tcPr marL="18288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8100022"/>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Azure Monitor</a:t>
                      </a:r>
                    </a:p>
                  </a:txBody>
                  <a:tcPr marL="18288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4661556"/>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Change and inventory tracking</a:t>
                      </a:r>
                    </a:p>
                  </a:txBody>
                  <a:tcPr marL="18288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54757838"/>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Update management</a:t>
                      </a:r>
                    </a:p>
                  </a:txBody>
                  <a:tcPr marL="18288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7477209"/>
                  </a:ext>
                </a:extLst>
              </a:tr>
              <a:tr h="30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Azure Security Center</a:t>
                      </a:r>
                    </a:p>
                  </a:txBody>
                  <a:tcPr marL="18288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30207141"/>
                  </a:ext>
                </a:extLst>
              </a:tr>
            </a:tbl>
          </a:graphicData>
        </a:graphic>
      </p:graphicFrame>
      <p:sp>
        <p:nvSpPr>
          <p:cNvPr id="7" name="TextBox 6">
            <a:extLst>
              <a:ext uri="{FF2B5EF4-FFF2-40B4-BE49-F238E27FC236}">
                <a16:creationId xmlns:a16="http://schemas.microsoft.com/office/drawing/2014/main" id="{DCE2C3C2-499E-4156-9499-19851CC04ECE}"/>
              </a:ext>
            </a:extLst>
          </p:cNvPr>
          <p:cNvSpPr txBox="1"/>
          <p:nvPr/>
        </p:nvSpPr>
        <p:spPr>
          <a:xfrm>
            <a:off x="1744988" y="5575200"/>
            <a:ext cx="869694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Just turn them on when you want to use them</a:t>
            </a:r>
          </a:p>
        </p:txBody>
      </p:sp>
    </p:spTree>
    <p:extLst>
      <p:ext uri="{BB962C8B-B14F-4D97-AF65-F5344CB8AC3E}">
        <p14:creationId xmlns:p14="http://schemas.microsoft.com/office/powerpoint/2010/main" val="165933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750" fill="hold"/>
                                        <p:tgtEl>
                                          <p:spTgt spid="27"/>
                                        </p:tgtEl>
                                        <p:attrNameLst>
                                          <p:attrName>ppt_x</p:attrName>
                                        </p:attrNameLst>
                                      </p:cBhvr>
                                      <p:tavLst>
                                        <p:tav tm="0">
                                          <p:val>
                                            <p:strVal val="1+#ppt_w/2"/>
                                          </p:val>
                                        </p:tav>
                                        <p:tav tm="100000">
                                          <p:val>
                                            <p:strVal val="#ppt_x"/>
                                          </p:val>
                                        </p:tav>
                                      </p:tavLst>
                                    </p:anim>
                                    <p:anim calcmode="lin" valueType="num">
                                      <p:cBhvr additive="base">
                                        <p:cTn id="16" dur="75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750" fill="hold"/>
                                        <p:tgtEl>
                                          <p:spTgt spid="26"/>
                                        </p:tgtEl>
                                        <p:attrNameLst>
                                          <p:attrName>ppt_x</p:attrName>
                                        </p:attrNameLst>
                                      </p:cBhvr>
                                      <p:tavLst>
                                        <p:tav tm="0">
                                          <p:val>
                                            <p:strVal val="1+#ppt_w/2"/>
                                          </p:val>
                                        </p:tav>
                                        <p:tav tm="100000">
                                          <p:val>
                                            <p:strVal val="#ppt_x"/>
                                          </p:val>
                                        </p:tav>
                                      </p:tavLst>
                                    </p:anim>
                                    <p:anim calcmode="lin" valueType="num">
                                      <p:cBhvr additive="base">
                                        <p:cTn id="20" dur="750" fill="hold"/>
                                        <p:tgtEl>
                                          <p:spTgt spid="2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64" presetClass="path" presetSubtype="0" decel="100000" fill="hold" grpId="1" nodeType="withEffect">
                                  <p:stCondLst>
                                    <p:cond delay="250"/>
                                  </p:stCondLst>
                                  <p:childTnLst>
                                    <p:animMotion origin="layout" path="M 4.16667E-7 0.02245 L 4.16667E-7 3.33333E-6 " pathEditMode="relative" rAng="0" ptsTypes="AA">
                                      <p:cBhvr>
                                        <p:cTn id="25" dur="600" fill="hold"/>
                                        <p:tgtEl>
                                          <p:spTgt spid="7"/>
                                        </p:tgtEl>
                                        <p:attrNameLst>
                                          <p:attrName>ppt_x</p:attrName>
                                          <p:attrName>ppt_y</p:attrName>
                                        </p:attrNameLst>
                                      </p:cBhvr>
                                      <p:rCtr x="0" y="-1134"/>
                                    </p:animMotion>
                                  </p:childTnLst>
                                </p:cTn>
                              </p:par>
                              <p:par>
                                <p:cTn id="26" presetID="2" presetClass="entr" presetSubtype="2" decel="10000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750" fill="hold"/>
                                        <p:tgtEl>
                                          <p:spTgt spid="3"/>
                                        </p:tgtEl>
                                        <p:attrNameLst>
                                          <p:attrName>ppt_x</p:attrName>
                                        </p:attrNameLst>
                                      </p:cBhvr>
                                      <p:tavLst>
                                        <p:tav tm="0">
                                          <p:val>
                                            <p:strVal val="1+#ppt_w/2"/>
                                          </p:val>
                                        </p:tav>
                                        <p:tav tm="100000">
                                          <p:val>
                                            <p:strVal val="#ppt_x"/>
                                          </p:val>
                                        </p:tav>
                                      </p:tavLst>
                                    </p:anim>
                                    <p:anim calcmode="lin" valueType="num">
                                      <p:cBhvr additive="base">
                                        <p:cTn id="29"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nodes">
            <a:extLst>
              <a:ext uri="{FF2B5EF4-FFF2-40B4-BE49-F238E27FC236}">
                <a16:creationId xmlns:a16="http://schemas.microsoft.com/office/drawing/2014/main" id="{726BD223-2F8B-AF8C-E58A-D93C92BA9693}"/>
              </a:ext>
              <a:ext uri="{C183D7F6-B498-43B3-948B-1728B52AA6E4}">
                <adec:decorative xmlns:adec="http://schemas.microsoft.com/office/drawing/2017/decorative" val="1"/>
              </a:ext>
            </a:extLst>
          </p:cNvPr>
          <p:cNvGrpSpPr>
            <a:grpSpLocks noChangeAspect="1"/>
          </p:cNvGrpSpPr>
          <p:nvPr/>
        </p:nvGrpSpPr>
        <p:grpSpPr bwMode="auto">
          <a:xfrm>
            <a:off x="662357" y="5454088"/>
            <a:ext cx="629757" cy="627777"/>
            <a:chOff x="1016" y="765"/>
            <a:chExt cx="318" cy="317"/>
          </a:xfrm>
        </p:grpSpPr>
        <p:sp>
          <p:nvSpPr>
            <p:cNvPr id="55" name="AutoShape 3">
              <a:extLst>
                <a:ext uri="{FF2B5EF4-FFF2-40B4-BE49-F238E27FC236}">
                  <a16:creationId xmlns:a16="http://schemas.microsoft.com/office/drawing/2014/main" id="{FE2E6A29-2D12-D2B8-F9A4-171C978C723E}"/>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Freeform 5">
              <a:extLst>
                <a:ext uri="{FF2B5EF4-FFF2-40B4-BE49-F238E27FC236}">
                  <a16:creationId xmlns:a16="http://schemas.microsoft.com/office/drawing/2014/main" id="{B9DDE595-B5B9-7E18-3411-E3246C68FE3F}"/>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6">
              <a:extLst>
                <a:ext uri="{FF2B5EF4-FFF2-40B4-BE49-F238E27FC236}">
                  <a16:creationId xmlns:a16="http://schemas.microsoft.com/office/drawing/2014/main" id="{D8B4C817-7645-4718-F6B2-1BD568480A4A}"/>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Freeform 7">
              <a:extLst>
                <a:ext uri="{FF2B5EF4-FFF2-40B4-BE49-F238E27FC236}">
                  <a16:creationId xmlns:a16="http://schemas.microsoft.com/office/drawing/2014/main" id="{069880A8-F8A3-8D9A-6796-14FFBD79FB41}"/>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Freeform 8">
              <a:extLst>
                <a:ext uri="{FF2B5EF4-FFF2-40B4-BE49-F238E27FC236}">
                  <a16:creationId xmlns:a16="http://schemas.microsoft.com/office/drawing/2014/main" id="{94BA7808-6631-3826-21D5-95DBFE04C79B}"/>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9">
              <a:extLst>
                <a:ext uri="{FF2B5EF4-FFF2-40B4-BE49-F238E27FC236}">
                  <a16:creationId xmlns:a16="http://schemas.microsoft.com/office/drawing/2014/main" id="{3D476961-9C79-50E0-350E-679D52D8565D}"/>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10">
              <a:extLst>
                <a:ext uri="{FF2B5EF4-FFF2-40B4-BE49-F238E27FC236}">
                  <a16:creationId xmlns:a16="http://schemas.microsoft.com/office/drawing/2014/main" id="{E7598A60-1CC7-D58A-331B-F5AFE9D23F86}"/>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Oval 11">
              <a:extLst>
                <a:ext uri="{FF2B5EF4-FFF2-40B4-BE49-F238E27FC236}">
                  <a16:creationId xmlns:a16="http://schemas.microsoft.com/office/drawing/2014/main" id="{310E9566-6814-F6FC-2B90-0C32DAD8333A}"/>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Oval 12">
              <a:extLst>
                <a:ext uri="{FF2B5EF4-FFF2-40B4-BE49-F238E27FC236}">
                  <a16:creationId xmlns:a16="http://schemas.microsoft.com/office/drawing/2014/main" id="{739C1BBD-9277-10F3-444A-DDD27E78BB3A}"/>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Oval 13">
              <a:extLst>
                <a:ext uri="{FF2B5EF4-FFF2-40B4-BE49-F238E27FC236}">
                  <a16:creationId xmlns:a16="http://schemas.microsoft.com/office/drawing/2014/main" id="{83273ED2-CE5C-8B98-48A3-4CBC45158751}"/>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Oval 14">
              <a:extLst>
                <a:ext uri="{FF2B5EF4-FFF2-40B4-BE49-F238E27FC236}">
                  <a16:creationId xmlns:a16="http://schemas.microsoft.com/office/drawing/2014/main" id="{2175E7A7-05BB-C406-D4A8-FCC56A2314F9}"/>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Freeform 15">
              <a:extLst>
                <a:ext uri="{FF2B5EF4-FFF2-40B4-BE49-F238E27FC236}">
                  <a16:creationId xmlns:a16="http://schemas.microsoft.com/office/drawing/2014/main" id="{5449E9B9-2BD2-FDFD-E5DA-D9D39899FB38}"/>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7" name="Freeform 16">
              <a:extLst>
                <a:ext uri="{FF2B5EF4-FFF2-40B4-BE49-F238E27FC236}">
                  <a16:creationId xmlns:a16="http://schemas.microsoft.com/office/drawing/2014/main" id="{36F91DD4-41BC-758E-EEC0-E626C87034AA}"/>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Freeform 17">
              <a:extLst>
                <a:ext uri="{FF2B5EF4-FFF2-40B4-BE49-F238E27FC236}">
                  <a16:creationId xmlns:a16="http://schemas.microsoft.com/office/drawing/2014/main" id="{A3247172-D210-8D6E-3678-7CD5997A59B1}"/>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Oval 18">
              <a:extLst>
                <a:ext uri="{FF2B5EF4-FFF2-40B4-BE49-F238E27FC236}">
                  <a16:creationId xmlns:a16="http://schemas.microsoft.com/office/drawing/2014/main" id="{4E92B9A8-CEF4-850C-5C92-F90C79F407C8}"/>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0" name="Graphic 22">
            <a:extLst>
              <a:ext uri="{FF2B5EF4-FFF2-40B4-BE49-F238E27FC236}">
                <a16:creationId xmlns:a16="http://schemas.microsoft.com/office/drawing/2014/main" id="{7FFF24B6-7699-CB74-D914-7F21CEE44EC5}"/>
              </a:ext>
              <a:ext uri="{C183D7F6-B498-43B3-948B-1728B52AA6E4}">
                <adec:decorative xmlns:adec="http://schemas.microsoft.com/office/drawing/2017/decorative" val="1"/>
              </a:ext>
            </a:extLst>
          </p:cNvPr>
          <p:cNvGrpSpPr/>
          <p:nvPr/>
        </p:nvGrpSpPr>
        <p:grpSpPr>
          <a:xfrm>
            <a:off x="10915370" y="5460839"/>
            <a:ext cx="614274" cy="614274"/>
            <a:chOff x="10366215" y="5669004"/>
            <a:chExt cx="614274" cy="614274"/>
          </a:xfrm>
        </p:grpSpPr>
        <p:sp>
          <p:nvSpPr>
            <p:cNvPr id="71" name="Freeform: Shape 70">
              <a:extLst>
                <a:ext uri="{FF2B5EF4-FFF2-40B4-BE49-F238E27FC236}">
                  <a16:creationId xmlns:a16="http://schemas.microsoft.com/office/drawing/2014/main" id="{208DD101-D703-A481-01CE-28C05D963732}"/>
                </a:ext>
              </a:extLst>
            </p:cNvPr>
            <p:cNvSpPr/>
            <p:nvPr/>
          </p:nvSpPr>
          <p:spPr>
            <a:xfrm>
              <a:off x="10494188" y="5758585"/>
              <a:ext cx="396718" cy="396718"/>
            </a:xfrm>
            <a:custGeom>
              <a:avLst/>
              <a:gdLst>
                <a:gd name="connsiteX0" fmla="*/ 325266 w 396718"/>
                <a:gd name="connsiteY0" fmla="*/ 139946 h 396718"/>
                <a:gd name="connsiteX1" fmla="*/ 256775 w 396718"/>
                <a:gd name="connsiteY1" fmla="*/ 71457 h 396718"/>
                <a:gd name="connsiteX2" fmla="*/ 318502 w 396718"/>
                <a:gd name="connsiteY2" fmla="*/ 9730 h 396718"/>
                <a:gd name="connsiteX3" fmla="*/ 245813 w 396718"/>
                <a:gd name="connsiteY3" fmla="*/ 2273 h 396718"/>
                <a:gd name="connsiteX4" fmla="*/ 181039 w 396718"/>
                <a:gd name="connsiteY4" fmla="*/ 36090 h 396718"/>
                <a:gd name="connsiteX5" fmla="*/ 145605 w 396718"/>
                <a:gd name="connsiteY5" fmla="*/ 99994 h 396718"/>
                <a:gd name="connsiteX6" fmla="*/ 151233 w 396718"/>
                <a:gd name="connsiteY6" fmla="*/ 172845 h 396718"/>
                <a:gd name="connsiteX7" fmla="*/ 14981 w 396718"/>
                <a:gd name="connsiteY7" fmla="*/ 309087 h 396718"/>
                <a:gd name="connsiteX8" fmla="*/ 0 w 396718"/>
                <a:gd name="connsiteY8" fmla="*/ 345413 h 396718"/>
                <a:gd name="connsiteX9" fmla="*/ 14981 w 396718"/>
                <a:gd name="connsiteY9" fmla="*/ 381738 h 396718"/>
                <a:gd name="connsiteX10" fmla="*/ 51306 w 396718"/>
                <a:gd name="connsiteY10" fmla="*/ 396719 h 396718"/>
                <a:gd name="connsiteX11" fmla="*/ 87631 w 396718"/>
                <a:gd name="connsiteY11" fmla="*/ 381738 h 396718"/>
                <a:gd name="connsiteX12" fmla="*/ 223875 w 396718"/>
                <a:gd name="connsiteY12" fmla="*/ 245487 h 396718"/>
                <a:gd name="connsiteX13" fmla="*/ 296725 w 396718"/>
                <a:gd name="connsiteY13" fmla="*/ 251113 h 396718"/>
                <a:gd name="connsiteX14" fmla="*/ 360626 w 396718"/>
                <a:gd name="connsiteY14" fmla="*/ 215682 h 396718"/>
                <a:gd name="connsiteX15" fmla="*/ 394445 w 396718"/>
                <a:gd name="connsiteY15" fmla="*/ 150913 h 396718"/>
                <a:gd name="connsiteX16" fmla="*/ 386993 w 396718"/>
                <a:gd name="connsiteY16" fmla="*/ 78228 h 396718"/>
                <a:gd name="connsiteX17" fmla="*/ 325266 w 396718"/>
                <a:gd name="connsiteY17" fmla="*/ 139946 h 396718"/>
                <a:gd name="connsiteX18" fmla="*/ 69465 w 396718"/>
                <a:gd name="connsiteY18" fmla="*/ 363571 h 396718"/>
                <a:gd name="connsiteX19" fmla="*/ 56315 w 396718"/>
                <a:gd name="connsiteY19" fmla="*/ 370602 h 396718"/>
                <a:gd name="connsiteX20" fmla="*/ 41474 w 396718"/>
                <a:gd name="connsiteY20" fmla="*/ 369142 h 396718"/>
                <a:gd name="connsiteX21" fmla="*/ 29946 w 396718"/>
                <a:gd name="connsiteY21" fmla="*/ 359683 h 396718"/>
                <a:gd name="connsiteX22" fmla="*/ 25618 w 396718"/>
                <a:gd name="connsiteY22" fmla="*/ 345413 h 396718"/>
                <a:gd name="connsiteX23" fmla="*/ 29946 w 396718"/>
                <a:gd name="connsiteY23" fmla="*/ 331142 h 396718"/>
                <a:gd name="connsiteX24" fmla="*/ 41474 w 396718"/>
                <a:gd name="connsiteY24" fmla="*/ 321684 h 396718"/>
                <a:gd name="connsiteX25" fmla="*/ 56315 w 396718"/>
                <a:gd name="connsiteY25" fmla="*/ 320224 h 396718"/>
                <a:gd name="connsiteX26" fmla="*/ 69465 w 396718"/>
                <a:gd name="connsiteY26" fmla="*/ 327254 h 396718"/>
                <a:gd name="connsiteX27" fmla="*/ 76985 w 396718"/>
                <a:gd name="connsiteY27" fmla="*/ 345413 h 396718"/>
                <a:gd name="connsiteX28" fmla="*/ 69465 w 396718"/>
                <a:gd name="connsiteY28" fmla="*/ 363571 h 3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6718" h="396718">
                  <a:moveTo>
                    <a:pt x="325266" y="139946"/>
                  </a:moveTo>
                  <a:lnTo>
                    <a:pt x="256775" y="71457"/>
                  </a:lnTo>
                  <a:lnTo>
                    <a:pt x="318502" y="9730"/>
                  </a:lnTo>
                  <a:cubicBezTo>
                    <a:pt x="295526" y="180"/>
                    <a:pt x="270251" y="-2413"/>
                    <a:pt x="245813" y="2273"/>
                  </a:cubicBezTo>
                  <a:cubicBezTo>
                    <a:pt x="221377" y="6959"/>
                    <a:pt x="198853" y="18718"/>
                    <a:pt x="181039" y="36090"/>
                  </a:cubicBezTo>
                  <a:cubicBezTo>
                    <a:pt x="163224" y="53461"/>
                    <a:pt x="150904" y="75681"/>
                    <a:pt x="145605" y="99994"/>
                  </a:cubicBezTo>
                  <a:cubicBezTo>
                    <a:pt x="140307" y="124305"/>
                    <a:pt x="142263" y="149637"/>
                    <a:pt x="151233" y="172845"/>
                  </a:cubicBezTo>
                  <a:lnTo>
                    <a:pt x="14981" y="309087"/>
                  </a:lnTo>
                  <a:cubicBezTo>
                    <a:pt x="5385" y="318742"/>
                    <a:pt x="0" y="331801"/>
                    <a:pt x="0" y="345413"/>
                  </a:cubicBezTo>
                  <a:cubicBezTo>
                    <a:pt x="0" y="359024"/>
                    <a:pt x="5385" y="372084"/>
                    <a:pt x="14981" y="381738"/>
                  </a:cubicBezTo>
                  <a:cubicBezTo>
                    <a:pt x="24636" y="391334"/>
                    <a:pt x="37695" y="396719"/>
                    <a:pt x="51306" y="396719"/>
                  </a:cubicBezTo>
                  <a:cubicBezTo>
                    <a:pt x="64919" y="396719"/>
                    <a:pt x="77977" y="391334"/>
                    <a:pt x="87631" y="381738"/>
                  </a:cubicBezTo>
                  <a:lnTo>
                    <a:pt x="223875" y="245487"/>
                  </a:lnTo>
                  <a:cubicBezTo>
                    <a:pt x="247084" y="254455"/>
                    <a:pt x="272415" y="256412"/>
                    <a:pt x="296725" y="251113"/>
                  </a:cubicBezTo>
                  <a:cubicBezTo>
                    <a:pt x="321035" y="245815"/>
                    <a:pt x="343255" y="233495"/>
                    <a:pt x="360626" y="215682"/>
                  </a:cubicBezTo>
                  <a:cubicBezTo>
                    <a:pt x="377999" y="197869"/>
                    <a:pt x="389757" y="175348"/>
                    <a:pt x="394445" y="150913"/>
                  </a:cubicBezTo>
                  <a:cubicBezTo>
                    <a:pt x="399131" y="126478"/>
                    <a:pt x="396539" y="101204"/>
                    <a:pt x="386993" y="78228"/>
                  </a:cubicBezTo>
                  <a:lnTo>
                    <a:pt x="325266" y="139946"/>
                  </a:lnTo>
                  <a:close/>
                  <a:moveTo>
                    <a:pt x="69465" y="363571"/>
                  </a:moveTo>
                  <a:cubicBezTo>
                    <a:pt x="65873" y="367163"/>
                    <a:pt x="61297" y="369610"/>
                    <a:pt x="56315" y="370602"/>
                  </a:cubicBezTo>
                  <a:cubicBezTo>
                    <a:pt x="51332" y="371594"/>
                    <a:pt x="46168" y="371086"/>
                    <a:pt x="41474" y="369142"/>
                  </a:cubicBezTo>
                  <a:cubicBezTo>
                    <a:pt x="36781" y="367198"/>
                    <a:pt x="32769" y="363906"/>
                    <a:pt x="29946" y="359683"/>
                  </a:cubicBezTo>
                  <a:cubicBezTo>
                    <a:pt x="27124" y="355459"/>
                    <a:pt x="25618" y="350493"/>
                    <a:pt x="25618" y="345413"/>
                  </a:cubicBezTo>
                  <a:cubicBezTo>
                    <a:pt x="25618" y="340332"/>
                    <a:pt x="27124" y="335367"/>
                    <a:pt x="29946" y="331142"/>
                  </a:cubicBezTo>
                  <a:cubicBezTo>
                    <a:pt x="32769" y="326919"/>
                    <a:pt x="36781" y="323628"/>
                    <a:pt x="41474" y="321684"/>
                  </a:cubicBezTo>
                  <a:cubicBezTo>
                    <a:pt x="46168" y="319740"/>
                    <a:pt x="51332" y="319232"/>
                    <a:pt x="56315" y="320224"/>
                  </a:cubicBezTo>
                  <a:cubicBezTo>
                    <a:pt x="61297" y="321215"/>
                    <a:pt x="65873" y="323662"/>
                    <a:pt x="69465" y="327254"/>
                  </a:cubicBezTo>
                  <a:cubicBezTo>
                    <a:pt x="74280" y="332071"/>
                    <a:pt x="76985" y="338602"/>
                    <a:pt x="76985" y="345413"/>
                  </a:cubicBezTo>
                  <a:cubicBezTo>
                    <a:pt x="76985" y="352223"/>
                    <a:pt x="74280" y="358754"/>
                    <a:pt x="69465" y="363571"/>
                  </a:cubicBezTo>
                  <a:close/>
                </a:path>
              </a:pathLst>
            </a:custGeom>
            <a:solidFill>
              <a:srgbClr val="50E6FF"/>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FDCF6B21-6C2F-C8AB-139E-89B92FA11158}"/>
                </a:ext>
              </a:extLst>
            </p:cNvPr>
            <p:cNvSpPr/>
            <p:nvPr/>
          </p:nvSpPr>
          <p:spPr>
            <a:xfrm>
              <a:off x="103662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C4A2793E-DE3E-B97B-999D-1BCA42F0AAB8}"/>
                </a:ext>
              </a:extLst>
            </p:cNvPr>
            <p:cNvSpPr/>
            <p:nvPr/>
          </p:nvSpPr>
          <p:spPr>
            <a:xfrm>
              <a:off x="108525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4A26F0A6-C878-D32E-B5F3-62CB0569CC71}"/>
                </a:ext>
              </a:extLst>
            </p:cNvPr>
            <p:cNvSpPr/>
            <p:nvPr/>
          </p:nvSpPr>
          <p:spPr>
            <a:xfrm>
              <a:off x="103662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6041EB1F-1EA9-F8B5-CDF1-5583F7D12C6E}"/>
                </a:ext>
              </a:extLst>
            </p:cNvPr>
            <p:cNvSpPr/>
            <p:nvPr/>
          </p:nvSpPr>
          <p:spPr>
            <a:xfrm>
              <a:off x="108525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80" name="Straight Arrow Connector 79">
            <a:extLst>
              <a:ext uri="{FF2B5EF4-FFF2-40B4-BE49-F238E27FC236}">
                <a16:creationId xmlns:a16="http://schemas.microsoft.com/office/drawing/2014/main" id="{E55092DC-A805-EC31-6063-DF7CC064AC99}"/>
              </a:ext>
              <a:ext uri="{C183D7F6-B498-43B3-948B-1728B52AA6E4}">
                <adec:decorative xmlns:adec="http://schemas.microsoft.com/office/drawing/2017/decorative" val="1"/>
              </a:ext>
            </a:extLst>
          </p:cNvPr>
          <p:cNvCxnSpPr>
            <a:cxnSpLocks/>
          </p:cNvCxnSpPr>
          <p:nvPr/>
        </p:nvCxnSpPr>
        <p:spPr>
          <a:xfrm>
            <a:off x="1639231" y="5767976"/>
            <a:ext cx="8913538" cy="0"/>
          </a:xfrm>
          <a:prstGeom prst="straightConnector1">
            <a:avLst/>
          </a:prstGeom>
          <a:ln w="12700">
            <a:solidFill>
              <a:schemeClr val="accent2"/>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861774"/>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Azure Arc-enabled VMware vSphere</a:t>
            </a:r>
            <a:br>
              <a:rPr lang="en-US">
                <a:cs typeface="Segoe UI"/>
              </a:rPr>
            </a:br>
            <a:r>
              <a:rPr lang="en-US" sz="2000">
                <a:latin typeface="Segoe UI"/>
                <a:cs typeface="Segoe UI"/>
              </a:rPr>
              <a:t>Provision and Manage</a:t>
            </a:r>
            <a:r>
              <a:rPr lang="en-US" sz="2000">
                <a:latin typeface="+mn-lt"/>
                <a:cs typeface="Segoe UI"/>
              </a:rPr>
              <a:t> VMware VMs from Azure using Azure Arc</a:t>
            </a:r>
          </a:p>
        </p:txBody>
      </p:sp>
      <p:sp>
        <p:nvSpPr>
          <p:cNvPr id="79" name="Rectangle 78">
            <a:extLst>
              <a:ext uri="{FF2B5EF4-FFF2-40B4-BE49-F238E27FC236}">
                <a16:creationId xmlns:a16="http://schemas.microsoft.com/office/drawing/2014/main" id="{38298730-AF84-0127-B9A5-3515DD149E94}"/>
              </a:ext>
            </a:extLst>
          </p:cNvPr>
          <p:cNvSpPr/>
          <p:nvPr/>
        </p:nvSpPr>
        <p:spPr bwMode="auto">
          <a:xfrm>
            <a:off x="588263"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Virtual Machine Lifecycle</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Perform full lifecycle management such as create, resize, and delete on VMware VMs from Azure </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endParaRPr>
          </a:p>
        </p:txBody>
      </p:sp>
      <p:sp>
        <p:nvSpPr>
          <p:cNvPr id="76" name="Rectangle 75">
            <a:extLst>
              <a:ext uri="{FF2B5EF4-FFF2-40B4-BE49-F238E27FC236}">
                <a16:creationId xmlns:a16="http://schemas.microsoft.com/office/drawing/2014/main" id="{3520A4CC-1E7C-A5DD-6397-68B54AA8F11D}"/>
              </a:ext>
            </a:extLst>
          </p:cNvPr>
          <p:cNvSpPr/>
          <p:nvPr/>
        </p:nvSpPr>
        <p:spPr bwMode="auto">
          <a:xfrm>
            <a:off x="3387456"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Self-Serve Operations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Azure RBAC to enable </a:t>
            </a:r>
            <a:b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teams and workload owners </a:t>
            </a:r>
            <a:b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to provision and manage VMs </a:t>
            </a:r>
            <a:b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on demand</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77" name="Rectangle 76">
            <a:extLst>
              <a:ext uri="{FF2B5EF4-FFF2-40B4-BE49-F238E27FC236}">
                <a16:creationId xmlns:a16="http://schemas.microsoft.com/office/drawing/2014/main" id="{6A22959B-D39F-B398-688B-188CC4260AA3}"/>
              </a:ext>
            </a:extLst>
          </p:cNvPr>
          <p:cNvSpPr/>
          <p:nvPr/>
        </p:nvSpPr>
        <p:spPr bwMode="auto">
          <a:xfrm>
            <a:off x="6186649"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Single Pane </a:t>
            </a:r>
            <a:b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b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View </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Browse your VMware VMs from your data centers and AVS along with your Azure VMs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Discover and onboard existing VMware VMs to Azure</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78" name="Rectangle 77">
            <a:extLst>
              <a:ext uri="{FF2B5EF4-FFF2-40B4-BE49-F238E27FC236}">
                <a16:creationId xmlns:a16="http://schemas.microsoft.com/office/drawing/2014/main" id="{E9BD9FC5-19A0-34FE-62A8-3F1D221E69B5}"/>
              </a:ext>
            </a:extLst>
          </p:cNvPr>
          <p:cNvSpPr/>
          <p:nvPr/>
        </p:nvSpPr>
        <p:spPr bwMode="auto">
          <a:xfrm>
            <a:off x="8985842"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Azure Management services</a:t>
            </a:r>
          </a:p>
          <a:p>
            <a:pPr marL="0" marR="0" lvl="0" indent="0" algn="ctr" defTabSz="914225" rtl="0" eaLnBrk="1" fontAlgn="auto" latinLnBrk="0" hangingPunct="1">
              <a:lnSpc>
                <a:spcPct val="9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Perform governance, monitoring, update management, security </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at scale using rich Azure management services like </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Azure Monitor, Security </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Center and others</a:t>
            </a:r>
          </a:p>
          <a:p>
            <a:pPr marL="0" marR="0" lvl="0" indent="0" algn="ctr" defTabSz="932472" rtl="0" eaLnBrk="1" fontAlgn="base" latinLnBrk="0" hangingPunct="1">
              <a:lnSpc>
                <a:spcPct val="9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useBgFill="1">
        <p:nvSpPr>
          <p:cNvPr id="206" name="Rectangle 205">
            <a:extLst>
              <a:ext uri="{FF2B5EF4-FFF2-40B4-BE49-F238E27FC236}">
                <a16:creationId xmlns:a16="http://schemas.microsoft.com/office/drawing/2014/main" id="{20355A14-F7BE-473C-BD5A-967D9C3E3088}"/>
              </a:ext>
              <a:ext uri="{C183D7F6-B498-43B3-948B-1728B52AA6E4}">
                <adec:decorative xmlns:adec="http://schemas.microsoft.com/office/drawing/2017/decorative" val="1"/>
              </a:ext>
            </a:extLst>
          </p:cNvPr>
          <p:cNvSpPr/>
          <p:nvPr/>
        </p:nvSpPr>
        <p:spPr bwMode="auto">
          <a:xfrm>
            <a:off x="2008215" y="5564844"/>
            <a:ext cx="8175571" cy="40626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91440" rIns="91440" bIns="9144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VMware vSphere environments hosted in your datacenter or on Azure VMware Solutions</a:t>
            </a:r>
            <a:endParaRPr kumimoji="0" lang="en-US" sz="18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Semibold"/>
              <a:ea typeface="+mn-ea"/>
              <a:cs typeface="Segoe UI" pitchFamily="34" charset="0"/>
            </a:endParaRPr>
          </a:p>
        </p:txBody>
      </p:sp>
      <p:grpSp>
        <p:nvGrpSpPr>
          <p:cNvPr id="81" name="automated">
            <a:extLst>
              <a:ext uri="{FF2B5EF4-FFF2-40B4-BE49-F238E27FC236}">
                <a16:creationId xmlns:a16="http://schemas.microsoft.com/office/drawing/2014/main" id="{74F683B1-2177-54A4-946A-7D6156AEE3EA}"/>
              </a:ext>
              <a:ext uri="{C183D7F6-B498-43B3-948B-1728B52AA6E4}">
                <adec:decorative xmlns:adec="http://schemas.microsoft.com/office/drawing/2017/decorative" val="1"/>
              </a:ext>
            </a:extLst>
          </p:cNvPr>
          <p:cNvGrpSpPr/>
          <p:nvPr/>
        </p:nvGrpSpPr>
        <p:grpSpPr>
          <a:xfrm>
            <a:off x="1657881" y="2320976"/>
            <a:ext cx="484310" cy="611394"/>
            <a:chOff x="7294940" y="2109265"/>
            <a:chExt cx="373227" cy="471165"/>
          </a:xfrm>
        </p:grpSpPr>
        <p:sp>
          <p:nvSpPr>
            <p:cNvPr id="82" name="Freeform 566">
              <a:extLst>
                <a:ext uri="{FF2B5EF4-FFF2-40B4-BE49-F238E27FC236}">
                  <a16:creationId xmlns:a16="http://schemas.microsoft.com/office/drawing/2014/main" id="{816EFF12-9FDF-9E8B-04D9-ABE54E7BE724}"/>
                </a:ext>
              </a:extLst>
            </p:cNvPr>
            <p:cNvSpPr>
              <a:spLocks/>
            </p:cNvSpPr>
            <p:nvPr/>
          </p:nvSpPr>
          <p:spPr bwMode="auto">
            <a:xfrm>
              <a:off x="7294940" y="2109265"/>
              <a:ext cx="267347" cy="370579"/>
            </a:xfrm>
            <a:custGeom>
              <a:avLst/>
              <a:gdLst>
                <a:gd name="T0" fmla="*/ 219 w 219"/>
                <a:gd name="T1" fmla="*/ 57 h 301"/>
                <a:gd name="T2" fmla="*/ 162 w 219"/>
                <a:gd name="T3" fmla="*/ 0 h 301"/>
                <a:gd name="T4" fmla="*/ 162 w 219"/>
                <a:gd name="T5" fmla="*/ 42 h 301"/>
                <a:gd name="T6" fmla="*/ 152 w 219"/>
                <a:gd name="T7" fmla="*/ 42 h 301"/>
                <a:gd name="T8" fmla="*/ 0 w 219"/>
                <a:gd name="T9" fmla="*/ 194 h 301"/>
                <a:gd name="T10" fmla="*/ 45 w 219"/>
                <a:gd name="T11" fmla="*/ 301 h 301"/>
                <a:gd name="T12" fmla="*/ 73 w 219"/>
                <a:gd name="T13" fmla="*/ 272 h 301"/>
                <a:gd name="T14" fmla="*/ 41 w 219"/>
                <a:gd name="T15" fmla="*/ 194 h 301"/>
                <a:gd name="T16" fmla="*/ 73 w 219"/>
                <a:gd name="T17" fmla="*/ 115 h 301"/>
                <a:gd name="T18" fmla="*/ 152 w 219"/>
                <a:gd name="T19" fmla="*/ 82 h 301"/>
                <a:gd name="T20" fmla="*/ 162 w 219"/>
                <a:gd name="T21" fmla="*/ 83 h 301"/>
                <a:gd name="T22" fmla="*/ 162 w 219"/>
                <a:gd name="T23" fmla="*/ 114 h 301"/>
                <a:gd name="T24" fmla="*/ 219 w 219"/>
                <a:gd name="T25" fmla="*/ 5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9" h="301">
                  <a:moveTo>
                    <a:pt x="219" y="57"/>
                  </a:moveTo>
                  <a:cubicBezTo>
                    <a:pt x="162" y="0"/>
                    <a:pt x="162" y="0"/>
                    <a:pt x="162" y="0"/>
                  </a:cubicBezTo>
                  <a:cubicBezTo>
                    <a:pt x="162" y="42"/>
                    <a:pt x="162" y="42"/>
                    <a:pt x="162" y="42"/>
                  </a:cubicBezTo>
                  <a:cubicBezTo>
                    <a:pt x="159" y="42"/>
                    <a:pt x="155" y="42"/>
                    <a:pt x="152" y="42"/>
                  </a:cubicBezTo>
                  <a:cubicBezTo>
                    <a:pt x="68" y="42"/>
                    <a:pt x="0" y="110"/>
                    <a:pt x="0" y="194"/>
                  </a:cubicBezTo>
                  <a:cubicBezTo>
                    <a:pt x="0" y="235"/>
                    <a:pt x="17" y="273"/>
                    <a:pt x="45" y="301"/>
                  </a:cubicBezTo>
                  <a:cubicBezTo>
                    <a:pt x="73" y="272"/>
                    <a:pt x="73" y="272"/>
                    <a:pt x="73" y="272"/>
                  </a:cubicBezTo>
                  <a:cubicBezTo>
                    <a:pt x="52" y="251"/>
                    <a:pt x="41" y="223"/>
                    <a:pt x="41" y="194"/>
                  </a:cubicBezTo>
                  <a:cubicBezTo>
                    <a:pt x="41" y="164"/>
                    <a:pt x="52" y="136"/>
                    <a:pt x="73" y="115"/>
                  </a:cubicBezTo>
                  <a:cubicBezTo>
                    <a:pt x="94" y="94"/>
                    <a:pt x="122" y="82"/>
                    <a:pt x="152" y="82"/>
                  </a:cubicBezTo>
                  <a:cubicBezTo>
                    <a:pt x="155" y="82"/>
                    <a:pt x="159" y="82"/>
                    <a:pt x="162" y="83"/>
                  </a:cubicBezTo>
                  <a:cubicBezTo>
                    <a:pt x="162" y="114"/>
                    <a:pt x="162" y="114"/>
                    <a:pt x="162" y="114"/>
                  </a:cubicBezTo>
                  <a:lnTo>
                    <a:pt x="219" y="5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marL="0" marR="0" lvl="0" indent="0" algn="ctr" defTabSz="914206"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505050"/>
                </a:solidFill>
                <a:effectLst/>
                <a:uLnTx/>
                <a:uFillTx/>
                <a:latin typeface="Segoe UI"/>
                <a:ea typeface="+mn-ea"/>
                <a:cs typeface="+mn-cs"/>
              </a:endParaRPr>
            </a:p>
          </p:txBody>
        </p:sp>
        <p:sp>
          <p:nvSpPr>
            <p:cNvPr id="83" name="Freeform 567">
              <a:extLst>
                <a:ext uri="{FF2B5EF4-FFF2-40B4-BE49-F238E27FC236}">
                  <a16:creationId xmlns:a16="http://schemas.microsoft.com/office/drawing/2014/main" id="{C9F99E10-AE7C-15C0-D245-00A5EA429E17}"/>
                </a:ext>
              </a:extLst>
            </p:cNvPr>
            <p:cNvSpPr>
              <a:spLocks/>
            </p:cNvSpPr>
            <p:nvPr/>
          </p:nvSpPr>
          <p:spPr bwMode="auto">
            <a:xfrm>
              <a:off x="7411408" y="2215145"/>
              <a:ext cx="256759" cy="365285"/>
            </a:xfrm>
            <a:custGeom>
              <a:avLst/>
              <a:gdLst>
                <a:gd name="T0" fmla="*/ 164 w 209"/>
                <a:gd name="T1" fmla="*/ 0 h 298"/>
                <a:gd name="T2" fmla="*/ 136 w 209"/>
                <a:gd name="T3" fmla="*/ 29 h 298"/>
                <a:gd name="T4" fmla="*/ 136 w 209"/>
                <a:gd name="T5" fmla="*/ 29 h 298"/>
                <a:gd name="T6" fmla="*/ 168 w 209"/>
                <a:gd name="T7" fmla="*/ 108 h 298"/>
                <a:gd name="T8" fmla="*/ 136 w 209"/>
                <a:gd name="T9" fmla="*/ 186 h 298"/>
                <a:gd name="T10" fmla="*/ 57 w 209"/>
                <a:gd name="T11" fmla="*/ 219 h 298"/>
                <a:gd name="T12" fmla="*/ 57 w 209"/>
                <a:gd name="T13" fmla="*/ 183 h 298"/>
                <a:gd name="T14" fmla="*/ 0 w 209"/>
                <a:gd name="T15" fmla="*/ 241 h 298"/>
                <a:gd name="T16" fmla="*/ 57 w 209"/>
                <a:gd name="T17" fmla="*/ 298 h 298"/>
                <a:gd name="T18" fmla="*/ 57 w 209"/>
                <a:gd name="T19" fmla="*/ 259 h 298"/>
                <a:gd name="T20" fmla="*/ 209 w 209"/>
                <a:gd name="T21" fmla="*/ 108 h 298"/>
                <a:gd name="T22" fmla="*/ 164 w 209"/>
                <a:gd name="T2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98">
                  <a:moveTo>
                    <a:pt x="164" y="0"/>
                  </a:moveTo>
                  <a:cubicBezTo>
                    <a:pt x="136" y="29"/>
                    <a:pt x="136" y="29"/>
                    <a:pt x="136" y="29"/>
                  </a:cubicBezTo>
                  <a:cubicBezTo>
                    <a:pt x="136" y="29"/>
                    <a:pt x="136" y="29"/>
                    <a:pt x="136" y="29"/>
                  </a:cubicBezTo>
                  <a:cubicBezTo>
                    <a:pt x="157" y="50"/>
                    <a:pt x="168" y="78"/>
                    <a:pt x="168" y="108"/>
                  </a:cubicBezTo>
                  <a:cubicBezTo>
                    <a:pt x="168" y="137"/>
                    <a:pt x="157" y="165"/>
                    <a:pt x="136" y="186"/>
                  </a:cubicBezTo>
                  <a:cubicBezTo>
                    <a:pt x="115" y="207"/>
                    <a:pt x="87" y="219"/>
                    <a:pt x="57" y="219"/>
                  </a:cubicBezTo>
                  <a:cubicBezTo>
                    <a:pt x="57" y="183"/>
                    <a:pt x="57" y="183"/>
                    <a:pt x="57" y="183"/>
                  </a:cubicBezTo>
                  <a:cubicBezTo>
                    <a:pt x="0" y="241"/>
                    <a:pt x="0" y="241"/>
                    <a:pt x="0" y="241"/>
                  </a:cubicBezTo>
                  <a:cubicBezTo>
                    <a:pt x="57" y="298"/>
                    <a:pt x="57" y="298"/>
                    <a:pt x="57" y="298"/>
                  </a:cubicBezTo>
                  <a:cubicBezTo>
                    <a:pt x="57" y="259"/>
                    <a:pt x="57" y="259"/>
                    <a:pt x="57" y="259"/>
                  </a:cubicBezTo>
                  <a:cubicBezTo>
                    <a:pt x="141" y="259"/>
                    <a:pt x="209" y="191"/>
                    <a:pt x="209" y="108"/>
                  </a:cubicBezTo>
                  <a:cubicBezTo>
                    <a:pt x="209" y="66"/>
                    <a:pt x="192" y="28"/>
                    <a:pt x="16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marL="0" marR="0" lvl="0" indent="0" algn="ctr" defTabSz="914206"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5" name="Graphic 14">
            <a:extLst>
              <a:ext uri="{FF2B5EF4-FFF2-40B4-BE49-F238E27FC236}">
                <a16:creationId xmlns:a16="http://schemas.microsoft.com/office/drawing/2014/main" id="{EBFF17A4-6A25-4331-93DA-DD2AADF814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3457" y="2350901"/>
            <a:ext cx="551544" cy="551544"/>
          </a:xfrm>
          <a:prstGeom prst="rect">
            <a:avLst/>
          </a:prstGeom>
        </p:spPr>
      </p:pic>
      <p:pic>
        <p:nvPicPr>
          <p:cNvPr id="10" name="Graphic 9">
            <a:extLst>
              <a:ext uri="{FF2B5EF4-FFF2-40B4-BE49-F238E27FC236}">
                <a16:creationId xmlns:a16="http://schemas.microsoft.com/office/drawing/2014/main" id="{61D665CA-232F-4744-807A-17DBB586F8D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1843" y="2350901"/>
            <a:ext cx="551544" cy="551544"/>
          </a:xfrm>
          <a:prstGeom prst="rect">
            <a:avLst/>
          </a:prstGeom>
        </p:spPr>
      </p:pic>
      <p:grpSp>
        <p:nvGrpSpPr>
          <p:cNvPr id="85" name="Group 38">
            <a:extLst>
              <a:ext uri="{FF2B5EF4-FFF2-40B4-BE49-F238E27FC236}">
                <a16:creationId xmlns:a16="http://schemas.microsoft.com/office/drawing/2014/main" id="{D8F2A573-5FB1-2B0C-D5D5-5A3395974ABB}"/>
              </a:ext>
              <a:ext uri="{C183D7F6-B498-43B3-948B-1728B52AA6E4}">
                <adec:decorative xmlns:adec="http://schemas.microsoft.com/office/drawing/2017/decorative" val="1"/>
              </a:ext>
            </a:extLst>
          </p:cNvPr>
          <p:cNvGrpSpPr>
            <a:grpSpLocks noChangeAspect="1"/>
          </p:cNvGrpSpPr>
          <p:nvPr/>
        </p:nvGrpSpPr>
        <p:grpSpPr bwMode="auto">
          <a:xfrm>
            <a:off x="7224445" y="2352697"/>
            <a:ext cx="547954" cy="547952"/>
            <a:chOff x="6956" y="798"/>
            <a:chExt cx="266" cy="266"/>
          </a:xfrm>
        </p:grpSpPr>
        <p:sp>
          <p:nvSpPr>
            <p:cNvPr id="86" name="AutoShape 37">
              <a:extLst>
                <a:ext uri="{FF2B5EF4-FFF2-40B4-BE49-F238E27FC236}">
                  <a16:creationId xmlns:a16="http://schemas.microsoft.com/office/drawing/2014/main" id="{112B1D31-6F99-BFE3-B846-3DCC8D6DE818}"/>
                </a:ext>
              </a:extLst>
            </p:cNvPr>
            <p:cNvSpPr>
              <a:spLocks noChangeAspect="1" noChangeArrowheads="1" noTextEdit="1"/>
            </p:cNvSpPr>
            <p:nvPr/>
          </p:nvSpPr>
          <p:spPr bwMode="auto">
            <a:xfrm>
              <a:off x="6956" y="798"/>
              <a:ext cx="26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7" name="Freeform 39">
              <a:extLst>
                <a:ext uri="{FF2B5EF4-FFF2-40B4-BE49-F238E27FC236}">
                  <a16:creationId xmlns:a16="http://schemas.microsoft.com/office/drawing/2014/main" id="{63108C70-8CC1-A003-4A34-F425B163FFB4}"/>
                </a:ext>
              </a:extLst>
            </p:cNvPr>
            <p:cNvSpPr>
              <a:spLocks/>
            </p:cNvSpPr>
            <p:nvPr/>
          </p:nvSpPr>
          <p:spPr bwMode="auto">
            <a:xfrm>
              <a:off x="7169" y="938"/>
              <a:ext cx="52" cy="82"/>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8" name="Freeform 40">
              <a:extLst>
                <a:ext uri="{FF2B5EF4-FFF2-40B4-BE49-F238E27FC236}">
                  <a16:creationId xmlns:a16="http://schemas.microsoft.com/office/drawing/2014/main" id="{8833577C-6F9A-4ADB-3799-E1AD54CCF729}"/>
                </a:ext>
              </a:extLst>
            </p:cNvPr>
            <p:cNvSpPr>
              <a:spLocks/>
            </p:cNvSpPr>
            <p:nvPr/>
          </p:nvSpPr>
          <p:spPr bwMode="auto">
            <a:xfrm>
              <a:off x="6956" y="842"/>
              <a:ext cx="54" cy="82"/>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9" name="Freeform 41">
              <a:extLst>
                <a:ext uri="{FF2B5EF4-FFF2-40B4-BE49-F238E27FC236}">
                  <a16:creationId xmlns:a16="http://schemas.microsoft.com/office/drawing/2014/main" id="{A081CA4F-4A3A-0BA5-0253-851BA8A83C50}"/>
                </a:ext>
              </a:extLst>
            </p:cNvPr>
            <p:cNvSpPr>
              <a:spLocks/>
            </p:cNvSpPr>
            <p:nvPr/>
          </p:nvSpPr>
          <p:spPr bwMode="auto">
            <a:xfrm>
              <a:off x="7000" y="1010"/>
              <a:ext cx="82" cy="54"/>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0" name="Freeform 42">
              <a:extLst>
                <a:ext uri="{FF2B5EF4-FFF2-40B4-BE49-F238E27FC236}">
                  <a16:creationId xmlns:a16="http://schemas.microsoft.com/office/drawing/2014/main" id="{D05FC084-9F2D-41AB-69A0-9D3AFD73A32D}"/>
                </a:ext>
              </a:extLst>
            </p:cNvPr>
            <p:cNvSpPr>
              <a:spLocks/>
            </p:cNvSpPr>
            <p:nvPr/>
          </p:nvSpPr>
          <p:spPr bwMode="auto">
            <a:xfrm>
              <a:off x="6956" y="938"/>
              <a:ext cx="54" cy="82"/>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1" name="Freeform 43">
              <a:extLst>
                <a:ext uri="{FF2B5EF4-FFF2-40B4-BE49-F238E27FC236}">
                  <a16:creationId xmlns:a16="http://schemas.microsoft.com/office/drawing/2014/main" id="{FAE813B1-AD60-2F1D-337A-2A09836DD298}"/>
                </a:ext>
              </a:extLst>
            </p:cNvPr>
            <p:cNvSpPr>
              <a:spLocks/>
            </p:cNvSpPr>
            <p:nvPr/>
          </p:nvSpPr>
          <p:spPr bwMode="auto">
            <a:xfrm>
              <a:off x="7169" y="842"/>
              <a:ext cx="52" cy="82"/>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2" name="Freeform 44">
              <a:extLst>
                <a:ext uri="{FF2B5EF4-FFF2-40B4-BE49-F238E27FC236}">
                  <a16:creationId xmlns:a16="http://schemas.microsoft.com/office/drawing/2014/main" id="{6491B707-B5EF-49A3-9DA3-9B8A4DED7552}"/>
                </a:ext>
              </a:extLst>
            </p:cNvPr>
            <p:cNvSpPr>
              <a:spLocks/>
            </p:cNvSpPr>
            <p:nvPr/>
          </p:nvSpPr>
          <p:spPr bwMode="auto">
            <a:xfrm>
              <a:off x="7096" y="1010"/>
              <a:ext cx="82" cy="54"/>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6" name="Freeform 45">
              <a:extLst>
                <a:ext uri="{FF2B5EF4-FFF2-40B4-BE49-F238E27FC236}">
                  <a16:creationId xmlns:a16="http://schemas.microsoft.com/office/drawing/2014/main" id="{6203512B-C5FA-5CAE-1581-BBA7AD67E043}"/>
                </a:ext>
              </a:extLst>
            </p:cNvPr>
            <p:cNvSpPr>
              <a:spLocks/>
            </p:cNvSpPr>
            <p:nvPr/>
          </p:nvSpPr>
          <p:spPr bwMode="auto">
            <a:xfrm>
              <a:off x="7097" y="798"/>
              <a:ext cx="81" cy="53"/>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7" name="Freeform 46">
              <a:extLst>
                <a:ext uri="{FF2B5EF4-FFF2-40B4-BE49-F238E27FC236}">
                  <a16:creationId xmlns:a16="http://schemas.microsoft.com/office/drawing/2014/main" id="{F9367AA1-1E95-6B6D-F201-949D9F2287E6}"/>
                </a:ext>
              </a:extLst>
            </p:cNvPr>
            <p:cNvSpPr>
              <a:spLocks/>
            </p:cNvSpPr>
            <p:nvPr/>
          </p:nvSpPr>
          <p:spPr bwMode="auto">
            <a:xfrm>
              <a:off x="7000" y="798"/>
              <a:ext cx="82" cy="53"/>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8" name="Freeform 47">
              <a:extLst>
                <a:ext uri="{FF2B5EF4-FFF2-40B4-BE49-F238E27FC236}">
                  <a16:creationId xmlns:a16="http://schemas.microsoft.com/office/drawing/2014/main" id="{BE4E49C8-7A7B-FCE6-A3B0-0ED621462D1A}"/>
                </a:ext>
              </a:extLst>
            </p:cNvPr>
            <p:cNvSpPr>
              <a:spLocks/>
            </p:cNvSpPr>
            <p:nvPr/>
          </p:nvSpPr>
          <p:spPr bwMode="auto">
            <a:xfrm>
              <a:off x="7019" y="883"/>
              <a:ext cx="141" cy="83"/>
            </a:xfrm>
            <a:custGeom>
              <a:avLst/>
              <a:gdLst>
                <a:gd name="T0" fmla="*/ 203 w 204"/>
                <a:gd name="T1" fmla="*/ 83 h 119"/>
                <a:gd name="T2" fmla="*/ 204 w 204"/>
                <a:gd name="T3" fmla="*/ 81 h 119"/>
                <a:gd name="T4" fmla="*/ 204 w 204"/>
                <a:gd name="T5" fmla="*/ 73 h 119"/>
                <a:gd name="T6" fmla="*/ 158 w 204"/>
                <a:gd name="T7" fmla="*/ 26 h 119"/>
                <a:gd name="T8" fmla="*/ 148 w 204"/>
                <a:gd name="T9" fmla="*/ 28 h 119"/>
                <a:gd name="T10" fmla="*/ 98 w 204"/>
                <a:gd name="T11" fmla="*/ 0 h 119"/>
                <a:gd name="T12" fmla="*/ 38 w 204"/>
                <a:gd name="T13" fmla="*/ 59 h 119"/>
                <a:gd name="T14" fmla="*/ 38 w 204"/>
                <a:gd name="T15" fmla="*/ 62 h 119"/>
                <a:gd name="T16" fmla="*/ 29 w 204"/>
                <a:gd name="T17" fmla="*/ 60 h 119"/>
                <a:gd name="T18" fmla="*/ 0 w 204"/>
                <a:gd name="T19" fmla="*/ 90 h 119"/>
                <a:gd name="T20" fmla="*/ 26 w 204"/>
                <a:gd name="T21" fmla="*/ 119 h 119"/>
                <a:gd name="T22" fmla="*/ 158 w 204"/>
                <a:gd name="T23" fmla="*/ 119 h 119"/>
                <a:gd name="T24" fmla="*/ 199 w 204"/>
                <a:gd name="T25" fmla="*/ 95 h 119"/>
                <a:gd name="T26" fmla="*/ 199 w 204"/>
                <a:gd name="T27" fmla="*/ 94 h 119"/>
                <a:gd name="T28" fmla="*/ 203 w 204"/>
                <a:gd name="T29" fmla="*/ 8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119">
                  <a:moveTo>
                    <a:pt x="203" y="83"/>
                  </a:moveTo>
                  <a:cubicBezTo>
                    <a:pt x="203" y="82"/>
                    <a:pt x="204" y="82"/>
                    <a:pt x="204" y="81"/>
                  </a:cubicBezTo>
                  <a:cubicBezTo>
                    <a:pt x="204" y="79"/>
                    <a:pt x="204" y="76"/>
                    <a:pt x="204" y="73"/>
                  </a:cubicBezTo>
                  <a:cubicBezTo>
                    <a:pt x="204" y="47"/>
                    <a:pt x="184" y="26"/>
                    <a:pt x="158" y="26"/>
                  </a:cubicBezTo>
                  <a:cubicBezTo>
                    <a:pt x="155" y="26"/>
                    <a:pt x="151" y="27"/>
                    <a:pt x="148" y="28"/>
                  </a:cubicBezTo>
                  <a:cubicBezTo>
                    <a:pt x="137" y="11"/>
                    <a:pt x="119" y="0"/>
                    <a:pt x="98" y="0"/>
                  </a:cubicBezTo>
                  <a:cubicBezTo>
                    <a:pt x="65" y="0"/>
                    <a:pt x="38" y="27"/>
                    <a:pt x="38" y="59"/>
                  </a:cubicBezTo>
                  <a:cubicBezTo>
                    <a:pt x="38" y="60"/>
                    <a:pt x="38" y="61"/>
                    <a:pt x="38" y="62"/>
                  </a:cubicBezTo>
                  <a:cubicBezTo>
                    <a:pt x="35" y="61"/>
                    <a:pt x="32" y="60"/>
                    <a:pt x="29" y="60"/>
                  </a:cubicBezTo>
                  <a:cubicBezTo>
                    <a:pt x="13" y="60"/>
                    <a:pt x="0" y="73"/>
                    <a:pt x="0" y="90"/>
                  </a:cubicBezTo>
                  <a:cubicBezTo>
                    <a:pt x="0" y="105"/>
                    <a:pt x="11" y="117"/>
                    <a:pt x="26" y="119"/>
                  </a:cubicBezTo>
                  <a:cubicBezTo>
                    <a:pt x="158" y="119"/>
                    <a:pt x="158" y="119"/>
                    <a:pt x="158" y="119"/>
                  </a:cubicBezTo>
                  <a:cubicBezTo>
                    <a:pt x="176" y="119"/>
                    <a:pt x="191" y="109"/>
                    <a:pt x="199" y="95"/>
                  </a:cubicBezTo>
                  <a:cubicBezTo>
                    <a:pt x="199" y="95"/>
                    <a:pt x="199" y="94"/>
                    <a:pt x="199" y="94"/>
                  </a:cubicBezTo>
                  <a:cubicBezTo>
                    <a:pt x="200" y="91"/>
                    <a:pt x="202" y="88"/>
                    <a:pt x="203" y="8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2" name="Rectangle: Rounded Corners 1">
            <a:hlinkClick r:id="rId7"/>
            <a:extLst>
              <a:ext uri="{FF2B5EF4-FFF2-40B4-BE49-F238E27FC236}">
                <a16:creationId xmlns:a16="http://schemas.microsoft.com/office/drawing/2014/main" id="{ED081F71-F851-75BF-FDCA-F158C8F20EFC}"/>
              </a:ext>
            </a:extLst>
          </p:cNvPr>
          <p:cNvSpPr/>
          <p:nvPr/>
        </p:nvSpPr>
        <p:spPr bwMode="auto">
          <a:xfrm>
            <a:off x="8018994" y="592661"/>
            <a:ext cx="2164792" cy="346234"/>
          </a:xfrm>
          <a:prstGeom prst="roundRect">
            <a:avLst>
              <a:gd name="adj" fmla="val 50000"/>
            </a:avLst>
          </a:prstGeom>
          <a:gradFill flip="none" rotWithShape="1">
            <a:gsLst>
              <a:gs pos="0">
                <a:srgbClr val="50E6FF"/>
              </a:gs>
              <a:gs pos="100000">
                <a:srgbClr val="8661C5"/>
              </a:gs>
            </a:gsLst>
            <a:lin ang="2700000" scaled="1"/>
            <a:tileRect/>
          </a:gradFill>
        </p:spPr>
        <p:txBody>
          <a:bodyPr wrap="square" lIns="91440" tIns="45720" rIns="91440" bIns="45720" rtlCol="0">
            <a:spAutoFit/>
          </a:bodyPr>
          <a:lstStyle/>
          <a:p>
            <a:pPr algn="ctr"/>
            <a:r>
              <a:rPr lang="en-US" sz="1000" kern="0">
                <a:gradFill flip="none" rotWithShape="1">
                  <a:gsLst>
                    <a:gs pos="0">
                      <a:srgbClr val="000000"/>
                    </a:gs>
                    <a:gs pos="100000">
                      <a:srgbClr val="000000"/>
                    </a:gs>
                  </a:gsLst>
                  <a:lin ang="2700000" scaled="1"/>
                  <a:tileRect/>
                </a:gradFill>
                <a:latin typeface="Segoe UI Semibold"/>
              </a:rPr>
              <a:t>PREVIEW</a:t>
            </a:r>
          </a:p>
        </p:txBody>
      </p:sp>
    </p:spTree>
    <p:extLst>
      <p:ext uri="{BB962C8B-B14F-4D97-AF65-F5344CB8AC3E}">
        <p14:creationId xmlns:p14="http://schemas.microsoft.com/office/powerpoint/2010/main" val="356866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par>
                                <p:cTn id="8" presetID="42" presetClass="path" presetSubtype="0" decel="100000" fill="hold" grpId="1" nodeType="withEffect">
                                  <p:stCondLst>
                                    <p:cond delay="0"/>
                                  </p:stCondLst>
                                  <p:childTnLst>
                                    <p:animMotion origin="layout" path="M 0 -2.22222E-6 L 0 0.01898 " pathEditMode="relative" rAng="0" ptsTypes="AA">
                                      <p:cBhvr>
                                        <p:cTn id="9" dur="700" spd="-100000" fill="hold"/>
                                        <p:tgtEl>
                                          <p:spTgt spid="20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71FCC-8B00-4EC0-81F6-78BC16EC05B6}"/>
              </a:ext>
            </a:extLst>
          </p:cNvPr>
          <p:cNvSpPr>
            <a:spLocks noGrp="1"/>
          </p:cNvSpPr>
          <p:nvPr>
            <p:ph type="title"/>
          </p:nvPr>
        </p:nvSpPr>
        <p:spPr>
          <a:xfrm>
            <a:off x="563369" y="473236"/>
            <a:ext cx="11081177" cy="1020602"/>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Centralized identity and access control</a:t>
            </a:r>
            <a:endParaRPr lang="en-US"/>
          </a:p>
        </p:txBody>
      </p:sp>
      <p:sp>
        <p:nvSpPr>
          <p:cNvPr id="3" name="Rectangle 2">
            <a:extLst>
              <a:ext uri="{FF2B5EF4-FFF2-40B4-BE49-F238E27FC236}">
                <a16:creationId xmlns:a16="http://schemas.microsoft.com/office/drawing/2014/main" id="{209DBE7B-65F9-4592-9C8D-A7E71B13D40F}"/>
              </a:ext>
            </a:extLst>
          </p:cNvPr>
          <p:cNvSpPr/>
          <p:nvPr/>
        </p:nvSpPr>
        <p:spPr>
          <a:xfrm>
            <a:off x="498372" y="2461399"/>
            <a:ext cx="5507737" cy="2062103"/>
          </a:xfrm>
          <a:prstGeom prst="rect">
            <a:avLst/>
          </a:prstGeom>
        </p:spPr>
        <p:txBody>
          <a:bodyPr wrap="square" lIns="0" tIns="45720" rIns="91440" bIns="45720" anchor="t">
            <a:spAutoFit/>
          </a:bodyPr>
          <a:lstStyle/>
          <a:p>
            <a:pPr marL="342900" marR="0" lvl="0" indent="-342900" algn="l" defTabSz="914049" rtl="0" eaLnBrk="1" fontAlgn="auto" latinLnBrk="0" hangingPunct="1">
              <a:lnSpc>
                <a:spcPct val="100000"/>
              </a:lnSpc>
              <a:spcBef>
                <a:spcPts val="0"/>
              </a:spcBef>
              <a:spcAft>
                <a:spcPts val="24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Control and delegate </a:t>
            </a:r>
            <a:r>
              <a:rPr kumimoji="0" lang="en-US" sz="1800" b="0" i="0" u="none" strike="noStrike" kern="0" cap="none" spc="0" normalizeH="0" baseline="0" noProof="0">
                <a:ln>
                  <a:noFill/>
                </a:ln>
                <a:solidFill>
                  <a:srgbClr val="FFFFFF"/>
                </a:solidFill>
                <a:effectLst/>
                <a:uLnTx/>
                <a:uFillTx/>
                <a:latin typeface="Segoe UI"/>
                <a:ea typeface="+mn-ea"/>
                <a:cs typeface="+mn-cs"/>
              </a:rPr>
              <a:t>access to Azure Arc-enabled resources from the Azure Portal with role-based access control (RBAC)</a:t>
            </a:r>
          </a:p>
          <a:p>
            <a:pPr marL="342900" marR="0" lvl="0" indent="-342900" algn="l" defTabSz="914049" rtl="0" eaLnBrk="1" fontAlgn="auto" latinLnBrk="0" hangingPunct="1">
              <a:lnSpc>
                <a:spcPct val="100000"/>
              </a:lnSpc>
              <a:spcBef>
                <a:spcPts val="0"/>
              </a:spcBef>
              <a:spcAft>
                <a:spcPts val="24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Use managed identities </a:t>
            </a:r>
            <a:r>
              <a:rPr kumimoji="0" lang="en-US" sz="1800" b="0" i="0" u="none" strike="noStrike" kern="0" cap="none" spc="0" normalizeH="0" baseline="0" noProof="0">
                <a:ln>
                  <a:noFill/>
                </a:ln>
                <a:solidFill>
                  <a:srgbClr val="FFFFFF"/>
                </a:solidFill>
                <a:effectLst/>
                <a:uLnTx/>
                <a:uFillTx/>
                <a:latin typeface="Segoe UI"/>
                <a:ea typeface="+mn-ea"/>
                <a:cs typeface="+mn-cs"/>
              </a:rPr>
              <a:t>to access other Azure resources that support Azure AD-based authentication</a:t>
            </a:r>
            <a:endParaRPr kumimoji="0" lang="en-US" sz="1800" b="0" i="0" u="none" strike="noStrike" kern="0" cap="none" spc="0" normalizeH="0" baseline="0" noProof="0">
              <a:ln>
                <a:noFill/>
              </a:ln>
              <a:solidFill>
                <a:srgbClr val="FFFFFF"/>
              </a:solidFill>
              <a:effectLst/>
              <a:uLnTx/>
              <a:uFillTx/>
              <a:latin typeface="Segoe UI"/>
              <a:ea typeface="+mn-ea"/>
              <a:cs typeface="Segoe UI"/>
            </a:endParaRPr>
          </a:p>
        </p:txBody>
      </p:sp>
      <p:sp>
        <p:nvSpPr>
          <p:cNvPr id="15" name="TextBox 14">
            <a:extLst>
              <a:ext uri="{FF2B5EF4-FFF2-40B4-BE49-F238E27FC236}">
                <a16:creationId xmlns:a16="http://schemas.microsoft.com/office/drawing/2014/main" id="{84458D62-2000-49FF-8994-F814819F77B7}"/>
              </a:ext>
            </a:extLst>
          </p:cNvPr>
          <p:cNvSpPr txBox="1"/>
          <p:nvPr/>
        </p:nvSpPr>
        <p:spPr>
          <a:xfrm>
            <a:off x="597059" y="6152131"/>
            <a:ext cx="4999767" cy="161583"/>
          </a:xfrm>
          <a:prstGeom prst="rect">
            <a:avLst/>
          </a:prstGeom>
          <a:noFill/>
        </p:spPr>
        <p:txBody>
          <a:bodyPr wrap="none" lIns="0" tIns="0" rIns="0" bIns="0" rtlCol="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*Forrester Consulting, Total Economic Impact™ of Microsoft </a:t>
            </a:r>
            <a:r>
              <a:rPr kumimoji="0" lang="en-US" sz="105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a:ea typeface="+mn-ea"/>
                <a:cs typeface="+mn-cs"/>
              </a:rPr>
              <a:t>Microsoft</a:t>
            </a:r>
            <a:r>
              <a:rPr kumimoji="0" lang="en-US" sz="105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Sentinel, 2020</a:t>
            </a:r>
          </a:p>
        </p:txBody>
      </p:sp>
      <p:grpSp>
        <p:nvGrpSpPr>
          <p:cNvPr id="2" name="Group 1">
            <a:extLst>
              <a:ext uri="{FF2B5EF4-FFF2-40B4-BE49-F238E27FC236}">
                <a16:creationId xmlns:a16="http://schemas.microsoft.com/office/drawing/2014/main" id="{C942CD05-CA82-4DDD-92EE-9B50B5198C6B}"/>
              </a:ext>
              <a:ext uri="{C183D7F6-B498-43B3-948B-1728B52AA6E4}">
                <adec:decorative xmlns:adec="http://schemas.microsoft.com/office/drawing/2017/decorative" val="1"/>
              </a:ext>
            </a:extLst>
          </p:cNvPr>
          <p:cNvGrpSpPr/>
          <p:nvPr/>
        </p:nvGrpSpPr>
        <p:grpSpPr>
          <a:xfrm>
            <a:off x="7757974" y="1994910"/>
            <a:ext cx="3584448" cy="3462528"/>
            <a:chOff x="7757974" y="1994910"/>
            <a:chExt cx="3584448" cy="3462528"/>
          </a:xfrm>
        </p:grpSpPr>
        <p:sp>
          <p:nvSpPr>
            <p:cNvPr id="43" name="Rectangle 42">
              <a:extLst>
                <a:ext uri="{FF2B5EF4-FFF2-40B4-BE49-F238E27FC236}">
                  <a16:creationId xmlns:a16="http://schemas.microsoft.com/office/drawing/2014/main" id="{CED1E735-FB95-4B49-B4AB-BE5D05C02D5A}"/>
                </a:ext>
                <a:ext uri="{C183D7F6-B498-43B3-948B-1728B52AA6E4}">
                  <adec:decorative xmlns:adec="http://schemas.microsoft.com/office/drawing/2017/decorative" val="1"/>
                </a:ext>
              </a:extLst>
            </p:cNvPr>
            <p:cNvSpPr/>
            <p:nvPr/>
          </p:nvSpPr>
          <p:spPr bwMode="auto">
            <a:xfrm>
              <a:off x="7758759" y="2008310"/>
              <a:ext cx="3583663" cy="72524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cxnSp>
          <p:nvCxnSpPr>
            <p:cNvPr id="27" name="Straight Connector 26">
              <a:extLst>
                <a:ext uri="{FF2B5EF4-FFF2-40B4-BE49-F238E27FC236}">
                  <a16:creationId xmlns:a16="http://schemas.microsoft.com/office/drawing/2014/main" id="{5A902615-762C-4F51-8D9A-DC4B8BDB8FD6}"/>
                </a:ext>
                <a:ext uri="{C183D7F6-B498-43B3-948B-1728B52AA6E4}">
                  <adec:decorative xmlns:adec="http://schemas.microsoft.com/office/drawing/2017/decorative" val="1"/>
                </a:ext>
              </a:extLst>
            </p:cNvPr>
            <p:cNvCxnSpPr>
              <a:cxnSpLocks/>
            </p:cNvCxnSpPr>
            <p:nvPr/>
          </p:nvCxnSpPr>
          <p:spPr>
            <a:xfrm flipV="1">
              <a:off x="9565522" y="2747901"/>
              <a:ext cx="2" cy="877780"/>
            </a:xfrm>
            <a:prstGeom prst="line">
              <a:avLst/>
            </a:prstGeom>
            <a:noFill/>
            <a:ln w="19050" cap="flat" cmpd="sng" algn="ctr">
              <a:solidFill>
                <a:srgbClr val="50E6FF"/>
              </a:solidFill>
              <a:prstDash val="sysDash"/>
              <a:headEnd type="none" w="med" len="med"/>
              <a:tailEnd type="none" w="lg" len="med"/>
            </a:ln>
            <a:effectLst/>
          </p:spPr>
        </p:cxnSp>
        <p:sp>
          <p:nvSpPr>
            <p:cNvPr id="28" name="Rectangle 27">
              <a:extLst>
                <a:ext uri="{FF2B5EF4-FFF2-40B4-BE49-F238E27FC236}">
                  <a16:creationId xmlns:a16="http://schemas.microsoft.com/office/drawing/2014/main" id="{F0CC5039-7A03-4818-B6CF-497B95888644}"/>
                </a:ext>
              </a:extLst>
            </p:cNvPr>
            <p:cNvSpPr/>
            <p:nvPr/>
          </p:nvSpPr>
          <p:spPr bwMode="auto">
            <a:xfrm>
              <a:off x="7757974" y="3650799"/>
              <a:ext cx="3584448" cy="1806639"/>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Segoe UI" pitchFamily="34" charset="0"/>
                </a:rPr>
                <a:t>On-Premises and/or Multicloud</a:t>
              </a:r>
            </a:p>
          </p:txBody>
        </p:sp>
        <p:grpSp>
          <p:nvGrpSpPr>
            <p:cNvPr id="29" name="Group 28">
              <a:extLst>
                <a:ext uri="{FF2B5EF4-FFF2-40B4-BE49-F238E27FC236}">
                  <a16:creationId xmlns:a16="http://schemas.microsoft.com/office/drawing/2014/main" id="{014B7D76-FA0D-49FF-99E9-69E0CDD74CEF}"/>
                </a:ext>
                <a:ext uri="{C183D7F6-B498-43B3-948B-1728B52AA6E4}">
                  <adec:decorative xmlns:adec="http://schemas.microsoft.com/office/drawing/2017/decorative" val="1"/>
                </a:ext>
              </a:extLst>
            </p:cNvPr>
            <p:cNvGrpSpPr/>
            <p:nvPr/>
          </p:nvGrpSpPr>
          <p:grpSpPr>
            <a:xfrm>
              <a:off x="8175563" y="4070454"/>
              <a:ext cx="2727052" cy="491179"/>
              <a:chOff x="6992648" y="3770543"/>
              <a:chExt cx="2727052" cy="491179"/>
            </a:xfrm>
          </p:grpSpPr>
          <p:pic>
            <p:nvPicPr>
              <p:cNvPr id="32" name="Graphic 31">
                <a:extLst>
                  <a:ext uri="{FF2B5EF4-FFF2-40B4-BE49-F238E27FC236}">
                    <a16:creationId xmlns:a16="http://schemas.microsoft.com/office/drawing/2014/main" id="{2E3F6BD4-FAA7-4AFF-90F5-CC7BDE700B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01707" y="3804522"/>
                <a:ext cx="457200" cy="457200"/>
              </a:xfrm>
              <a:prstGeom prst="rect">
                <a:avLst/>
              </a:prstGeom>
            </p:spPr>
          </p:pic>
          <p:pic>
            <p:nvPicPr>
              <p:cNvPr id="33" name="Graphic 32">
                <a:extLst>
                  <a:ext uri="{FF2B5EF4-FFF2-40B4-BE49-F238E27FC236}">
                    <a16:creationId xmlns:a16="http://schemas.microsoft.com/office/drawing/2014/main" id="{23A2C7C8-CC03-4236-AE18-0A68D7B32A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0766" y="3804522"/>
                <a:ext cx="457200" cy="457200"/>
              </a:xfrm>
              <a:prstGeom prst="rect">
                <a:avLst/>
              </a:prstGeom>
            </p:spPr>
          </p:pic>
          <p:pic>
            <p:nvPicPr>
              <p:cNvPr id="34" name="Graphic 33">
                <a:extLst>
                  <a:ext uri="{FF2B5EF4-FFF2-40B4-BE49-F238E27FC236}">
                    <a16:creationId xmlns:a16="http://schemas.microsoft.com/office/drawing/2014/main" id="{2F43F6BC-3EE3-4B94-96F8-7FC32AACF5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2648" y="3804522"/>
                <a:ext cx="457200" cy="457200"/>
              </a:xfrm>
              <a:prstGeom prst="rect">
                <a:avLst/>
              </a:prstGeom>
            </p:spPr>
          </p:pic>
          <p:pic>
            <p:nvPicPr>
              <p:cNvPr id="35" name="Picture 34" descr="A close up of a sign&#10;&#10;Description automatically generated">
                <a:extLst>
                  <a:ext uri="{FF2B5EF4-FFF2-40B4-BE49-F238E27FC236}">
                    <a16:creationId xmlns:a16="http://schemas.microsoft.com/office/drawing/2014/main" id="{FE15CD0A-F2AD-4780-B5F6-A23A879BD0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1871" y="3770543"/>
                <a:ext cx="471340" cy="457200"/>
              </a:xfrm>
              <a:prstGeom prst="rect">
                <a:avLst/>
              </a:prstGeom>
            </p:spPr>
          </p:pic>
          <p:pic>
            <p:nvPicPr>
              <p:cNvPr id="36" name="Graphic 35">
                <a:extLst>
                  <a:ext uri="{FF2B5EF4-FFF2-40B4-BE49-F238E27FC236}">
                    <a16:creationId xmlns:a16="http://schemas.microsoft.com/office/drawing/2014/main" id="{4AAA10C9-D1DC-4C1C-95FD-4718DE870D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62500" y="3804522"/>
                <a:ext cx="457200" cy="457200"/>
              </a:xfrm>
              <a:prstGeom prst="rect">
                <a:avLst/>
              </a:prstGeom>
            </p:spPr>
          </p:pic>
        </p:grpSp>
        <p:sp>
          <p:nvSpPr>
            <p:cNvPr id="30" name="Rectangle: Rounded Corners 29">
              <a:extLst>
                <a:ext uri="{FF2B5EF4-FFF2-40B4-BE49-F238E27FC236}">
                  <a16:creationId xmlns:a16="http://schemas.microsoft.com/office/drawing/2014/main" id="{6F099B78-947F-4390-A78C-C4EB8F7284B7}"/>
                </a:ext>
                <a:ext uri="{C183D7F6-B498-43B3-948B-1728B52AA6E4}">
                  <adec:decorative xmlns:adec="http://schemas.microsoft.com/office/drawing/2017/decorative" val="1"/>
                </a:ext>
              </a:extLst>
            </p:cNvPr>
            <p:cNvSpPr/>
            <p:nvPr/>
          </p:nvSpPr>
          <p:spPr>
            <a:xfrm>
              <a:off x="7933176" y="2881131"/>
              <a:ext cx="3264693" cy="611320"/>
            </a:xfrm>
            <a:prstGeom prst="round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sp>
          <p:nvSpPr>
            <p:cNvPr id="4" name="TextBox 3">
              <a:extLst>
                <a:ext uri="{FF2B5EF4-FFF2-40B4-BE49-F238E27FC236}">
                  <a16:creationId xmlns:a16="http://schemas.microsoft.com/office/drawing/2014/main" id="{DA6B655D-979B-48E4-80D6-E75E0ECF795A}"/>
                </a:ext>
              </a:extLst>
            </p:cNvPr>
            <p:cNvSpPr txBox="1"/>
            <p:nvPr/>
          </p:nvSpPr>
          <p:spPr>
            <a:xfrm>
              <a:off x="9013222" y="3288834"/>
              <a:ext cx="12070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Azure Arc</a:t>
              </a:r>
            </a:p>
          </p:txBody>
        </p:sp>
        <p:pic>
          <p:nvPicPr>
            <p:cNvPr id="11" name="Graphic 10" descr="Azure Arc logo">
              <a:extLst>
                <a:ext uri="{FF2B5EF4-FFF2-40B4-BE49-F238E27FC236}">
                  <a16:creationId xmlns:a16="http://schemas.microsoft.com/office/drawing/2014/main" id="{29592B4F-B82B-411D-8591-EE91A94109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42004" y="2909817"/>
              <a:ext cx="447034" cy="447034"/>
            </a:xfrm>
            <a:prstGeom prst="rect">
              <a:avLst/>
            </a:prstGeom>
            <a:effectLst>
              <a:outerShdw blurRad="571500" algn="tl" rotWithShape="0">
                <a:srgbClr val="0078D4">
                  <a:alpha val="70000"/>
                </a:srgbClr>
              </a:outerShdw>
            </a:effectLst>
          </p:spPr>
        </p:pic>
        <p:pic>
          <p:nvPicPr>
            <p:cNvPr id="12" name="Graphic 11">
              <a:extLst>
                <a:ext uri="{FF2B5EF4-FFF2-40B4-BE49-F238E27FC236}">
                  <a16:creationId xmlns:a16="http://schemas.microsoft.com/office/drawing/2014/main" id="{F5C96C49-14E5-42FE-BA18-DFEFF12A1F61}"/>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6369" y="2200672"/>
              <a:ext cx="446154" cy="505294"/>
            </a:xfrm>
            <a:prstGeom prst="rect">
              <a:avLst/>
            </a:prstGeom>
          </p:spPr>
        </p:pic>
        <p:sp>
          <p:nvSpPr>
            <p:cNvPr id="13" name="TextBox 12">
              <a:extLst>
                <a:ext uri="{FF2B5EF4-FFF2-40B4-BE49-F238E27FC236}">
                  <a16:creationId xmlns:a16="http://schemas.microsoft.com/office/drawing/2014/main" id="{7F0F771C-A8FB-4241-A364-86228526FF46}"/>
                </a:ext>
              </a:extLst>
            </p:cNvPr>
            <p:cNvSpPr txBox="1"/>
            <p:nvPr/>
          </p:nvSpPr>
          <p:spPr>
            <a:xfrm>
              <a:off x="8943173" y="1994910"/>
              <a:ext cx="121404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0E6FF"/>
                  </a:solidFill>
                  <a:effectLst/>
                  <a:uLnTx/>
                  <a:uFillTx/>
                  <a:latin typeface="Segoe UI Semibold"/>
                  <a:ea typeface="+mn-ea"/>
                  <a:cs typeface="Segoe UI" pitchFamily="34" charset="0"/>
                </a:rPr>
                <a:t>Azure AD (RBAC)</a:t>
              </a:r>
            </a:p>
          </p:txBody>
        </p:sp>
        <p:pic>
          <p:nvPicPr>
            <p:cNvPr id="14" name="Graphic 13">
              <a:extLst>
                <a:ext uri="{FF2B5EF4-FFF2-40B4-BE49-F238E27FC236}">
                  <a16:creationId xmlns:a16="http://schemas.microsoft.com/office/drawing/2014/main" id="{6643E6B2-E2CA-4202-B203-56A19772F819}"/>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81711" y="2084894"/>
              <a:ext cx="522452" cy="522452"/>
            </a:xfrm>
            <a:prstGeom prst="rect">
              <a:avLst/>
            </a:prstGeom>
          </p:spPr>
        </p:pic>
      </p:grpSp>
    </p:spTree>
    <p:extLst>
      <p:ext uri="{BB962C8B-B14F-4D97-AF65-F5344CB8AC3E}">
        <p14:creationId xmlns:p14="http://schemas.microsoft.com/office/powerpoint/2010/main" val="50822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1ECFCBF5-F2DA-4C08-8EB0-15F9DE4257AD}"/>
              </a:ext>
            </a:extLst>
          </p:cNvPr>
          <p:cNvSpPr>
            <a:spLocks noGrp="1"/>
          </p:cNvSpPr>
          <p:nvPr>
            <p:ph type="title"/>
          </p:nvPr>
        </p:nvSpPr>
        <p:spPr>
          <a:xfrm>
            <a:off x="588263" y="457200"/>
            <a:ext cx="11018520" cy="830997"/>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Microsoft Defender for Cloud</a:t>
            </a:r>
            <a:br>
              <a:rPr lang="en-US"/>
            </a:br>
            <a:r>
              <a:rPr lang="en-US" sz="1800" spc="0">
                <a:latin typeface="+mn-lt"/>
              </a:rPr>
              <a:t>Assess, secure, and defend your hybrid and </a:t>
            </a:r>
            <a:r>
              <a:rPr lang="en-US" sz="1800" spc="0" err="1">
                <a:latin typeface="+mn-lt"/>
              </a:rPr>
              <a:t>multicloud</a:t>
            </a:r>
            <a:r>
              <a:rPr lang="en-US" sz="1800" spc="0">
                <a:latin typeface="+mn-lt"/>
              </a:rPr>
              <a:t> workloads</a:t>
            </a:r>
          </a:p>
        </p:txBody>
      </p:sp>
      <p:sp>
        <p:nvSpPr>
          <p:cNvPr id="153" name="Rectangle 152">
            <a:extLst>
              <a:ext uri="{FF2B5EF4-FFF2-40B4-BE49-F238E27FC236}">
                <a16:creationId xmlns:a16="http://schemas.microsoft.com/office/drawing/2014/main" id="{6BEE921E-AD68-463D-8FA3-A01ACA5C57A8}"/>
              </a:ext>
            </a:extLst>
          </p:cNvPr>
          <p:cNvSpPr/>
          <p:nvPr/>
        </p:nvSpPr>
        <p:spPr>
          <a:xfrm>
            <a:off x="588262" y="1880513"/>
            <a:ext cx="5653886" cy="2898229"/>
          </a:xfrm>
          <a:prstGeom prst="rect">
            <a:avLst/>
          </a:prstGeom>
        </p:spPr>
        <p:txBody>
          <a:bodyPr wrap="square" lIns="0">
            <a:spAutoFit/>
          </a:bodyPr>
          <a:lstStyle/>
          <a:p>
            <a:pPr marL="396762" marR="0" lvl="0" indent="-396762" algn="l" defTabSz="913698" rtl="0" eaLnBrk="1" fontAlgn="auto" latinLnBrk="0" hangingPunct="1">
              <a:lnSpc>
                <a:spcPct val="100000"/>
              </a:lnSpc>
              <a:spcBef>
                <a:spcPts val="0"/>
              </a:spcBef>
              <a:spcAft>
                <a:spcPts val="2341"/>
              </a:spcAft>
              <a:buClrTx/>
              <a:buSzPct val="120000"/>
              <a:buFontTx/>
              <a:buBlip>
                <a:blip r:embed="rId3"/>
              </a:buBlip>
              <a:tabLst/>
              <a:defRPr/>
            </a:pPr>
            <a:r>
              <a:rPr kumimoji="0" lang="en-US" sz="1600" b="1" i="0" u="none" strike="noStrike" kern="1200" cap="none" spc="0" normalizeH="0" baseline="0" noProof="0">
                <a:ln w="3175">
                  <a:noFill/>
                </a:ln>
                <a:solidFill>
                  <a:schemeClr val="accent1"/>
                </a:solidFill>
                <a:effectLst/>
                <a:uLnTx/>
                <a:uFillTx/>
                <a:latin typeface="Segoe UI Semibold"/>
                <a:ea typeface="+mn-ea"/>
                <a:cs typeface="Segoe UI" panose="020B0502040204020203" pitchFamily="34" charset="0"/>
              </a:rPr>
              <a:t>Continuously assess.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Understand your current security posture, identify and track vulnerabilities. Get a bird’s eye-view of your security posture with Secure Score</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3"/>
              </a:buBlip>
              <a:tabLst/>
              <a:defRPr/>
            </a:pPr>
            <a:r>
              <a:rPr kumimoji="0" lang="en-US" sz="1600" b="1" i="0" u="none" strike="noStrike" kern="1200" cap="none" spc="0" normalizeH="0" baseline="0" noProof="0">
                <a:ln w="3175">
                  <a:noFill/>
                </a:ln>
                <a:solidFill>
                  <a:schemeClr val="accent1"/>
                </a:solidFill>
                <a:effectLst/>
                <a:uLnTx/>
                <a:uFillTx/>
                <a:latin typeface="Segoe UI Semibold"/>
                <a:ea typeface="+mn-ea"/>
                <a:cs typeface="Segoe UI" panose="020B0502040204020203" pitchFamily="34" charset="0"/>
              </a:rPr>
              <a:t>Secure</a:t>
            </a:r>
            <a:r>
              <a:rPr kumimoji="0" lang="en-US" sz="1600" b="0" i="0" u="none" strike="noStrike" kern="1200" cap="none" spc="0" normalizeH="0" baseline="0" noProof="0">
                <a:ln w="3175">
                  <a:noFill/>
                </a:ln>
                <a:solidFill>
                  <a:schemeClr val="accent1"/>
                </a:solidFill>
                <a:effectLst/>
                <a:uLnTx/>
                <a:uFillTx/>
                <a:latin typeface="Segoe UI Semibold"/>
                <a:ea typeface="+mn-ea"/>
                <a:cs typeface="Segoe UI" panose="020B0502040204020203" pitchFamily="34" charset="0"/>
              </a:rPr>
              <a:t>.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Harden connected resources and services by following customized and prioritized recommendations with Azure Security Benchmark</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3"/>
              </a:buBlip>
              <a:tabLst/>
              <a:defRPr/>
            </a:pPr>
            <a:r>
              <a:rPr kumimoji="0" lang="en-US" sz="1600" b="1" i="0" u="none" strike="noStrike" kern="1200" cap="none" spc="0" normalizeH="0" baseline="0" noProof="0">
                <a:ln w="3175">
                  <a:noFill/>
                </a:ln>
                <a:solidFill>
                  <a:schemeClr val="accent1"/>
                </a:solidFill>
                <a:effectLst/>
                <a:uLnTx/>
                <a:uFillTx/>
                <a:latin typeface="Segoe UI Semibold"/>
                <a:ea typeface="+mn-ea"/>
                <a:cs typeface="Segoe UI" panose="020B0502040204020203" pitchFamily="34" charset="0"/>
              </a:rPr>
              <a:t>Defend.</a:t>
            </a: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Detect and resolve threats to those resources and services. With prioritized </a:t>
            </a:r>
            <a:r>
              <a:rPr kumimoji="0" lang="en-US" sz="1600" b="1"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security alerts</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 focus on what matters the most and surface to the right audience</a:t>
            </a:r>
          </a:p>
        </p:txBody>
      </p:sp>
      <p:grpSp>
        <p:nvGrpSpPr>
          <p:cNvPr id="4" name="Group 3" descr="Microsoft Defender for Cloud graph">
            <a:extLst>
              <a:ext uri="{FF2B5EF4-FFF2-40B4-BE49-F238E27FC236}">
                <a16:creationId xmlns:a16="http://schemas.microsoft.com/office/drawing/2014/main" id="{7FD75DCA-78C2-63C1-BC7E-F3AE95910869}"/>
              </a:ext>
            </a:extLst>
          </p:cNvPr>
          <p:cNvGrpSpPr/>
          <p:nvPr/>
        </p:nvGrpSpPr>
        <p:grpSpPr>
          <a:xfrm>
            <a:off x="7467483" y="962761"/>
            <a:ext cx="3890483" cy="4932477"/>
            <a:chOff x="435905" y="1679183"/>
            <a:chExt cx="3890483" cy="4932477"/>
          </a:xfrm>
        </p:grpSpPr>
        <p:sp>
          <p:nvSpPr>
            <p:cNvPr id="5" name="!! Outer cirle">
              <a:extLst>
                <a:ext uri="{FF2B5EF4-FFF2-40B4-BE49-F238E27FC236}">
                  <a16:creationId xmlns:a16="http://schemas.microsoft.com/office/drawing/2014/main" id="{F02EBD61-1C53-DFAB-4908-913307368C76}"/>
                </a:ext>
                <a:ext uri="{C183D7F6-B498-43B3-948B-1728B52AA6E4}">
                  <adec:decorative xmlns:adec="http://schemas.microsoft.com/office/drawing/2017/decorative" val="1"/>
                </a:ext>
              </a:extLst>
            </p:cNvPr>
            <p:cNvSpPr/>
            <p:nvPr/>
          </p:nvSpPr>
          <p:spPr bwMode="auto">
            <a:xfrm>
              <a:off x="606970" y="1679183"/>
              <a:ext cx="3499635" cy="3499634"/>
            </a:xfrm>
            <a:prstGeom prst="ellipse">
              <a:avLst/>
            </a:prstGeom>
            <a:noFill/>
            <a:ln w="149225" cap="rnd" cmpd="sng" algn="ctr">
              <a:solidFill>
                <a:schemeClr val="bg2"/>
              </a:solidFill>
              <a:prstDash val="solid"/>
              <a:headEnd type="none" w="med" len="med"/>
              <a:tailEnd type="none" w="med" len="med"/>
            </a:ln>
            <a:effectLst/>
          </p:spPr>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22"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96">
              <a:extLst>
                <a:ext uri="{FF2B5EF4-FFF2-40B4-BE49-F238E27FC236}">
                  <a16:creationId xmlns:a16="http://schemas.microsoft.com/office/drawing/2014/main" id="{5DCB1D72-8FD9-721E-FC1B-304EDE6ABFA3}"/>
                </a:ext>
                <a:ext uri="{C183D7F6-B498-43B3-948B-1728B52AA6E4}">
                  <adec:decorative xmlns:adec="http://schemas.microsoft.com/office/drawing/2017/decorative" val="1"/>
                </a:ext>
              </a:extLst>
            </p:cNvPr>
            <p:cNvSpPr/>
            <p:nvPr/>
          </p:nvSpPr>
          <p:spPr bwMode="auto">
            <a:xfrm>
              <a:off x="525415" y="4872611"/>
              <a:ext cx="3776865" cy="522963"/>
            </a:xfrm>
            <a:prstGeom prst="roundRect">
              <a:avLst>
                <a:gd name="adj" fmla="val 50000"/>
              </a:avLst>
            </a:prstGeom>
            <a:solidFill>
              <a:schemeClr val="bg2"/>
            </a:solidFill>
          </p:spPr>
          <p:txBody>
            <a:bodyPr wrap="square" tIns="87880" bIns="89630" anchor="ctr" anchorCtr="0">
              <a:noAutofit/>
            </a:bodyPr>
            <a:lstStyle/>
            <a:p>
              <a:pPr marL="0" marR="0" lvl="0" indent="0" algn="ctr" defTabSz="861220" rtl="0" eaLnBrk="1" fontAlgn="auto" latinLnBrk="0" hangingPunct="1">
                <a:lnSpc>
                  <a:spcPct val="100000"/>
                </a:lnSpc>
                <a:spcBef>
                  <a:spcPts val="0"/>
                </a:spcBef>
                <a:spcAft>
                  <a:spcPts val="0"/>
                </a:spcAft>
                <a:buClrTx/>
                <a:buSzTx/>
                <a:buFontTx/>
                <a:buNone/>
                <a:tabLst/>
                <a:defRPr/>
              </a:pPr>
              <a:r>
                <a:rPr kumimoji="0" lang="en-US" sz="1730" b="1" i="0" u="none" strike="noStrike" kern="0" cap="none" spc="-48" normalizeH="0" baseline="0" noProof="0">
                  <a:ln w="3175">
                    <a:noFill/>
                  </a:ln>
                  <a:solidFill>
                    <a:srgbClr val="50E6FF"/>
                  </a:solidFill>
                  <a:effectLst/>
                  <a:uLnTx/>
                  <a:uFillTx/>
                  <a:latin typeface="Segoe UI Semibold"/>
                  <a:ea typeface="+mn-ea"/>
                  <a:cs typeface="Segoe UI" pitchFamily="34" charset="0"/>
                </a:rPr>
                <a:t>Microsoft Defender for Cloud</a:t>
              </a:r>
            </a:p>
          </p:txBody>
        </p:sp>
        <p:sp>
          <p:nvSpPr>
            <p:cNvPr id="8" name="!! Identities text">
              <a:extLst>
                <a:ext uri="{FF2B5EF4-FFF2-40B4-BE49-F238E27FC236}">
                  <a16:creationId xmlns:a16="http://schemas.microsoft.com/office/drawing/2014/main" id="{18EDC3E2-1CF2-6E7D-9462-3CC239CA4BB2}"/>
                </a:ext>
                <a:ext uri="{C183D7F6-B498-43B3-948B-1728B52AA6E4}">
                  <adec:decorative xmlns:adec="http://schemas.microsoft.com/office/drawing/2017/decorative" val="1"/>
                </a:ext>
              </a:extLst>
            </p:cNvPr>
            <p:cNvSpPr/>
            <p:nvPr/>
          </p:nvSpPr>
          <p:spPr>
            <a:xfrm>
              <a:off x="944242" y="2979986"/>
              <a:ext cx="1003313" cy="457006"/>
            </a:xfrm>
            <a:prstGeom prst="rect">
              <a:avLst/>
            </a:prstGeom>
            <a:noFill/>
          </p:spPr>
          <p:txBody>
            <a:bodyPr wrap="none" lIns="175712" tIns="146263" rIns="175712" bIns="140569" rtlCol="0" anchor="t" anchorCtr="0">
              <a:noAutofit/>
            </a:bodyPr>
            <a:lstStyle/>
            <a:p>
              <a:pPr marL="0" marR="0" lvl="0" indent="0" algn="ctr" defTabSz="878359" rtl="0" eaLnBrk="1" fontAlgn="auto" latinLnBrk="0" hangingPunct="1">
                <a:lnSpc>
                  <a:spcPct val="90000"/>
                </a:lnSpc>
                <a:spcBef>
                  <a:spcPts val="0"/>
                </a:spcBef>
                <a:spcAft>
                  <a:spcPts val="564"/>
                </a:spcAft>
                <a:buClrTx/>
                <a:buSzTx/>
                <a:buFontTx/>
                <a:buNone/>
                <a:tabLst/>
                <a:defRPr/>
              </a:pPr>
              <a:r>
                <a:rPr kumimoji="0" lang="en-US" sz="1009" b="0" i="0" u="none" strike="noStrike" kern="0" cap="none" spc="0" normalizeH="0" baseline="0" noProof="0">
                  <a:ln>
                    <a:noFill/>
                  </a:ln>
                  <a:solidFill>
                    <a:prstClr val="white"/>
                  </a:solidFill>
                  <a:effectLst/>
                  <a:uLnTx/>
                  <a:uFillTx/>
                  <a:latin typeface="Segoe UI Semibold"/>
                  <a:ea typeface="+mn-ea"/>
                  <a:cs typeface="+mn-cs"/>
                </a:rPr>
                <a:t>SQL/Storage</a:t>
              </a:r>
            </a:p>
          </p:txBody>
        </p:sp>
        <p:sp>
          <p:nvSpPr>
            <p:cNvPr id="9" name="!! Devices text">
              <a:extLst>
                <a:ext uri="{FF2B5EF4-FFF2-40B4-BE49-F238E27FC236}">
                  <a16:creationId xmlns:a16="http://schemas.microsoft.com/office/drawing/2014/main" id="{EFF57311-5AD3-EC00-0F53-AA08FDF1E818}"/>
                </a:ext>
                <a:ext uri="{C183D7F6-B498-43B3-948B-1728B52AA6E4}">
                  <adec:decorative xmlns:adec="http://schemas.microsoft.com/office/drawing/2017/decorative" val="1"/>
                </a:ext>
              </a:extLst>
            </p:cNvPr>
            <p:cNvSpPr/>
            <p:nvPr/>
          </p:nvSpPr>
          <p:spPr>
            <a:xfrm>
              <a:off x="1914393" y="2979986"/>
              <a:ext cx="884793" cy="457006"/>
            </a:xfrm>
            <a:prstGeom prst="rect">
              <a:avLst/>
            </a:prstGeom>
            <a:noFill/>
          </p:spPr>
          <p:txBody>
            <a:bodyPr wrap="none" lIns="175712" tIns="146263" rIns="175712" bIns="140569" rtlCol="0" anchor="t" anchorCtr="0">
              <a:noAutofit/>
            </a:bodyPr>
            <a:lstStyle/>
            <a:p>
              <a:pPr marL="0" marR="0" lvl="0" indent="0" algn="ctr" defTabSz="896215" rtl="0" eaLnBrk="1" fontAlgn="base" latinLnBrk="0" hangingPunct="1">
                <a:lnSpc>
                  <a:spcPct val="90000"/>
                </a:lnSpc>
                <a:spcBef>
                  <a:spcPct val="0"/>
                </a:spcBef>
                <a:spcAft>
                  <a:spcPts val="588"/>
                </a:spcAft>
                <a:buClrTx/>
                <a:buSzTx/>
                <a:buFontTx/>
                <a:buNone/>
                <a:tabLst/>
                <a:defRPr/>
              </a:pPr>
              <a:r>
                <a:rPr kumimoji="0" lang="en-US" sz="1009" b="0" i="0" u="none" strike="noStrike" kern="1200" cap="none" spc="0" normalizeH="0" baseline="0" noProof="0">
                  <a:ln>
                    <a:noFill/>
                  </a:ln>
                  <a:solidFill>
                    <a:prstClr val="white"/>
                  </a:solidFill>
                  <a:effectLst/>
                  <a:uLnTx/>
                  <a:uFillTx/>
                  <a:latin typeface="Segoe UI Semibold"/>
                  <a:ea typeface="+mn-ea"/>
                  <a:cs typeface="+mn-cs"/>
                </a:rPr>
                <a:t>VMs</a:t>
              </a:r>
            </a:p>
          </p:txBody>
        </p:sp>
        <p:sp>
          <p:nvSpPr>
            <p:cNvPr id="10" name="!! Apps text">
              <a:extLst>
                <a:ext uri="{FF2B5EF4-FFF2-40B4-BE49-F238E27FC236}">
                  <a16:creationId xmlns:a16="http://schemas.microsoft.com/office/drawing/2014/main" id="{3467BCCB-C9A9-6FDA-8156-CC836E94848D}"/>
                </a:ext>
                <a:ext uri="{C183D7F6-B498-43B3-948B-1728B52AA6E4}">
                  <adec:decorative xmlns:adec="http://schemas.microsoft.com/office/drawing/2017/decorative" val="0"/>
                </a:ext>
              </a:extLst>
            </p:cNvPr>
            <p:cNvSpPr/>
            <p:nvPr/>
          </p:nvSpPr>
          <p:spPr>
            <a:xfrm>
              <a:off x="2912043" y="2979986"/>
              <a:ext cx="708616" cy="457007"/>
            </a:xfrm>
            <a:prstGeom prst="rect">
              <a:avLst/>
            </a:prstGeom>
            <a:noFill/>
          </p:spPr>
          <p:txBody>
            <a:bodyPr wrap="none" lIns="175712" tIns="146263" rIns="175712" bIns="140569" rtlCol="0" anchor="t" anchorCtr="0">
              <a:noAutofit/>
            </a:bodyPr>
            <a:lstStyle/>
            <a:p>
              <a:pPr marL="0" marR="0" lvl="0" indent="0" algn="ctr" defTabSz="878359" rtl="0" eaLnBrk="1" fontAlgn="auto" latinLnBrk="0" hangingPunct="1">
                <a:lnSpc>
                  <a:spcPct val="90000"/>
                </a:lnSpc>
                <a:spcBef>
                  <a:spcPts val="0"/>
                </a:spcBef>
                <a:spcAft>
                  <a:spcPts val="564"/>
                </a:spcAft>
                <a:buClrTx/>
                <a:buSzTx/>
                <a:buFontTx/>
                <a:buNone/>
                <a:tabLst/>
                <a:defRPr/>
              </a:pPr>
              <a:r>
                <a:rPr kumimoji="0" lang="en-US" sz="1009" b="0" i="0" u="none" strike="noStrike" kern="0" cap="none" spc="0" normalizeH="0" baseline="0" noProof="0">
                  <a:ln>
                    <a:noFill/>
                  </a:ln>
                  <a:solidFill>
                    <a:prstClr val="white"/>
                  </a:solidFill>
                  <a:effectLst/>
                  <a:uLnTx/>
                  <a:uFillTx/>
                  <a:latin typeface="Segoe UI Semibold"/>
                  <a:ea typeface="+mn-ea"/>
                  <a:cs typeface="+mn-cs"/>
                </a:rPr>
                <a:t>Containers</a:t>
              </a:r>
            </a:p>
          </p:txBody>
        </p:sp>
        <p:sp>
          <p:nvSpPr>
            <p:cNvPr id="11" name="Rectangle 10">
              <a:extLst>
                <a:ext uri="{FF2B5EF4-FFF2-40B4-BE49-F238E27FC236}">
                  <a16:creationId xmlns:a16="http://schemas.microsoft.com/office/drawing/2014/main" id="{E7E21185-25A7-D02C-2D00-421A8616F593}"/>
                </a:ext>
              </a:extLst>
            </p:cNvPr>
            <p:cNvSpPr/>
            <p:nvPr/>
          </p:nvSpPr>
          <p:spPr bwMode="auto">
            <a:xfrm>
              <a:off x="967647" y="3965689"/>
              <a:ext cx="956506" cy="22528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182828" tIns="146263" rIns="182828" bIns="146263" numCol="1" spcCol="0" rtlCol="0" fromWordArt="0" anchor="t" anchorCtr="0" forceAA="0" compatLnSpc="1">
              <a:prstTxWarp prst="textNoShape">
                <a:avLst/>
              </a:prstTxWarp>
              <a:noAutofit/>
            </a:bodyPr>
            <a:lstStyle/>
            <a:p>
              <a:pPr marL="0" marR="0" lvl="0" indent="0" algn="ctr" defTabSz="896215" rtl="0" eaLnBrk="1" fontAlgn="base" latinLnBrk="0" hangingPunct="1">
                <a:lnSpc>
                  <a:spcPct val="90000"/>
                </a:lnSpc>
                <a:spcBef>
                  <a:spcPct val="0"/>
                </a:spcBef>
                <a:spcAft>
                  <a:spcPts val="588"/>
                </a:spcAft>
                <a:buClrTx/>
                <a:buSzTx/>
                <a:buFontTx/>
                <a:buNone/>
                <a:tabLst/>
                <a:defRPr/>
              </a:pPr>
              <a:r>
                <a:rPr kumimoji="0" lang="en-US" sz="1009" b="0" i="0" u="none" strike="noStrike" kern="1200" cap="none" spc="0" normalizeH="0" baseline="0" noProof="0">
                  <a:ln>
                    <a:noFill/>
                  </a:ln>
                  <a:solidFill>
                    <a:prstClr val="white"/>
                  </a:solidFill>
                  <a:effectLst/>
                  <a:uLnTx/>
                  <a:uFillTx/>
                  <a:latin typeface="Segoe UI Semibold"/>
                  <a:ea typeface="+mn-ea"/>
                  <a:cs typeface="+mn-cs"/>
                </a:rPr>
                <a:t>Network</a:t>
              </a:r>
              <a:r>
                <a:rPr kumimoji="0" lang="en-US" sz="1009" b="0" i="0" u="none" strike="noStrike" kern="1200" cap="none" spc="0" normalizeH="0" baseline="0" noProof="0">
                  <a:ln>
                    <a:noFill/>
                  </a:ln>
                  <a:solidFill>
                    <a:prstClr val="white"/>
                  </a:solidFill>
                  <a:effectLst/>
                  <a:highlight>
                    <a:srgbClr val="FFFF00"/>
                  </a:highlight>
                  <a:uLnTx/>
                  <a:uFillTx/>
                  <a:latin typeface="Segoe UI Semibold"/>
                  <a:ea typeface="+mn-ea"/>
                  <a:cs typeface="+mn-cs"/>
                </a:rPr>
                <a:t> </a:t>
              </a:r>
            </a:p>
          </p:txBody>
        </p:sp>
        <p:sp>
          <p:nvSpPr>
            <p:cNvPr id="12" name="Rectangle 11">
              <a:extLst>
                <a:ext uri="{FF2B5EF4-FFF2-40B4-BE49-F238E27FC236}">
                  <a16:creationId xmlns:a16="http://schemas.microsoft.com/office/drawing/2014/main" id="{0DB8756A-3A41-FBDE-ECBC-E4D7C86491F8}"/>
                </a:ext>
                <a:ext uri="{C183D7F6-B498-43B3-948B-1728B52AA6E4}">
                  <adec:decorative xmlns:adec="http://schemas.microsoft.com/office/drawing/2017/decorative" val="0"/>
                </a:ext>
              </a:extLst>
            </p:cNvPr>
            <p:cNvSpPr/>
            <p:nvPr/>
          </p:nvSpPr>
          <p:spPr bwMode="auto">
            <a:xfrm>
              <a:off x="2037021" y="3965688"/>
              <a:ext cx="639535" cy="225290"/>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182828" tIns="146263" rIns="182828" bIns="146263" numCol="1" spcCol="0" rtlCol="0" fromWordArt="0" anchor="t" anchorCtr="0" forceAA="0" compatLnSpc="1">
              <a:prstTxWarp prst="textNoShape">
                <a:avLst/>
              </a:prstTxWarp>
              <a:noAutofit/>
            </a:bodyPr>
            <a:lstStyle/>
            <a:p>
              <a:pPr marL="0" marR="0" lvl="0" indent="0" algn="ctr" defTabSz="896215" rtl="0" eaLnBrk="1" fontAlgn="base" latinLnBrk="0" hangingPunct="1">
                <a:lnSpc>
                  <a:spcPct val="90000"/>
                </a:lnSpc>
                <a:spcBef>
                  <a:spcPct val="0"/>
                </a:spcBef>
                <a:spcAft>
                  <a:spcPts val="588"/>
                </a:spcAft>
                <a:buClrTx/>
                <a:buSzTx/>
                <a:buFontTx/>
                <a:buNone/>
                <a:tabLst/>
                <a:defRPr/>
              </a:pPr>
              <a:r>
                <a:rPr kumimoji="0" lang="en-US" sz="1009" b="0" i="0" u="none" strike="noStrike" kern="1200" cap="none" spc="0" normalizeH="0" baseline="0" noProof="0">
                  <a:ln>
                    <a:noFill/>
                  </a:ln>
                  <a:solidFill>
                    <a:prstClr val="white"/>
                  </a:solidFill>
                  <a:effectLst/>
                  <a:uLnTx/>
                  <a:uFillTx/>
                  <a:latin typeface="Segoe UI Semibold"/>
                  <a:ea typeface="+mn-ea"/>
                  <a:cs typeface="+mn-cs"/>
                </a:rPr>
                <a:t>Industrial </a:t>
              </a:r>
              <a:br>
                <a:rPr kumimoji="0" lang="en-US" sz="1009" b="0" i="0" u="none" strike="noStrike" kern="1200" cap="none" spc="0" normalizeH="0" baseline="0" noProof="0">
                  <a:ln>
                    <a:noFill/>
                  </a:ln>
                  <a:solidFill>
                    <a:prstClr val="white"/>
                  </a:solidFill>
                  <a:effectLst/>
                  <a:uLnTx/>
                  <a:uFillTx/>
                  <a:latin typeface="Segoe UI Semibold"/>
                  <a:ea typeface="+mn-ea"/>
                  <a:cs typeface="+mn-cs"/>
                </a:rPr>
              </a:br>
              <a:r>
                <a:rPr kumimoji="0" lang="en-US" sz="1009" b="0" i="0" u="none" strike="noStrike" kern="1200" cap="none" spc="0" normalizeH="0" baseline="0" noProof="0">
                  <a:ln>
                    <a:noFill/>
                  </a:ln>
                  <a:solidFill>
                    <a:prstClr val="white"/>
                  </a:solidFill>
                  <a:effectLst/>
                  <a:uLnTx/>
                  <a:uFillTx/>
                  <a:latin typeface="Segoe UI Semibold"/>
                  <a:ea typeface="+mn-ea"/>
                  <a:cs typeface="+mn-cs"/>
                </a:rPr>
                <a:t>IoT</a:t>
              </a:r>
            </a:p>
          </p:txBody>
        </p:sp>
        <p:sp>
          <p:nvSpPr>
            <p:cNvPr id="13" name="Rectangle 12">
              <a:extLst>
                <a:ext uri="{FF2B5EF4-FFF2-40B4-BE49-F238E27FC236}">
                  <a16:creationId xmlns:a16="http://schemas.microsoft.com/office/drawing/2014/main" id="{064DF60D-35E4-F51E-330C-58373EB3238C}"/>
                </a:ext>
                <a:ext uri="{C183D7F6-B498-43B3-948B-1728B52AA6E4}">
                  <adec:decorative xmlns:adec="http://schemas.microsoft.com/office/drawing/2017/decorative" val="1"/>
                </a:ext>
              </a:extLst>
            </p:cNvPr>
            <p:cNvSpPr/>
            <p:nvPr/>
          </p:nvSpPr>
          <p:spPr bwMode="auto">
            <a:xfrm>
              <a:off x="2851160" y="3965689"/>
              <a:ext cx="822258" cy="22528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182828" tIns="146263" rIns="182828" bIns="146263" numCol="1" spcCol="0" rtlCol="0" fromWordArt="0" anchor="t" anchorCtr="0" forceAA="0" compatLnSpc="1">
              <a:prstTxWarp prst="textNoShape">
                <a:avLst/>
              </a:prstTxWarp>
              <a:noAutofit/>
            </a:bodyPr>
            <a:lstStyle/>
            <a:p>
              <a:pPr marL="0" marR="0" lvl="0" indent="0" algn="ctr" defTabSz="896215" rtl="0" eaLnBrk="1" fontAlgn="base" latinLnBrk="0" hangingPunct="1">
                <a:lnSpc>
                  <a:spcPct val="90000"/>
                </a:lnSpc>
                <a:spcBef>
                  <a:spcPct val="0"/>
                </a:spcBef>
                <a:spcAft>
                  <a:spcPts val="588"/>
                </a:spcAft>
                <a:buClrTx/>
                <a:buSzTx/>
                <a:buFontTx/>
                <a:buNone/>
                <a:tabLst/>
                <a:defRPr/>
              </a:pPr>
              <a:r>
                <a:rPr kumimoji="0" lang="en-US" sz="1009" b="0" i="0" u="none" strike="noStrike" kern="1200" cap="none" spc="0" normalizeH="0" baseline="0" noProof="0">
                  <a:ln>
                    <a:noFill/>
                  </a:ln>
                  <a:solidFill>
                    <a:prstClr val="white"/>
                  </a:solidFill>
                  <a:effectLst/>
                  <a:uLnTx/>
                  <a:uFillTx/>
                  <a:latin typeface="Segoe UI Semibold"/>
                  <a:ea typeface="+mn-ea"/>
                  <a:cs typeface="+mn-cs"/>
                </a:rPr>
                <a:t>Apps</a:t>
              </a:r>
            </a:p>
          </p:txBody>
        </p:sp>
        <p:sp>
          <p:nvSpPr>
            <p:cNvPr id="14" name="Oval 13">
              <a:extLst>
                <a:ext uri="{FF2B5EF4-FFF2-40B4-BE49-F238E27FC236}">
                  <a16:creationId xmlns:a16="http://schemas.microsoft.com/office/drawing/2014/main" id="{511B89EE-1A05-51E3-3972-545A0C6EE7E8}"/>
                </a:ext>
                <a:ext uri="{C183D7F6-B498-43B3-948B-1728B52AA6E4}">
                  <adec:decorative xmlns:adec="http://schemas.microsoft.com/office/drawing/2017/decorative" val="1"/>
                </a:ext>
              </a:extLst>
            </p:cNvPr>
            <p:cNvSpPr/>
            <p:nvPr/>
          </p:nvSpPr>
          <p:spPr bwMode="auto">
            <a:xfrm>
              <a:off x="1204285" y="2552957"/>
              <a:ext cx="480495" cy="480495"/>
            </a:xfrm>
            <a:prstGeom prst="ellipse">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l" defTabSz="896094" rtl="0" eaLnBrk="1" fontAlgn="base" latinLnBrk="0" hangingPunct="1">
                <a:lnSpc>
                  <a:spcPct val="100000"/>
                </a:lnSpc>
                <a:spcBef>
                  <a:spcPct val="0"/>
                </a:spcBef>
                <a:spcAft>
                  <a:spcPct val="0"/>
                </a:spcAft>
                <a:buClrTx/>
                <a:buSzTx/>
                <a:buFontTx/>
                <a:buNone/>
                <a:tabLst/>
                <a:defRPr/>
              </a:pPr>
              <a:endParaRPr kumimoji="0" lang="en-US" sz="2307"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4BE3A446-457F-EE02-9411-91283308ED5A}"/>
                </a:ext>
                <a:ext uri="{C183D7F6-B498-43B3-948B-1728B52AA6E4}">
                  <adec:decorative xmlns:adec="http://schemas.microsoft.com/office/drawing/2017/decorative" val="1"/>
                </a:ext>
              </a:extLst>
            </p:cNvPr>
            <p:cNvSpPr/>
            <p:nvPr/>
          </p:nvSpPr>
          <p:spPr bwMode="auto">
            <a:xfrm>
              <a:off x="3028798" y="2552957"/>
              <a:ext cx="480495" cy="480495"/>
            </a:xfrm>
            <a:prstGeom prst="ellipse">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l" defTabSz="896094" rtl="0" eaLnBrk="1" fontAlgn="base" latinLnBrk="0" hangingPunct="1">
                <a:lnSpc>
                  <a:spcPct val="100000"/>
                </a:lnSpc>
                <a:spcBef>
                  <a:spcPct val="0"/>
                </a:spcBef>
                <a:spcAft>
                  <a:spcPct val="0"/>
                </a:spcAft>
                <a:buClrTx/>
                <a:buSzTx/>
                <a:buFontTx/>
                <a:buNone/>
                <a:tabLst/>
                <a:defRPr/>
              </a:pPr>
              <a:endParaRPr kumimoji="0" lang="en-US" sz="2307"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9204BB2F-1E80-C0F9-3CA0-3A867AD02FA3}"/>
                </a:ext>
                <a:ext uri="{C183D7F6-B498-43B3-948B-1728B52AA6E4}">
                  <adec:decorative xmlns:adec="http://schemas.microsoft.com/office/drawing/2017/decorative" val="1"/>
                </a:ext>
              </a:extLst>
            </p:cNvPr>
            <p:cNvSpPr/>
            <p:nvPr/>
          </p:nvSpPr>
          <p:spPr bwMode="auto">
            <a:xfrm>
              <a:off x="2119237" y="2552957"/>
              <a:ext cx="480495" cy="480495"/>
            </a:xfrm>
            <a:prstGeom prst="ellipse">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l" defTabSz="896094" rtl="0" eaLnBrk="1" fontAlgn="base" latinLnBrk="0" hangingPunct="1">
                <a:lnSpc>
                  <a:spcPct val="100000"/>
                </a:lnSpc>
                <a:spcBef>
                  <a:spcPct val="0"/>
                </a:spcBef>
                <a:spcAft>
                  <a:spcPct val="0"/>
                </a:spcAft>
                <a:buClrTx/>
                <a:buSzTx/>
                <a:buFontTx/>
                <a:buNone/>
                <a:tabLst/>
                <a:defRPr/>
              </a:pPr>
              <a:endParaRPr kumimoji="0" lang="en-US" sz="2307"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Oval 16">
              <a:extLst>
                <a:ext uri="{FF2B5EF4-FFF2-40B4-BE49-F238E27FC236}">
                  <a16:creationId xmlns:a16="http://schemas.microsoft.com/office/drawing/2014/main" id="{17460ABC-F13F-882B-3C87-5F9C7568866C}"/>
                </a:ext>
                <a:ext uri="{C183D7F6-B498-43B3-948B-1728B52AA6E4}">
                  <adec:decorative xmlns:adec="http://schemas.microsoft.com/office/drawing/2017/decorative" val="1"/>
                </a:ext>
              </a:extLst>
            </p:cNvPr>
            <p:cNvSpPr/>
            <p:nvPr/>
          </p:nvSpPr>
          <p:spPr bwMode="auto">
            <a:xfrm>
              <a:off x="1204285" y="3496130"/>
              <a:ext cx="480495" cy="480495"/>
            </a:xfrm>
            <a:prstGeom prst="ellipse">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l" defTabSz="896094" rtl="0" eaLnBrk="1" fontAlgn="base" latinLnBrk="0" hangingPunct="1">
                <a:lnSpc>
                  <a:spcPct val="100000"/>
                </a:lnSpc>
                <a:spcBef>
                  <a:spcPct val="0"/>
                </a:spcBef>
                <a:spcAft>
                  <a:spcPct val="0"/>
                </a:spcAft>
                <a:buClrTx/>
                <a:buSzTx/>
                <a:buFontTx/>
                <a:buNone/>
                <a:tabLst/>
                <a:defRPr/>
              </a:pPr>
              <a:endParaRPr kumimoji="0" lang="en-US" sz="2307"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E12608EB-E1CB-58D5-2DE5-0680FE85CA55}"/>
                </a:ext>
                <a:ext uri="{C183D7F6-B498-43B3-948B-1728B52AA6E4}">
                  <adec:decorative xmlns:adec="http://schemas.microsoft.com/office/drawing/2017/decorative" val="1"/>
                </a:ext>
              </a:extLst>
            </p:cNvPr>
            <p:cNvSpPr/>
            <p:nvPr/>
          </p:nvSpPr>
          <p:spPr bwMode="auto">
            <a:xfrm>
              <a:off x="2119238" y="3496130"/>
              <a:ext cx="480495" cy="480495"/>
            </a:xfrm>
            <a:prstGeom prst="ellipse">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l" defTabSz="896094" rtl="0" eaLnBrk="1" fontAlgn="base" latinLnBrk="0" hangingPunct="1">
                <a:lnSpc>
                  <a:spcPct val="100000"/>
                </a:lnSpc>
                <a:spcBef>
                  <a:spcPct val="0"/>
                </a:spcBef>
                <a:spcAft>
                  <a:spcPct val="0"/>
                </a:spcAft>
                <a:buClrTx/>
                <a:buSzTx/>
                <a:buFontTx/>
                <a:buNone/>
                <a:tabLst/>
                <a:defRPr/>
              </a:pPr>
              <a:endParaRPr kumimoji="0" lang="en-US" sz="2307"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69F10E99-7D3D-6449-66CA-06B7EE0BE368}"/>
                </a:ext>
                <a:ext uri="{C183D7F6-B498-43B3-948B-1728B52AA6E4}">
                  <adec:decorative xmlns:adec="http://schemas.microsoft.com/office/drawing/2017/decorative" val="1"/>
                </a:ext>
              </a:extLst>
            </p:cNvPr>
            <p:cNvSpPr/>
            <p:nvPr/>
          </p:nvSpPr>
          <p:spPr bwMode="auto">
            <a:xfrm>
              <a:off x="3028798" y="3496130"/>
              <a:ext cx="480495" cy="480495"/>
            </a:xfrm>
            <a:prstGeom prst="ellipse">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l" defTabSz="896094" rtl="0" eaLnBrk="1" fontAlgn="base" latinLnBrk="0" hangingPunct="1">
                <a:lnSpc>
                  <a:spcPct val="100000"/>
                </a:lnSpc>
                <a:spcBef>
                  <a:spcPct val="0"/>
                </a:spcBef>
                <a:spcAft>
                  <a:spcPct val="0"/>
                </a:spcAft>
                <a:buClrTx/>
                <a:buSzTx/>
                <a:buFontTx/>
                <a:buNone/>
                <a:tabLst/>
                <a:defRPr/>
              </a:pPr>
              <a:endParaRPr kumimoji="0" lang="en-US" sz="2307"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0" name="Graphic 19" descr="Azure Arc logo">
              <a:extLst>
                <a:ext uri="{FF2B5EF4-FFF2-40B4-BE49-F238E27FC236}">
                  <a16:creationId xmlns:a16="http://schemas.microsoft.com/office/drawing/2014/main" id="{9EC84934-6C0D-F76F-2600-83087A64A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60227" y="5244426"/>
              <a:ext cx="447034" cy="447034"/>
            </a:xfrm>
            <a:prstGeom prst="rect">
              <a:avLst/>
            </a:prstGeom>
            <a:effectLst>
              <a:outerShdw blurRad="571500" algn="tl" rotWithShape="0">
                <a:srgbClr val="0078D4">
                  <a:alpha val="70000"/>
                </a:srgbClr>
              </a:outerShdw>
            </a:effectLst>
          </p:spPr>
        </p:pic>
        <p:grpSp>
          <p:nvGrpSpPr>
            <p:cNvPr id="21" name="Group 20">
              <a:extLst>
                <a:ext uri="{FF2B5EF4-FFF2-40B4-BE49-F238E27FC236}">
                  <a16:creationId xmlns:a16="http://schemas.microsoft.com/office/drawing/2014/main" id="{BFFB0077-C5E0-02E3-CB01-1C04B0A5E166}"/>
                </a:ext>
                <a:ext uri="{C183D7F6-B498-43B3-948B-1728B52AA6E4}">
                  <adec:decorative xmlns:adec="http://schemas.microsoft.com/office/drawing/2017/decorative" val="1"/>
                </a:ext>
              </a:extLst>
            </p:cNvPr>
            <p:cNvGrpSpPr/>
            <p:nvPr/>
          </p:nvGrpSpPr>
          <p:grpSpPr>
            <a:xfrm>
              <a:off x="435905" y="5716974"/>
              <a:ext cx="3890483" cy="894686"/>
              <a:chOff x="6019198" y="5236776"/>
              <a:chExt cx="3798891" cy="842261"/>
            </a:xfrm>
          </p:grpSpPr>
          <p:sp>
            <p:nvSpPr>
              <p:cNvPr id="66" name="Rectangle 65">
                <a:extLst>
                  <a:ext uri="{FF2B5EF4-FFF2-40B4-BE49-F238E27FC236}">
                    <a16:creationId xmlns:a16="http://schemas.microsoft.com/office/drawing/2014/main" id="{3374B244-07EB-70A4-95DD-959F72B14045}"/>
                  </a:ext>
                  <a:ext uri="{C183D7F6-B498-43B3-948B-1728B52AA6E4}">
                    <adec:decorative xmlns:adec="http://schemas.microsoft.com/office/drawing/2017/decorative" val="1"/>
                  </a:ext>
                </a:extLst>
              </p:cNvPr>
              <p:cNvSpPr/>
              <p:nvPr/>
            </p:nvSpPr>
            <p:spPr bwMode="auto">
              <a:xfrm>
                <a:off x="6019198" y="5236776"/>
                <a:ext cx="3798891" cy="84226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50E6FF"/>
                  </a:solidFill>
                  <a:effectLst/>
                  <a:uLnTx/>
                  <a:uFillTx/>
                  <a:latin typeface="Segoe UI"/>
                  <a:ea typeface="+mn-ea"/>
                  <a:cs typeface="+mn-cs"/>
                </a:endParaRPr>
              </a:p>
            </p:txBody>
          </p:sp>
          <p:grpSp>
            <p:nvGrpSpPr>
              <p:cNvPr id="67" name="Group 66">
                <a:extLst>
                  <a:ext uri="{FF2B5EF4-FFF2-40B4-BE49-F238E27FC236}">
                    <a16:creationId xmlns:a16="http://schemas.microsoft.com/office/drawing/2014/main" id="{B3100B1F-2DD1-9FBB-F09E-345DC5EDC59B}"/>
                  </a:ext>
                </a:extLst>
              </p:cNvPr>
              <p:cNvGrpSpPr/>
              <p:nvPr/>
            </p:nvGrpSpPr>
            <p:grpSpPr>
              <a:xfrm>
                <a:off x="6343322" y="5428291"/>
                <a:ext cx="3037433" cy="500498"/>
                <a:chOff x="6343322" y="5428291"/>
                <a:chExt cx="3037433" cy="500498"/>
              </a:xfrm>
            </p:grpSpPr>
            <p:grpSp>
              <p:nvGrpSpPr>
                <p:cNvPr id="68" name="Group 67" descr="Multi-cloud">
                  <a:extLst>
                    <a:ext uri="{FF2B5EF4-FFF2-40B4-BE49-F238E27FC236}">
                      <a16:creationId xmlns:a16="http://schemas.microsoft.com/office/drawing/2014/main" id="{1F7EC5D4-5AAC-C324-62F6-A9C792CFB310}"/>
                    </a:ext>
                  </a:extLst>
                </p:cNvPr>
                <p:cNvGrpSpPr/>
                <p:nvPr/>
              </p:nvGrpSpPr>
              <p:grpSpPr>
                <a:xfrm>
                  <a:off x="6343322" y="5444653"/>
                  <a:ext cx="817531" cy="484136"/>
                  <a:chOff x="6764620" y="5811963"/>
                  <a:chExt cx="817531" cy="484136"/>
                </a:xfrm>
              </p:grpSpPr>
              <p:sp>
                <p:nvSpPr>
                  <p:cNvPr id="81" name="Rectangle 80">
                    <a:extLst>
                      <a:ext uri="{FF2B5EF4-FFF2-40B4-BE49-F238E27FC236}">
                        <a16:creationId xmlns:a16="http://schemas.microsoft.com/office/drawing/2014/main" id="{2161E104-CA99-DDBF-E50A-FD65938A2022}"/>
                      </a:ext>
                    </a:extLst>
                  </p:cNvPr>
                  <p:cNvSpPr/>
                  <p:nvPr/>
                </p:nvSpPr>
                <p:spPr>
                  <a:xfrm>
                    <a:off x="6764620" y="6111433"/>
                    <a:ext cx="817531" cy="184666"/>
                  </a:xfrm>
                  <a:prstGeom prst="rect">
                    <a:avLst/>
                  </a:prstGeom>
                </p:spPr>
                <p:txBody>
                  <a:bodyPr wrap="none" lIns="0" tIns="0" rIns="0" bIns="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Multi-cloud</a:t>
                    </a:r>
                  </a:p>
                </p:txBody>
              </p:sp>
              <p:grpSp>
                <p:nvGrpSpPr>
                  <p:cNvPr id="82" name="Group 81">
                    <a:extLst>
                      <a:ext uri="{FF2B5EF4-FFF2-40B4-BE49-F238E27FC236}">
                        <a16:creationId xmlns:a16="http://schemas.microsoft.com/office/drawing/2014/main" id="{A4AEDF28-FCE5-07A7-08D0-50ABA39686BE}"/>
                      </a:ext>
                    </a:extLst>
                  </p:cNvPr>
                  <p:cNvGrpSpPr/>
                  <p:nvPr/>
                </p:nvGrpSpPr>
                <p:grpSpPr>
                  <a:xfrm>
                    <a:off x="6955172" y="5811963"/>
                    <a:ext cx="436398" cy="243011"/>
                    <a:chOff x="8293891" y="5276034"/>
                    <a:chExt cx="575789" cy="320633"/>
                  </a:xfrm>
                </p:grpSpPr>
                <p:sp>
                  <p:nvSpPr>
                    <p:cNvPr id="83" name="Cloud">
                      <a:extLst>
                        <a:ext uri="{FF2B5EF4-FFF2-40B4-BE49-F238E27FC236}">
                          <a16:creationId xmlns:a16="http://schemas.microsoft.com/office/drawing/2014/main" id="{481E6AE9-E0F5-DCEF-ADE5-02518C4C5D3F}"/>
                        </a:ext>
                      </a:extLst>
                    </p:cNvPr>
                    <p:cNvSpPr>
                      <a:spLocks noChangeAspect="1"/>
                    </p:cNvSpPr>
                    <p:nvPr/>
                  </p:nvSpPr>
                  <p:spPr bwMode="auto">
                    <a:xfrm flipV="1">
                      <a:off x="8293891" y="5276034"/>
                      <a:ext cx="415769" cy="229193"/>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50E6FF"/>
                    </a:solidFill>
                    <a:ln w="25400" cap="flat">
                      <a:noFill/>
                      <a:prstDash val="solid"/>
                      <a:miter lim="800000"/>
                      <a:headEnd/>
                      <a:tailEnd/>
                    </a:ln>
                  </p:spPr>
                  <p:txBody>
                    <a:bodyPr vert="horz" wrap="square" lIns="107570" tIns="53785" rIns="107570" bIns="53785" numCol="1" anchor="t" anchorCtr="0" compatLnSpc="1">
                      <a:prstTxWarp prst="textNoShape">
                        <a:avLst/>
                      </a:prstTxWarp>
                    </a:bodyPr>
                    <a:lstStyle/>
                    <a:p>
                      <a:pPr marL="0" marR="0" lvl="0" indent="0" algn="ctr" defTabSz="1075663"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353535"/>
                        </a:solidFill>
                        <a:effectLst/>
                        <a:uLnTx/>
                        <a:uFillTx/>
                        <a:latin typeface="Segoe UI Semilight"/>
                        <a:ea typeface="+mn-ea"/>
                        <a:cs typeface="+mn-cs"/>
                      </a:endParaRPr>
                    </a:p>
                  </p:txBody>
                </p:sp>
                <p:sp>
                  <p:nvSpPr>
                    <p:cNvPr id="84" name="Cloud">
                      <a:extLst>
                        <a:ext uri="{FF2B5EF4-FFF2-40B4-BE49-F238E27FC236}">
                          <a16:creationId xmlns:a16="http://schemas.microsoft.com/office/drawing/2014/main" id="{4AB785AE-6E4F-0BC2-7BD0-DA980E72EDED}"/>
                        </a:ext>
                      </a:extLst>
                    </p:cNvPr>
                    <p:cNvSpPr>
                      <a:spLocks noChangeAspect="1"/>
                    </p:cNvSpPr>
                    <p:nvPr/>
                  </p:nvSpPr>
                  <p:spPr bwMode="auto">
                    <a:xfrm flipV="1">
                      <a:off x="8453911" y="5367474"/>
                      <a:ext cx="415769" cy="229193"/>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0078D4"/>
                    </a:solidFill>
                    <a:ln w="25400" cap="flat">
                      <a:noFill/>
                      <a:prstDash val="solid"/>
                      <a:miter lim="800000"/>
                      <a:headEnd/>
                      <a:tailEnd/>
                    </a:ln>
                  </p:spPr>
                  <p:txBody>
                    <a:bodyPr vert="horz" wrap="square" lIns="107570" tIns="53785" rIns="107570" bIns="53785" numCol="1" anchor="t" anchorCtr="0" compatLnSpc="1">
                      <a:prstTxWarp prst="textNoShape">
                        <a:avLst/>
                      </a:prstTxWarp>
                    </a:bodyPr>
                    <a:lstStyle/>
                    <a:p>
                      <a:pPr marL="0" marR="0" lvl="0" indent="0" algn="ctr" defTabSz="1075663"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a:ln>
                          <a:noFill/>
                        </a:ln>
                        <a:solidFill>
                          <a:srgbClr val="353535"/>
                        </a:solidFill>
                        <a:effectLst/>
                        <a:uLnTx/>
                        <a:uFillTx/>
                        <a:latin typeface="Segoe UI Semilight"/>
                        <a:ea typeface="+mn-ea"/>
                        <a:cs typeface="+mn-cs"/>
                      </a:endParaRPr>
                    </a:p>
                  </p:txBody>
                </p:sp>
              </p:grpSp>
            </p:grpSp>
            <p:grpSp>
              <p:nvGrpSpPr>
                <p:cNvPr id="69" name="Group 68" descr="Datacenter">
                  <a:extLst>
                    <a:ext uri="{FF2B5EF4-FFF2-40B4-BE49-F238E27FC236}">
                      <a16:creationId xmlns:a16="http://schemas.microsoft.com/office/drawing/2014/main" id="{1B440086-A955-B964-F61C-03B3C3161A85}"/>
                    </a:ext>
                  </a:extLst>
                </p:cNvPr>
                <p:cNvGrpSpPr/>
                <p:nvPr/>
              </p:nvGrpSpPr>
              <p:grpSpPr>
                <a:xfrm>
                  <a:off x="7618326" y="5431874"/>
                  <a:ext cx="765338" cy="496915"/>
                  <a:chOff x="7925127" y="5808392"/>
                  <a:chExt cx="765338" cy="496915"/>
                </a:xfrm>
              </p:grpSpPr>
              <p:sp>
                <p:nvSpPr>
                  <p:cNvPr id="79" name="Rectangle 78">
                    <a:extLst>
                      <a:ext uri="{FF2B5EF4-FFF2-40B4-BE49-F238E27FC236}">
                        <a16:creationId xmlns:a16="http://schemas.microsoft.com/office/drawing/2014/main" id="{25624969-F6D3-65F2-EE2E-FACFE34ECBBB}"/>
                      </a:ext>
                    </a:extLst>
                  </p:cNvPr>
                  <p:cNvSpPr/>
                  <p:nvPr/>
                </p:nvSpPr>
                <p:spPr>
                  <a:xfrm>
                    <a:off x="7925127" y="6120641"/>
                    <a:ext cx="765338" cy="184666"/>
                  </a:xfrm>
                  <a:prstGeom prst="rect">
                    <a:avLst/>
                  </a:prstGeom>
                </p:spPr>
                <p:txBody>
                  <a:bodyPr wrap="none" lIns="0" tIns="0" rIns="0" bIns="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Datacenter</a:t>
                    </a:r>
                  </a:p>
                </p:txBody>
              </p:sp>
              <p:pic>
                <p:nvPicPr>
                  <p:cNvPr id="80" name="Picture 79">
                    <a:extLst>
                      <a:ext uri="{FF2B5EF4-FFF2-40B4-BE49-F238E27FC236}">
                        <a16:creationId xmlns:a16="http://schemas.microsoft.com/office/drawing/2014/main" id="{80807838-E3BA-3F0D-2CE1-A8C210383C75}"/>
                      </a:ext>
                    </a:extLst>
                  </p:cNvPr>
                  <p:cNvPicPr>
                    <a:picLocks noChangeAspect="1"/>
                  </p:cNvPicPr>
                  <p:nvPr/>
                </p:nvPicPr>
                <p:blipFill>
                  <a:blip r:embed="rId6"/>
                  <a:srcRect/>
                  <a:stretch/>
                </p:blipFill>
                <p:spPr>
                  <a:xfrm>
                    <a:off x="8170298" y="5808392"/>
                    <a:ext cx="274997" cy="274997"/>
                  </a:xfrm>
                  <a:prstGeom prst="rect">
                    <a:avLst/>
                  </a:prstGeom>
                </p:spPr>
              </p:pic>
            </p:grpSp>
            <p:grpSp>
              <p:nvGrpSpPr>
                <p:cNvPr id="70" name="Group 69" descr="Edge">
                  <a:extLst>
                    <a:ext uri="{FF2B5EF4-FFF2-40B4-BE49-F238E27FC236}">
                      <a16:creationId xmlns:a16="http://schemas.microsoft.com/office/drawing/2014/main" id="{FDBA5C11-13B2-A12F-A7E1-BBB2D5B89320}"/>
                    </a:ext>
                  </a:extLst>
                </p:cNvPr>
                <p:cNvGrpSpPr/>
                <p:nvPr/>
              </p:nvGrpSpPr>
              <p:grpSpPr>
                <a:xfrm>
                  <a:off x="9032903" y="5428291"/>
                  <a:ext cx="347852" cy="500498"/>
                  <a:chOff x="9264400" y="5792951"/>
                  <a:chExt cx="347852" cy="500498"/>
                </a:xfrm>
              </p:grpSpPr>
              <p:sp>
                <p:nvSpPr>
                  <p:cNvPr id="72" name="Rectangle 71">
                    <a:extLst>
                      <a:ext uri="{FF2B5EF4-FFF2-40B4-BE49-F238E27FC236}">
                        <a16:creationId xmlns:a16="http://schemas.microsoft.com/office/drawing/2014/main" id="{E4C19474-1FAF-82BA-00BC-03378FFB882B}"/>
                      </a:ext>
                    </a:extLst>
                  </p:cNvPr>
                  <p:cNvSpPr/>
                  <p:nvPr/>
                </p:nvSpPr>
                <p:spPr>
                  <a:xfrm>
                    <a:off x="9264400" y="6108783"/>
                    <a:ext cx="347852" cy="184666"/>
                  </a:xfrm>
                  <a:prstGeom prst="rect">
                    <a:avLst/>
                  </a:prstGeom>
                </p:spPr>
                <p:txBody>
                  <a:bodyPr wrap="none" lIns="0" tIns="0" rIns="0" bIns="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Edge</a:t>
                    </a:r>
                  </a:p>
                </p:txBody>
              </p:sp>
              <p:grpSp>
                <p:nvGrpSpPr>
                  <p:cNvPr id="73" name="Group 72" descr="factory, manufacturing">
                    <a:extLst>
                      <a:ext uri="{FF2B5EF4-FFF2-40B4-BE49-F238E27FC236}">
                        <a16:creationId xmlns:a16="http://schemas.microsoft.com/office/drawing/2014/main" id="{C324CA3E-6CCD-FE38-CFD2-67EC15CF272D}"/>
                      </a:ext>
                    </a:extLst>
                  </p:cNvPr>
                  <p:cNvGrpSpPr/>
                  <p:nvPr/>
                </p:nvGrpSpPr>
                <p:grpSpPr>
                  <a:xfrm>
                    <a:off x="9274428" y="5792951"/>
                    <a:ext cx="327797" cy="229616"/>
                    <a:chOff x="4298951" y="1169989"/>
                    <a:chExt cx="328613" cy="230188"/>
                  </a:xfrm>
                </p:grpSpPr>
                <p:sp>
                  <p:nvSpPr>
                    <p:cNvPr id="74" name="Rectangle 73">
                      <a:extLst>
                        <a:ext uri="{FF2B5EF4-FFF2-40B4-BE49-F238E27FC236}">
                          <a16:creationId xmlns:a16="http://schemas.microsoft.com/office/drawing/2014/main" id="{A1B56459-D97C-FB9D-ACEF-2268D3D03603}"/>
                        </a:ext>
                      </a:extLst>
                    </p:cNvPr>
                    <p:cNvSpPr>
                      <a:spLocks noChangeArrowheads="1"/>
                    </p:cNvSpPr>
                    <p:nvPr/>
                  </p:nvSpPr>
                  <p:spPr bwMode="auto">
                    <a:xfrm>
                      <a:off x="4298951" y="1255714"/>
                      <a:ext cx="328613" cy="1444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7570" tIns="53785" rIns="107570" bIns="53785" numCol="1" anchor="t" anchorCtr="0" compatLnSpc="1">
                      <a:prstTxWarp prst="textNoShape">
                        <a:avLst/>
                      </a:prstTxWarp>
                    </a:bodyPr>
                    <a:lstStyle/>
                    <a:p>
                      <a:pPr marL="0" marR="0" lvl="0" indent="0" algn="ctr" defTabSz="1075663" rtl="0" eaLnBrk="1" fontAlgn="base"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505050"/>
                        </a:solidFill>
                        <a:effectLst/>
                        <a:uLnTx/>
                        <a:uFillTx/>
                        <a:latin typeface="Segoe UI"/>
                        <a:ea typeface="+mn-ea"/>
                        <a:cs typeface="+mn-cs"/>
                      </a:endParaRPr>
                    </a:p>
                  </p:txBody>
                </p:sp>
                <p:sp>
                  <p:nvSpPr>
                    <p:cNvPr id="75" name="Rectangle 74">
                      <a:extLst>
                        <a:ext uri="{FF2B5EF4-FFF2-40B4-BE49-F238E27FC236}">
                          <a16:creationId xmlns:a16="http://schemas.microsoft.com/office/drawing/2014/main" id="{8204302E-92A3-786A-DD9F-9D500A4A17F7}"/>
                        </a:ext>
                      </a:extLst>
                    </p:cNvPr>
                    <p:cNvSpPr>
                      <a:spLocks noChangeArrowheads="1"/>
                    </p:cNvSpPr>
                    <p:nvPr/>
                  </p:nvSpPr>
                  <p:spPr bwMode="auto">
                    <a:xfrm>
                      <a:off x="4473576" y="1169989"/>
                      <a:ext cx="38100" cy="136525"/>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7570" tIns="53785" rIns="107570" bIns="53785" numCol="1" anchor="t" anchorCtr="0" compatLnSpc="1">
                      <a:prstTxWarp prst="textNoShape">
                        <a:avLst/>
                      </a:prstTxWarp>
                    </a:bodyPr>
                    <a:lstStyle/>
                    <a:p>
                      <a:pPr marL="0" marR="0" lvl="0" indent="0" algn="ctr" defTabSz="1075663" rtl="0" eaLnBrk="1" fontAlgn="base"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505050"/>
                        </a:solidFill>
                        <a:effectLst/>
                        <a:uLnTx/>
                        <a:uFillTx/>
                        <a:latin typeface="Segoe UI"/>
                        <a:ea typeface="+mn-ea"/>
                        <a:cs typeface="+mn-cs"/>
                      </a:endParaRPr>
                    </a:p>
                  </p:txBody>
                </p:sp>
                <p:sp>
                  <p:nvSpPr>
                    <p:cNvPr id="76" name="Rectangle 75">
                      <a:extLst>
                        <a:ext uri="{FF2B5EF4-FFF2-40B4-BE49-F238E27FC236}">
                          <a16:creationId xmlns:a16="http://schemas.microsoft.com/office/drawing/2014/main" id="{B385816E-A3F5-8609-6E73-DF2B7EE53341}"/>
                        </a:ext>
                      </a:extLst>
                    </p:cNvPr>
                    <p:cNvSpPr>
                      <a:spLocks noChangeArrowheads="1"/>
                    </p:cNvSpPr>
                    <p:nvPr/>
                  </p:nvSpPr>
                  <p:spPr bwMode="auto">
                    <a:xfrm>
                      <a:off x="4546601" y="1169989"/>
                      <a:ext cx="34925" cy="136525"/>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7570" tIns="53785" rIns="107570" bIns="53785" numCol="1" anchor="t" anchorCtr="0" compatLnSpc="1">
                      <a:prstTxWarp prst="textNoShape">
                        <a:avLst/>
                      </a:prstTxWarp>
                    </a:bodyPr>
                    <a:lstStyle/>
                    <a:p>
                      <a:pPr marL="0" marR="0" lvl="0" indent="0" algn="ctr" defTabSz="1075663" rtl="0" eaLnBrk="1" fontAlgn="base"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505050"/>
                        </a:solidFill>
                        <a:effectLst/>
                        <a:uLnTx/>
                        <a:uFillTx/>
                        <a:latin typeface="Segoe UI"/>
                        <a:ea typeface="+mn-ea"/>
                        <a:cs typeface="+mn-cs"/>
                      </a:endParaRPr>
                    </a:p>
                  </p:txBody>
                </p:sp>
                <p:sp>
                  <p:nvSpPr>
                    <p:cNvPr id="77" name="Rectangle 76">
                      <a:extLst>
                        <a:ext uri="{FF2B5EF4-FFF2-40B4-BE49-F238E27FC236}">
                          <a16:creationId xmlns:a16="http://schemas.microsoft.com/office/drawing/2014/main" id="{BE88C831-274F-8B3D-24F9-E3AC0E6530BD}"/>
                        </a:ext>
                      </a:extLst>
                    </p:cNvPr>
                    <p:cNvSpPr>
                      <a:spLocks noChangeArrowheads="1"/>
                    </p:cNvSpPr>
                    <p:nvPr/>
                  </p:nvSpPr>
                  <p:spPr bwMode="auto">
                    <a:xfrm>
                      <a:off x="4403726" y="1270001"/>
                      <a:ext cx="34925" cy="36513"/>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7570" tIns="53785" rIns="107570" bIns="53785" numCol="1" anchor="t" anchorCtr="0" compatLnSpc="1">
                      <a:prstTxWarp prst="textNoShape">
                        <a:avLst/>
                      </a:prstTxWarp>
                    </a:bodyPr>
                    <a:lstStyle/>
                    <a:p>
                      <a:pPr marL="0" marR="0" lvl="0" indent="0" algn="ctr" defTabSz="1075663" rtl="0" eaLnBrk="1" fontAlgn="base"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505050"/>
                        </a:solidFill>
                        <a:effectLst/>
                        <a:uLnTx/>
                        <a:uFillTx/>
                        <a:latin typeface="Segoe UI"/>
                        <a:ea typeface="+mn-ea"/>
                        <a:cs typeface="+mn-cs"/>
                      </a:endParaRPr>
                    </a:p>
                  </p:txBody>
                </p:sp>
                <p:sp>
                  <p:nvSpPr>
                    <p:cNvPr id="78" name="Rectangle 77">
                      <a:extLst>
                        <a:ext uri="{FF2B5EF4-FFF2-40B4-BE49-F238E27FC236}">
                          <a16:creationId xmlns:a16="http://schemas.microsoft.com/office/drawing/2014/main" id="{9C85FA5E-FFF1-7E4C-A668-77C846101AE1}"/>
                        </a:ext>
                      </a:extLst>
                    </p:cNvPr>
                    <p:cNvSpPr>
                      <a:spLocks noChangeArrowheads="1"/>
                    </p:cNvSpPr>
                    <p:nvPr/>
                  </p:nvSpPr>
                  <p:spPr bwMode="auto">
                    <a:xfrm>
                      <a:off x="4332289" y="1270001"/>
                      <a:ext cx="36513" cy="36513"/>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7570" tIns="53785" rIns="107570" bIns="53785" numCol="1" anchor="t" anchorCtr="0" compatLnSpc="1">
                      <a:prstTxWarp prst="textNoShape">
                        <a:avLst/>
                      </a:prstTxWarp>
                    </a:bodyPr>
                    <a:lstStyle/>
                    <a:p>
                      <a:pPr marL="0" marR="0" lvl="0" indent="0" algn="ctr" defTabSz="1075663" rtl="0" eaLnBrk="1" fontAlgn="base"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505050"/>
                        </a:solidFill>
                        <a:effectLst/>
                        <a:uLnTx/>
                        <a:uFillTx/>
                        <a:latin typeface="Segoe UI"/>
                        <a:ea typeface="+mn-ea"/>
                        <a:cs typeface="+mn-cs"/>
                      </a:endParaRPr>
                    </a:p>
                  </p:txBody>
                </p:sp>
              </p:grpSp>
            </p:grpSp>
          </p:grpSp>
        </p:grpSp>
        <p:grpSp>
          <p:nvGrpSpPr>
            <p:cNvPr id="22" name="storage3" descr="storage">
              <a:extLst>
                <a:ext uri="{FF2B5EF4-FFF2-40B4-BE49-F238E27FC236}">
                  <a16:creationId xmlns:a16="http://schemas.microsoft.com/office/drawing/2014/main" id="{7339A759-AFEC-5228-1F2C-F694AE6DC9E1}"/>
                </a:ext>
              </a:extLst>
            </p:cNvPr>
            <p:cNvGrpSpPr/>
            <p:nvPr/>
          </p:nvGrpSpPr>
          <p:grpSpPr>
            <a:xfrm>
              <a:off x="1349412" y="2658836"/>
              <a:ext cx="197902" cy="262889"/>
              <a:chOff x="19547751" y="2337953"/>
              <a:chExt cx="652743" cy="867099"/>
            </a:xfrm>
          </p:grpSpPr>
          <p:sp>
            <p:nvSpPr>
              <p:cNvPr id="63" name="Freeform: Shape 62">
                <a:extLst>
                  <a:ext uri="{FF2B5EF4-FFF2-40B4-BE49-F238E27FC236}">
                    <a16:creationId xmlns:a16="http://schemas.microsoft.com/office/drawing/2014/main" id="{97BD60E8-AE4E-EC62-526E-943BAB40809A}"/>
                  </a:ext>
                </a:extLst>
              </p:cNvPr>
              <p:cNvSpPr/>
              <p:nvPr/>
            </p:nvSpPr>
            <p:spPr>
              <a:xfrm>
                <a:off x="19547751" y="2337953"/>
                <a:ext cx="652743" cy="265932"/>
              </a:xfrm>
              <a:custGeom>
                <a:avLst/>
                <a:gdLst>
                  <a:gd name="connsiteX0" fmla="*/ 665832 w 665832"/>
                  <a:gd name="connsiteY0" fmla="*/ 135632 h 271264"/>
                  <a:gd name="connsiteX1" fmla="*/ 332916 w 665832"/>
                  <a:gd name="connsiteY1" fmla="*/ 271264 h 271264"/>
                  <a:gd name="connsiteX2" fmla="*/ 0 w 665832"/>
                  <a:gd name="connsiteY2" fmla="*/ 135632 h 271264"/>
                  <a:gd name="connsiteX3" fmla="*/ 332916 w 665832"/>
                  <a:gd name="connsiteY3" fmla="*/ 0 h 271264"/>
                  <a:gd name="connsiteX4" fmla="*/ 665832 w 665832"/>
                  <a:gd name="connsiteY4" fmla="*/ 135632 h 27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32" h="271264">
                    <a:moveTo>
                      <a:pt x="665832" y="135632"/>
                    </a:moveTo>
                    <a:cubicBezTo>
                      <a:pt x="665832" y="210540"/>
                      <a:pt x="516780" y="271264"/>
                      <a:pt x="332916" y="271264"/>
                    </a:cubicBezTo>
                    <a:cubicBezTo>
                      <a:pt x="149052" y="271264"/>
                      <a:pt x="0" y="210540"/>
                      <a:pt x="0" y="135632"/>
                    </a:cubicBezTo>
                    <a:cubicBezTo>
                      <a:pt x="0" y="60725"/>
                      <a:pt x="149052" y="0"/>
                      <a:pt x="332916" y="0"/>
                    </a:cubicBezTo>
                    <a:cubicBezTo>
                      <a:pt x="516780" y="0"/>
                      <a:pt x="665832" y="60725"/>
                      <a:pt x="665832" y="135632"/>
                    </a:cubicBezTo>
                    <a:close/>
                  </a:path>
                </a:pathLst>
              </a:custGeom>
              <a:solidFill>
                <a:srgbClr val="005A9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BA4F245A-EC0D-8606-FD41-C92ED22023EF}"/>
                  </a:ext>
                </a:extLst>
              </p:cNvPr>
              <p:cNvSpPr/>
              <p:nvPr/>
            </p:nvSpPr>
            <p:spPr>
              <a:xfrm>
                <a:off x="19547751" y="2471725"/>
                <a:ext cx="652743" cy="733327"/>
              </a:xfrm>
              <a:custGeom>
                <a:avLst/>
                <a:gdLst>
                  <a:gd name="connsiteX0" fmla="*/ 332916 w 665832"/>
                  <a:gd name="connsiteY0" fmla="*/ 135632 h 748031"/>
                  <a:gd name="connsiteX1" fmla="*/ 0 w 665832"/>
                  <a:gd name="connsiteY1" fmla="*/ 0 h 748031"/>
                  <a:gd name="connsiteX2" fmla="*/ 0 w 665832"/>
                  <a:gd name="connsiteY2" fmla="*/ 617332 h 748031"/>
                  <a:gd name="connsiteX3" fmla="*/ 332916 w 665832"/>
                  <a:gd name="connsiteY3" fmla="*/ 752964 h 748031"/>
                  <a:gd name="connsiteX4" fmla="*/ 665832 w 665832"/>
                  <a:gd name="connsiteY4" fmla="*/ 617332 h 748031"/>
                  <a:gd name="connsiteX5" fmla="*/ 665832 w 665832"/>
                  <a:gd name="connsiteY5" fmla="*/ 0 h 748031"/>
                  <a:gd name="connsiteX6" fmla="*/ 332916 w 665832"/>
                  <a:gd name="connsiteY6" fmla="*/ 135632 h 7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832" h="748031">
                    <a:moveTo>
                      <a:pt x="332916" y="135632"/>
                    </a:moveTo>
                    <a:cubicBezTo>
                      <a:pt x="149607" y="135632"/>
                      <a:pt x="0" y="74803"/>
                      <a:pt x="0" y="0"/>
                    </a:cubicBezTo>
                    <a:lnTo>
                      <a:pt x="0" y="617332"/>
                    </a:lnTo>
                    <a:cubicBezTo>
                      <a:pt x="0" y="692135"/>
                      <a:pt x="148785" y="752964"/>
                      <a:pt x="332916" y="752964"/>
                    </a:cubicBezTo>
                    <a:cubicBezTo>
                      <a:pt x="517047" y="752964"/>
                      <a:pt x="665832" y="692135"/>
                      <a:pt x="665832" y="617332"/>
                    </a:cubicBezTo>
                    <a:lnTo>
                      <a:pt x="665832" y="0"/>
                    </a:lnTo>
                    <a:cubicBezTo>
                      <a:pt x="666654" y="74803"/>
                      <a:pt x="517047" y="135632"/>
                      <a:pt x="332916" y="135632"/>
                    </a:cubicBezTo>
                    <a:close/>
                  </a:path>
                </a:pathLst>
              </a:custGeom>
              <a:solidFill>
                <a:srgbClr val="0078D4"/>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2F52EAF5-42D4-FA0A-A5C9-9A2DFE23DF68}"/>
                  </a:ext>
                </a:extLst>
              </p:cNvPr>
              <p:cNvSpPr/>
              <p:nvPr/>
            </p:nvSpPr>
            <p:spPr>
              <a:xfrm>
                <a:off x="19617055" y="2416928"/>
                <a:ext cx="507689" cy="185346"/>
              </a:xfrm>
              <a:custGeom>
                <a:avLst/>
                <a:gdLst>
                  <a:gd name="connsiteX0" fmla="*/ 524445 w 517869"/>
                  <a:gd name="connsiteY0" fmla="*/ 106862 h 189062"/>
                  <a:gd name="connsiteX1" fmla="*/ 262223 w 517869"/>
                  <a:gd name="connsiteY1" fmla="*/ 0 h 189062"/>
                  <a:gd name="connsiteX2" fmla="*/ 0 w 517869"/>
                  <a:gd name="connsiteY2" fmla="*/ 106862 h 189062"/>
                  <a:gd name="connsiteX3" fmla="*/ 22194 w 517869"/>
                  <a:gd name="connsiteY3" fmla="*/ 149606 h 189062"/>
                  <a:gd name="connsiteX4" fmla="*/ 262223 w 517869"/>
                  <a:gd name="connsiteY4" fmla="*/ 190707 h 189062"/>
                  <a:gd name="connsiteX5" fmla="*/ 503073 w 517869"/>
                  <a:gd name="connsiteY5" fmla="*/ 149606 h 189062"/>
                  <a:gd name="connsiteX6" fmla="*/ 524445 w 517869"/>
                  <a:gd name="connsiteY6" fmla="*/ 106862 h 1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869" h="189062">
                    <a:moveTo>
                      <a:pt x="524445" y="106862"/>
                    </a:moveTo>
                    <a:cubicBezTo>
                      <a:pt x="524445" y="47677"/>
                      <a:pt x="406897" y="0"/>
                      <a:pt x="262223" y="0"/>
                    </a:cubicBezTo>
                    <a:cubicBezTo>
                      <a:pt x="117548" y="0"/>
                      <a:pt x="0" y="47677"/>
                      <a:pt x="0" y="106862"/>
                    </a:cubicBezTo>
                    <a:cubicBezTo>
                      <a:pt x="0" y="121658"/>
                      <a:pt x="7398" y="136454"/>
                      <a:pt x="22194" y="149606"/>
                    </a:cubicBezTo>
                    <a:cubicBezTo>
                      <a:pt x="83024" y="175089"/>
                      <a:pt x="167691" y="190707"/>
                      <a:pt x="262223" y="190707"/>
                    </a:cubicBezTo>
                    <a:cubicBezTo>
                      <a:pt x="356754" y="190707"/>
                      <a:pt x="442244" y="175089"/>
                      <a:pt x="503073" y="149606"/>
                    </a:cubicBezTo>
                    <a:cubicBezTo>
                      <a:pt x="517047" y="136454"/>
                      <a:pt x="524445" y="121658"/>
                      <a:pt x="524445" y="106862"/>
                    </a:cubicBezTo>
                    <a:close/>
                  </a:path>
                </a:pathLst>
              </a:custGeom>
              <a:solidFill>
                <a:srgbClr val="50E6F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3" name="storage 1" descr="storage">
              <a:extLst>
                <a:ext uri="{FF2B5EF4-FFF2-40B4-BE49-F238E27FC236}">
                  <a16:creationId xmlns:a16="http://schemas.microsoft.com/office/drawing/2014/main" id="{5C33F769-527E-641D-3147-274660941392}"/>
                </a:ext>
              </a:extLst>
            </p:cNvPr>
            <p:cNvGrpSpPr/>
            <p:nvPr/>
          </p:nvGrpSpPr>
          <p:grpSpPr>
            <a:xfrm>
              <a:off x="3117611" y="2728574"/>
              <a:ext cx="131345" cy="142876"/>
              <a:chOff x="4501240" y="2176494"/>
              <a:chExt cx="344605" cy="374856"/>
            </a:xfrm>
          </p:grpSpPr>
          <p:sp>
            <p:nvSpPr>
              <p:cNvPr id="59" name="Freeform 5">
                <a:extLst>
                  <a:ext uri="{FF2B5EF4-FFF2-40B4-BE49-F238E27FC236}">
                    <a16:creationId xmlns:a16="http://schemas.microsoft.com/office/drawing/2014/main" id="{B39DEA9C-7D71-AA08-7D8F-CE73DAA9255E}"/>
                  </a:ext>
                </a:extLst>
              </p:cNvPr>
              <p:cNvSpPr>
                <a:spLocks/>
              </p:cNvSpPr>
              <p:nvPr/>
            </p:nvSpPr>
            <p:spPr bwMode="auto">
              <a:xfrm>
                <a:off x="4507816" y="2180440"/>
                <a:ext cx="328821" cy="118376"/>
              </a:xfrm>
              <a:custGeom>
                <a:avLst/>
                <a:gdLst>
                  <a:gd name="T0" fmla="*/ 335 w 335"/>
                  <a:gd name="T1" fmla="*/ 120 h 120"/>
                  <a:gd name="T2" fmla="*/ 5 w 335"/>
                  <a:gd name="T3" fmla="*/ 120 h 120"/>
                  <a:gd name="T4" fmla="*/ 5 w 335"/>
                  <a:gd name="T5" fmla="*/ 46 h 120"/>
                  <a:gd name="T6" fmla="*/ 166 w 335"/>
                  <a:gd name="T7" fmla="*/ 5 h 120"/>
                  <a:gd name="T8" fmla="*/ 335 w 335"/>
                  <a:gd name="T9" fmla="*/ 46 h 120"/>
                  <a:gd name="T10" fmla="*/ 335 w 335"/>
                  <a:gd name="T11" fmla="*/ 120 h 120"/>
                </a:gdLst>
                <a:ahLst/>
                <a:cxnLst>
                  <a:cxn ang="0">
                    <a:pos x="T0" y="T1"/>
                  </a:cxn>
                  <a:cxn ang="0">
                    <a:pos x="T2" y="T3"/>
                  </a:cxn>
                  <a:cxn ang="0">
                    <a:pos x="T4" y="T5"/>
                  </a:cxn>
                  <a:cxn ang="0">
                    <a:pos x="T6" y="T7"/>
                  </a:cxn>
                  <a:cxn ang="0">
                    <a:pos x="T8" y="T9"/>
                  </a:cxn>
                  <a:cxn ang="0">
                    <a:pos x="T10" y="T11"/>
                  </a:cxn>
                </a:cxnLst>
                <a:rect l="0" t="0" r="r" b="b"/>
                <a:pathLst>
                  <a:path w="335" h="120">
                    <a:moveTo>
                      <a:pt x="335" y="120"/>
                    </a:moveTo>
                    <a:cubicBezTo>
                      <a:pt x="5" y="120"/>
                      <a:pt x="5" y="120"/>
                      <a:pt x="5" y="120"/>
                    </a:cubicBezTo>
                    <a:cubicBezTo>
                      <a:pt x="5" y="46"/>
                      <a:pt x="5" y="46"/>
                      <a:pt x="5" y="46"/>
                    </a:cubicBezTo>
                    <a:cubicBezTo>
                      <a:pt x="5" y="46"/>
                      <a:pt x="0" y="10"/>
                      <a:pt x="166" y="5"/>
                    </a:cubicBezTo>
                    <a:cubicBezTo>
                      <a:pt x="331" y="0"/>
                      <a:pt x="335" y="46"/>
                      <a:pt x="335" y="46"/>
                    </a:cubicBezTo>
                    <a:lnTo>
                      <a:pt x="335" y="12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6">
                <a:extLst>
                  <a:ext uri="{FF2B5EF4-FFF2-40B4-BE49-F238E27FC236}">
                    <a16:creationId xmlns:a16="http://schemas.microsoft.com/office/drawing/2014/main" id="{F3E81100-C301-5471-0728-FEDDFBB5ECC5}"/>
                  </a:ext>
                </a:extLst>
              </p:cNvPr>
              <p:cNvSpPr>
                <a:spLocks noEditPoints="1"/>
              </p:cNvSpPr>
              <p:nvPr/>
            </p:nvSpPr>
            <p:spPr bwMode="auto">
              <a:xfrm>
                <a:off x="4501240" y="2176494"/>
                <a:ext cx="344605" cy="172302"/>
              </a:xfrm>
              <a:custGeom>
                <a:avLst/>
                <a:gdLst>
                  <a:gd name="T0" fmla="*/ 176 w 351"/>
                  <a:gd name="T1" fmla="*/ 176 h 176"/>
                  <a:gd name="T2" fmla="*/ 308 w 351"/>
                  <a:gd name="T3" fmla="*/ 162 h 176"/>
                  <a:gd name="T4" fmla="*/ 338 w 351"/>
                  <a:gd name="T5" fmla="*/ 151 h 176"/>
                  <a:gd name="T6" fmla="*/ 350 w 351"/>
                  <a:gd name="T7" fmla="*/ 142 h 176"/>
                  <a:gd name="T8" fmla="*/ 350 w 351"/>
                  <a:gd name="T9" fmla="*/ 140 h 176"/>
                  <a:gd name="T10" fmla="*/ 350 w 351"/>
                  <a:gd name="T11" fmla="*/ 50 h 176"/>
                  <a:gd name="T12" fmla="*/ 350 w 351"/>
                  <a:gd name="T13" fmla="*/ 48 h 176"/>
                  <a:gd name="T14" fmla="*/ 175 w 351"/>
                  <a:gd name="T15" fmla="*/ 0 h 176"/>
                  <a:gd name="T16" fmla="*/ 0 w 351"/>
                  <a:gd name="T17" fmla="*/ 49 h 176"/>
                  <a:gd name="T18" fmla="*/ 0 w 351"/>
                  <a:gd name="T19" fmla="*/ 51 h 176"/>
                  <a:gd name="T20" fmla="*/ 0 w 351"/>
                  <a:gd name="T21" fmla="*/ 140 h 176"/>
                  <a:gd name="T22" fmla="*/ 2 w 351"/>
                  <a:gd name="T23" fmla="*/ 144 h 176"/>
                  <a:gd name="T24" fmla="*/ 176 w 351"/>
                  <a:gd name="T25" fmla="*/ 176 h 176"/>
                  <a:gd name="T26" fmla="*/ 175 w 351"/>
                  <a:gd name="T27" fmla="*/ 17 h 176"/>
                  <a:gd name="T28" fmla="*/ 334 w 351"/>
                  <a:gd name="T29" fmla="*/ 49 h 176"/>
                  <a:gd name="T30" fmla="*/ 175 w 351"/>
                  <a:gd name="T31" fmla="*/ 81 h 176"/>
                  <a:gd name="T32" fmla="*/ 16 w 351"/>
                  <a:gd name="T33" fmla="*/ 49 h 176"/>
                  <a:gd name="T34" fmla="*/ 175 w 351"/>
                  <a:gd name="T35" fmla="*/ 1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176">
                    <a:moveTo>
                      <a:pt x="176" y="176"/>
                    </a:moveTo>
                    <a:cubicBezTo>
                      <a:pt x="235" y="176"/>
                      <a:pt x="280" y="170"/>
                      <a:pt x="308" y="162"/>
                    </a:cubicBezTo>
                    <a:cubicBezTo>
                      <a:pt x="325" y="157"/>
                      <a:pt x="330" y="155"/>
                      <a:pt x="338" y="151"/>
                    </a:cubicBezTo>
                    <a:cubicBezTo>
                      <a:pt x="343" y="148"/>
                      <a:pt x="347" y="146"/>
                      <a:pt x="350" y="142"/>
                    </a:cubicBezTo>
                    <a:cubicBezTo>
                      <a:pt x="350" y="142"/>
                      <a:pt x="350" y="141"/>
                      <a:pt x="350" y="140"/>
                    </a:cubicBezTo>
                    <a:cubicBezTo>
                      <a:pt x="350" y="50"/>
                      <a:pt x="350" y="50"/>
                      <a:pt x="350" y="50"/>
                    </a:cubicBezTo>
                    <a:cubicBezTo>
                      <a:pt x="350" y="50"/>
                      <a:pt x="350" y="49"/>
                      <a:pt x="350" y="48"/>
                    </a:cubicBezTo>
                    <a:cubicBezTo>
                      <a:pt x="351" y="15"/>
                      <a:pt x="260" y="0"/>
                      <a:pt x="175" y="0"/>
                    </a:cubicBezTo>
                    <a:cubicBezTo>
                      <a:pt x="91" y="0"/>
                      <a:pt x="0" y="15"/>
                      <a:pt x="0" y="49"/>
                    </a:cubicBezTo>
                    <a:cubicBezTo>
                      <a:pt x="0" y="50"/>
                      <a:pt x="0" y="50"/>
                      <a:pt x="0" y="51"/>
                    </a:cubicBezTo>
                    <a:cubicBezTo>
                      <a:pt x="0" y="140"/>
                      <a:pt x="0" y="140"/>
                      <a:pt x="0" y="140"/>
                    </a:cubicBezTo>
                    <a:cubicBezTo>
                      <a:pt x="0" y="142"/>
                      <a:pt x="1" y="143"/>
                      <a:pt x="2" y="144"/>
                    </a:cubicBezTo>
                    <a:cubicBezTo>
                      <a:pt x="18" y="157"/>
                      <a:pt x="82" y="176"/>
                      <a:pt x="176" y="176"/>
                    </a:cubicBezTo>
                    <a:close/>
                    <a:moveTo>
                      <a:pt x="175" y="17"/>
                    </a:moveTo>
                    <a:cubicBezTo>
                      <a:pt x="278" y="17"/>
                      <a:pt x="334" y="38"/>
                      <a:pt x="334" y="49"/>
                    </a:cubicBezTo>
                    <a:cubicBezTo>
                      <a:pt x="334" y="60"/>
                      <a:pt x="278" y="81"/>
                      <a:pt x="175" y="81"/>
                    </a:cubicBezTo>
                    <a:cubicBezTo>
                      <a:pt x="72" y="81"/>
                      <a:pt x="16" y="60"/>
                      <a:pt x="16" y="49"/>
                    </a:cubicBezTo>
                    <a:cubicBezTo>
                      <a:pt x="16" y="38"/>
                      <a:pt x="73" y="17"/>
                      <a:pt x="175" y="17"/>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7">
                <a:extLst>
                  <a:ext uri="{FF2B5EF4-FFF2-40B4-BE49-F238E27FC236}">
                    <a16:creationId xmlns:a16="http://schemas.microsoft.com/office/drawing/2014/main" id="{12D11232-8439-8BB9-A8EB-03B043628040}"/>
                  </a:ext>
                </a:extLst>
              </p:cNvPr>
              <p:cNvSpPr>
                <a:spLocks/>
              </p:cNvSpPr>
              <p:nvPr/>
            </p:nvSpPr>
            <p:spPr bwMode="auto">
              <a:xfrm>
                <a:off x="4501240" y="2329066"/>
                <a:ext cx="344605" cy="123637"/>
              </a:xfrm>
              <a:custGeom>
                <a:avLst/>
                <a:gdLst>
                  <a:gd name="T0" fmla="*/ 176 w 350"/>
                  <a:gd name="T1" fmla="*/ 126 h 126"/>
                  <a:gd name="T2" fmla="*/ 309 w 350"/>
                  <a:gd name="T3" fmla="*/ 111 h 126"/>
                  <a:gd name="T4" fmla="*/ 339 w 350"/>
                  <a:gd name="T5" fmla="*/ 99 h 126"/>
                  <a:gd name="T6" fmla="*/ 350 w 350"/>
                  <a:gd name="T7" fmla="*/ 90 h 126"/>
                  <a:gd name="T8" fmla="*/ 350 w 350"/>
                  <a:gd name="T9" fmla="*/ 0 h 126"/>
                  <a:gd name="T10" fmla="*/ 341 w 350"/>
                  <a:gd name="T11" fmla="*/ 5 h 126"/>
                  <a:gd name="T12" fmla="*/ 176 w 350"/>
                  <a:gd name="T13" fmla="*/ 31 h 126"/>
                  <a:gd name="T14" fmla="*/ 4 w 350"/>
                  <a:gd name="T15" fmla="*/ 3 h 126"/>
                  <a:gd name="T16" fmla="*/ 0 w 350"/>
                  <a:gd name="T17" fmla="*/ 0 h 126"/>
                  <a:gd name="T18" fmla="*/ 0 w 350"/>
                  <a:gd name="T19" fmla="*/ 91 h 126"/>
                  <a:gd name="T20" fmla="*/ 176 w 350"/>
                  <a:gd name="T2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126">
                    <a:moveTo>
                      <a:pt x="176" y="126"/>
                    </a:moveTo>
                    <a:cubicBezTo>
                      <a:pt x="236" y="126"/>
                      <a:pt x="280" y="119"/>
                      <a:pt x="309" y="111"/>
                    </a:cubicBezTo>
                    <a:cubicBezTo>
                      <a:pt x="325" y="107"/>
                      <a:pt x="332" y="104"/>
                      <a:pt x="339" y="99"/>
                    </a:cubicBezTo>
                    <a:cubicBezTo>
                      <a:pt x="344" y="96"/>
                      <a:pt x="348" y="94"/>
                      <a:pt x="350" y="90"/>
                    </a:cubicBezTo>
                    <a:cubicBezTo>
                      <a:pt x="350" y="0"/>
                      <a:pt x="350" y="0"/>
                      <a:pt x="350" y="0"/>
                    </a:cubicBezTo>
                    <a:cubicBezTo>
                      <a:pt x="348" y="2"/>
                      <a:pt x="344" y="3"/>
                      <a:pt x="341" y="5"/>
                    </a:cubicBezTo>
                    <a:cubicBezTo>
                      <a:pt x="308" y="24"/>
                      <a:pt x="240" y="31"/>
                      <a:pt x="176" y="31"/>
                    </a:cubicBezTo>
                    <a:cubicBezTo>
                      <a:pt x="110" y="31"/>
                      <a:pt x="36" y="22"/>
                      <a:pt x="4" y="3"/>
                    </a:cubicBezTo>
                    <a:cubicBezTo>
                      <a:pt x="4" y="3"/>
                      <a:pt x="2" y="2"/>
                      <a:pt x="0" y="0"/>
                    </a:cubicBezTo>
                    <a:cubicBezTo>
                      <a:pt x="0" y="91"/>
                      <a:pt x="0" y="91"/>
                      <a:pt x="0" y="91"/>
                    </a:cubicBezTo>
                    <a:cubicBezTo>
                      <a:pt x="11" y="104"/>
                      <a:pt x="77" y="126"/>
                      <a:pt x="176" y="12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8">
                <a:extLst>
                  <a:ext uri="{FF2B5EF4-FFF2-40B4-BE49-F238E27FC236}">
                    <a16:creationId xmlns:a16="http://schemas.microsoft.com/office/drawing/2014/main" id="{CA099E42-7209-BA3A-56C6-D7378D03AD04}"/>
                  </a:ext>
                </a:extLst>
              </p:cNvPr>
              <p:cNvSpPr>
                <a:spLocks/>
              </p:cNvSpPr>
              <p:nvPr/>
            </p:nvSpPr>
            <p:spPr bwMode="auto">
              <a:xfrm>
                <a:off x="4501240" y="2432974"/>
                <a:ext cx="344605" cy="118376"/>
              </a:xfrm>
              <a:custGeom>
                <a:avLst/>
                <a:gdLst>
                  <a:gd name="T0" fmla="*/ 176 w 351"/>
                  <a:gd name="T1" fmla="*/ 31 h 121"/>
                  <a:gd name="T2" fmla="*/ 4 w 351"/>
                  <a:gd name="T3" fmla="*/ 3 h 121"/>
                  <a:gd name="T4" fmla="*/ 0 w 351"/>
                  <a:gd name="T5" fmla="*/ 0 h 121"/>
                  <a:gd name="T6" fmla="*/ 0 w 351"/>
                  <a:gd name="T7" fmla="*/ 71 h 121"/>
                  <a:gd name="T8" fmla="*/ 0 w 351"/>
                  <a:gd name="T9" fmla="*/ 73 h 121"/>
                  <a:gd name="T10" fmla="*/ 175 w 351"/>
                  <a:gd name="T11" fmla="*/ 121 h 121"/>
                  <a:gd name="T12" fmla="*/ 351 w 351"/>
                  <a:gd name="T13" fmla="*/ 73 h 121"/>
                  <a:gd name="T14" fmla="*/ 351 w 351"/>
                  <a:gd name="T15" fmla="*/ 72 h 121"/>
                  <a:gd name="T16" fmla="*/ 351 w 351"/>
                  <a:gd name="T17" fmla="*/ 0 h 121"/>
                  <a:gd name="T18" fmla="*/ 342 w 351"/>
                  <a:gd name="T19" fmla="*/ 6 h 121"/>
                  <a:gd name="T20" fmla="*/ 318 w 351"/>
                  <a:gd name="T21" fmla="*/ 15 h 121"/>
                  <a:gd name="T22" fmla="*/ 176 w 351"/>
                  <a:gd name="T23" fmla="*/ 3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121">
                    <a:moveTo>
                      <a:pt x="176" y="31"/>
                    </a:moveTo>
                    <a:cubicBezTo>
                      <a:pt x="110" y="31"/>
                      <a:pt x="36" y="22"/>
                      <a:pt x="4" y="3"/>
                    </a:cubicBezTo>
                    <a:cubicBezTo>
                      <a:pt x="4" y="3"/>
                      <a:pt x="2" y="2"/>
                      <a:pt x="0" y="0"/>
                    </a:cubicBezTo>
                    <a:cubicBezTo>
                      <a:pt x="0" y="71"/>
                      <a:pt x="0" y="71"/>
                      <a:pt x="0" y="71"/>
                    </a:cubicBezTo>
                    <a:cubicBezTo>
                      <a:pt x="0" y="72"/>
                      <a:pt x="0" y="72"/>
                      <a:pt x="0" y="73"/>
                    </a:cubicBezTo>
                    <a:cubicBezTo>
                      <a:pt x="0" y="106"/>
                      <a:pt x="91" y="121"/>
                      <a:pt x="175" y="121"/>
                    </a:cubicBezTo>
                    <a:cubicBezTo>
                      <a:pt x="260" y="121"/>
                      <a:pt x="351" y="106"/>
                      <a:pt x="351" y="73"/>
                    </a:cubicBezTo>
                    <a:cubicBezTo>
                      <a:pt x="351" y="72"/>
                      <a:pt x="351" y="72"/>
                      <a:pt x="351" y="72"/>
                    </a:cubicBezTo>
                    <a:cubicBezTo>
                      <a:pt x="351" y="0"/>
                      <a:pt x="351" y="0"/>
                      <a:pt x="351" y="0"/>
                    </a:cubicBezTo>
                    <a:cubicBezTo>
                      <a:pt x="348" y="2"/>
                      <a:pt x="346" y="3"/>
                      <a:pt x="342" y="6"/>
                    </a:cubicBezTo>
                    <a:cubicBezTo>
                      <a:pt x="335" y="9"/>
                      <a:pt x="327" y="12"/>
                      <a:pt x="318" y="15"/>
                    </a:cubicBezTo>
                    <a:cubicBezTo>
                      <a:pt x="281" y="26"/>
                      <a:pt x="227" y="31"/>
                      <a:pt x="176" y="3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4" name="storage 1" descr="storage">
              <a:extLst>
                <a:ext uri="{FF2B5EF4-FFF2-40B4-BE49-F238E27FC236}">
                  <a16:creationId xmlns:a16="http://schemas.microsoft.com/office/drawing/2014/main" id="{924AF05E-502C-C94D-8906-4804E1CE357A}"/>
                </a:ext>
              </a:extLst>
            </p:cNvPr>
            <p:cNvGrpSpPr/>
            <p:nvPr/>
          </p:nvGrpSpPr>
          <p:grpSpPr>
            <a:xfrm>
              <a:off x="3291134" y="2728574"/>
              <a:ext cx="131345" cy="142876"/>
              <a:chOff x="4501240" y="2176494"/>
              <a:chExt cx="344605" cy="374856"/>
            </a:xfrm>
          </p:grpSpPr>
          <p:sp>
            <p:nvSpPr>
              <p:cNvPr id="55" name="Freeform 5">
                <a:extLst>
                  <a:ext uri="{FF2B5EF4-FFF2-40B4-BE49-F238E27FC236}">
                    <a16:creationId xmlns:a16="http://schemas.microsoft.com/office/drawing/2014/main" id="{8E6C991D-779C-84B8-AF19-21DCAC2B81CA}"/>
                  </a:ext>
                </a:extLst>
              </p:cNvPr>
              <p:cNvSpPr>
                <a:spLocks/>
              </p:cNvSpPr>
              <p:nvPr/>
            </p:nvSpPr>
            <p:spPr bwMode="auto">
              <a:xfrm>
                <a:off x="4507816" y="2180440"/>
                <a:ext cx="328821" cy="118376"/>
              </a:xfrm>
              <a:custGeom>
                <a:avLst/>
                <a:gdLst>
                  <a:gd name="T0" fmla="*/ 335 w 335"/>
                  <a:gd name="T1" fmla="*/ 120 h 120"/>
                  <a:gd name="T2" fmla="*/ 5 w 335"/>
                  <a:gd name="T3" fmla="*/ 120 h 120"/>
                  <a:gd name="T4" fmla="*/ 5 w 335"/>
                  <a:gd name="T5" fmla="*/ 46 h 120"/>
                  <a:gd name="T6" fmla="*/ 166 w 335"/>
                  <a:gd name="T7" fmla="*/ 5 h 120"/>
                  <a:gd name="T8" fmla="*/ 335 w 335"/>
                  <a:gd name="T9" fmla="*/ 46 h 120"/>
                  <a:gd name="T10" fmla="*/ 335 w 335"/>
                  <a:gd name="T11" fmla="*/ 120 h 120"/>
                </a:gdLst>
                <a:ahLst/>
                <a:cxnLst>
                  <a:cxn ang="0">
                    <a:pos x="T0" y="T1"/>
                  </a:cxn>
                  <a:cxn ang="0">
                    <a:pos x="T2" y="T3"/>
                  </a:cxn>
                  <a:cxn ang="0">
                    <a:pos x="T4" y="T5"/>
                  </a:cxn>
                  <a:cxn ang="0">
                    <a:pos x="T6" y="T7"/>
                  </a:cxn>
                  <a:cxn ang="0">
                    <a:pos x="T8" y="T9"/>
                  </a:cxn>
                  <a:cxn ang="0">
                    <a:pos x="T10" y="T11"/>
                  </a:cxn>
                </a:cxnLst>
                <a:rect l="0" t="0" r="r" b="b"/>
                <a:pathLst>
                  <a:path w="335" h="120">
                    <a:moveTo>
                      <a:pt x="335" y="120"/>
                    </a:moveTo>
                    <a:cubicBezTo>
                      <a:pt x="5" y="120"/>
                      <a:pt x="5" y="120"/>
                      <a:pt x="5" y="120"/>
                    </a:cubicBezTo>
                    <a:cubicBezTo>
                      <a:pt x="5" y="46"/>
                      <a:pt x="5" y="46"/>
                      <a:pt x="5" y="46"/>
                    </a:cubicBezTo>
                    <a:cubicBezTo>
                      <a:pt x="5" y="46"/>
                      <a:pt x="0" y="10"/>
                      <a:pt x="166" y="5"/>
                    </a:cubicBezTo>
                    <a:cubicBezTo>
                      <a:pt x="331" y="0"/>
                      <a:pt x="335" y="46"/>
                      <a:pt x="335" y="46"/>
                    </a:cubicBezTo>
                    <a:lnTo>
                      <a:pt x="335" y="12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6" name="Freeform 6">
                <a:extLst>
                  <a:ext uri="{FF2B5EF4-FFF2-40B4-BE49-F238E27FC236}">
                    <a16:creationId xmlns:a16="http://schemas.microsoft.com/office/drawing/2014/main" id="{7BBF87F9-4D08-0845-9538-34E0E0AA68E5}"/>
                  </a:ext>
                </a:extLst>
              </p:cNvPr>
              <p:cNvSpPr>
                <a:spLocks noEditPoints="1"/>
              </p:cNvSpPr>
              <p:nvPr/>
            </p:nvSpPr>
            <p:spPr bwMode="auto">
              <a:xfrm>
                <a:off x="4501240" y="2176494"/>
                <a:ext cx="344605" cy="172302"/>
              </a:xfrm>
              <a:custGeom>
                <a:avLst/>
                <a:gdLst>
                  <a:gd name="T0" fmla="*/ 176 w 351"/>
                  <a:gd name="T1" fmla="*/ 176 h 176"/>
                  <a:gd name="T2" fmla="*/ 308 w 351"/>
                  <a:gd name="T3" fmla="*/ 162 h 176"/>
                  <a:gd name="T4" fmla="*/ 338 w 351"/>
                  <a:gd name="T5" fmla="*/ 151 h 176"/>
                  <a:gd name="T6" fmla="*/ 350 w 351"/>
                  <a:gd name="T7" fmla="*/ 142 h 176"/>
                  <a:gd name="T8" fmla="*/ 350 w 351"/>
                  <a:gd name="T9" fmla="*/ 140 h 176"/>
                  <a:gd name="T10" fmla="*/ 350 w 351"/>
                  <a:gd name="T11" fmla="*/ 50 h 176"/>
                  <a:gd name="T12" fmla="*/ 350 w 351"/>
                  <a:gd name="T13" fmla="*/ 48 h 176"/>
                  <a:gd name="T14" fmla="*/ 175 w 351"/>
                  <a:gd name="T15" fmla="*/ 0 h 176"/>
                  <a:gd name="T16" fmla="*/ 0 w 351"/>
                  <a:gd name="T17" fmla="*/ 49 h 176"/>
                  <a:gd name="T18" fmla="*/ 0 w 351"/>
                  <a:gd name="T19" fmla="*/ 51 h 176"/>
                  <a:gd name="T20" fmla="*/ 0 w 351"/>
                  <a:gd name="T21" fmla="*/ 140 h 176"/>
                  <a:gd name="T22" fmla="*/ 2 w 351"/>
                  <a:gd name="T23" fmla="*/ 144 h 176"/>
                  <a:gd name="T24" fmla="*/ 176 w 351"/>
                  <a:gd name="T25" fmla="*/ 176 h 176"/>
                  <a:gd name="T26" fmla="*/ 175 w 351"/>
                  <a:gd name="T27" fmla="*/ 17 h 176"/>
                  <a:gd name="T28" fmla="*/ 334 w 351"/>
                  <a:gd name="T29" fmla="*/ 49 h 176"/>
                  <a:gd name="T30" fmla="*/ 175 w 351"/>
                  <a:gd name="T31" fmla="*/ 81 h 176"/>
                  <a:gd name="T32" fmla="*/ 16 w 351"/>
                  <a:gd name="T33" fmla="*/ 49 h 176"/>
                  <a:gd name="T34" fmla="*/ 175 w 351"/>
                  <a:gd name="T35" fmla="*/ 1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176">
                    <a:moveTo>
                      <a:pt x="176" y="176"/>
                    </a:moveTo>
                    <a:cubicBezTo>
                      <a:pt x="235" y="176"/>
                      <a:pt x="280" y="170"/>
                      <a:pt x="308" y="162"/>
                    </a:cubicBezTo>
                    <a:cubicBezTo>
                      <a:pt x="325" y="157"/>
                      <a:pt x="330" y="155"/>
                      <a:pt x="338" y="151"/>
                    </a:cubicBezTo>
                    <a:cubicBezTo>
                      <a:pt x="343" y="148"/>
                      <a:pt x="347" y="146"/>
                      <a:pt x="350" y="142"/>
                    </a:cubicBezTo>
                    <a:cubicBezTo>
                      <a:pt x="350" y="142"/>
                      <a:pt x="350" y="141"/>
                      <a:pt x="350" y="140"/>
                    </a:cubicBezTo>
                    <a:cubicBezTo>
                      <a:pt x="350" y="50"/>
                      <a:pt x="350" y="50"/>
                      <a:pt x="350" y="50"/>
                    </a:cubicBezTo>
                    <a:cubicBezTo>
                      <a:pt x="350" y="50"/>
                      <a:pt x="350" y="49"/>
                      <a:pt x="350" y="48"/>
                    </a:cubicBezTo>
                    <a:cubicBezTo>
                      <a:pt x="351" y="15"/>
                      <a:pt x="260" y="0"/>
                      <a:pt x="175" y="0"/>
                    </a:cubicBezTo>
                    <a:cubicBezTo>
                      <a:pt x="91" y="0"/>
                      <a:pt x="0" y="15"/>
                      <a:pt x="0" y="49"/>
                    </a:cubicBezTo>
                    <a:cubicBezTo>
                      <a:pt x="0" y="50"/>
                      <a:pt x="0" y="50"/>
                      <a:pt x="0" y="51"/>
                    </a:cubicBezTo>
                    <a:cubicBezTo>
                      <a:pt x="0" y="140"/>
                      <a:pt x="0" y="140"/>
                      <a:pt x="0" y="140"/>
                    </a:cubicBezTo>
                    <a:cubicBezTo>
                      <a:pt x="0" y="142"/>
                      <a:pt x="1" y="143"/>
                      <a:pt x="2" y="144"/>
                    </a:cubicBezTo>
                    <a:cubicBezTo>
                      <a:pt x="18" y="157"/>
                      <a:pt x="82" y="176"/>
                      <a:pt x="176" y="176"/>
                    </a:cubicBezTo>
                    <a:close/>
                    <a:moveTo>
                      <a:pt x="175" y="17"/>
                    </a:moveTo>
                    <a:cubicBezTo>
                      <a:pt x="278" y="17"/>
                      <a:pt x="334" y="38"/>
                      <a:pt x="334" y="49"/>
                    </a:cubicBezTo>
                    <a:cubicBezTo>
                      <a:pt x="334" y="60"/>
                      <a:pt x="278" y="81"/>
                      <a:pt x="175" y="81"/>
                    </a:cubicBezTo>
                    <a:cubicBezTo>
                      <a:pt x="72" y="81"/>
                      <a:pt x="16" y="60"/>
                      <a:pt x="16" y="49"/>
                    </a:cubicBezTo>
                    <a:cubicBezTo>
                      <a:pt x="16" y="38"/>
                      <a:pt x="73" y="17"/>
                      <a:pt x="175" y="17"/>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7" name="Freeform 7">
                <a:extLst>
                  <a:ext uri="{FF2B5EF4-FFF2-40B4-BE49-F238E27FC236}">
                    <a16:creationId xmlns:a16="http://schemas.microsoft.com/office/drawing/2014/main" id="{362025A9-E0D7-746D-0E90-58D231C076A4}"/>
                  </a:ext>
                </a:extLst>
              </p:cNvPr>
              <p:cNvSpPr>
                <a:spLocks/>
              </p:cNvSpPr>
              <p:nvPr/>
            </p:nvSpPr>
            <p:spPr bwMode="auto">
              <a:xfrm>
                <a:off x="4501240" y="2329066"/>
                <a:ext cx="344605" cy="123637"/>
              </a:xfrm>
              <a:custGeom>
                <a:avLst/>
                <a:gdLst>
                  <a:gd name="T0" fmla="*/ 176 w 350"/>
                  <a:gd name="T1" fmla="*/ 126 h 126"/>
                  <a:gd name="T2" fmla="*/ 309 w 350"/>
                  <a:gd name="T3" fmla="*/ 111 h 126"/>
                  <a:gd name="T4" fmla="*/ 339 w 350"/>
                  <a:gd name="T5" fmla="*/ 99 h 126"/>
                  <a:gd name="T6" fmla="*/ 350 w 350"/>
                  <a:gd name="T7" fmla="*/ 90 h 126"/>
                  <a:gd name="T8" fmla="*/ 350 w 350"/>
                  <a:gd name="T9" fmla="*/ 0 h 126"/>
                  <a:gd name="T10" fmla="*/ 341 w 350"/>
                  <a:gd name="T11" fmla="*/ 5 h 126"/>
                  <a:gd name="T12" fmla="*/ 176 w 350"/>
                  <a:gd name="T13" fmla="*/ 31 h 126"/>
                  <a:gd name="T14" fmla="*/ 4 w 350"/>
                  <a:gd name="T15" fmla="*/ 3 h 126"/>
                  <a:gd name="T16" fmla="*/ 0 w 350"/>
                  <a:gd name="T17" fmla="*/ 0 h 126"/>
                  <a:gd name="T18" fmla="*/ 0 w 350"/>
                  <a:gd name="T19" fmla="*/ 91 h 126"/>
                  <a:gd name="T20" fmla="*/ 176 w 350"/>
                  <a:gd name="T2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126">
                    <a:moveTo>
                      <a:pt x="176" y="126"/>
                    </a:moveTo>
                    <a:cubicBezTo>
                      <a:pt x="236" y="126"/>
                      <a:pt x="280" y="119"/>
                      <a:pt x="309" y="111"/>
                    </a:cubicBezTo>
                    <a:cubicBezTo>
                      <a:pt x="325" y="107"/>
                      <a:pt x="332" y="104"/>
                      <a:pt x="339" y="99"/>
                    </a:cubicBezTo>
                    <a:cubicBezTo>
                      <a:pt x="344" y="96"/>
                      <a:pt x="348" y="94"/>
                      <a:pt x="350" y="90"/>
                    </a:cubicBezTo>
                    <a:cubicBezTo>
                      <a:pt x="350" y="0"/>
                      <a:pt x="350" y="0"/>
                      <a:pt x="350" y="0"/>
                    </a:cubicBezTo>
                    <a:cubicBezTo>
                      <a:pt x="348" y="2"/>
                      <a:pt x="344" y="3"/>
                      <a:pt x="341" y="5"/>
                    </a:cubicBezTo>
                    <a:cubicBezTo>
                      <a:pt x="308" y="24"/>
                      <a:pt x="240" y="31"/>
                      <a:pt x="176" y="31"/>
                    </a:cubicBezTo>
                    <a:cubicBezTo>
                      <a:pt x="110" y="31"/>
                      <a:pt x="36" y="22"/>
                      <a:pt x="4" y="3"/>
                    </a:cubicBezTo>
                    <a:cubicBezTo>
                      <a:pt x="4" y="3"/>
                      <a:pt x="2" y="2"/>
                      <a:pt x="0" y="0"/>
                    </a:cubicBezTo>
                    <a:cubicBezTo>
                      <a:pt x="0" y="91"/>
                      <a:pt x="0" y="91"/>
                      <a:pt x="0" y="91"/>
                    </a:cubicBezTo>
                    <a:cubicBezTo>
                      <a:pt x="11" y="104"/>
                      <a:pt x="77" y="126"/>
                      <a:pt x="176" y="12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8">
                <a:extLst>
                  <a:ext uri="{FF2B5EF4-FFF2-40B4-BE49-F238E27FC236}">
                    <a16:creationId xmlns:a16="http://schemas.microsoft.com/office/drawing/2014/main" id="{352325BB-2736-7D03-EB13-A0C559D3A268}"/>
                  </a:ext>
                </a:extLst>
              </p:cNvPr>
              <p:cNvSpPr>
                <a:spLocks/>
              </p:cNvSpPr>
              <p:nvPr/>
            </p:nvSpPr>
            <p:spPr bwMode="auto">
              <a:xfrm>
                <a:off x="4501240" y="2432974"/>
                <a:ext cx="344605" cy="118376"/>
              </a:xfrm>
              <a:custGeom>
                <a:avLst/>
                <a:gdLst>
                  <a:gd name="T0" fmla="*/ 176 w 351"/>
                  <a:gd name="T1" fmla="*/ 31 h 121"/>
                  <a:gd name="T2" fmla="*/ 4 w 351"/>
                  <a:gd name="T3" fmla="*/ 3 h 121"/>
                  <a:gd name="T4" fmla="*/ 0 w 351"/>
                  <a:gd name="T5" fmla="*/ 0 h 121"/>
                  <a:gd name="T6" fmla="*/ 0 w 351"/>
                  <a:gd name="T7" fmla="*/ 71 h 121"/>
                  <a:gd name="T8" fmla="*/ 0 w 351"/>
                  <a:gd name="T9" fmla="*/ 73 h 121"/>
                  <a:gd name="T10" fmla="*/ 175 w 351"/>
                  <a:gd name="T11" fmla="*/ 121 h 121"/>
                  <a:gd name="T12" fmla="*/ 351 w 351"/>
                  <a:gd name="T13" fmla="*/ 73 h 121"/>
                  <a:gd name="T14" fmla="*/ 351 w 351"/>
                  <a:gd name="T15" fmla="*/ 72 h 121"/>
                  <a:gd name="T16" fmla="*/ 351 w 351"/>
                  <a:gd name="T17" fmla="*/ 0 h 121"/>
                  <a:gd name="T18" fmla="*/ 342 w 351"/>
                  <a:gd name="T19" fmla="*/ 6 h 121"/>
                  <a:gd name="T20" fmla="*/ 318 w 351"/>
                  <a:gd name="T21" fmla="*/ 15 h 121"/>
                  <a:gd name="T22" fmla="*/ 176 w 351"/>
                  <a:gd name="T23" fmla="*/ 3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121">
                    <a:moveTo>
                      <a:pt x="176" y="31"/>
                    </a:moveTo>
                    <a:cubicBezTo>
                      <a:pt x="110" y="31"/>
                      <a:pt x="36" y="22"/>
                      <a:pt x="4" y="3"/>
                    </a:cubicBezTo>
                    <a:cubicBezTo>
                      <a:pt x="4" y="3"/>
                      <a:pt x="2" y="2"/>
                      <a:pt x="0" y="0"/>
                    </a:cubicBezTo>
                    <a:cubicBezTo>
                      <a:pt x="0" y="71"/>
                      <a:pt x="0" y="71"/>
                      <a:pt x="0" y="71"/>
                    </a:cubicBezTo>
                    <a:cubicBezTo>
                      <a:pt x="0" y="72"/>
                      <a:pt x="0" y="72"/>
                      <a:pt x="0" y="73"/>
                    </a:cubicBezTo>
                    <a:cubicBezTo>
                      <a:pt x="0" y="106"/>
                      <a:pt x="91" y="121"/>
                      <a:pt x="175" y="121"/>
                    </a:cubicBezTo>
                    <a:cubicBezTo>
                      <a:pt x="260" y="121"/>
                      <a:pt x="351" y="106"/>
                      <a:pt x="351" y="73"/>
                    </a:cubicBezTo>
                    <a:cubicBezTo>
                      <a:pt x="351" y="72"/>
                      <a:pt x="351" y="72"/>
                      <a:pt x="351" y="72"/>
                    </a:cubicBezTo>
                    <a:cubicBezTo>
                      <a:pt x="351" y="0"/>
                      <a:pt x="351" y="0"/>
                      <a:pt x="351" y="0"/>
                    </a:cubicBezTo>
                    <a:cubicBezTo>
                      <a:pt x="348" y="2"/>
                      <a:pt x="346" y="3"/>
                      <a:pt x="342" y="6"/>
                    </a:cubicBezTo>
                    <a:cubicBezTo>
                      <a:pt x="335" y="9"/>
                      <a:pt x="327" y="12"/>
                      <a:pt x="318" y="15"/>
                    </a:cubicBezTo>
                    <a:cubicBezTo>
                      <a:pt x="281" y="26"/>
                      <a:pt x="227" y="31"/>
                      <a:pt x="176" y="3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5" name="IoT" descr=" IoT">
              <a:extLst>
                <a:ext uri="{FF2B5EF4-FFF2-40B4-BE49-F238E27FC236}">
                  <a16:creationId xmlns:a16="http://schemas.microsoft.com/office/drawing/2014/main" id="{C5825C50-E655-9695-1417-4A4851C40B42}"/>
                </a:ext>
              </a:extLst>
            </p:cNvPr>
            <p:cNvGrpSpPr/>
            <p:nvPr/>
          </p:nvGrpSpPr>
          <p:grpSpPr>
            <a:xfrm>
              <a:off x="2218222" y="3605033"/>
              <a:ext cx="287671" cy="287675"/>
              <a:chOff x="11072775" y="1225438"/>
              <a:chExt cx="429593" cy="429591"/>
            </a:xfrm>
          </p:grpSpPr>
          <p:sp>
            <p:nvSpPr>
              <p:cNvPr id="49" name="Freeform: Shape 48">
                <a:extLst>
                  <a:ext uri="{FF2B5EF4-FFF2-40B4-BE49-F238E27FC236}">
                    <a16:creationId xmlns:a16="http://schemas.microsoft.com/office/drawing/2014/main" id="{2E91B2AF-54CF-2111-067C-C6952141F8D8}"/>
                  </a:ext>
                </a:extLst>
              </p:cNvPr>
              <p:cNvSpPr/>
              <p:nvPr/>
            </p:nvSpPr>
            <p:spPr>
              <a:xfrm>
                <a:off x="11072775" y="1416024"/>
                <a:ext cx="429593" cy="44749"/>
              </a:xfrm>
              <a:custGeom>
                <a:avLst/>
                <a:gdLst>
                  <a:gd name="connsiteX0" fmla="*/ 407739 w 429593"/>
                  <a:gd name="connsiteY0" fmla="*/ 1557 h 44749"/>
                  <a:gd name="connsiteX1" fmla="*/ 385684 w 429593"/>
                  <a:gd name="connsiteY1" fmla="*/ 19397 h 44749"/>
                  <a:gd name="connsiteX2" fmla="*/ 46120 w 429593"/>
                  <a:gd name="connsiteY2" fmla="*/ 19397 h 44749"/>
                  <a:gd name="connsiteX3" fmla="*/ 24064 w 429593"/>
                  <a:gd name="connsiteY3" fmla="*/ 1557 h 44749"/>
                  <a:gd name="connsiteX4" fmla="*/ 1557 w 429593"/>
                  <a:gd name="connsiteY4" fmla="*/ 24064 h 44749"/>
                  <a:gd name="connsiteX5" fmla="*/ 24064 w 429593"/>
                  <a:gd name="connsiteY5" fmla="*/ 46571 h 44749"/>
                  <a:gd name="connsiteX6" fmla="*/ 45593 w 429593"/>
                  <a:gd name="connsiteY6" fmla="*/ 30613 h 44749"/>
                  <a:gd name="connsiteX7" fmla="*/ 386136 w 429593"/>
                  <a:gd name="connsiteY7" fmla="*/ 30613 h 44749"/>
                  <a:gd name="connsiteX8" fmla="*/ 407664 w 429593"/>
                  <a:gd name="connsiteY8" fmla="*/ 46571 h 44749"/>
                  <a:gd name="connsiteX9" fmla="*/ 430171 w 429593"/>
                  <a:gd name="connsiteY9" fmla="*/ 24064 h 44749"/>
                  <a:gd name="connsiteX10" fmla="*/ 407739 w 429593"/>
                  <a:gd name="connsiteY10" fmla="*/ 1557 h 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593" h="44749">
                    <a:moveTo>
                      <a:pt x="407739" y="1557"/>
                    </a:moveTo>
                    <a:cubicBezTo>
                      <a:pt x="396900" y="1557"/>
                      <a:pt x="387867" y="9235"/>
                      <a:pt x="385684" y="19397"/>
                    </a:cubicBezTo>
                    <a:lnTo>
                      <a:pt x="46120" y="19397"/>
                    </a:lnTo>
                    <a:cubicBezTo>
                      <a:pt x="43937" y="9235"/>
                      <a:pt x="34904" y="1557"/>
                      <a:pt x="24064" y="1557"/>
                    </a:cubicBezTo>
                    <a:cubicBezTo>
                      <a:pt x="11644" y="1557"/>
                      <a:pt x="1557" y="11643"/>
                      <a:pt x="1557" y="24064"/>
                    </a:cubicBezTo>
                    <a:cubicBezTo>
                      <a:pt x="1557" y="36484"/>
                      <a:pt x="11644" y="46571"/>
                      <a:pt x="24064" y="46571"/>
                    </a:cubicBezTo>
                    <a:cubicBezTo>
                      <a:pt x="34226" y="46571"/>
                      <a:pt x="42808" y="39872"/>
                      <a:pt x="45593" y="30613"/>
                    </a:cubicBezTo>
                    <a:lnTo>
                      <a:pt x="386136" y="30613"/>
                    </a:lnTo>
                    <a:cubicBezTo>
                      <a:pt x="388996" y="39872"/>
                      <a:pt x="397578" y="46571"/>
                      <a:pt x="407664" y="46571"/>
                    </a:cubicBezTo>
                    <a:cubicBezTo>
                      <a:pt x="420085" y="46571"/>
                      <a:pt x="430171" y="36484"/>
                      <a:pt x="430171" y="24064"/>
                    </a:cubicBezTo>
                    <a:cubicBezTo>
                      <a:pt x="430322" y="11643"/>
                      <a:pt x="420160" y="1557"/>
                      <a:pt x="407739" y="1557"/>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A8362A6A-CE7F-8268-8361-DAB93F4FA3BC}"/>
                  </a:ext>
                </a:extLst>
              </p:cNvPr>
              <p:cNvSpPr/>
              <p:nvPr/>
            </p:nvSpPr>
            <p:spPr>
              <a:xfrm>
                <a:off x="11282865" y="1269925"/>
                <a:ext cx="174522" cy="174521"/>
              </a:xfrm>
              <a:custGeom>
                <a:avLst/>
                <a:gdLst>
                  <a:gd name="connsiteX0" fmla="*/ 152107 w 174522"/>
                  <a:gd name="connsiteY0" fmla="*/ 1557 h 174521"/>
                  <a:gd name="connsiteX1" fmla="*/ 129599 w 174522"/>
                  <a:gd name="connsiteY1" fmla="*/ 24064 h 174521"/>
                  <a:gd name="connsiteX2" fmla="*/ 132911 w 174522"/>
                  <a:gd name="connsiteY2" fmla="*/ 35882 h 174521"/>
                  <a:gd name="connsiteX3" fmla="*/ 1557 w 174522"/>
                  <a:gd name="connsiteY3" fmla="*/ 167236 h 174521"/>
                  <a:gd name="connsiteX4" fmla="*/ 9536 w 174522"/>
                  <a:gd name="connsiteY4" fmla="*/ 175215 h 174521"/>
                  <a:gd name="connsiteX5" fmla="*/ 141041 w 174522"/>
                  <a:gd name="connsiteY5" fmla="*/ 43711 h 174521"/>
                  <a:gd name="connsiteX6" fmla="*/ 152107 w 174522"/>
                  <a:gd name="connsiteY6" fmla="*/ 46647 h 174521"/>
                  <a:gd name="connsiteX7" fmla="*/ 174614 w 174522"/>
                  <a:gd name="connsiteY7" fmla="*/ 24140 h 174521"/>
                  <a:gd name="connsiteX8" fmla="*/ 152107 w 174522"/>
                  <a:gd name="connsiteY8" fmla="*/ 1557 h 17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522" h="174521">
                    <a:moveTo>
                      <a:pt x="152107" y="1557"/>
                    </a:moveTo>
                    <a:cubicBezTo>
                      <a:pt x="139686" y="1557"/>
                      <a:pt x="129599" y="11644"/>
                      <a:pt x="129599" y="24064"/>
                    </a:cubicBezTo>
                    <a:cubicBezTo>
                      <a:pt x="129599" y="28430"/>
                      <a:pt x="130804" y="32420"/>
                      <a:pt x="132911" y="35882"/>
                    </a:cubicBezTo>
                    <a:lnTo>
                      <a:pt x="1557" y="167236"/>
                    </a:lnTo>
                    <a:lnTo>
                      <a:pt x="9536" y="175215"/>
                    </a:lnTo>
                    <a:lnTo>
                      <a:pt x="141041" y="43711"/>
                    </a:lnTo>
                    <a:cubicBezTo>
                      <a:pt x="144278" y="45593"/>
                      <a:pt x="148117" y="46647"/>
                      <a:pt x="152107" y="46647"/>
                    </a:cubicBezTo>
                    <a:cubicBezTo>
                      <a:pt x="164527" y="46647"/>
                      <a:pt x="174614" y="36560"/>
                      <a:pt x="174614" y="24140"/>
                    </a:cubicBezTo>
                    <a:cubicBezTo>
                      <a:pt x="174689" y="11644"/>
                      <a:pt x="164527" y="1557"/>
                      <a:pt x="152107" y="1557"/>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F329EB99-119C-751D-22BD-49A2C1766B1E}"/>
                  </a:ext>
                </a:extLst>
              </p:cNvPr>
              <p:cNvSpPr/>
              <p:nvPr/>
            </p:nvSpPr>
            <p:spPr>
              <a:xfrm>
                <a:off x="11118014" y="1442226"/>
                <a:ext cx="165572" cy="165572"/>
              </a:xfrm>
              <a:custGeom>
                <a:avLst/>
                <a:gdLst>
                  <a:gd name="connsiteX0" fmla="*/ 159785 w 165572"/>
                  <a:gd name="connsiteY0" fmla="*/ 1557 h 165571"/>
                  <a:gd name="connsiteX1" fmla="*/ 35656 w 165572"/>
                  <a:gd name="connsiteY1" fmla="*/ 125685 h 165571"/>
                  <a:gd name="connsiteX2" fmla="*/ 24064 w 165572"/>
                  <a:gd name="connsiteY2" fmla="*/ 122448 h 165571"/>
                  <a:gd name="connsiteX3" fmla="*/ 1557 w 165572"/>
                  <a:gd name="connsiteY3" fmla="*/ 144955 h 165571"/>
                  <a:gd name="connsiteX4" fmla="*/ 24064 w 165572"/>
                  <a:gd name="connsiteY4" fmla="*/ 167462 h 165571"/>
                  <a:gd name="connsiteX5" fmla="*/ 46571 w 165572"/>
                  <a:gd name="connsiteY5" fmla="*/ 144955 h 165571"/>
                  <a:gd name="connsiteX6" fmla="*/ 43560 w 165572"/>
                  <a:gd name="connsiteY6" fmla="*/ 133739 h 165571"/>
                  <a:gd name="connsiteX7" fmla="*/ 167763 w 165572"/>
                  <a:gd name="connsiteY7" fmla="*/ 9536 h 165571"/>
                  <a:gd name="connsiteX8" fmla="*/ 159785 w 165572"/>
                  <a:gd name="connsiteY8" fmla="*/ 1557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72" h="165571">
                    <a:moveTo>
                      <a:pt x="159785" y="1557"/>
                    </a:moveTo>
                    <a:lnTo>
                      <a:pt x="35656" y="125685"/>
                    </a:lnTo>
                    <a:cubicBezTo>
                      <a:pt x="32269" y="123652"/>
                      <a:pt x="28279" y="122448"/>
                      <a:pt x="24064" y="122448"/>
                    </a:cubicBezTo>
                    <a:cubicBezTo>
                      <a:pt x="11644" y="122448"/>
                      <a:pt x="1557" y="132535"/>
                      <a:pt x="1557" y="144955"/>
                    </a:cubicBezTo>
                    <a:cubicBezTo>
                      <a:pt x="1557" y="157375"/>
                      <a:pt x="11644" y="167462"/>
                      <a:pt x="24064" y="167462"/>
                    </a:cubicBezTo>
                    <a:cubicBezTo>
                      <a:pt x="36484" y="167462"/>
                      <a:pt x="46571" y="157375"/>
                      <a:pt x="46571" y="144955"/>
                    </a:cubicBezTo>
                    <a:cubicBezTo>
                      <a:pt x="46571" y="140890"/>
                      <a:pt x="45442" y="137051"/>
                      <a:pt x="43560" y="133739"/>
                    </a:cubicBezTo>
                    <a:lnTo>
                      <a:pt x="167763" y="9536"/>
                    </a:lnTo>
                    <a:lnTo>
                      <a:pt x="159785" y="1557"/>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41002717-5B52-257A-510D-E2E5F2F64234}"/>
                  </a:ext>
                </a:extLst>
              </p:cNvPr>
              <p:cNvSpPr/>
              <p:nvPr/>
            </p:nvSpPr>
            <p:spPr>
              <a:xfrm>
                <a:off x="11117940" y="1269925"/>
                <a:ext cx="340095" cy="340093"/>
              </a:xfrm>
              <a:custGeom>
                <a:avLst/>
                <a:gdLst>
                  <a:gd name="connsiteX0" fmla="*/ 317259 w 340094"/>
                  <a:gd name="connsiteY0" fmla="*/ 295203 h 340092"/>
                  <a:gd name="connsiteX1" fmla="*/ 306194 w 340094"/>
                  <a:gd name="connsiteY1" fmla="*/ 298138 h 340092"/>
                  <a:gd name="connsiteX2" fmla="*/ 43485 w 340094"/>
                  <a:gd name="connsiteY2" fmla="*/ 35431 h 340092"/>
                  <a:gd name="connsiteX3" fmla="*/ 46571 w 340094"/>
                  <a:gd name="connsiteY3" fmla="*/ 24064 h 340092"/>
                  <a:gd name="connsiteX4" fmla="*/ 24064 w 340094"/>
                  <a:gd name="connsiteY4" fmla="*/ 1557 h 340092"/>
                  <a:gd name="connsiteX5" fmla="*/ 1557 w 340094"/>
                  <a:gd name="connsiteY5" fmla="*/ 24064 h 340092"/>
                  <a:gd name="connsiteX6" fmla="*/ 24064 w 340094"/>
                  <a:gd name="connsiteY6" fmla="*/ 46571 h 340092"/>
                  <a:gd name="connsiteX7" fmla="*/ 35581 w 340094"/>
                  <a:gd name="connsiteY7" fmla="*/ 43410 h 340092"/>
                  <a:gd name="connsiteX8" fmla="*/ 298140 w 340094"/>
                  <a:gd name="connsiteY8" fmla="*/ 305967 h 340092"/>
                  <a:gd name="connsiteX9" fmla="*/ 294828 w 340094"/>
                  <a:gd name="connsiteY9" fmla="*/ 317785 h 340092"/>
                  <a:gd name="connsiteX10" fmla="*/ 317335 w 340094"/>
                  <a:gd name="connsiteY10" fmla="*/ 340292 h 340092"/>
                  <a:gd name="connsiteX11" fmla="*/ 339842 w 340094"/>
                  <a:gd name="connsiteY11" fmla="*/ 317785 h 340092"/>
                  <a:gd name="connsiteX12" fmla="*/ 317259 w 340094"/>
                  <a:gd name="connsiteY12" fmla="*/ 295203 h 34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094" h="340092">
                    <a:moveTo>
                      <a:pt x="317259" y="295203"/>
                    </a:moveTo>
                    <a:cubicBezTo>
                      <a:pt x="313195" y="295203"/>
                      <a:pt x="309431" y="296257"/>
                      <a:pt x="306194" y="298138"/>
                    </a:cubicBezTo>
                    <a:lnTo>
                      <a:pt x="43485" y="35431"/>
                    </a:lnTo>
                    <a:cubicBezTo>
                      <a:pt x="45442" y="32118"/>
                      <a:pt x="46571" y="28204"/>
                      <a:pt x="46571" y="24064"/>
                    </a:cubicBezTo>
                    <a:cubicBezTo>
                      <a:pt x="46571" y="11644"/>
                      <a:pt x="36484" y="1557"/>
                      <a:pt x="24064" y="1557"/>
                    </a:cubicBezTo>
                    <a:cubicBezTo>
                      <a:pt x="11644" y="1557"/>
                      <a:pt x="1557" y="11644"/>
                      <a:pt x="1557" y="24064"/>
                    </a:cubicBezTo>
                    <a:cubicBezTo>
                      <a:pt x="1557" y="36485"/>
                      <a:pt x="11644" y="46571"/>
                      <a:pt x="24064" y="46571"/>
                    </a:cubicBezTo>
                    <a:cubicBezTo>
                      <a:pt x="28279" y="46571"/>
                      <a:pt x="32194" y="45442"/>
                      <a:pt x="35581" y="43410"/>
                    </a:cubicBezTo>
                    <a:lnTo>
                      <a:pt x="298140" y="305967"/>
                    </a:lnTo>
                    <a:cubicBezTo>
                      <a:pt x="296032" y="309430"/>
                      <a:pt x="294828" y="313419"/>
                      <a:pt x="294828" y="317785"/>
                    </a:cubicBezTo>
                    <a:cubicBezTo>
                      <a:pt x="294828" y="330205"/>
                      <a:pt x="304914" y="340292"/>
                      <a:pt x="317335" y="340292"/>
                    </a:cubicBezTo>
                    <a:cubicBezTo>
                      <a:pt x="329755" y="340292"/>
                      <a:pt x="339842" y="330205"/>
                      <a:pt x="339842" y="317785"/>
                    </a:cubicBezTo>
                    <a:cubicBezTo>
                      <a:pt x="339767" y="305365"/>
                      <a:pt x="329680" y="295203"/>
                      <a:pt x="317259" y="295203"/>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2E338AFD-1AB9-53E4-21F7-73F0AD18B521}"/>
                  </a:ext>
                </a:extLst>
              </p:cNvPr>
              <p:cNvSpPr/>
              <p:nvPr/>
            </p:nvSpPr>
            <p:spPr>
              <a:xfrm>
                <a:off x="11264800" y="1225438"/>
                <a:ext cx="44749" cy="429591"/>
              </a:xfrm>
              <a:custGeom>
                <a:avLst/>
                <a:gdLst>
                  <a:gd name="connsiteX0" fmla="*/ 29860 w 44749"/>
                  <a:gd name="connsiteY0" fmla="*/ 385532 h 429591"/>
                  <a:gd name="connsiteX1" fmla="*/ 29860 w 44749"/>
                  <a:gd name="connsiteY1" fmla="*/ 45818 h 429591"/>
                  <a:gd name="connsiteX2" fmla="*/ 46571 w 44749"/>
                  <a:gd name="connsiteY2" fmla="*/ 24064 h 429591"/>
                  <a:gd name="connsiteX3" fmla="*/ 24064 w 44749"/>
                  <a:gd name="connsiteY3" fmla="*/ 1557 h 429591"/>
                  <a:gd name="connsiteX4" fmla="*/ 1557 w 44749"/>
                  <a:gd name="connsiteY4" fmla="*/ 24064 h 429591"/>
                  <a:gd name="connsiteX5" fmla="*/ 18644 w 44749"/>
                  <a:gd name="connsiteY5" fmla="*/ 45969 h 429591"/>
                  <a:gd name="connsiteX6" fmla="*/ 18644 w 44749"/>
                  <a:gd name="connsiteY6" fmla="*/ 385456 h 429591"/>
                  <a:gd name="connsiteX7" fmla="*/ 1557 w 44749"/>
                  <a:gd name="connsiteY7" fmla="*/ 407361 h 429591"/>
                  <a:gd name="connsiteX8" fmla="*/ 24064 w 44749"/>
                  <a:gd name="connsiteY8" fmla="*/ 429869 h 429591"/>
                  <a:gd name="connsiteX9" fmla="*/ 46571 w 44749"/>
                  <a:gd name="connsiteY9" fmla="*/ 407361 h 429591"/>
                  <a:gd name="connsiteX10" fmla="*/ 29860 w 44749"/>
                  <a:gd name="connsiteY10" fmla="*/ 385532 h 42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49" h="429591">
                    <a:moveTo>
                      <a:pt x="29860" y="385532"/>
                    </a:moveTo>
                    <a:lnTo>
                      <a:pt x="29860" y="45818"/>
                    </a:lnTo>
                    <a:cubicBezTo>
                      <a:pt x="39495" y="43259"/>
                      <a:pt x="46571" y="34452"/>
                      <a:pt x="46571" y="24064"/>
                    </a:cubicBezTo>
                    <a:cubicBezTo>
                      <a:pt x="46571" y="11644"/>
                      <a:pt x="36484" y="1557"/>
                      <a:pt x="24064" y="1557"/>
                    </a:cubicBezTo>
                    <a:cubicBezTo>
                      <a:pt x="11643" y="1557"/>
                      <a:pt x="1557" y="11644"/>
                      <a:pt x="1557" y="24064"/>
                    </a:cubicBezTo>
                    <a:cubicBezTo>
                      <a:pt x="1557" y="34602"/>
                      <a:pt x="8858" y="43485"/>
                      <a:pt x="18644" y="45969"/>
                    </a:cubicBezTo>
                    <a:lnTo>
                      <a:pt x="18644" y="385456"/>
                    </a:lnTo>
                    <a:cubicBezTo>
                      <a:pt x="8858" y="387865"/>
                      <a:pt x="1557" y="396748"/>
                      <a:pt x="1557" y="407361"/>
                    </a:cubicBezTo>
                    <a:cubicBezTo>
                      <a:pt x="1557" y="419782"/>
                      <a:pt x="11643" y="429869"/>
                      <a:pt x="24064" y="429869"/>
                    </a:cubicBezTo>
                    <a:cubicBezTo>
                      <a:pt x="36484" y="429869"/>
                      <a:pt x="46571" y="419782"/>
                      <a:pt x="46571" y="407361"/>
                    </a:cubicBezTo>
                    <a:cubicBezTo>
                      <a:pt x="46571" y="396898"/>
                      <a:pt x="39495" y="388091"/>
                      <a:pt x="29860" y="385532"/>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EC5105BA-1C1A-B3B4-060E-32D237AA0B96}"/>
                  </a:ext>
                </a:extLst>
              </p:cNvPr>
              <p:cNvSpPr/>
              <p:nvPr/>
            </p:nvSpPr>
            <p:spPr>
              <a:xfrm>
                <a:off x="11241844" y="1393300"/>
                <a:ext cx="89499" cy="89498"/>
              </a:xfrm>
              <a:custGeom>
                <a:avLst/>
                <a:gdLst>
                  <a:gd name="connsiteX0" fmla="*/ 91736 w 89498"/>
                  <a:gd name="connsiteY0" fmla="*/ 46647 h 89498"/>
                  <a:gd name="connsiteX1" fmla="*/ 46646 w 89498"/>
                  <a:gd name="connsiteY1" fmla="*/ 91736 h 89498"/>
                  <a:gd name="connsiteX2" fmla="*/ 1557 w 89498"/>
                  <a:gd name="connsiteY2" fmla="*/ 46647 h 89498"/>
                  <a:gd name="connsiteX3" fmla="*/ 46646 w 89498"/>
                  <a:gd name="connsiteY3" fmla="*/ 1557 h 89498"/>
                  <a:gd name="connsiteX4" fmla="*/ 91736 w 89498"/>
                  <a:gd name="connsiteY4" fmla="*/ 46647 h 8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8" h="89498">
                    <a:moveTo>
                      <a:pt x="91736" y="46647"/>
                    </a:moveTo>
                    <a:cubicBezTo>
                      <a:pt x="91736" y="71562"/>
                      <a:pt x="71562" y="91736"/>
                      <a:pt x="46646" y="91736"/>
                    </a:cubicBezTo>
                    <a:cubicBezTo>
                      <a:pt x="21730" y="91736"/>
                      <a:pt x="1557" y="71562"/>
                      <a:pt x="1557" y="46647"/>
                    </a:cubicBezTo>
                    <a:cubicBezTo>
                      <a:pt x="1557" y="21731"/>
                      <a:pt x="21730" y="1557"/>
                      <a:pt x="46646" y="1557"/>
                    </a:cubicBezTo>
                    <a:cubicBezTo>
                      <a:pt x="71562" y="1557"/>
                      <a:pt x="91736" y="21731"/>
                      <a:pt x="91736" y="46647"/>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 name="availability zones" descr="availability zones">
              <a:extLst>
                <a:ext uri="{FF2B5EF4-FFF2-40B4-BE49-F238E27FC236}">
                  <a16:creationId xmlns:a16="http://schemas.microsoft.com/office/drawing/2014/main" id="{ADD59B38-22D1-5265-B4E2-1FA49CA3F5F6}"/>
                </a:ext>
              </a:extLst>
            </p:cNvPr>
            <p:cNvGrpSpPr>
              <a:grpSpLocks noChangeAspect="1"/>
            </p:cNvGrpSpPr>
            <p:nvPr/>
          </p:nvGrpSpPr>
          <p:grpSpPr bwMode="auto">
            <a:xfrm>
              <a:off x="1292076" y="3588333"/>
              <a:ext cx="294872" cy="266927"/>
              <a:chOff x="3409" y="755"/>
              <a:chExt cx="306" cy="277"/>
            </a:xfrm>
          </p:grpSpPr>
          <p:sp>
            <p:nvSpPr>
              <p:cNvPr id="42" name="AutoShape 109">
                <a:extLst>
                  <a:ext uri="{FF2B5EF4-FFF2-40B4-BE49-F238E27FC236}">
                    <a16:creationId xmlns:a16="http://schemas.microsoft.com/office/drawing/2014/main" id="{AC65BC66-9509-2CA6-B4AC-DB5F6BDCE344}"/>
                  </a:ext>
                </a:extLst>
              </p:cNvPr>
              <p:cNvSpPr>
                <a:spLocks noChangeAspect="1" noChangeArrowheads="1" noTextEdit="1"/>
              </p:cNvSpPr>
              <p:nvPr/>
            </p:nvSpPr>
            <p:spPr bwMode="auto">
              <a:xfrm>
                <a:off x="3413" y="760"/>
                <a:ext cx="297"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3" name="Freeform 111">
                <a:extLst>
                  <a:ext uri="{FF2B5EF4-FFF2-40B4-BE49-F238E27FC236}">
                    <a16:creationId xmlns:a16="http://schemas.microsoft.com/office/drawing/2014/main" id="{D16DAE33-AE51-0F7B-904C-275B984D7BCE}"/>
                  </a:ext>
                </a:extLst>
              </p:cNvPr>
              <p:cNvSpPr>
                <a:spLocks/>
              </p:cNvSpPr>
              <p:nvPr/>
            </p:nvSpPr>
            <p:spPr bwMode="auto">
              <a:xfrm>
                <a:off x="3435" y="955"/>
                <a:ext cx="52" cy="51"/>
              </a:xfrm>
              <a:custGeom>
                <a:avLst/>
                <a:gdLst>
                  <a:gd name="T0" fmla="*/ 11 w 66"/>
                  <a:gd name="T1" fmla="*/ 12 h 66"/>
                  <a:gd name="T2" fmla="*/ 54 w 66"/>
                  <a:gd name="T3" fmla="*/ 12 h 66"/>
                  <a:gd name="T4" fmla="*/ 54 w 66"/>
                  <a:gd name="T5" fmla="*/ 54 h 66"/>
                  <a:gd name="T6" fmla="*/ 11 w 66"/>
                  <a:gd name="T7" fmla="*/ 54 h 66"/>
                  <a:gd name="T8" fmla="*/ 11 w 66"/>
                  <a:gd name="T9" fmla="*/ 12 h 66"/>
                </a:gdLst>
                <a:ahLst/>
                <a:cxnLst>
                  <a:cxn ang="0">
                    <a:pos x="T0" y="T1"/>
                  </a:cxn>
                  <a:cxn ang="0">
                    <a:pos x="T2" y="T3"/>
                  </a:cxn>
                  <a:cxn ang="0">
                    <a:pos x="T4" y="T5"/>
                  </a:cxn>
                  <a:cxn ang="0">
                    <a:pos x="T6" y="T7"/>
                  </a:cxn>
                  <a:cxn ang="0">
                    <a:pos x="T8" y="T9"/>
                  </a:cxn>
                </a:cxnLst>
                <a:rect l="0" t="0" r="r" b="b"/>
                <a:pathLst>
                  <a:path w="66" h="66">
                    <a:moveTo>
                      <a:pt x="11" y="12"/>
                    </a:moveTo>
                    <a:cubicBezTo>
                      <a:pt x="23" y="0"/>
                      <a:pt x="42" y="0"/>
                      <a:pt x="54" y="12"/>
                    </a:cubicBezTo>
                    <a:cubicBezTo>
                      <a:pt x="66" y="24"/>
                      <a:pt x="66" y="43"/>
                      <a:pt x="54" y="54"/>
                    </a:cubicBezTo>
                    <a:cubicBezTo>
                      <a:pt x="42" y="66"/>
                      <a:pt x="23" y="66"/>
                      <a:pt x="11" y="54"/>
                    </a:cubicBezTo>
                    <a:cubicBezTo>
                      <a:pt x="0" y="43"/>
                      <a:pt x="0" y="24"/>
                      <a:pt x="11" y="1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4" name="Freeform 112">
                <a:extLst>
                  <a:ext uri="{FF2B5EF4-FFF2-40B4-BE49-F238E27FC236}">
                    <a16:creationId xmlns:a16="http://schemas.microsoft.com/office/drawing/2014/main" id="{54151D23-516B-6B82-D844-509189F4E04F}"/>
                  </a:ext>
                </a:extLst>
              </p:cNvPr>
              <p:cNvSpPr>
                <a:spLocks noEditPoints="1"/>
              </p:cNvSpPr>
              <p:nvPr/>
            </p:nvSpPr>
            <p:spPr bwMode="auto">
              <a:xfrm>
                <a:off x="3409" y="889"/>
                <a:ext cx="146" cy="143"/>
              </a:xfrm>
              <a:custGeom>
                <a:avLst/>
                <a:gdLst>
                  <a:gd name="T0" fmla="*/ 181 w 189"/>
                  <a:gd name="T1" fmla="*/ 104 h 186"/>
                  <a:gd name="T2" fmla="*/ 153 w 189"/>
                  <a:gd name="T3" fmla="*/ 104 h 186"/>
                  <a:gd name="T4" fmla="*/ 147 w 189"/>
                  <a:gd name="T5" fmla="*/ 114 h 186"/>
                  <a:gd name="T6" fmla="*/ 127 w 189"/>
                  <a:gd name="T7" fmla="*/ 114 h 186"/>
                  <a:gd name="T8" fmla="*/ 110 w 189"/>
                  <a:gd name="T9" fmla="*/ 76 h 186"/>
                  <a:gd name="T10" fmla="*/ 89 w 189"/>
                  <a:gd name="T11" fmla="*/ 63 h 186"/>
                  <a:gd name="T12" fmla="*/ 102 w 189"/>
                  <a:gd name="T13" fmla="*/ 41 h 186"/>
                  <a:gd name="T14" fmla="*/ 113 w 189"/>
                  <a:gd name="T15" fmla="*/ 42 h 186"/>
                  <a:gd name="T16" fmla="*/ 128 w 189"/>
                  <a:gd name="T17" fmla="*/ 18 h 186"/>
                  <a:gd name="T18" fmla="*/ 104 w 189"/>
                  <a:gd name="T19" fmla="*/ 2 h 186"/>
                  <a:gd name="T20" fmla="*/ 89 w 189"/>
                  <a:gd name="T21" fmla="*/ 27 h 186"/>
                  <a:gd name="T22" fmla="*/ 94 w 189"/>
                  <a:gd name="T23" fmla="*/ 36 h 186"/>
                  <a:gd name="T24" fmla="*/ 79 w 189"/>
                  <a:gd name="T25" fmla="*/ 60 h 186"/>
                  <a:gd name="T26" fmla="*/ 24 w 189"/>
                  <a:gd name="T27" fmla="*/ 76 h 186"/>
                  <a:gd name="T28" fmla="*/ 24 w 189"/>
                  <a:gd name="T29" fmla="*/ 162 h 186"/>
                  <a:gd name="T30" fmla="*/ 110 w 189"/>
                  <a:gd name="T31" fmla="*/ 162 h 186"/>
                  <a:gd name="T32" fmla="*/ 127 w 189"/>
                  <a:gd name="T33" fmla="*/ 124 h 186"/>
                  <a:gd name="T34" fmla="*/ 147 w 189"/>
                  <a:gd name="T35" fmla="*/ 124 h 186"/>
                  <a:gd name="T36" fmla="*/ 153 w 189"/>
                  <a:gd name="T37" fmla="*/ 133 h 186"/>
                  <a:gd name="T38" fmla="*/ 181 w 189"/>
                  <a:gd name="T39" fmla="*/ 133 h 186"/>
                  <a:gd name="T40" fmla="*/ 181 w 189"/>
                  <a:gd name="T41" fmla="*/ 104 h 186"/>
                  <a:gd name="T42" fmla="*/ 100 w 189"/>
                  <a:gd name="T43" fmla="*/ 153 h 186"/>
                  <a:gd name="T44" fmla="*/ 33 w 189"/>
                  <a:gd name="T45" fmla="*/ 153 h 186"/>
                  <a:gd name="T46" fmla="*/ 33 w 189"/>
                  <a:gd name="T47" fmla="*/ 86 h 186"/>
                  <a:gd name="T48" fmla="*/ 100 w 189"/>
                  <a:gd name="T49" fmla="*/ 86 h 186"/>
                  <a:gd name="T50" fmla="*/ 100 w 189"/>
                  <a:gd name="T51" fmla="*/ 15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 h="186">
                    <a:moveTo>
                      <a:pt x="181" y="104"/>
                    </a:moveTo>
                    <a:cubicBezTo>
                      <a:pt x="173" y="97"/>
                      <a:pt x="160" y="97"/>
                      <a:pt x="153" y="104"/>
                    </a:cubicBezTo>
                    <a:cubicBezTo>
                      <a:pt x="150" y="107"/>
                      <a:pt x="148" y="110"/>
                      <a:pt x="147" y="114"/>
                    </a:cubicBezTo>
                    <a:cubicBezTo>
                      <a:pt x="127" y="114"/>
                      <a:pt x="127" y="114"/>
                      <a:pt x="127" y="114"/>
                    </a:cubicBezTo>
                    <a:cubicBezTo>
                      <a:pt x="126" y="100"/>
                      <a:pt x="120" y="87"/>
                      <a:pt x="110" y="76"/>
                    </a:cubicBezTo>
                    <a:cubicBezTo>
                      <a:pt x="104" y="70"/>
                      <a:pt x="97" y="66"/>
                      <a:pt x="89" y="63"/>
                    </a:cubicBezTo>
                    <a:cubicBezTo>
                      <a:pt x="102" y="41"/>
                      <a:pt x="102" y="41"/>
                      <a:pt x="102" y="41"/>
                    </a:cubicBezTo>
                    <a:cubicBezTo>
                      <a:pt x="106" y="42"/>
                      <a:pt x="109" y="43"/>
                      <a:pt x="113" y="42"/>
                    </a:cubicBezTo>
                    <a:cubicBezTo>
                      <a:pt x="124" y="39"/>
                      <a:pt x="131" y="28"/>
                      <a:pt x="128" y="18"/>
                    </a:cubicBezTo>
                    <a:cubicBezTo>
                      <a:pt x="126" y="7"/>
                      <a:pt x="115" y="0"/>
                      <a:pt x="104" y="2"/>
                    </a:cubicBezTo>
                    <a:cubicBezTo>
                      <a:pt x="93" y="5"/>
                      <a:pt x="86" y="16"/>
                      <a:pt x="89" y="27"/>
                    </a:cubicBezTo>
                    <a:cubicBezTo>
                      <a:pt x="90" y="30"/>
                      <a:pt x="92" y="34"/>
                      <a:pt x="94" y="36"/>
                    </a:cubicBezTo>
                    <a:cubicBezTo>
                      <a:pt x="79" y="60"/>
                      <a:pt x="79" y="60"/>
                      <a:pt x="79" y="60"/>
                    </a:cubicBezTo>
                    <a:cubicBezTo>
                      <a:pt x="60" y="55"/>
                      <a:pt x="39" y="61"/>
                      <a:pt x="24" y="76"/>
                    </a:cubicBezTo>
                    <a:cubicBezTo>
                      <a:pt x="0" y="100"/>
                      <a:pt x="0" y="138"/>
                      <a:pt x="24" y="162"/>
                    </a:cubicBezTo>
                    <a:cubicBezTo>
                      <a:pt x="48" y="186"/>
                      <a:pt x="86" y="186"/>
                      <a:pt x="110" y="162"/>
                    </a:cubicBezTo>
                    <a:cubicBezTo>
                      <a:pt x="121" y="151"/>
                      <a:pt x="126" y="138"/>
                      <a:pt x="127" y="124"/>
                    </a:cubicBezTo>
                    <a:cubicBezTo>
                      <a:pt x="147" y="124"/>
                      <a:pt x="147" y="124"/>
                      <a:pt x="147" y="124"/>
                    </a:cubicBezTo>
                    <a:cubicBezTo>
                      <a:pt x="148" y="127"/>
                      <a:pt x="150" y="130"/>
                      <a:pt x="153" y="133"/>
                    </a:cubicBezTo>
                    <a:cubicBezTo>
                      <a:pt x="160" y="141"/>
                      <a:pt x="173" y="141"/>
                      <a:pt x="181" y="133"/>
                    </a:cubicBezTo>
                    <a:cubicBezTo>
                      <a:pt x="189" y="125"/>
                      <a:pt x="189" y="112"/>
                      <a:pt x="181" y="104"/>
                    </a:cubicBezTo>
                    <a:close/>
                    <a:moveTo>
                      <a:pt x="100" y="153"/>
                    </a:moveTo>
                    <a:cubicBezTo>
                      <a:pt x="82" y="171"/>
                      <a:pt x="52" y="171"/>
                      <a:pt x="33" y="153"/>
                    </a:cubicBezTo>
                    <a:cubicBezTo>
                      <a:pt x="15" y="134"/>
                      <a:pt x="15" y="104"/>
                      <a:pt x="33" y="86"/>
                    </a:cubicBezTo>
                    <a:cubicBezTo>
                      <a:pt x="52" y="67"/>
                      <a:pt x="82" y="67"/>
                      <a:pt x="100" y="86"/>
                    </a:cubicBezTo>
                    <a:cubicBezTo>
                      <a:pt x="119" y="104"/>
                      <a:pt x="119" y="134"/>
                      <a:pt x="100" y="15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5" name="Freeform 113">
                <a:extLst>
                  <a:ext uri="{FF2B5EF4-FFF2-40B4-BE49-F238E27FC236}">
                    <a16:creationId xmlns:a16="http://schemas.microsoft.com/office/drawing/2014/main" id="{ECDFB101-6CF9-15E3-0F76-12CBD3F77EDC}"/>
                  </a:ext>
                </a:extLst>
              </p:cNvPr>
              <p:cNvSpPr>
                <a:spLocks/>
              </p:cNvSpPr>
              <p:nvPr/>
            </p:nvSpPr>
            <p:spPr bwMode="auto">
              <a:xfrm>
                <a:off x="3537" y="782"/>
                <a:ext cx="51" cy="50"/>
              </a:xfrm>
              <a:custGeom>
                <a:avLst/>
                <a:gdLst>
                  <a:gd name="T0" fmla="*/ 11 w 66"/>
                  <a:gd name="T1" fmla="*/ 11 h 65"/>
                  <a:gd name="T2" fmla="*/ 54 w 66"/>
                  <a:gd name="T3" fmla="*/ 11 h 65"/>
                  <a:gd name="T4" fmla="*/ 54 w 66"/>
                  <a:gd name="T5" fmla="*/ 54 h 65"/>
                  <a:gd name="T6" fmla="*/ 11 w 66"/>
                  <a:gd name="T7" fmla="*/ 54 h 65"/>
                  <a:gd name="T8" fmla="*/ 11 w 66"/>
                  <a:gd name="T9" fmla="*/ 11 h 65"/>
                </a:gdLst>
                <a:ahLst/>
                <a:cxnLst>
                  <a:cxn ang="0">
                    <a:pos x="T0" y="T1"/>
                  </a:cxn>
                  <a:cxn ang="0">
                    <a:pos x="T2" y="T3"/>
                  </a:cxn>
                  <a:cxn ang="0">
                    <a:pos x="T4" y="T5"/>
                  </a:cxn>
                  <a:cxn ang="0">
                    <a:pos x="T6" y="T7"/>
                  </a:cxn>
                  <a:cxn ang="0">
                    <a:pos x="T8" y="T9"/>
                  </a:cxn>
                </a:cxnLst>
                <a:rect l="0" t="0" r="r" b="b"/>
                <a:pathLst>
                  <a:path w="66" h="65">
                    <a:moveTo>
                      <a:pt x="11" y="11"/>
                    </a:moveTo>
                    <a:cubicBezTo>
                      <a:pt x="23" y="0"/>
                      <a:pt x="42" y="0"/>
                      <a:pt x="54" y="11"/>
                    </a:cubicBezTo>
                    <a:cubicBezTo>
                      <a:pt x="66" y="23"/>
                      <a:pt x="66" y="42"/>
                      <a:pt x="54" y="54"/>
                    </a:cubicBezTo>
                    <a:cubicBezTo>
                      <a:pt x="42" y="65"/>
                      <a:pt x="23" y="65"/>
                      <a:pt x="11" y="54"/>
                    </a:cubicBezTo>
                    <a:cubicBezTo>
                      <a:pt x="0" y="42"/>
                      <a:pt x="0" y="23"/>
                      <a:pt x="11"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6" name="Freeform 114">
                <a:extLst>
                  <a:ext uri="{FF2B5EF4-FFF2-40B4-BE49-F238E27FC236}">
                    <a16:creationId xmlns:a16="http://schemas.microsoft.com/office/drawing/2014/main" id="{75F9F792-D74F-42FA-698B-09AEBDDDDB2F}"/>
                  </a:ext>
                </a:extLst>
              </p:cNvPr>
              <p:cNvSpPr>
                <a:spLocks noEditPoints="1"/>
              </p:cNvSpPr>
              <p:nvPr/>
            </p:nvSpPr>
            <p:spPr bwMode="auto">
              <a:xfrm>
                <a:off x="3500" y="755"/>
                <a:ext cx="123" cy="128"/>
              </a:xfrm>
              <a:custGeom>
                <a:avLst/>
                <a:gdLst>
                  <a:gd name="T0" fmla="*/ 141 w 158"/>
                  <a:gd name="T1" fmla="*/ 123 h 165"/>
                  <a:gd name="T2" fmla="*/ 130 w 158"/>
                  <a:gd name="T3" fmla="*/ 123 h 165"/>
                  <a:gd name="T4" fmla="*/ 122 w 158"/>
                  <a:gd name="T5" fmla="*/ 110 h 165"/>
                  <a:gd name="T6" fmla="*/ 123 w 158"/>
                  <a:gd name="T7" fmla="*/ 110 h 165"/>
                  <a:gd name="T8" fmla="*/ 123 w 158"/>
                  <a:gd name="T9" fmla="*/ 24 h 165"/>
                  <a:gd name="T10" fmla="*/ 37 w 158"/>
                  <a:gd name="T11" fmla="*/ 24 h 165"/>
                  <a:gd name="T12" fmla="*/ 37 w 158"/>
                  <a:gd name="T13" fmla="*/ 110 h 165"/>
                  <a:gd name="T14" fmla="*/ 37 w 158"/>
                  <a:gd name="T15" fmla="*/ 110 h 165"/>
                  <a:gd name="T16" fmla="*/ 28 w 158"/>
                  <a:gd name="T17" fmla="*/ 123 h 165"/>
                  <a:gd name="T18" fmla="*/ 18 w 158"/>
                  <a:gd name="T19" fmla="*/ 123 h 165"/>
                  <a:gd name="T20" fmla="*/ 3 w 158"/>
                  <a:gd name="T21" fmla="*/ 147 h 165"/>
                  <a:gd name="T22" fmla="*/ 27 w 158"/>
                  <a:gd name="T23" fmla="*/ 162 h 165"/>
                  <a:gd name="T24" fmla="*/ 42 w 158"/>
                  <a:gd name="T25" fmla="*/ 138 h 165"/>
                  <a:gd name="T26" fmla="*/ 37 w 158"/>
                  <a:gd name="T27" fmla="*/ 128 h 165"/>
                  <a:gd name="T28" fmla="*/ 45 w 158"/>
                  <a:gd name="T29" fmla="*/ 116 h 165"/>
                  <a:gd name="T30" fmla="*/ 114 w 158"/>
                  <a:gd name="T31" fmla="*/ 117 h 165"/>
                  <a:gd name="T32" fmla="*/ 122 w 158"/>
                  <a:gd name="T33" fmla="*/ 128 h 165"/>
                  <a:gd name="T34" fmla="*/ 117 w 158"/>
                  <a:gd name="T35" fmla="*/ 138 h 165"/>
                  <a:gd name="T36" fmla="*/ 132 w 158"/>
                  <a:gd name="T37" fmla="*/ 162 h 165"/>
                  <a:gd name="T38" fmla="*/ 156 w 158"/>
                  <a:gd name="T39" fmla="*/ 147 h 165"/>
                  <a:gd name="T40" fmla="*/ 141 w 158"/>
                  <a:gd name="T41" fmla="*/ 123 h 165"/>
                  <a:gd name="T42" fmla="*/ 46 w 158"/>
                  <a:gd name="T43" fmla="*/ 100 h 165"/>
                  <a:gd name="T44" fmla="*/ 46 w 158"/>
                  <a:gd name="T45" fmla="*/ 33 h 165"/>
                  <a:gd name="T46" fmla="*/ 113 w 158"/>
                  <a:gd name="T47" fmla="*/ 33 h 165"/>
                  <a:gd name="T48" fmla="*/ 113 w 158"/>
                  <a:gd name="T49" fmla="*/ 100 h 165"/>
                  <a:gd name="T50" fmla="*/ 46 w 158"/>
                  <a:gd name="T51" fmla="*/ 10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 h="165">
                    <a:moveTo>
                      <a:pt x="141" y="123"/>
                    </a:moveTo>
                    <a:cubicBezTo>
                      <a:pt x="137" y="122"/>
                      <a:pt x="134" y="122"/>
                      <a:pt x="130" y="123"/>
                    </a:cubicBezTo>
                    <a:cubicBezTo>
                      <a:pt x="122" y="110"/>
                      <a:pt x="122" y="110"/>
                      <a:pt x="122" y="110"/>
                    </a:cubicBezTo>
                    <a:cubicBezTo>
                      <a:pt x="122" y="110"/>
                      <a:pt x="123" y="110"/>
                      <a:pt x="123" y="110"/>
                    </a:cubicBezTo>
                    <a:cubicBezTo>
                      <a:pt x="146" y="86"/>
                      <a:pt x="146" y="47"/>
                      <a:pt x="123" y="24"/>
                    </a:cubicBezTo>
                    <a:cubicBezTo>
                      <a:pt x="99" y="0"/>
                      <a:pt x="60" y="0"/>
                      <a:pt x="37" y="24"/>
                    </a:cubicBezTo>
                    <a:cubicBezTo>
                      <a:pt x="13" y="47"/>
                      <a:pt x="13" y="86"/>
                      <a:pt x="37" y="110"/>
                    </a:cubicBezTo>
                    <a:cubicBezTo>
                      <a:pt x="37" y="110"/>
                      <a:pt x="37" y="110"/>
                      <a:pt x="37" y="110"/>
                    </a:cubicBezTo>
                    <a:cubicBezTo>
                      <a:pt x="28" y="123"/>
                      <a:pt x="28" y="123"/>
                      <a:pt x="28" y="123"/>
                    </a:cubicBezTo>
                    <a:cubicBezTo>
                      <a:pt x="25" y="122"/>
                      <a:pt x="21" y="122"/>
                      <a:pt x="18" y="123"/>
                    </a:cubicBezTo>
                    <a:cubicBezTo>
                      <a:pt x="7" y="125"/>
                      <a:pt x="0" y="136"/>
                      <a:pt x="3" y="147"/>
                    </a:cubicBezTo>
                    <a:cubicBezTo>
                      <a:pt x="5" y="158"/>
                      <a:pt x="16" y="165"/>
                      <a:pt x="27" y="162"/>
                    </a:cubicBezTo>
                    <a:cubicBezTo>
                      <a:pt x="38" y="159"/>
                      <a:pt x="45" y="149"/>
                      <a:pt x="42" y="138"/>
                    </a:cubicBezTo>
                    <a:cubicBezTo>
                      <a:pt x="41" y="134"/>
                      <a:pt x="39" y="131"/>
                      <a:pt x="37" y="128"/>
                    </a:cubicBezTo>
                    <a:cubicBezTo>
                      <a:pt x="45" y="116"/>
                      <a:pt x="45" y="116"/>
                      <a:pt x="45" y="116"/>
                    </a:cubicBezTo>
                    <a:cubicBezTo>
                      <a:pt x="65" y="131"/>
                      <a:pt x="93" y="131"/>
                      <a:pt x="114" y="117"/>
                    </a:cubicBezTo>
                    <a:cubicBezTo>
                      <a:pt x="122" y="128"/>
                      <a:pt x="122" y="128"/>
                      <a:pt x="122" y="128"/>
                    </a:cubicBezTo>
                    <a:cubicBezTo>
                      <a:pt x="119" y="131"/>
                      <a:pt x="117" y="134"/>
                      <a:pt x="117" y="138"/>
                    </a:cubicBezTo>
                    <a:cubicBezTo>
                      <a:pt x="114" y="149"/>
                      <a:pt x="121" y="160"/>
                      <a:pt x="132" y="162"/>
                    </a:cubicBezTo>
                    <a:cubicBezTo>
                      <a:pt x="142" y="165"/>
                      <a:pt x="153" y="158"/>
                      <a:pt x="156" y="147"/>
                    </a:cubicBezTo>
                    <a:cubicBezTo>
                      <a:pt x="158" y="136"/>
                      <a:pt x="152" y="125"/>
                      <a:pt x="141" y="123"/>
                    </a:cubicBezTo>
                    <a:close/>
                    <a:moveTo>
                      <a:pt x="46" y="100"/>
                    </a:moveTo>
                    <a:cubicBezTo>
                      <a:pt x="28" y="82"/>
                      <a:pt x="28" y="51"/>
                      <a:pt x="46" y="33"/>
                    </a:cubicBezTo>
                    <a:cubicBezTo>
                      <a:pt x="65" y="15"/>
                      <a:pt x="95" y="15"/>
                      <a:pt x="113" y="33"/>
                    </a:cubicBezTo>
                    <a:cubicBezTo>
                      <a:pt x="132" y="52"/>
                      <a:pt x="132" y="82"/>
                      <a:pt x="113" y="100"/>
                    </a:cubicBezTo>
                    <a:cubicBezTo>
                      <a:pt x="95" y="118"/>
                      <a:pt x="65" y="118"/>
                      <a:pt x="46" y="10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115">
                <a:extLst>
                  <a:ext uri="{FF2B5EF4-FFF2-40B4-BE49-F238E27FC236}">
                    <a16:creationId xmlns:a16="http://schemas.microsoft.com/office/drawing/2014/main" id="{C0441083-4386-3688-57BA-F87796F1E5D4}"/>
                  </a:ext>
                </a:extLst>
              </p:cNvPr>
              <p:cNvSpPr>
                <a:spLocks/>
              </p:cNvSpPr>
              <p:nvPr/>
            </p:nvSpPr>
            <p:spPr bwMode="auto">
              <a:xfrm>
                <a:off x="3638" y="955"/>
                <a:ext cx="51" cy="51"/>
              </a:xfrm>
              <a:custGeom>
                <a:avLst/>
                <a:gdLst>
                  <a:gd name="T0" fmla="*/ 12 w 66"/>
                  <a:gd name="T1" fmla="*/ 12 h 66"/>
                  <a:gd name="T2" fmla="*/ 54 w 66"/>
                  <a:gd name="T3" fmla="*/ 12 h 66"/>
                  <a:gd name="T4" fmla="*/ 54 w 66"/>
                  <a:gd name="T5" fmla="*/ 54 h 66"/>
                  <a:gd name="T6" fmla="*/ 11 w 66"/>
                  <a:gd name="T7" fmla="*/ 54 h 66"/>
                  <a:gd name="T8" fmla="*/ 12 w 66"/>
                  <a:gd name="T9" fmla="*/ 12 h 66"/>
                </a:gdLst>
                <a:ahLst/>
                <a:cxnLst>
                  <a:cxn ang="0">
                    <a:pos x="T0" y="T1"/>
                  </a:cxn>
                  <a:cxn ang="0">
                    <a:pos x="T2" y="T3"/>
                  </a:cxn>
                  <a:cxn ang="0">
                    <a:pos x="T4" y="T5"/>
                  </a:cxn>
                  <a:cxn ang="0">
                    <a:pos x="T6" y="T7"/>
                  </a:cxn>
                  <a:cxn ang="0">
                    <a:pos x="T8" y="T9"/>
                  </a:cxn>
                </a:cxnLst>
                <a:rect l="0" t="0" r="r" b="b"/>
                <a:pathLst>
                  <a:path w="66" h="66">
                    <a:moveTo>
                      <a:pt x="12" y="12"/>
                    </a:moveTo>
                    <a:cubicBezTo>
                      <a:pt x="23" y="0"/>
                      <a:pt x="42" y="0"/>
                      <a:pt x="54" y="12"/>
                    </a:cubicBezTo>
                    <a:cubicBezTo>
                      <a:pt x="66" y="24"/>
                      <a:pt x="66" y="43"/>
                      <a:pt x="54" y="54"/>
                    </a:cubicBezTo>
                    <a:cubicBezTo>
                      <a:pt x="42" y="66"/>
                      <a:pt x="23" y="66"/>
                      <a:pt x="11" y="54"/>
                    </a:cubicBezTo>
                    <a:cubicBezTo>
                      <a:pt x="0" y="42"/>
                      <a:pt x="0" y="23"/>
                      <a:pt x="12" y="1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116">
                <a:extLst>
                  <a:ext uri="{FF2B5EF4-FFF2-40B4-BE49-F238E27FC236}">
                    <a16:creationId xmlns:a16="http://schemas.microsoft.com/office/drawing/2014/main" id="{EA3FCF29-98A1-B89C-652B-E023D72AF650}"/>
                  </a:ext>
                </a:extLst>
              </p:cNvPr>
              <p:cNvSpPr>
                <a:spLocks noEditPoints="1"/>
              </p:cNvSpPr>
              <p:nvPr/>
            </p:nvSpPr>
            <p:spPr bwMode="auto">
              <a:xfrm>
                <a:off x="3568" y="889"/>
                <a:ext cx="147" cy="143"/>
              </a:xfrm>
              <a:custGeom>
                <a:avLst/>
                <a:gdLst>
                  <a:gd name="T0" fmla="*/ 166 w 190"/>
                  <a:gd name="T1" fmla="*/ 76 h 186"/>
                  <a:gd name="T2" fmla="*/ 109 w 190"/>
                  <a:gd name="T3" fmla="*/ 60 h 186"/>
                  <a:gd name="T4" fmla="*/ 95 w 190"/>
                  <a:gd name="T5" fmla="*/ 36 h 186"/>
                  <a:gd name="T6" fmla="*/ 100 w 190"/>
                  <a:gd name="T7" fmla="*/ 27 h 186"/>
                  <a:gd name="T8" fmla="*/ 85 w 190"/>
                  <a:gd name="T9" fmla="*/ 3 h 186"/>
                  <a:gd name="T10" fmla="*/ 61 w 190"/>
                  <a:gd name="T11" fmla="*/ 18 h 186"/>
                  <a:gd name="T12" fmla="*/ 76 w 190"/>
                  <a:gd name="T13" fmla="*/ 42 h 186"/>
                  <a:gd name="T14" fmla="*/ 86 w 190"/>
                  <a:gd name="T15" fmla="*/ 42 h 186"/>
                  <a:gd name="T16" fmla="*/ 99 w 190"/>
                  <a:gd name="T17" fmla="*/ 63 h 186"/>
                  <a:gd name="T18" fmla="*/ 80 w 190"/>
                  <a:gd name="T19" fmla="*/ 76 h 186"/>
                  <a:gd name="T20" fmla="*/ 62 w 190"/>
                  <a:gd name="T21" fmla="*/ 114 h 186"/>
                  <a:gd name="T22" fmla="*/ 41 w 190"/>
                  <a:gd name="T23" fmla="*/ 114 h 186"/>
                  <a:gd name="T24" fmla="*/ 36 w 190"/>
                  <a:gd name="T25" fmla="*/ 104 h 186"/>
                  <a:gd name="T26" fmla="*/ 8 w 190"/>
                  <a:gd name="T27" fmla="*/ 104 h 186"/>
                  <a:gd name="T28" fmla="*/ 8 w 190"/>
                  <a:gd name="T29" fmla="*/ 133 h 186"/>
                  <a:gd name="T30" fmla="*/ 36 w 190"/>
                  <a:gd name="T31" fmla="*/ 133 h 186"/>
                  <a:gd name="T32" fmla="*/ 41 w 190"/>
                  <a:gd name="T33" fmla="*/ 124 h 186"/>
                  <a:gd name="T34" fmla="*/ 62 w 190"/>
                  <a:gd name="T35" fmla="*/ 124 h 186"/>
                  <a:gd name="T36" fmla="*/ 80 w 190"/>
                  <a:gd name="T37" fmla="*/ 162 h 186"/>
                  <a:gd name="T38" fmla="*/ 166 w 190"/>
                  <a:gd name="T39" fmla="*/ 162 h 186"/>
                  <a:gd name="T40" fmla="*/ 166 w 190"/>
                  <a:gd name="T41" fmla="*/ 76 h 186"/>
                  <a:gd name="T42" fmla="*/ 156 w 190"/>
                  <a:gd name="T43" fmla="*/ 153 h 186"/>
                  <a:gd name="T44" fmla="*/ 89 w 190"/>
                  <a:gd name="T45" fmla="*/ 152 h 186"/>
                  <a:gd name="T46" fmla="*/ 89 w 190"/>
                  <a:gd name="T47" fmla="*/ 85 h 186"/>
                  <a:gd name="T48" fmla="*/ 156 w 190"/>
                  <a:gd name="T49" fmla="*/ 86 h 186"/>
                  <a:gd name="T50" fmla="*/ 156 w 190"/>
                  <a:gd name="T51" fmla="*/ 15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0" h="186">
                    <a:moveTo>
                      <a:pt x="166" y="76"/>
                    </a:moveTo>
                    <a:cubicBezTo>
                      <a:pt x="151" y="61"/>
                      <a:pt x="129" y="55"/>
                      <a:pt x="109" y="60"/>
                    </a:cubicBezTo>
                    <a:cubicBezTo>
                      <a:pt x="95" y="36"/>
                      <a:pt x="95" y="36"/>
                      <a:pt x="95" y="36"/>
                    </a:cubicBezTo>
                    <a:cubicBezTo>
                      <a:pt x="97" y="34"/>
                      <a:pt x="99" y="31"/>
                      <a:pt x="100" y="27"/>
                    </a:cubicBezTo>
                    <a:cubicBezTo>
                      <a:pt x="103" y="16"/>
                      <a:pt x="96" y="5"/>
                      <a:pt x="85" y="3"/>
                    </a:cubicBezTo>
                    <a:cubicBezTo>
                      <a:pt x="74" y="0"/>
                      <a:pt x="63" y="7"/>
                      <a:pt x="61" y="18"/>
                    </a:cubicBezTo>
                    <a:cubicBezTo>
                      <a:pt x="58" y="28"/>
                      <a:pt x="65" y="39"/>
                      <a:pt x="76" y="42"/>
                    </a:cubicBezTo>
                    <a:cubicBezTo>
                      <a:pt x="79" y="43"/>
                      <a:pt x="83" y="43"/>
                      <a:pt x="86" y="42"/>
                    </a:cubicBezTo>
                    <a:cubicBezTo>
                      <a:pt x="99" y="63"/>
                      <a:pt x="99" y="63"/>
                      <a:pt x="99" y="63"/>
                    </a:cubicBezTo>
                    <a:cubicBezTo>
                      <a:pt x="92" y="66"/>
                      <a:pt x="86" y="70"/>
                      <a:pt x="80" y="76"/>
                    </a:cubicBezTo>
                    <a:cubicBezTo>
                      <a:pt x="69" y="86"/>
                      <a:pt x="63" y="100"/>
                      <a:pt x="62" y="114"/>
                    </a:cubicBezTo>
                    <a:cubicBezTo>
                      <a:pt x="41" y="114"/>
                      <a:pt x="41" y="114"/>
                      <a:pt x="41" y="114"/>
                    </a:cubicBezTo>
                    <a:cubicBezTo>
                      <a:pt x="41" y="110"/>
                      <a:pt x="39" y="107"/>
                      <a:pt x="36" y="104"/>
                    </a:cubicBezTo>
                    <a:cubicBezTo>
                      <a:pt x="28" y="97"/>
                      <a:pt x="15" y="97"/>
                      <a:pt x="8" y="104"/>
                    </a:cubicBezTo>
                    <a:cubicBezTo>
                      <a:pt x="0" y="112"/>
                      <a:pt x="0" y="125"/>
                      <a:pt x="8" y="133"/>
                    </a:cubicBezTo>
                    <a:cubicBezTo>
                      <a:pt x="15" y="141"/>
                      <a:pt x="28" y="141"/>
                      <a:pt x="36" y="133"/>
                    </a:cubicBezTo>
                    <a:cubicBezTo>
                      <a:pt x="39" y="130"/>
                      <a:pt x="41" y="127"/>
                      <a:pt x="41" y="124"/>
                    </a:cubicBezTo>
                    <a:cubicBezTo>
                      <a:pt x="62" y="124"/>
                      <a:pt x="62" y="124"/>
                      <a:pt x="62" y="124"/>
                    </a:cubicBezTo>
                    <a:cubicBezTo>
                      <a:pt x="63" y="138"/>
                      <a:pt x="69" y="151"/>
                      <a:pt x="80" y="162"/>
                    </a:cubicBezTo>
                    <a:cubicBezTo>
                      <a:pt x="103" y="186"/>
                      <a:pt x="142" y="186"/>
                      <a:pt x="166" y="162"/>
                    </a:cubicBezTo>
                    <a:cubicBezTo>
                      <a:pt x="189" y="138"/>
                      <a:pt x="190" y="100"/>
                      <a:pt x="166" y="76"/>
                    </a:cubicBezTo>
                    <a:close/>
                    <a:moveTo>
                      <a:pt x="156" y="153"/>
                    </a:moveTo>
                    <a:cubicBezTo>
                      <a:pt x="137" y="171"/>
                      <a:pt x="107" y="171"/>
                      <a:pt x="89" y="152"/>
                    </a:cubicBezTo>
                    <a:cubicBezTo>
                      <a:pt x="71" y="134"/>
                      <a:pt x="71" y="104"/>
                      <a:pt x="89" y="85"/>
                    </a:cubicBezTo>
                    <a:cubicBezTo>
                      <a:pt x="108" y="67"/>
                      <a:pt x="138" y="67"/>
                      <a:pt x="156" y="86"/>
                    </a:cubicBezTo>
                    <a:cubicBezTo>
                      <a:pt x="175" y="104"/>
                      <a:pt x="175" y="134"/>
                      <a:pt x="156" y="15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7" name="modular 1" descr="modular">
              <a:extLst>
                <a:ext uri="{FF2B5EF4-FFF2-40B4-BE49-F238E27FC236}">
                  <a16:creationId xmlns:a16="http://schemas.microsoft.com/office/drawing/2014/main" id="{DE83C50E-B601-886F-C071-19FE003DEB4C}"/>
                </a:ext>
              </a:extLst>
            </p:cNvPr>
            <p:cNvGrpSpPr/>
            <p:nvPr/>
          </p:nvGrpSpPr>
          <p:grpSpPr>
            <a:xfrm>
              <a:off x="3169321" y="3636633"/>
              <a:ext cx="199448" cy="199443"/>
              <a:chOff x="3557434" y="2181241"/>
              <a:chExt cx="406193" cy="406193"/>
            </a:xfrm>
          </p:grpSpPr>
          <p:sp>
            <p:nvSpPr>
              <p:cNvPr id="34" name="Rectangle 458">
                <a:extLst>
                  <a:ext uri="{FF2B5EF4-FFF2-40B4-BE49-F238E27FC236}">
                    <a16:creationId xmlns:a16="http://schemas.microsoft.com/office/drawing/2014/main" id="{3A7CFB57-DAD7-ABCF-B761-C435B9E3E3B9}"/>
                  </a:ext>
                </a:extLst>
              </p:cNvPr>
              <p:cNvSpPr>
                <a:spLocks noChangeArrowheads="1"/>
              </p:cNvSpPr>
              <p:nvPr/>
            </p:nvSpPr>
            <p:spPr bwMode="auto">
              <a:xfrm>
                <a:off x="3557434" y="2181241"/>
                <a:ext cx="406193" cy="42020"/>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5" name="Rectangle 459">
                <a:extLst>
                  <a:ext uri="{FF2B5EF4-FFF2-40B4-BE49-F238E27FC236}">
                    <a16:creationId xmlns:a16="http://schemas.microsoft.com/office/drawing/2014/main" id="{BBBF1527-C966-D4E9-548F-2E2F2C06C60A}"/>
                  </a:ext>
                </a:extLst>
              </p:cNvPr>
              <p:cNvSpPr>
                <a:spLocks noChangeArrowheads="1"/>
              </p:cNvSpPr>
              <p:nvPr/>
            </p:nvSpPr>
            <p:spPr bwMode="auto">
              <a:xfrm>
                <a:off x="3557434" y="2223261"/>
                <a:ext cx="406193" cy="14940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6" name="Rectangle 460">
                <a:extLst>
                  <a:ext uri="{FF2B5EF4-FFF2-40B4-BE49-F238E27FC236}">
                    <a16:creationId xmlns:a16="http://schemas.microsoft.com/office/drawing/2014/main" id="{C6D1AC3A-E6AA-7908-FD61-412DB8233336}"/>
                  </a:ext>
                </a:extLst>
              </p:cNvPr>
              <p:cNvSpPr>
                <a:spLocks noChangeArrowheads="1"/>
              </p:cNvSpPr>
              <p:nvPr/>
            </p:nvSpPr>
            <p:spPr bwMode="auto">
              <a:xfrm>
                <a:off x="3557434" y="2394454"/>
                <a:ext cx="85597" cy="8559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7" name="Rectangle 461">
                <a:extLst>
                  <a:ext uri="{FF2B5EF4-FFF2-40B4-BE49-F238E27FC236}">
                    <a16:creationId xmlns:a16="http://schemas.microsoft.com/office/drawing/2014/main" id="{18E5A520-9E52-8743-CA08-987CB5E17AAD}"/>
                  </a:ext>
                </a:extLst>
              </p:cNvPr>
              <p:cNvSpPr>
                <a:spLocks noChangeArrowheads="1"/>
              </p:cNvSpPr>
              <p:nvPr/>
            </p:nvSpPr>
            <p:spPr bwMode="auto">
              <a:xfrm>
                <a:off x="3664818" y="2394454"/>
                <a:ext cx="84040" cy="8559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8" name="Rectangle 462">
                <a:extLst>
                  <a:ext uri="{FF2B5EF4-FFF2-40B4-BE49-F238E27FC236}">
                    <a16:creationId xmlns:a16="http://schemas.microsoft.com/office/drawing/2014/main" id="{89EE75B4-6445-85B0-1852-8D911045ACC5}"/>
                  </a:ext>
                </a:extLst>
              </p:cNvPr>
              <p:cNvSpPr>
                <a:spLocks noChangeArrowheads="1"/>
              </p:cNvSpPr>
              <p:nvPr/>
            </p:nvSpPr>
            <p:spPr bwMode="auto">
              <a:xfrm>
                <a:off x="3770646" y="2394454"/>
                <a:ext cx="85597" cy="8559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9" name="Rectangle 463">
                <a:extLst>
                  <a:ext uri="{FF2B5EF4-FFF2-40B4-BE49-F238E27FC236}">
                    <a16:creationId xmlns:a16="http://schemas.microsoft.com/office/drawing/2014/main" id="{68880AE2-6F2D-E40B-34C6-50A09DF540AC}"/>
                  </a:ext>
                </a:extLst>
              </p:cNvPr>
              <p:cNvSpPr>
                <a:spLocks noChangeArrowheads="1"/>
              </p:cNvSpPr>
              <p:nvPr/>
            </p:nvSpPr>
            <p:spPr bwMode="auto">
              <a:xfrm>
                <a:off x="3878030" y="2394454"/>
                <a:ext cx="85597" cy="8559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0" name="Rectangle 464">
                <a:extLst>
                  <a:ext uri="{FF2B5EF4-FFF2-40B4-BE49-F238E27FC236}">
                    <a16:creationId xmlns:a16="http://schemas.microsoft.com/office/drawing/2014/main" id="{A127D677-2E49-34EF-7E98-F0F9222181CE}"/>
                  </a:ext>
                </a:extLst>
              </p:cNvPr>
              <p:cNvSpPr>
                <a:spLocks noChangeArrowheads="1"/>
              </p:cNvSpPr>
              <p:nvPr/>
            </p:nvSpPr>
            <p:spPr bwMode="auto">
              <a:xfrm>
                <a:off x="3557434" y="2501837"/>
                <a:ext cx="191425" cy="8559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1" name="Rectangle 465">
                <a:extLst>
                  <a:ext uri="{FF2B5EF4-FFF2-40B4-BE49-F238E27FC236}">
                    <a16:creationId xmlns:a16="http://schemas.microsoft.com/office/drawing/2014/main" id="{A5C17086-BD01-04C1-43A1-BEAC6CF03445}"/>
                  </a:ext>
                </a:extLst>
              </p:cNvPr>
              <p:cNvSpPr>
                <a:spLocks noChangeArrowheads="1"/>
              </p:cNvSpPr>
              <p:nvPr/>
            </p:nvSpPr>
            <p:spPr bwMode="auto">
              <a:xfrm>
                <a:off x="3770646" y="2501837"/>
                <a:ext cx="192980" cy="8559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8" name="Group 27" descr="Server VMs icon">
              <a:extLst>
                <a:ext uri="{FF2B5EF4-FFF2-40B4-BE49-F238E27FC236}">
                  <a16:creationId xmlns:a16="http://schemas.microsoft.com/office/drawing/2014/main" id="{4A71B237-BAA6-ABAA-4766-782CC6233C37}"/>
                </a:ext>
              </a:extLst>
            </p:cNvPr>
            <p:cNvGrpSpPr/>
            <p:nvPr/>
          </p:nvGrpSpPr>
          <p:grpSpPr>
            <a:xfrm>
              <a:off x="2238562" y="2699329"/>
              <a:ext cx="251519" cy="217892"/>
              <a:chOff x="973811" y="3604598"/>
              <a:chExt cx="344951" cy="298832"/>
            </a:xfrm>
          </p:grpSpPr>
          <p:sp>
            <p:nvSpPr>
              <p:cNvPr id="29" name="Freeform 53">
                <a:extLst>
                  <a:ext uri="{FF2B5EF4-FFF2-40B4-BE49-F238E27FC236}">
                    <a16:creationId xmlns:a16="http://schemas.microsoft.com/office/drawing/2014/main" id="{0EABB34E-A1A7-487F-5EE4-4F63DBD47063}"/>
                  </a:ext>
                </a:extLst>
              </p:cNvPr>
              <p:cNvSpPr>
                <a:spLocks/>
              </p:cNvSpPr>
              <p:nvPr/>
            </p:nvSpPr>
            <p:spPr bwMode="auto">
              <a:xfrm>
                <a:off x="973811" y="3604598"/>
                <a:ext cx="344951" cy="223763"/>
              </a:xfrm>
              <a:custGeom>
                <a:avLst/>
                <a:gdLst>
                  <a:gd name="T0" fmla="*/ 0 w 240"/>
                  <a:gd name="T1" fmla="*/ 11 h 147"/>
                  <a:gd name="T2" fmla="*/ 0 w 240"/>
                  <a:gd name="T3" fmla="*/ 137 h 147"/>
                  <a:gd name="T4" fmla="*/ 11 w 240"/>
                  <a:gd name="T5" fmla="*/ 147 h 147"/>
                  <a:gd name="T6" fmla="*/ 230 w 240"/>
                  <a:gd name="T7" fmla="*/ 147 h 147"/>
                  <a:gd name="T8" fmla="*/ 240 w 240"/>
                  <a:gd name="T9" fmla="*/ 137 h 147"/>
                  <a:gd name="T10" fmla="*/ 240 w 240"/>
                  <a:gd name="T11" fmla="*/ 11 h 147"/>
                  <a:gd name="T12" fmla="*/ 230 w 240"/>
                  <a:gd name="T13" fmla="*/ 0 h 147"/>
                  <a:gd name="T14" fmla="*/ 11 w 240"/>
                  <a:gd name="T15" fmla="*/ 0 h 147"/>
                  <a:gd name="T16" fmla="*/ 0 w 240"/>
                  <a:gd name="T17" fmla="*/ 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47">
                    <a:moveTo>
                      <a:pt x="0" y="11"/>
                    </a:moveTo>
                    <a:cubicBezTo>
                      <a:pt x="0" y="137"/>
                      <a:pt x="0" y="137"/>
                      <a:pt x="0" y="137"/>
                    </a:cubicBezTo>
                    <a:cubicBezTo>
                      <a:pt x="0" y="142"/>
                      <a:pt x="5" y="147"/>
                      <a:pt x="11" y="147"/>
                    </a:cubicBezTo>
                    <a:cubicBezTo>
                      <a:pt x="230" y="147"/>
                      <a:pt x="230" y="147"/>
                      <a:pt x="230" y="147"/>
                    </a:cubicBezTo>
                    <a:cubicBezTo>
                      <a:pt x="236" y="147"/>
                      <a:pt x="240" y="142"/>
                      <a:pt x="240" y="137"/>
                    </a:cubicBezTo>
                    <a:cubicBezTo>
                      <a:pt x="240" y="11"/>
                      <a:pt x="240" y="11"/>
                      <a:pt x="240" y="11"/>
                    </a:cubicBezTo>
                    <a:cubicBezTo>
                      <a:pt x="240" y="5"/>
                      <a:pt x="236" y="0"/>
                      <a:pt x="230" y="0"/>
                    </a:cubicBezTo>
                    <a:cubicBezTo>
                      <a:pt x="11" y="0"/>
                      <a:pt x="11" y="0"/>
                      <a:pt x="11" y="0"/>
                    </a:cubicBezTo>
                    <a:cubicBezTo>
                      <a:pt x="5" y="0"/>
                      <a:pt x="0" y="5"/>
                      <a:pt x="0" y="11"/>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0" name="Freeform 54">
                <a:extLst>
                  <a:ext uri="{FF2B5EF4-FFF2-40B4-BE49-F238E27FC236}">
                    <a16:creationId xmlns:a16="http://schemas.microsoft.com/office/drawing/2014/main" id="{3DA6E4FC-562C-71C7-858B-A51350498969}"/>
                  </a:ext>
                </a:extLst>
              </p:cNvPr>
              <p:cNvSpPr>
                <a:spLocks/>
              </p:cNvSpPr>
              <p:nvPr/>
            </p:nvSpPr>
            <p:spPr bwMode="auto">
              <a:xfrm>
                <a:off x="973811" y="3772059"/>
                <a:ext cx="344951" cy="131371"/>
              </a:xfrm>
              <a:custGeom>
                <a:avLst/>
                <a:gdLst>
                  <a:gd name="T0" fmla="*/ 0 w 240"/>
                  <a:gd name="T1" fmla="*/ 0 h 86"/>
                  <a:gd name="T2" fmla="*/ 0 w 240"/>
                  <a:gd name="T3" fmla="*/ 27 h 86"/>
                  <a:gd name="T4" fmla="*/ 11 w 240"/>
                  <a:gd name="T5" fmla="*/ 37 h 86"/>
                  <a:gd name="T6" fmla="*/ 115 w 240"/>
                  <a:gd name="T7" fmla="*/ 37 h 86"/>
                  <a:gd name="T8" fmla="*/ 115 w 240"/>
                  <a:gd name="T9" fmla="*/ 74 h 86"/>
                  <a:gd name="T10" fmla="*/ 59 w 240"/>
                  <a:gd name="T11" fmla="*/ 74 h 86"/>
                  <a:gd name="T12" fmla="*/ 59 w 240"/>
                  <a:gd name="T13" fmla="*/ 86 h 86"/>
                  <a:gd name="T14" fmla="*/ 182 w 240"/>
                  <a:gd name="T15" fmla="*/ 86 h 86"/>
                  <a:gd name="T16" fmla="*/ 182 w 240"/>
                  <a:gd name="T17" fmla="*/ 74 h 86"/>
                  <a:gd name="T18" fmla="*/ 126 w 240"/>
                  <a:gd name="T19" fmla="*/ 74 h 86"/>
                  <a:gd name="T20" fmla="*/ 126 w 240"/>
                  <a:gd name="T21" fmla="*/ 37 h 86"/>
                  <a:gd name="T22" fmla="*/ 230 w 240"/>
                  <a:gd name="T23" fmla="*/ 37 h 86"/>
                  <a:gd name="T24" fmla="*/ 240 w 240"/>
                  <a:gd name="T25" fmla="*/ 27 h 86"/>
                  <a:gd name="T26" fmla="*/ 240 w 240"/>
                  <a:gd name="T27" fmla="*/ 0 h 86"/>
                  <a:gd name="T28" fmla="*/ 0 w 240"/>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86">
                    <a:moveTo>
                      <a:pt x="0" y="0"/>
                    </a:moveTo>
                    <a:cubicBezTo>
                      <a:pt x="0" y="27"/>
                      <a:pt x="0" y="27"/>
                      <a:pt x="0" y="27"/>
                    </a:cubicBezTo>
                    <a:cubicBezTo>
                      <a:pt x="0" y="32"/>
                      <a:pt x="5" y="37"/>
                      <a:pt x="11" y="37"/>
                    </a:cubicBezTo>
                    <a:cubicBezTo>
                      <a:pt x="115" y="37"/>
                      <a:pt x="115" y="37"/>
                      <a:pt x="115" y="37"/>
                    </a:cubicBezTo>
                    <a:cubicBezTo>
                      <a:pt x="115" y="74"/>
                      <a:pt x="115" y="74"/>
                      <a:pt x="115" y="74"/>
                    </a:cubicBezTo>
                    <a:cubicBezTo>
                      <a:pt x="59" y="74"/>
                      <a:pt x="59" y="74"/>
                      <a:pt x="59" y="74"/>
                    </a:cubicBezTo>
                    <a:cubicBezTo>
                      <a:pt x="59" y="86"/>
                      <a:pt x="59" y="86"/>
                      <a:pt x="59" y="86"/>
                    </a:cubicBezTo>
                    <a:cubicBezTo>
                      <a:pt x="182" y="86"/>
                      <a:pt x="182" y="86"/>
                      <a:pt x="182" y="86"/>
                    </a:cubicBezTo>
                    <a:cubicBezTo>
                      <a:pt x="182" y="74"/>
                      <a:pt x="182" y="74"/>
                      <a:pt x="182" y="74"/>
                    </a:cubicBezTo>
                    <a:cubicBezTo>
                      <a:pt x="126" y="74"/>
                      <a:pt x="126" y="74"/>
                      <a:pt x="126" y="74"/>
                    </a:cubicBezTo>
                    <a:cubicBezTo>
                      <a:pt x="126" y="37"/>
                      <a:pt x="126" y="37"/>
                      <a:pt x="126" y="37"/>
                    </a:cubicBezTo>
                    <a:cubicBezTo>
                      <a:pt x="230" y="37"/>
                      <a:pt x="230" y="37"/>
                      <a:pt x="230" y="37"/>
                    </a:cubicBezTo>
                    <a:cubicBezTo>
                      <a:pt x="236" y="37"/>
                      <a:pt x="240" y="32"/>
                      <a:pt x="240" y="27"/>
                    </a:cubicBezTo>
                    <a:cubicBezTo>
                      <a:pt x="240" y="0"/>
                      <a:pt x="240" y="0"/>
                      <a:pt x="240" y="0"/>
                    </a:cubicBezTo>
                    <a:lnTo>
                      <a:pt x="0" y="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28A2B191-BEBA-C5A4-D540-B9B0F041D28C}"/>
                  </a:ext>
                  <a:ext uri="{C183D7F6-B498-43B3-948B-1728B52AA6E4}">
                    <adec:decorative xmlns:adec="http://schemas.microsoft.com/office/drawing/2017/decorative" val="1"/>
                  </a:ext>
                </a:extLst>
              </p:cNvPr>
              <p:cNvSpPr/>
              <p:nvPr/>
            </p:nvSpPr>
            <p:spPr>
              <a:xfrm>
                <a:off x="1098900" y="3632218"/>
                <a:ext cx="91441" cy="58321"/>
              </a:xfrm>
              <a:custGeom>
                <a:avLst/>
                <a:gdLst>
                  <a:gd name="connsiteX0" fmla="*/ 305202 w 586362"/>
                  <a:gd name="connsiteY0" fmla="*/ 356067 h 351817"/>
                  <a:gd name="connsiteX1" fmla="*/ 301808 w 586362"/>
                  <a:gd name="connsiteY1" fmla="*/ 356067 h 351817"/>
                  <a:gd name="connsiteX2" fmla="*/ 3389 w 586362"/>
                  <a:gd name="connsiteY2" fmla="*/ 183121 h 351817"/>
                  <a:gd name="connsiteX3" fmla="*/ 0 w 586362"/>
                  <a:gd name="connsiteY3" fmla="*/ 176339 h 351817"/>
                  <a:gd name="connsiteX4" fmla="*/ 3389 w 586362"/>
                  <a:gd name="connsiteY4" fmla="*/ 169556 h 351817"/>
                  <a:gd name="connsiteX5" fmla="*/ 301808 w 586362"/>
                  <a:gd name="connsiteY5" fmla="*/ 0 h 351817"/>
                  <a:gd name="connsiteX6" fmla="*/ 311984 w 586362"/>
                  <a:gd name="connsiteY6" fmla="*/ 0 h 351817"/>
                  <a:gd name="connsiteX7" fmla="*/ 610403 w 586362"/>
                  <a:gd name="connsiteY7" fmla="*/ 172946 h 351817"/>
                  <a:gd name="connsiteX8" fmla="*/ 613792 w 586362"/>
                  <a:gd name="connsiteY8" fmla="*/ 179728 h 351817"/>
                  <a:gd name="connsiteX9" fmla="*/ 610403 w 586362"/>
                  <a:gd name="connsiteY9" fmla="*/ 186510 h 351817"/>
                  <a:gd name="connsiteX10" fmla="*/ 315373 w 586362"/>
                  <a:gd name="connsiteY10" fmla="*/ 356067 h 351817"/>
                  <a:gd name="connsiteX11" fmla="*/ 305202 w 586362"/>
                  <a:gd name="connsiteY11" fmla="*/ 356067 h 3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362" h="351817">
                    <a:moveTo>
                      <a:pt x="305202" y="356067"/>
                    </a:moveTo>
                    <a:lnTo>
                      <a:pt x="301808" y="356067"/>
                    </a:lnTo>
                    <a:lnTo>
                      <a:pt x="3389" y="183121"/>
                    </a:lnTo>
                    <a:cubicBezTo>
                      <a:pt x="0" y="183121"/>
                      <a:pt x="0" y="179728"/>
                      <a:pt x="0" y="176339"/>
                    </a:cubicBezTo>
                    <a:cubicBezTo>
                      <a:pt x="0" y="172946"/>
                      <a:pt x="0" y="169556"/>
                      <a:pt x="3389" y="169556"/>
                    </a:cubicBezTo>
                    <a:lnTo>
                      <a:pt x="301808" y="0"/>
                    </a:lnTo>
                    <a:cubicBezTo>
                      <a:pt x="305202" y="0"/>
                      <a:pt x="308591" y="0"/>
                      <a:pt x="311984" y="0"/>
                    </a:cubicBezTo>
                    <a:lnTo>
                      <a:pt x="610403" y="172946"/>
                    </a:lnTo>
                    <a:cubicBezTo>
                      <a:pt x="613792" y="172946"/>
                      <a:pt x="613792" y="176339"/>
                      <a:pt x="613792" y="179728"/>
                    </a:cubicBezTo>
                    <a:cubicBezTo>
                      <a:pt x="613792" y="183121"/>
                      <a:pt x="613792" y="186510"/>
                      <a:pt x="610403" y="186510"/>
                    </a:cubicBezTo>
                    <a:lnTo>
                      <a:pt x="315373" y="356067"/>
                    </a:lnTo>
                    <a:cubicBezTo>
                      <a:pt x="308591" y="356067"/>
                      <a:pt x="308591" y="356067"/>
                      <a:pt x="305202" y="356067"/>
                    </a:cubicBezTo>
                    <a:close/>
                  </a:path>
                </a:pathLst>
              </a:custGeom>
              <a:solidFill>
                <a:schemeClr val="accent1"/>
              </a:solidFill>
              <a:ln w="39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C37ED5D9-7EB0-E840-1C3D-4D9197031078}"/>
                  </a:ext>
                  <a:ext uri="{C183D7F6-B498-43B3-948B-1728B52AA6E4}">
                    <adec:decorative xmlns:adec="http://schemas.microsoft.com/office/drawing/2017/decorative" val="1"/>
                  </a:ext>
                </a:extLst>
              </p:cNvPr>
              <p:cNvSpPr/>
              <p:nvPr/>
            </p:nvSpPr>
            <p:spPr>
              <a:xfrm>
                <a:off x="1092018" y="3672124"/>
                <a:ext cx="48768" cy="84240"/>
              </a:xfrm>
              <a:custGeom>
                <a:avLst/>
                <a:gdLst>
                  <a:gd name="connsiteX0" fmla="*/ 315377 w 312726"/>
                  <a:gd name="connsiteY0" fmla="*/ 525623 h 508180"/>
                  <a:gd name="connsiteX1" fmla="*/ 315377 w 312726"/>
                  <a:gd name="connsiteY1" fmla="*/ 179728 h 508180"/>
                  <a:gd name="connsiteX2" fmla="*/ 311988 w 312726"/>
                  <a:gd name="connsiteY2" fmla="*/ 172946 h 508180"/>
                  <a:gd name="connsiteX3" fmla="*/ 13568 w 312726"/>
                  <a:gd name="connsiteY3" fmla="*/ 0 h 508180"/>
                  <a:gd name="connsiteX4" fmla="*/ 3393 w 312726"/>
                  <a:gd name="connsiteY4" fmla="*/ 0 h 508180"/>
                  <a:gd name="connsiteX5" fmla="*/ 0 w 312726"/>
                  <a:gd name="connsiteY5" fmla="*/ 6782 h 508180"/>
                  <a:gd name="connsiteX6" fmla="*/ 0 w 312726"/>
                  <a:gd name="connsiteY6" fmla="*/ 352677 h 508180"/>
                  <a:gd name="connsiteX7" fmla="*/ 3393 w 312726"/>
                  <a:gd name="connsiteY7" fmla="*/ 359460 h 508180"/>
                  <a:gd name="connsiteX8" fmla="*/ 301812 w 312726"/>
                  <a:gd name="connsiteY8" fmla="*/ 532405 h 508180"/>
                  <a:gd name="connsiteX9" fmla="*/ 305205 w 312726"/>
                  <a:gd name="connsiteY9" fmla="*/ 532405 h 508180"/>
                  <a:gd name="connsiteX10" fmla="*/ 308595 w 312726"/>
                  <a:gd name="connsiteY10" fmla="*/ 532405 h 508180"/>
                  <a:gd name="connsiteX11" fmla="*/ 315377 w 312726"/>
                  <a:gd name="connsiteY11" fmla="*/ 525623 h 50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726" h="508180">
                    <a:moveTo>
                      <a:pt x="315377" y="525623"/>
                    </a:moveTo>
                    <a:lnTo>
                      <a:pt x="315377" y="179728"/>
                    </a:lnTo>
                    <a:cubicBezTo>
                      <a:pt x="315377" y="176339"/>
                      <a:pt x="311988" y="172946"/>
                      <a:pt x="311988" y="172946"/>
                    </a:cubicBezTo>
                    <a:lnTo>
                      <a:pt x="13568" y="0"/>
                    </a:lnTo>
                    <a:cubicBezTo>
                      <a:pt x="10175" y="0"/>
                      <a:pt x="6786" y="0"/>
                      <a:pt x="3393" y="0"/>
                    </a:cubicBezTo>
                    <a:cubicBezTo>
                      <a:pt x="4" y="0"/>
                      <a:pt x="0" y="3389"/>
                      <a:pt x="0" y="6782"/>
                    </a:cubicBezTo>
                    <a:lnTo>
                      <a:pt x="0" y="352677"/>
                    </a:lnTo>
                    <a:cubicBezTo>
                      <a:pt x="0" y="356067"/>
                      <a:pt x="3393" y="359460"/>
                      <a:pt x="3393" y="359460"/>
                    </a:cubicBezTo>
                    <a:lnTo>
                      <a:pt x="301812" y="532405"/>
                    </a:lnTo>
                    <a:lnTo>
                      <a:pt x="305205" y="532405"/>
                    </a:lnTo>
                    <a:lnTo>
                      <a:pt x="308595" y="532405"/>
                    </a:lnTo>
                    <a:cubicBezTo>
                      <a:pt x="315377" y="532405"/>
                      <a:pt x="315377" y="529016"/>
                      <a:pt x="315377" y="525623"/>
                    </a:cubicBezTo>
                    <a:close/>
                  </a:path>
                </a:pathLst>
              </a:custGeom>
              <a:solidFill>
                <a:schemeClr val="accent1"/>
              </a:solidFill>
              <a:ln w="39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6E49E2D3-896F-A569-A346-0037C63B1991}"/>
                  </a:ext>
                  <a:ext uri="{C183D7F6-B498-43B3-948B-1728B52AA6E4}">
                    <adec:decorative xmlns:adec="http://schemas.microsoft.com/office/drawing/2017/decorative" val="1"/>
                  </a:ext>
                </a:extLst>
              </p:cNvPr>
              <p:cNvSpPr/>
              <p:nvPr/>
            </p:nvSpPr>
            <p:spPr>
              <a:xfrm>
                <a:off x="1151788" y="3672693"/>
                <a:ext cx="48768" cy="84240"/>
              </a:xfrm>
              <a:custGeom>
                <a:avLst/>
                <a:gdLst>
                  <a:gd name="connsiteX0" fmla="*/ 311984 w 312726"/>
                  <a:gd name="connsiteY0" fmla="*/ 356067 h 508180"/>
                  <a:gd name="connsiteX1" fmla="*/ 315377 w 312726"/>
                  <a:gd name="connsiteY1" fmla="*/ 349284 h 508180"/>
                  <a:gd name="connsiteX2" fmla="*/ 315377 w 312726"/>
                  <a:gd name="connsiteY2" fmla="*/ 6782 h 508180"/>
                  <a:gd name="connsiteX3" fmla="*/ 311984 w 312726"/>
                  <a:gd name="connsiteY3" fmla="*/ 0 h 508180"/>
                  <a:gd name="connsiteX4" fmla="*/ 301812 w 312726"/>
                  <a:gd name="connsiteY4" fmla="*/ 0 h 508180"/>
                  <a:gd name="connsiteX5" fmla="*/ 3393 w 312726"/>
                  <a:gd name="connsiteY5" fmla="*/ 172946 h 508180"/>
                  <a:gd name="connsiteX6" fmla="*/ 0 w 312726"/>
                  <a:gd name="connsiteY6" fmla="*/ 179728 h 508180"/>
                  <a:gd name="connsiteX7" fmla="*/ 0 w 312726"/>
                  <a:gd name="connsiteY7" fmla="*/ 522234 h 508180"/>
                  <a:gd name="connsiteX8" fmla="*/ 3393 w 312726"/>
                  <a:gd name="connsiteY8" fmla="*/ 529016 h 508180"/>
                  <a:gd name="connsiteX9" fmla="*/ 6782 w 312726"/>
                  <a:gd name="connsiteY9" fmla="*/ 529016 h 508180"/>
                  <a:gd name="connsiteX10" fmla="*/ 10175 w 312726"/>
                  <a:gd name="connsiteY10" fmla="*/ 529016 h 508180"/>
                  <a:gd name="connsiteX11" fmla="*/ 311984 w 312726"/>
                  <a:gd name="connsiteY11" fmla="*/ 356067 h 50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726" h="508180">
                    <a:moveTo>
                      <a:pt x="311984" y="356067"/>
                    </a:moveTo>
                    <a:cubicBezTo>
                      <a:pt x="315377" y="356067"/>
                      <a:pt x="315377" y="352677"/>
                      <a:pt x="315377" y="349284"/>
                    </a:cubicBezTo>
                    <a:lnTo>
                      <a:pt x="315377" y="6782"/>
                    </a:lnTo>
                    <a:cubicBezTo>
                      <a:pt x="315377" y="3389"/>
                      <a:pt x="311984" y="0"/>
                      <a:pt x="311984" y="0"/>
                    </a:cubicBezTo>
                    <a:cubicBezTo>
                      <a:pt x="308595" y="0"/>
                      <a:pt x="305202" y="0"/>
                      <a:pt x="301812" y="0"/>
                    </a:cubicBezTo>
                    <a:lnTo>
                      <a:pt x="3393" y="172946"/>
                    </a:lnTo>
                    <a:cubicBezTo>
                      <a:pt x="0" y="172946"/>
                      <a:pt x="0" y="176339"/>
                      <a:pt x="0" y="179728"/>
                    </a:cubicBezTo>
                    <a:lnTo>
                      <a:pt x="0" y="522234"/>
                    </a:lnTo>
                    <a:cubicBezTo>
                      <a:pt x="0" y="525623"/>
                      <a:pt x="3393" y="529016"/>
                      <a:pt x="3393" y="529016"/>
                    </a:cubicBezTo>
                    <a:lnTo>
                      <a:pt x="6782" y="529016"/>
                    </a:lnTo>
                    <a:lnTo>
                      <a:pt x="10175" y="529016"/>
                    </a:lnTo>
                    <a:lnTo>
                      <a:pt x="311984" y="356067"/>
                    </a:lnTo>
                    <a:close/>
                  </a:path>
                </a:pathLst>
              </a:custGeom>
              <a:solidFill>
                <a:schemeClr val="accent1"/>
              </a:solidFill>
              <a:ln w="39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spTree>
    <p:extLst>
      <p:ext uri="{BB962C8B-B14F-4D97-AF65-F5344CB8AC3E}">
        <p14:creationId xmlns:p14="http://schemas.microsoft.com/office/powerpoint/2010/main" val="85691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153"/>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698B7E-CC43-09BF-88C0-CA59248B1642}"/>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B53D7D92-A9A2-7F0D-3452-CC89A209C10C}"/>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23" name="Rectangle: Rounded Corners 22">
            <a:extLst>
              <a:ext uri="{FF2B5EF4-FFF2-40B4-BE49-F238E27FC236}">
                <a16:creationId xmlns:a16="http://schemas.microsoft.com/office/drawing/2014/main" id="{BA5C8D3E-C696-B737-75BC-F210D5759C72}"/>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pic>
        <p:nvPicPr>
          <p:cNvPr id="25" name="Graphic 24">
            <a:extLst>
              <a:ext uri="{FF2B5EF4-FFF2-40B4-BE49-F238E27FC236}">
                <a16:creationId xmlns:a16="http://schemas.microsoft.com/office/drawing/2014/main" id="{9F2E068B-63C8-239F-BE85-7889626120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26" name="Graphic 25">
            <a:extLst>
              <a:ext uri="{FF2B5EF4-FFF2-40B4-BE49-F238E27FC236}">
                <a16:creationId xmlns:a16="http://schemas.microsoft.com/office/drawing/2014/main" id="{71F21E21-F2E0-6BD1-DD89-C956F3A919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29" name="Graphic 15">
            <a:extLst>
              <a:ext uri="{FF2B5EF4-FFF2-40B4-BE49-F238E27FC236}">
                <a16:creationId xmlns:a16="http://schemas.microsoft.com/office/drawing/2014/main" id="{E92341C4-273C-CFF0-0D4E-10B9BBC8657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6" name="Title 5">
            <a:extLst>
              <a:ext uri="{FF2B5EF4-FFF2-40B4-BE49-F238E27FC236}">
                <a16:creationId xmlns:a16="http://schemas.microsoft.com/office/drawing/2014/main" id="{1B949DB0-81EE-47BF-8A73-1CDE0FDADB7E}"/>
              </a:ext>
            </a:extLst>
          </p:cNvPr>
          <p:cNvSpPr>
            <a:spLocks noGrp="1"/>
          </p:cNvSpPr>
          <p:nvPr>
            <p:ph type="title"/>
          </p:nvPr>
        </p:nvSpPr>
        <p:spPr>
          <a:xfrm>
            <a:off x="588263" y="457200"/>
            <a:ext cx="11018520" cy="553998"/>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Deploy Defender for Servers anywhere</a:t>
            </a:r>
            <a:endParaRPr lang="en-US"/>
          </a:p>
        </p:txBody>
      </p:sp>
      <p:sp>
        <p:nvSpPr>
          <p:cNvPr id="37" name="Rectangle 36">
            <a:extLst>
              <a:ext uri="{FF2B5EF4-FFF2-40B4-BE49-F238E27FC236}">
                <a16:creationId xmlns:a16="http://schemas.microsoft.com/office/drawing/2014/main" id="{4949E44B-4BC5-276C-14E8-3EC87151DD4E}"/>
              </a:ext>
            </a:extLst>
          </p:cNvPr>
          <p:cNvSpPr/>
          <p:nvPr/>
        </p:nvSpPr>
        <p:spPr>
          <a:xfrm>
            <a:off x="588262" y="1880513"/>
            <a:ext cx="5653886" cy="3734356"/>
          </a:xfrm>
          <a:prstGeom prst="rect">
            <a:avLst/>
          </a:prstGeom>
        </p:spPr>
        <p:txBody>
          <a:bodyPr wrap="square" lIns="0">
            <a:spAutoFit/>
          </a:bodyPr>
          <a:lstStyle/>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Easily deploy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as extensions in Azure without </a:t>
            </a:r>
            <a:b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b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re-installing agents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Vulnerability assessment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built-in with flexibility to </a:t>
            </a:r>
            <a:b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b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use tools like Qualys offering integrated vulnerability scanning for your connected machines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Use Just-in-Time VM access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to control access to commonly attacked management ports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Block malware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with adaptive application controls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Set guardrails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with Azure Policy integration, server owners can view and remediate to meet their compliance</a:t>
            </a:r>
          </a:p>
        </p:txBody>
      </p:sp>
      <p:sp>
        <p:nvSpPr>
          <p:cNvPr id="20" name="TextBox 19">
            <a:extLst>
              <a:ext uri="{FF2B5EF4-FFF2-40B4-BE49-F238E27FC236}">
                <a16:creationId xmlns:a16="http://schemas.microsoft.com/office/drawing/2014/main" id="{7C30F603-9741-A474-3147-51145C181614}"/>
              </a:ext>
            </a:extLst>
          </p:cNvPr>
          <p:cNvSpPr txBox="1"/>
          <p:nvPr/>
        </p:nvSpPr>
        <p:spPr>
          <a:xfrm>
            <a:off x="7926165" y="2590357"/>
            <a:ext cx="312037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Microsoft Defender for Servers</a:t>
            </a:r>
          </a:p>
        </p:txBody>
      </p:sp>
      <p:sp>
        <p:nvSpPr>
          <p:cNvPr id="24" name="TextBox 23">
            <a:extLst>
              <a:ext uri="{FF2B5EF4-FFF2-40B4-BE49-F238E27FC236}">
                <a16:creationId xmlns:a16="http://schemas.microsoft.com/office/drawing/2014/main" id="{0AD9A57B-F32D-B7AA-BCFA-10CA2F955A75}"/>
              </a:ext>
            </a:extLst>
          </p:cNvPr>
          <p:cNvSpPr txBox="1"/>
          <p:nvPr/>
        </p:nvSpPr>
        <p:spPr>
          <a:xfrm>
            <a:off x="8773146" y="3729569"/>
            <a:ext cx="14264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a:t>
            </a:r>
          </a:p>
        </p:txBody>
      </p:sp>
      <p:sp>
        <p:nvSpPr>
          <p:cNvPr id="22" name="Rectangle 21">
            <a:extLst>
              <a:ext uri="{FF2B5EF4-FFF2-40B4-BE49-F238E27FC236}">
                <a16:creationId xmlns:a16="http://schemas.microsoft.com/office/drawing/2014/main" id="{C8612DA6-3A96-A094-3336-F3177E670238}"/>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On-premises and/or multi-cloud</a:t>
            </a:r>
          </a:p>
        </p:txBody>
      </p:sp>
      <p:sp>
        <p:nvSpPr>
          <p:cNvPr id="27" name="Rectangle 26">
            <a:extLst>
              <a:ext uri="{FF2B5EF4-FFF2-40B4-BE49-F238E27FC236}">
                <a16:creationId xmlns:a16="http://schemas.microsoft.com/office/drawing/2014/main" id="{39CAFB2F-7671-A6F7-C18F-3E9DCDEB13DA}"/>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endParaRPr>
          </a:p>
        </p:txBody>
      </p:sp>
      <p:grpSp>
        <p:nvGrpSpPr>
          <p:cNvPr id="5" name="Group 4">
            <a:extLst>
              <a:ext uri="{FF2B5EF4-FFF2-40B4-BE49-F238E27FC236}">
                <a16:creationId xmlns:a16="http://schemas.microsoft.com/office/drawing/2014/main" id="{11E0B249-1AE0-2841-54B4-9A7BD766B28A}"/>
              </a:ext>
              <a:ext uri="{C183D7F6-B498-43B3-948B-1728B52AA6E4}">
                <adec:decorative xmlns:adec="http://schemas.microsoft.com/office/drawing/2017/decorative" val="1"/>
              </a:ext>
            </a:extLst>
          </p:cNvPr>
          <p:cNvGrpSpPr/>
          <p:nvPr/>
        </p:nvGrpSpPr>
        <p:grpSpPr>
          <a:xfrm>
            <a:off x="8929883" y="4693333"/>
            <a:ext cx="1112935" cy="432215"/>
            <a:chOff x="8553270" y="4776252"/>
            <a:chExt cx="1112935" cy="432215"/>
          </a:xfrm>
        </p:grpSpPr>
        <p:pic>
          <p:nvPicPr>
            <p:cNvPr id="30" name="Graphic 29" descr="Azure Arc-enabled servers&#10;">
              <a:extLst>
                <a:ext uri="{FF2B5EF4-FFF2-40B4-BE49-F238E27FC236}">
                  <a16:creationId xmlns:a16="http://schemas.microsoft.com/office/drawing/2014/main" id="{2014CBAB-556F-DC90-B983-A085D1B69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53270" y="4776252"/>
              <a:ext cx="432215" cy="432215"/>
            </a:xfrm>
            <a:prstGeom prst="rect">
              <a:avLst/>
            </a:prstGeom>
            <a:effectLst/>
          </p:spPr>
        </p:pic>
        <p:pic>
          <p:nvPicPr>
            <p:cNvPr id="33" name="Graphic 32" descr="Azure Arc-enabled servers&#10;">
              <a:extLst>
                <a:ext uri="{FF2B5EF4-FFF2-40B4-BE49-F238E27FC236}">
                  <a16:creationId xmlns:a16="http://schemas.microsoft.com/office/drawing/2014/main" id="{25573A9B-8A5F-31A5-6DEE-7F376B61B1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33990" y="4776252"/>
              <a:ext cx="432215" cy="432215"/>
            </a:xfrm>
            <a:prstGeom prst="rect">
              <a:avLst/>
            </a:prstGeom>
            <a:effectLst/>
          </p:spPr>
        </p:pic>
      </p:grpSp>
      <p:sp>
        <p:nvSpPr>
          <p:cNvPr id="36" name="TextBox 35">
            <a:extLst>
              <a:ext uri="{FF2B5EF4-FFF2-40B4-BE49-F238E27FC236}">
                <a16:creationId xmlns:a16="http://schemas.microsoft.com/office/drawing/2014/main" id="{B9C12827-B5BD-B715-2DC7-CCB117DD6E67}"/>
              </a:ext>
            </a:extLst>
          </p:cNvPr>
          <p:cNvSpPr txBox="1"/>
          <p:nvPr/>
        </p:nvSpPr>
        <p:spPr>
          <a:xfrm>
            <a:off x="8322231" y="5174829"/>
            <a:ext cx="23282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Arc-enabled servers</a:t>
            </a:r>
          </a:p>
        </p:txBody>
      </p:sp>
    </p:spTree>
    <p:extLst>
      <p:ext uri="{BB962C8B-B14F-4D97-AF65-F5344CB8AC3E}">
        <p14:creationId xmlns:p14="http://schemas.microsoft.com/office/powerpoint/2010/main" val="1836047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37"/>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5EBFA28-13B7-F6F8-B553-CDF1FF022C62}"/>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mn-ea"/>
              <a:cs typeface="+mn-cs"/>
            </a:endParaRPr>
          </a:p>
        </p:txBody>
      </p:sp>
      <p:cxnSp>
        <p:nvCxnSpPr>
          <p:cNvPr id="20" name="Straight Connector 19">
            <a:extLst>
              <a:ext uri="{FF2B5EF4-FFF2-40B4-BE49-F238E27FC236}">
                <a16:creationId xmlns:a16="http://schemas.microsoft.com/office/drawing/2014/main" id="{07125AAC-D28F-93DA-CF60-1C5033AF3FAA}"/>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22" name="Rectangle: Rounded Corners 21">
            <a:extLst>
              <a:ext uri="{FF2B5EF4-FFF2-40B4-BE49-F238E27FC236}">
                <a16:creationId xmlns:a16="http://schemas.microsoft.com/office/drawing/2014/main" id="{EB2E778F-1855-AEBE-5A40-9C039CFC96E2}"/>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pic>
        <p:nvPicPr>
          <p:cNvPr id="24" name="Graphic 23">
            <a:extLst>
              <a:ext uri="{FF2B5EF4-FFF2-40B4-BE49-F238E27FC236}">
                <a16:creationId xmlns:a16="http://schemas.microsoft.com/office/drawing/2014/main" id="{DC5E2DC0-1D6F-822A-6629-06E5E966C7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25" name="Graphic 24">
            <a:extLst>
              <a:ext uri="{FF2B5EF4-FFF2-40B4-BE49-F238E27FC236}">
                <a16:creationId xmlns:a16="http://schemas.microsoft.com/office/drawing/2014/main" id="{41C3906E-B22F-1D4C-E64B-E19575A6FEB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27" name="Graphic 15">
            <a:extLst>
              <a:ext uri="{FF2B5EF4-FFF2-40B4-BE49-F238E27FC236}">
                <a16:creationId xmlns:a16="http://schemas.microsoft.com/office/drawing/2014/main" id="{50D821F8-8DB8-5F95-06CE-F5BD885DB94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6" name="Title 5">
            <a:extLst>
              <a:ext uri="{FF2B5EF4-FFF2-40B4-BE49-F238E27FC236}">
                <a16:creationId xmlns:a16="http://schemas.microsoft.com/office/drawing/2014/main" id="{1B949DB0-81EE-47BF-8A73-1CDE0FDADB7E}"/>
              </a:ext>
            </a:extLst>
          </p:cNvPr>
          <p:cNvSpPr>
            <a:spLocks noGrp="1"/>
          </p:cNvSpPr>
          <p:nvPr>
            <p:ph type="title"/>
          </p:nvPr>
        </p:nvSpPr>
        <p:spPr>
          <a:xfrm>
            <a:off x="588263" y="457200"/>
            <a:ext cx="11018520" cy="553998"/>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Deploy Defender for databases (SQL) anywhere</a:t>
            </a:r>
            <a:endParaRPr lang="en-US"/>
          </a:p>
        </p:txBody>
      </p:sp>
      <p:sp>
        <p:nvSpPr>
          <p:cNvPr id="32" name="Rectangle 31">
            <a:extLst>
              <a:ext uri="{FF2B5EF4-FFF2-40B4-BE49-F238E27FC236}">
                <a16:creationId xmlns:a16="http://schemas.microsoft.com/office/drawing/2014/main" id="{9DA28E63-EA7B-DC77-90E7-7FEFD009B7FD}"/>
              </a:ext>
            </a:extLst>
          </p:cNvPr>
          <p:cNvSpPr/>
          <p:nvPr/>
        </p:nvSpPr>
        <p:spPr>
          <a:xfrm>
            <a:off x="588262" y="1880513"/>
            <a:ext cx="5653886" cy="2946961"/>
          </a:xfrm>
          <a:prstGeom prst="rect">
            <a:avLst/>
          </a:prstGeom>
        </p:spPr>
        <p:txBody>
          <a:bodyPr wrap="square" lIns="0">
            <a:spAutoFit/>
          </a:bodyPr>
          <a:lstStyle/>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Monitor and remediate potential vulnerabilities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for SQL Servers in Azure, on-premises or in other clouds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Discover, track, and remediate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potential database vulnerabilities with assessment scans.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Monitor for threats </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such as SQL injection, brute-</a:t>
            </a:r>
            <a:b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b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force attacks, and privilege abuse with advanced </a:t>
            </a:r>
            <a:b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b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threat protections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endPar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endParaRPr>
          </a:p>
        </p:txBody>
      </p:sp>
      <p:sp>
        <p:nvSpPr>
          <p:cNvPr id="19" name="TextBox 18">
            <a:extLst>
              <a:ext uri="{FF2B5EF4-FFF2-40B4-BE49-F238E27FC236}">
                <a16:creationId xmlns:a16="http://schemas.microsoft.com/office/drawing/2014/main" id="{AFE9C0F5-0AF2-3F89-11FC-1F66F721F0AF}"/>
              </a:ext>
            </a:extLst>
          </p:cNvPr>
          <p:cNvSpPr txBox="1"/>
          <p:nvPr/>
        </p:nvSpPr>
        <p:spPr>
          <a:xfrm>
            <a:off x="7926165" y="2590357"/>
            <a:ext cx="312037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Microsoft Defender for SQL</a:t>
            </a:r>
          </a:p>
        </p:txBody>
      </p:sp>
      <p:sp>
        <p:nvSpPr>
          <p:cNvPr id="23" name="TextBox 22">
            <a:extLst>
              <a:ext uri="{FF2B5EF4-FFF2-40B4-BE49-F238E27FC236}">
                <a16:creationId xmlns:a16="http://schemas.microsoft.com/office/drawing/2014/main" id="{6EC6F9F5-14AE-3980-94DA-19BB1C7C8B37}"/>
              </a:ext>
            </a:extLst>
          </p:cNvPr>
          <p:cNvSpPr txBox="1"/>
          <p:nvPr/>
        </p:nvSpPr>
        <p:spPr>
          <a:xfrm>
            <a:off x="8773146" y="3729569"/>
            <a:ext cx="14264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a:t>
            </a:r>
          </a:p>
        </p:txBody>
      </p:sp>
      <p:sp>
        <p:nvSpPr>
          <p:cNvPr id="21" name="Rectangle 20">
            <a:extLst>
              <a:ext uri="{FF2B5EF4-FFF2-40B4-BE49-F238E27FC236}">
                <a16:creationId xmlns:a16="http://schemas.microsoft.com/office/drawing/2014/main" id="{48749489-A22B-B17C-28CE-D6A61049EC73}"/>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On-premises and/or multi-cloud</a:t>
            </a:r>
          </a:p>
        </p:txBody>
      </p:sp>
      <p:sp>
        <p:nvSpPr>
          <p:cNvPr id="26" name="Rectangle 25">
            <a:extLst>
              <a:ext uri="{FF2B5EF4-FFF2-40B4-BE49-F238E27FC236}">
                <a16:creationId xmlns:a16="http://schemas.microsoft.com/office/drawing/2014/main" id="{B1F3147C-9AD9-A67A-AA34-10253E94FC4B}"/>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endParaRPr>
          </a:p>
        </p:txBody>
      </p:sp>
      <p:sp>
        <p:nvSpPr>
          <p:cNvPr id="31" name="TextBox 30">
            <a:extLst>
              <a:ext uri="{FF2B5EF4-FFF2-40B4-BE49-F238E27FC236}">
                <a16:creationId xmlns:a16="http://schemas.microsoft.com/office/drawing/2014/main" id="{B750E37D-C8D7-09A3-4C5A-FC9A4FE48851}"/>
              </a:ext>
            </a:extLst>
          </p:cNvPr>
          <p:cNvSpPr txBox="1"/>
          <p:nvPr/>
        </p:nvSpPr>
        <p:spPr>
          <a:xfrm>
            <a:off x="8038000" y="5220549"/>
            <a:ext cx="28967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Arc-enabled SQL Server</a:t>
            </a:r>
          </a:p>
        </p:txBody>
      </p:sp>
      <p:grpSp>
        <p:nvGrpSpPr>
          <p:cNvPr id="10" name="Group 9">
            <a:extLst>
              <a:ext uri="{FF2B5EF4-FFF2-40B4-BE49-F238E27FC236}">
                <a16:creationId xmlns:a16="http://schemas.microsoft.com/office/drawing/2014/main" id="{474F79E4-8EFD-5991-49D6-AFAEBEE9A94F}"/>
              </a:ext>
              <a:ext uri="{C183D7F6-B498-43B3-948B-1728B52AA6E4}">
                <adec:decorative xmlns:adec="http://schemas.microsoft.com/office/drawing/2017/decorative" val="1"/>
              </a:ext>
            </a:extLst>
          </p:cNvPr>
          <p:cNvGrpSpPr/>
          <p:nvPr/>
        </p:nvGrpSpPr>
        <p:grpSpPr>
          <a:xfrm>
            <a:off x="9003009" y="4738951"/>
            <a:ext cx="966682" cy="387562"/>
            <a:chOff x="8939119" y="4738951"/>
            <a:chExt cx="966682" cy="387562"/>
          </a:xfrm>
        </p:grpSpPr>
        <p:pic>
          <p:nvPicPr>
            <p:cNvPr id="16" name="Graphic 2" descr="Azure SQL">
              <a:extLst>
                <a:ext uri="{FF2B5EF4-FFF2-40B4-BE49-F238E27FC236}">
                  <a16:creationId xmlns:a16="http://schemas.microsoft.com/office/drawing/2014/main" id="{21606FB0-7163-48A7-B93F-242E19FE22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39119" y="4738951"/>
              <a:ext cx="387562" cy="387562"/>
            </a:xfrm>
            <a:prstGeom prst="rect">
              <a:avLst/>
            </a:prstGeom>
          </p:spPr>
        </p:pic>
        <p:pic>
          <p:nvPicPr>
            <p:cNvPr id="34" name="Graphic 2" descr="Azure SQL">
              <a:extLst>
                <a:ext uri="{FF2B5EF4-FFF2-40B4-BE49-F238E27FC236}">
                  <a16:creationId xmlns:a16="http://schemas.microsoft.com/office/drawing/2014/main" id="{E77664B5-8639-6C91-58D9-E4541AA021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8239" y="4738951"/>
              <a:ext cx="387562" cy="387562"/>
            </a:xfrm>
            <a:prstGeom prst="rect">
              <a:avLst/>
            </a:prstGeom>
          </p:spPr>
        </p:pic>
      </p:grpSp>
    </p:spTree>
    <p:extLst>
      <p:ext uri="{BB962C8B-B14F-4D97-AF65-F5344CB8AC3E}">
        <p14:creationId xmlns:p14="http://schemas.microsoft.com/office/powerpoint/2010/main" val="148701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32"/>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7FBC-BFD8-ACF4-675D-39C3A937972D}"/>
              </a:ext>
            </a:extLst>
          </p:cNvPr>
          <p:cNvSpPr>
            <a:spLocks noGrp="1"/>
          </p:cNvSpPr>
          <p:nvPr>
            <p:ph type="title"/>
          </p:nvPr>
        </p:nvSpPr>
        <p:spPr>
          <a:xfrm>
            <a:off x="588263" y="457200"/>
            <a:ext cx="11018520" cy="492443"/>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Microsoft Defender for Cloud on SQL Server</a:t>
            </a:r>
            <a:endParaRPr lang="en-US"/>
          </a:p>
        </p:txBody>
      </p:sp>
      <p:grpSp>
        <p:nvGrpSpPr>
          <p:cNvPr id="34" name="Group 33">
            <a:extLst>
              <a:ext uri="{FF2B5EF4-FFF2-40B4-BE49-F238E27FC236}">
                <a16:creationId xmlns:a16="http://schemas.microsoft.com/office/drawing/2014/main" id="{7B3AD355-2CE9-6985-7234-02F710B6AF28}"/>
              </a:ext>
              <a:ext uri="{C183D7F6-B498-43B3-948B-1728B52AA6E4}">
                <adec:decorative xmlns:adec="http://schemas.microsoft.com/office/drawing/2017/decorative" val="1"/>
              </a:ext>
            </a:extLst>
          </p:cNvPr>
          <p:cNvGrpSpPr/>
          <p:nvPr/>
        </p:nvGrpSpPr>
        <p:grpSpPr>
          <a:xfrm>
            <a:off x="6936495" y="1572921"/>
            <a:ext cx="4544392" cy="4388525"/>
            <a:chOff x="7059810" y="1880513"/>
            <a:chExt cx="4544392" cy="4388525"/>
          </a:xfrm>
        </p:grpSpPr>
        <p:sp>
          <p:nvSpPr>
            <p:cNvPr id="20" name="Rectangle 19">
              <a:extLst>
                <a:ext uri="{FF2B5EF4-FFF2-40B4-BE49-F238E27FC236}">
                  <a16:creationId xmlns:a16="http://schemas.microsoft.com/office/drawing/2014/main" id="{CAB8CAD9-A052-EEDE-5BFA-891634C3E259}"/>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3677CB89-42D8-62DB-B207-AEA520F1CFF7}"/>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22" name="Rectangle: Rounded Corners 21">
              <a:extLst>
                <a:ext uri="{FF2B5EF4-FFF2-40B4-BE49-F238E27FC236}">
                  <a16:creationId xmlns:a16="http://schemas.microsoft.com/office/drawing/2014/main" id="{1687AF91-022C-6231-74E2-E432A283182B}"/>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pic>
          <p:nvPicPr>
            <p:cNvPr id="23" name="Graphic 22">
              <a:extLst>
                <a:ext uri="{FF2B5EF4-FFF2-40B4-BE49-F238E27FC236}">
                  <a16:creationId xmlns:a16="http://schemas.microsoft.com/office/drawing/2014/main" id="{F4A0B3E9-3EF5-A292-DB49-8C5D1C4324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24" name="Graphic 23">
              <a:extLst>
                <a:ext uri="{FF2B5EF4-FFF2-40B4-BE49-F238E27FC236}">
                  <a16:creationId xmlns:a16="http://schemas.microsoft.com/office/drawing/2014/main" id="{391EF395-EFC3-7BAA-EE36-DBFC6D07F73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25" name="Graphic 15">
              <a:extLst>
                <a:ext uri="{FF2B5EF4-FFF2-40B4-BE49-F238E27FC236}">
                  <a16:creationId xmlns:a16="http://schemas.microsoft.com/office/drawing/2014/main" id="{BD575A2A-D66F-EC4B-D1BF-1EA2B3FA83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26" name="TextBox 25">
              <a:extLst>
                <a:ext uri="{FF2B5EF4-FFF2-40B4-BE49-F238E27FC236}">
                  <a16:creationId xmlns:a16="http://schemas.microsoft.com/office/drawing/2014/main" id="{E05AD8E4-CD97-583F-AECE-73A4AE3BC96C}"/>
                </a:ext>
              </a:extLst>
            </p:cNvPr>
            <p:cNvSpPr txBox="1"/>
            <p:nvPr/>
          </p:nvSpPr>
          <p:spPr>
            <a:xfrm>
              <a:off x="7926165" y="2590357"/>
              <a:ext cx="312037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Microsoft Defender for SQL</a:t>
              </a:r>
            </a:p>
          </p:txBody>
        </p:sp>
        <p:sp>
          <p:nvSpPr>
            <p:cNvPr id="27" name="TextBox 26">
              <a:extLst>
                <a:ext uri="{FF2B5EF4-FFF2-40B4-BE49-F238E27FC236}">
                  <a16:creationId xmlns:a16="http://schemas.microsoft.com/office/drawing/2014/main" id="{BD1E20C6-F4EE-1775-B939-D134F0B3351B}"/>
                </a:ext>
              </a:extLst>
            </p:cNvPr>
            <p:cNvSpPr txBox="1"/>
            <p:nvPr/>
          </p:nvSpPr>
          <p:spPr>
            <a:xfrm>
              <a:off x="8773146" y="3729569"/>
              <a:ext cx="14264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a:t>
              </a:r>
            </a:p>
          </p:txBody>
        </p:sp>
        <p:sp>
          <p:nvSpPr>
            <p:cNvPr id="28" name="Rectangle 27">
              <a:extLst>
                <a:ext uri="{FF2B5EF4-FFF2-40B4-BE49-F238E27FC236}">
                  <a16:creationId xmlns:a16="http://schemas.microsoft.com/office/drawing/2014/main" id="{2068BBBF-DC4B-6386-8ED3-431867232739}"/>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On-premises and/or multi-cloud</a:t>
              </a:r>
            </a:p>
          </p:txBody>
        </p:sp>
        <p:sp>
          <p:nvSpPr>
            <p:cNvPr id="29" name="Rectangle 28">
              <a:extLst>
                <a:ext uri="{FF2B5EF4-FFF2-40B4-BE49-F238E27FC236}">
                  <a16:creationId xmlns:a16="http://schemas.microsoft.com/office/drawing/2014/main" id="{014EF62C-23A6-6EA4-3394-E0FDCA264620}"/>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endParaRPr>
            </a:p>
          </p:txBody>
        </p:sp>
        <p:sp>
          <p:nvSpPr>
            <p:cNvPr id="30" name="TextBox 29">
              <a:extLst>
                <a:ext uri="{FF2B5EF4-FFF2-40B4-BE49-F238E27FC236}">
                  <a16:creationId xmlns:a16="http://schemas.microsoft.com/office/drawing/2014/main" id="{2B44A3A1-A2B4-8A74-C338-17FE850EBE1C}"/>
                </a:ext>
              </a:extLst>
            </p:cNvPr>
            <p:cNvSpPr txBox="1"/>
            <p:nvPr/>
          </p:nvSpPr>
          <p:spPr>
            <a:xfrm>
              <a:off x="8038000" y="5220549"/>
              <a:ext cx="28967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Arc-enabled SQL Server</a:t>
              </a:r>
            </a:p>
          </p:txBody>
        </p:sp>
        <p:grpSp>
          <p:nvGrpSpPr>
            <p:cNvPr id="31" name="Group 30">
              <a:extLst>
                <a:ext uri="{FF2B5EF4-FFF2-40B4-BE49-F238E27FC236}">
                  <a16:creationId xmlns:a16="http://schemas.microsoft.com/office/drawing/2014/main" id="{1FF96CE9-D3AD-1DB1-099B-C666B2AE22D9}"/>
                </a:ext>
                <a:ext uri="{C183D7F6-B498-43B3-948B-1728B52AA6E4}">
                  <adec:decorative xmlns:adec="http://schemas.microsoft.com/office/drawing/2017/decorative" val="1"/>
                </a:ext>
              </a:extLst>
            </p:cNvPr>
            <p:cNvGrpSpPr/>
            <p:nvPr/>
          </p:nvGrpSpPr>
          <p:grpSpPr>
            <a:xfrm>
              <a:off x="9003009" y="4738951"/>
              <a:ext cx="966682" cy="387562"/>
              <a:chOff x="8939119" y="4738951"/>
              <a:chExt cx="966682" cy="387562"/>
            </a:xfrm>
          </p:grpSpPr>
          <p:pic>
            <p:nvPicPr>
              <p:cNvPr id="32" name="Graphic 2" descr="Azure SQL">
                <a:extLst>
                  <a:ext uri="{FF2B5EF4-FFF2-40B4-BE49-F238E27FC236}">
                    <a16:creationId xmlns:a16="http://schemas.microsoft.com/office/drawing/2014/main" id="{1684D75D-5722-A6E8-1B5B-4642EE6A9E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39119" y="4738951"/>
                <a:ext cx="387562" cy="387562"/>
              </a:xfrm>
              <a:prstGeom prst="rect">
                <a:avLst/>
              </a:prstGeom>
            </p:spPr>
          </p:pic>
          <p:pic>
            <p:nvPicPr>
              <p:cNvPr id="33" name="Graphic 2" descr="Azure SQL">
                <a:extLst>
                  <a:ext uri="{FF2B5EF4-FFF2-40B4-BE49-F238E27FC236}">
                    <a16:creationId xmlns:a16="http://schemas.microsoft.com/office/drawing/2014/main" id="{9EA4CB92-7DAC-E828-77C1-C03914FD04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8239" y="4738951"/>
                <a:ext cx="387562" cy="387562"/>
              </a:xfrm>
              <a:prstGeom prst="rect">
                <a:avLst/>
              </a:prstGeom>
            </p:spPr>
          </p:pic>
        </p:grpSp>
      </p:grpSp>
      <p:sp>
        <p:nvSpPr>
          <p:cNvPr id="35" name="Text Placeholder 5">
            <a:extLst>
              <a:ext uri="{FF2B5EF4-FFF2-40B4-BE49-F238E27FC236}">
                <a16:creationId xmlns:a16="http://schemas.microsoft.com/office/drawing/2014/main" id="{A63EA6E9-B85F-8367-722D-878A9A866B84}"/>
              </a:ext>
            </a:extLst>
          </p:cNvPr>
          <p:cNvSpPr txBox="1">
            <a:spLocks/>
          </p:cNvSpPr>
          <p:nvPr/>
        </p:nvSpPr>
        <p:spPr>
          <a:xfrm>
            <a:off x="585217" y="1366894"/>
            <a:ext cx="5342715" cy="4594552"/>
          </a:xfrm>
          <a:prstGeom prst="rect">
            <a:avLst/>
          </a:prstGeom>
        </p:spPr>
        <p:txBody>
          <a:bodyPr vert="horz" wrap="square" lIns="0" tIns="179285" rIns="146304" bIns="9144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
                <a:srgbClr val="50E6FF"/>
              </a:buClr>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Continuously assess, secures, and hardens your hybrid and multi-cloud SQL server estate against vulnerabilities and threats</a:t>
            </a:r>
          </a:p>
          <a:p>
            <a:pPr marL="228600" marR="0" lvl="0" indent="-228600" algn="l" defTabSz="932742" rtl="0" eaLnBrk="1" fontAlgn="auto" latinLnBrk="0" hangingPunct="1">
              <a:lnSpc>
                <a:spcPct val="100000"/>
              </a:lnSpc>
              <a:spcBef>
                <a:spcPct val="20000"/>
              </a:spcBef>
              <a:spcAft>
                <a:spcPts val="0"/>
              </a:spcAft>
              <a:buClr>
                <a:srgbClr val="50E6FF"/>
              </a:buClr>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Allows to deploy Defender at scale to your Arc- enabled SQL Server estate</a:t>
            </a: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a:p>
            <a:pPr marL="228600" marR="0" lvl="0" indent="-228600" algn="l" defTabSz="932742" rtl="0" eaLnBrk="1" fontAlgn="auto" latinLnBrk="0" hangingPunct="1">
              <a:lnSpc>
                <a:spcPct val="100000"/>
              </a:lnSpc>
              <a:spcBef>
                <a:spcPct val="20000"/>
              </a:spcBef>
              <a:spcAft>
                <a:spcPts val="0"/>
              </a:spcAft>
              <a:buClr>
                <a:srgbClr val="008575"/>
              </a:buClr>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
                <a:srgbClr val="008575"/>
              </a:buClr>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
                <a:srgbClr val="008575"/>
              </a:buClr>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
                <a:srgbClr val="008575"/>
              </a:buClr>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
                <a:srgbClr val="008575"/>
              </a:buClr>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
                <a:srgbClr val="50E6FF"/>
              </a:buClr>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Remediate potential vulnerabilities with point and click fixes or detailed guidance</a:t>
            </a:r>
          </a:p>
          <a:p>
            <a:pPr marL="228600" marR="0" lvl="0" indent="-228600" algn="l" defTabSz="932742" rtl="0" eaLnBrk="1" fontAlgn="auto" latinLnBrk="0" hangingPunct="1">
              <a:lnSpc>
                <a:spcPct val="100000"/>
              </a:lnSpc>
              <a:spcBef>
                <a:spcPct val="20000"/>
              </a:spcBef>
              <a:spcAft>
                <a:spcPts val="0"/>
              </a:spcAft>
              <a:buClr>
                <a:srgbClr val="50E6FF"/>
              </a:buClr>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Incident management and threat intelligence through Microsoft Sentinel </a:t>
            </a:r>
          </a:p>
        </p:txBody>
      </p:sp>
      <p:sp>
        <p:nvSpPr>
          <p:cNvPr id="36" name="TextBox 35">
            <a:extLst>
              <a:ext uri="{FF2B5EF4-FFF2-40B4-BE49-F238E27FC236}">
                <a16:creationId xmlns:a16="http://schemas.microsoft.com/office/drawing/2014/main" id="{CB43D436-BC83-8805-AC07-34A21806C0D0}"/>
              </a:ext>
            </a:extLst>
          </p:cNvPr>
          <p:cNvSpPr txBox="1"/>
          <p:nvPr/>
        </p:nvSpPr>
        <p:spPr>
          <a:xfrm>
            <a:off x="1124311" y="3042533"/>
            <a:ext cx="4471276"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50E6FF"/>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Recommendations</a:t>
            </a:r>
          </a:p>
          <a:p>
            <a:pPr marL="285750" marR="0" lvl="0" indent="-285750" algn="l" defTabSz="914400" rtl="0" eaLnBrk="1" fontAlgn="auto" latinLnBrk="0" hangingPunct="1">
              <a:lnSpc>
                <a:spcPct val="100000"/>
              </a:lnSpc>
              <a:spcBef>
                <a:spcPts val="0"/>
              </a:spcBef>
              <a:spcAft>
                <a:spcPts val="0"/>
              </a:spcAft>
              <a:buClr>
                <a:srgbClr val="50E6FF"/>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Security Alerts</a:t>
            </a:r>
          </a:p>
          <a:p>
            <a:pPr marL="285750" marR="0" lvl="0" indent="-285750" algn="l" defTabSz="914400" rtl="0" eaLnBrk="1" fontAlgn="auto" latinLnBrk="0" hangingPunct="1">
              <a:lnSpc>
                <a:spcPct val="100000"/>
              </a:lnSpc>
              <a:spcBef>
                <a:spcPts val="0"/>
              </a:spcBef>
              <a:spcAft>
                <a:spcPts val="0"/>
              </a:spcAft>
              <a:buClr>
                <a:srgbClr val="50E6FF"/>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Workload protection</a:t>
            </a:r>
          </a:p>
          <a:p>
            <a:pPr marL="285750" marR="0" lvl="0" indent="-285750" algn="l" defTabSz="914400" rtl="0" eaLnBrk="1" fontAlgn="auto" latinLnBrk="0" hangingPunct="1">
              <a:lnSpc>
                <a:spcPct val="100000"/>
              </a:lnSpc>
              <a:spcBef>
                <a:spcPts val="0"/>
              </a:spcBef>
              <a:spcAft>
                <a:spcPts val="0"/>
              </a:spcAft>
              <a:buClr>
                <a:srgbClr val="50E6FF"/>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Secure score</a:t>
            </a:r>
          </a:p>
        </p:txBody>
      </p:sp>
    </p:spTree>
    <p:extLst>
      <p:ext uri="{BB962C8B-B14F-4D97-AF65-F5344CB8AC3E}">
        <p14:creationId xmlns:p14="http://schemas.microsoft.com/office/powerpoint/2010/main" val="39440057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7BC059-241A-1BE0-1915-6A4BDB1506D4}"/>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mn-ea"/>
              <a:cs typeface="+mn-cs"/>
            </a:endParaRPr>
          </a:p>
        </p:txBody>
      </p:sp>
      <p:cxnSp>
        <p:nvCxnSpPr>
          <p:cNvPr id="28" name="Straight Connector 27">
            <a:extLst>
              <a:ext uri="{FF2B5EF4-FFF2-40B4-BE49-F238E27FC236}">
                <a16:creationId xmlns:a16="http://schemas.microsoft.com/office/drawing/2014/main" id="{51E8B096-3000-79C8-1E6F-59092300C277}"/>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30" name="Rectangle: Rounded Corners 29">
            <a:extLst>
              <a:ext uri="{FF2B5EF4-FFF2-40B4-BE49-F238E27FC236}">
                <a16:creationId xmlns:a16="http://schemas.microsoft.com/office/drawing/2014/main" id="{9DA1725D-7AF6-A801-A2D7-1944EAF256AF}"/>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pic>
        <p:nvPicPr>
          <p:cNvPr id="32" name="Graphic 31">
            <a:extLst>
              <a:ext uri="{FF2B5EF4-FFF2-40B4-BE49-F238E27FC236}">
                <a16:creationId xmlns:a16="http://schemas.microsoft.com/office/drawing/2014/main" id="{63E78FCB-AA2E-38EE-AAC1-AF5B87EBB1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34" name="Graphic 33">
            <a:extLst>
              <a:ext uri="{FF2B5EF4-FFF2-40B4-BE49-F238E27FC236}">
                <a16:creationId xmlns:a16="http://schemas.microsoft.com/office/drawing/2014/main" id="{231C3E46-A1A5-09F7-4546-6680F589FC2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36" name="Graphic 15">
            <a:extLst>
              <a:ext uri="{FF2B5EF4-FFF2-40B4-BE49-F238E27FC236}">
                <a16:creationId xmlns:a16="http://schemas.microsoft.com/office/drawing/2014/main" id="{D8C38E98-97DA-A1A3-3E2D-84B99406DC3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6" name="Title 5">
            <a:extLst>
              <a:ext uri="{FF2B5EF4-FFF2-40B4-BE49-F238E27FC236}">
                <a16:creationId xmlns:a16="http://schemas.microsoft.com/office/drawing/2014/main" id="{1B949DB0-81EE-47BF-8A73-1CDE0FDADB7E}"/>
              </a:ext>
            </a:extLst>
          </p:cNvPr>
          <p:cNvSpPr>
            <a:spLocks noGrp="1"/>
          </p:cNvSpPr>
          <p:nvPr>
            <p:ph type="title"/>
          </p:nvPr>
        </p:nvSpPr>
        <p:spPr>
          <a:xfrm>
            <a:off x="588263" y="457200"/>
            <a:ext cx="11018520" cy="553998"/>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Deploy Defender for Containers anywhere</a:t>
            </a:r>
            <a:endParaRPr lang="en-US"/>
          </a:p>
        </p:txBody>
      </p:sp>
      <p:sp>
        <p:nvSpPr>
          <p:cNvPr id="41" name="Rectangle 40">
            <a:extLst>
              <a:ext uri="{FF2B5EF4-FFF2-40B4-BE49-F238E27FC236}">
                <a16:creationId xmlns:a16="http://schemas.microsoft.com/office/drawing/2014/main" id="{4A5AE913-F42B-C4AD-E307-3DEE90E6DA27}"/>
              </a:ext>
            </a:extLst>
          </p:cNvPr>
          <p:cNvSpPr/>
          <p:nvPr/>
        </p:nvSpPr>
        <p:spPr>
          <a:xfrm>
            <a:off x="588262" y="1880513"/>
            <a:ext cx="5653886" cy="2405787"/>
          </a:xfrm>
          <a:prstGeom prst="rect">
            <a:avLst/>
          </a:prstGeom>
        </p:spPr>
        <p:txBody>
          <a:bodyPr wrap="square" lIns="0">
            <a:spAutoFit/>
          </a:bodyPr>
          <a:lstStyle/>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a:ea typeface="+mn-ea"/>
                <a:cs typeface="Segoe UI" panose="020B0502040204020203" pitchFamily="34" charset="0"/>
              </a:rPr>
              <a:t>Single pane of glass for Kubernetes security</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—including multi-cloud clusters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r>
              <a:rPr kumimoji="0" lang="en-US" sz="1600" b="0" i="0" u="none" strike="noStrike" kern="1200" cap="none" spc="0" normalizeH="0" baseline="0" noProof="0">
                <a:ln w="3175">
                  <a:noFill/>
                </a:ln>
                <a:solidFill>
                  <a:schemeClr val="accent1"/>
                </a:solidFill>
                <a:effectLst/>
                <a:uLnTx/>
                <a:uFillTx/>
                <a:latin typeface="Segoe UI Semibold"/>
                <a:ea typeface="+mn-ea"/>
                <a:cs typeface="Segoe UI" panose="020B0502040204020203" pitchFamily="34" charset="0"/>
              </a:rPr>
              <a:t>Environment hardening</a:t>
            </a:r>
            <a:r>
              <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rPr>
              <a:t>—Defender for Containers protects Arc-enabled Kubernetes clusters by providing visibility into misconfiguration and guidelines to help mitigate identified threats</a:t>
            </a:r>
          </a:p>
          <a:p>
            <a:pPr marL="396762" marR="0" lvl="0" indent="-396762" algn="l" defTabSz="913698" rtl="0" eaLnBrk="1" fontAlgn="auto" latinLnBrk="0" hangingPunct="1">
              <a:lnSpc>
                <a:spcPct val="100000"/>
              </a:lnSpc>
              <a:spcBef>
                <a:spcPts val="0"/>
              </a:spcBef>
              <a:spcAft>
                <a:spcPts val="2341"/>
              </a:spcAft>
              <a:buClrTx/>
              <a:buSzPct val="120000"/>
              <a:buFontTx/>
              <a:buBlip>
                <a:blip r:embed="rId9"/>
              </a:buBlip>
              <a:tabLst/>
              <a:defRPr/>
            </a:pPr>
            <a:endParaRPr kumimoji="0" lang="en-US" sz="1600" b="0" i="0" u="none" strike="noStrike" kern="1200" cap="none" spc="0" normalizeH="0" baseline="0" noProof="0">
              <a:ln w="3175">
                <a:noFill/>
              </a:ln>
              <a:solidFill>
                <a:prstClr val="white"/>
              </a:solidFill>
              <a:effectLst/>
              <a:uLnTx/>
              <a:uFillTx/>
              <a:latin typeface="Segoe UI"/>
              <a:ea typeface="+mn-ea"/>
              <a:cs typeface="Segoe UI" panose="020B0502040204020203" pitchFamily="34" charset="0"/>
            </a:endParaRPr>
          </a:p>
        </p:txBody>
      </p:sp>
      <p:sp>
        <p:nvSpPr>
          <p:cNvPr id="23" name="TextBox 22">
            <a:extLst>
              <a:ext uri="{FF2B5EF4-FFF2-40B4-BE49-F238E27FC236}">
                <a16:creationId xmlns:a16="http://schemas.microsoft.com/office/drawing/2014/main" id="{3C205748-6798-D232-8425-10A667D2C6FE}"/>
              </a:ext>
            </a:extLst>
          </p:cNvPr>
          <p:cNvSpPr txBox="1"/>
          <p:nvPr/>
        </p:nvSpPr>
        <p:spPr>
          <a:xfrm>
            <a:off x="7926165" y="2590357"/>
            <a:ext cx="312037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Microsoft Defender for Containers</a:t>
            </a:r>
          </a:p>
        </p:txBody>
      </p:sp>
      <p:sp>
        <p:nvSpPr>
          <p:cNvPr id="31" name="TextBox 30">
            <a:extLst>
              <a:ext uri="{FF2B5EF4-FFF2-40B4-BE49-F238E27FC236}">
                <a16:creationId xmlns:a16="http://schemas.microsoft.com/office/drawing/2014/main" id="{CA03D02C-1975-C0B0-1E29-D893E3248156}"/>
              </a:ext>
            </a:extLst>
          </p:cNvPr>
          <p:cNvSpPr txBox="1"/>
          <p:nvPr/>
        </p:nvSpPr>
        <p:spPr>
          <a:xfrm>
            <a:off x="8773146" y="3729569"/>
            <a:ext cx="14264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a:t>
            </a:r>
          </a:p>
        </p:txBody>
      </p:sp>
      <p:sp>
        <p:nvSpPr>
          <p:cNvPr id="29" name="Rectangle 28">
            <a:extLst>
              <a:ext uri="{FF2B5EF4-FFF2-40B4-BE49-F238E27FC236}">
                <a16:creationId xmlns:a16="http://schemas.microsoft.com/office/drawing/2014/main" id="{EECF8FCD-968C-96F9-1141-CC3999255479}"/>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On-premises and/or multi-cloud</a:t>
            </a:r>
          </a:p>
        </p:txBody>
      </p:sp>
      <p:sp>
        <p:nvSpPr>
          <p:cNvPr id="35" name="Rectangle 34">
            <a:extLst>
              <a:ext uri="{FF2B5EF4-FFF2-40B4-BE49-F238E27FC236}">
                <a16:creationId xmlns:a16="http://schemas.microsoft.com/office/drawing/2014/main" id="{1834E72F-63B2-7A02-FAF8-3750ABF1E656}"/>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endParaRPr>
          </a:p>
        </p:txBody>
      </p:sp>
      <p:sp>
        <p:nvSpPr>
          <p:cNvPr id="40" name="TextBox 39">
            <a:extLst>
              <a:ext uri="{FF2B5EF4-FFF2-40B4-BE49-F238E27FC236}">
                <a16:creationId xmlns:a16="http://schemas.microsoft.com/office/drawing/2014/main" id="{CFA4B4C6-EC4C-78EF-E89B-94FEE67E23D0}"/>
              </a:ext>
            </a:extLst>
          </p:cNvPr>
          <p:cNvSpPr txBox="1"/>
          <p:nvPr/>
        </p:nvSpPr>
        <p:spPr>
          <a:xfrm>
            <a:off x="7931320" y="5212929"/>
            <a:ext cx="311006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n-ea"/>
                <a:cs typeface="Segoe UI" pitchFamily="34" charset="0"/>
              </a:rPr>
              <a:t>Azure Arc-enabled Kubernetes clusters</a:t>
            </a:r>
          </a:p>
        </p:txBody>
      </p:sp>
      <p:grpSp>
        <p:nvGrpSpPr>
          <p:cNvPr id="8" name="Group 7">
            <a:extLst>
              <a:ext uri="{FF2B5EF4-FFF2-40B4-BE49-F238E27FC236}">
                <a16:creationId xmlns:a16="http://schemas.microsoft.com/office/drawing/2014/main" id="{96EAE572-D42C-FAA3-E489-A71673E5F5DB}"/>
              </a:ext>
              <a:ext uri="{C183D7F6-B498-43B3-948B-1728B52AA6E4}">
                <adec:decorative xmlns:adec="http://schemas.microsoft.com/office/drawing/2017/decorative" val="1"/>
              </a:ext>
            </a:extLst>
          </p:cNvPr>
          <p:cNvGrpSpPr/>
          <p:nvPr/>
        </p:nvGrpSpPr>
        <p:grpSpPr>
          <a:xfrm>
            <a:off x="8860267" y="4718359"/>
            <a:ext cx="1252167" cy="429204"/>
            <a:chOff x="8850754" y="4687879"/>
            <a:chExt cx="1252167" cy="429204"/>
          </a:xfrm>
        </p:grpSpPr>
        <p:pic>
          <p:nvPicPr>
            <p:cNvPr id="2" name="Graphic 1" descr="Azure Arc-enabled Kubernetes clusters&#10;">
              <a:extLst>
                <a:ext uri="{FF2B5EF4-FFF2-40B4-BE49-F238E27FC236}">
                  <a16:creationId xmlns:a16="http://schemas.microsoft.com/office/drawing/2014/main" id="{19EEB6D1-32F0-47FC-8ACE-3F872A47FA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0754" y="4687879"/>
              <a:ext cx="429207" cy="429204"/>
            </a:xfrm>
            <a:prstGeom prst="rect">
              <a:avLst/>
            </a:prstGeom>
          </p:spPr>
        </p:pic>
        <p:pic>
          <p:nvPicPr>
            <p:cNvPr id="42" name="Graphic 41" descr="Azure Arc-enabled Kubernetes clusters&#10;">
              <a:extLst>
                <a:ext uri="{FF2B5EF4-FFF2-40B4-BE49-F238E27FC236}">
                  <a16:creationId xmlns:a16="http://schemas.microsoft.com/office/drawing/2014/main" id="{E474DC7C-59C5-1E73-26E0-922EE9CF02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73714" y="4687879"/>
              <a:ext cx="429207" cy="429204"/>
            </a:xfrm>
            <a:prstGeom prst="rect">
              <a:avLst/>
            </a:prstGeom>
          </p:spPr>
        </p:pic>
      </p:grpSp>
    </p:spTree>
    <p:extLst>
      <p:ext uri="{BB962C8B-B14F-4D97-AF65-F5344CB8AC3E}">
        <p14:creationId xmlns:p14="http://schemas.microsoft.com/office/powerpoint/2010/main" val="28455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41"/>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87FB98C-C419-783B-4CD5-C2891A32A0EE}"/>
              </a:ext>
              <a:ext uri="{C183D7F6-B498-43B3-948B-1728B52AA6E4}">
                <adec:decorative xmlns:adec="http://schemas.microsoft.com/office/drawing/2017/decorative" val="1"/>
              </a:ext>
            </a:extLst>
          </p:cNvPr>
          <p:cNvCxnSpPr>
            <a:cxnSpLocks/>
          </p:cNvCxnSpPr>
          <p:nvPr/>
        </p:nvCxnSpPr>
        <p:spPr>
          <a:xfrm>
            <a:off x="3269900" y="2017713"/>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9855001-9458-DE7E-BC43-5A0EF1910A27}"/>
              </a:ext>
              <a:ext uri="{C183D7F6-B498-43B3-948B-1728B52AA6E4}">
                <adec:decorative xmlns:adec="http://schemas.microsoft.com/office/drawing/2017/decorative" val="1"/>
              </a:ext>
            </a:extLst>
          </p:cNvPr>
          <p:cNvCxnSpPr>
            <a:cxnSpLocks/>
          </p:cNvCxnSpPr>
          <p:nvPr/>
        </p:nvCxnSpPr>
        <p:spPr>
          <a:xfrm>
            <a:off x="8921374" y="2017713"/>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283F44D-36B3-1D59-692E-E5FB7FB4939A}"/>
              </a:ext>
              <a:ext uri="{C183D7F6-B498-43B3-948B-1728B52AA6E4}">
                <adec:decorative xmlns:adec="http://schemas.microsoft.com/office/drawing/2017/decorative" val="1"/>
              </a:ext>
            </a:extLst>
          </p:cNvPr>
          <p:cNvCxnSpPr>
            <a:cxnSpLocks/>
          </p:cNvCxnSpPr>
          <p:nvPr/>
        </p:nvCxnSpPr>
        <p:spPr>
          <a:xfrm>
            <a:off x="3269900" y="4571235"/>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9664542-853A-0E44-8CC7-628B95864601}"/>
              </a:ext>
              <a:ext uri="{C183D7F6-B498-43B3-948B-1728B52AA6E4}">
                <adec:decorative xmlns:adec="http://schemas.microsoft.com/office/drawing/2017/decorative" val="1"/>
              </a:ext>
            </a:extLst>
          </p:cNvPr>
          <p:cNvCxnSpPr>
            <a:cxnSpLocks/>
          </p:cNvCxnSpPr>
          <p:nvPr/>
        </p:nvCxnSpPr>
        <p:spPr>
          <a:xfrm>
            <a:off x="8921374" y="4571235"/>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9" name="Title 192">
            <a:extLst>
              <a:ext uri="{FF2B5EF4-FFF2-40B4-BE49-F238E27FC236}">
                <a16:creationId xmlns:a16="http://schemas.microsoft.com/office/drawing/2014/main" id="{403A835C-070A-46DA-ADCF-1A9A5C15076C}"/>
              </a:ext>
            </a:extLst>
          </p:cNvPr>
          <p:cNvSpPr>
            <a:spLocks noGrp="1"/>
          </p:cNvSpPr>
          <p:nvPr>
            <p:ph type="title"/>
          </p:nvPr>
        </p:nvSpPr>
        <p:spPr>
          <a:xfrm>
            <a:off x="588263" y="457200"/>
            <a:ext cx="11018520" cy="492443"/>
          </a:xfrm>
        </p:spPr>
        <p:txBody>
          <a:bodyPr/>
          <a:lstStyle/>
          <a:p>
            <a:pPr algn="ctr"/>
            <a:r>
              <a:rPr lang="en-US" sz="3200">
                <a:gradFill>
                  <a:gsLst>
                    <a:gs pos="0">
                      <a:srgbClr val="8DC8E8"/>
                    </a:gs>
                    <a:gs pos="100000">
                      <a:srgbClr val="CD98CF"/>
                    </a:gs>
                  </a:gsLst>
                  <a:lin ang="2700000" scaled="0"/>
                </a:gradFill>
              </a:rPr>
              <a:t>Challenges and opportunities driving accelerated innovation</a:t>
            </a:r>
            <a:endParaRPr lang="en-US" sz="3200"/>
          </a:p>
        </p:txBody>
      </p:sp>
      <p:sp>
        <p:nvSpPr>
          <p:cNvPr id="63" name="Rectangle 62">
            <a:extLst>
              <a:ext uri="{FF2B5EF4-FFF2-40B4-BE49-F238E27FC236}">
                <a16:creationId xmlns:a16="http://schemas.microsoft.com/office/drawing/2014/main" id="{39F88EE2-4BCA-431A-A247-6FE3EE0E0560}"/>
              </a:ext>
            </a:extLst>
          </p:cNvPr>
          <p:cNvSpPr/>
          <p:nvPr/>
        </p:nvSpPr>
        <p:spPr bwMode="auto">
          <a:xfrm>
            <a:off x="724212" y="1507982"/>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Calibri" panose="020F0502020204030204"/>
                <a:cs typeface="Segoe UI Semibold"/>
              </a:rPr>
              <a:t>Manufacturers</a:t>
            </a:r>
            <a:r>
              <a:rPr kumimoji="0" lang="en-US" sz="1600" b="0" i="0" u="none" strike="noStrike" kern="1200" cap="none" spc="0" normalizeH="0" baseline="0" noProof="0">
                <a:ln>
                  <a:noFill/>
                </a:ln>
                <a:solidFill>
                  <a:srgbClr val="FFFFFF"/>
                </a:solidFill>
                <a:effectLst/>
                <a:uLnTx/>
                <a:uFillTx/>
                <a:latin typeface="Segoe UI Semibold"/>
                <a:ea typeface="Calibri" panose="020F0502020204030204"/>
                <a:cs typeface="Segoe UI Semibold"/>
              </a:rPr>
              <a:t> are facing disruptive changes</a:t>
            </a:r>
            <a:endParaRPr kumimoji="0" lang="en-US" sz="1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p:txBody>
      </p:sp>
      <p:sp>
        <p:nvSpPr>
          <p:cNvPr id="34" name="TextBox 33">
            <a:extLst>
              <a:ext uri="{FF2B5EF4-FFF2-40B4-BE49-F238E27FC236}">
                <a16:creationId xmlns:a16="http://schemas.microsoft.com/office/drawing/2014/main" id="{E7E4458A-B5FA-5575-41F0-227D1644300A}"/>
              </a:ext>
            </a:extLst>
          </p:cNvPr>
          <p:cNvSpPr txBox="1"/>
          <p:nvPr/>
        </p:nvSpPr>
        <p:spPr>
          <a:xfrm>
            <a:off x="1364683" y="2096513"/>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92%</a:t>
            </a:r>
            <a:endParaRPr kumimoji="0" lang="en-US" sz="3600" b="0" i="0" u="none" strike="noStrike" kern="1200" cap="none" spc="0" normalizeH="0" baseline="0" noProof="0">
              <a:ln>
                <a:noFill/>
              </a:ln>
              <a:gradFill flip="none" rotWithShape="1">
                <a:gsLst>
                  <a:gs pos="0">
                    <a:srgbClr val="50E6FF"/>
                  </a:gs>
                  <a:gs pos="100000">
                    <a:srgbClr val="0078D4"/>
                  </a:gs>
                </a:gsLst>
                <a:lin ang="2700000" scaled="1"/>
                <a:tileRect/>
              </a:gradFill>
              <a:effectLst/>
              <a:uLnTx/>
              <a:uFillTx/>
              <a:latin typeface="Calibri" panose="020F0502020204030204"/>
              <a:ea typeface="+mn-ea"/>
              <a:cs typeface="Calibri" panose="020F0502020204030204"/>
            </a:endParaRPr>
          </a:p>
        </p:txBody>
      </p:sp>
      <p:sp>
        <p:nvSpPr>
          <p:cNvPr id="41" name="Content Placeholder 3">
            <a:extLst>
              <a:ext uri="{FF2B5EF4-FFF2-40B4-BE49-F238E27FC236}">
                <a16:creationId xmlns:a16="http://schemas.microsoft.com/office/drawing/2014/main" id="{BF54E37F-DB7D-470F-9D53-F1D84F583859}"/>
              </a:ext>
            </a:extLst>
          </p:cNvPr>
          <p:cNvSpPr txBox="1">
            <a:spLocks/>
          </p:cNvSpPr>
          <p:nvPr/>
        </p:nvSpPr>
        <p:spPr>
          <a:xfrm>
            <a:off x="796225"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of manufacturers either piloting or scaling digital technologies to target cost reduction</a:t>
            </a:r>
          </a:p>
        </p:txBody>
      </p:sp>
      <p:sp>
        <p:nvSpPr>
          <p:cNvPr id="66" name="TextBox 65">
            <a:extLst>
              <a:ext uri="{FF2B5EF4-FFF2-40B4-BE49-F238E27FC236}">
                <a16:creationId xmlns:a16="http://schemas.microsoft.com/office/drawing/2014/main" id="{E593A951-55FF-8816-9A2B-0A1ECA7CD9E0}"/>
              </a:ext>
            </a:extLst>
          </p:cNvPr>
          <p:cNvSpPr txBox="1"/>
          <p:nvPr/>
        </p:nvSpPr>
        <p:spPr>
          <a:xfrm>
            <a:off x="3988821" y="2096513"/>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83%</a:t>
            </a:r>
          </a:p>
        </p:txBody>
      </p:sp>
      <p:sp>
        <p:nvSpPr>
          <p:cNvPr id="65" name="Content Placeholder 3">
            <a:extLst>
              <a:ext uri="{FF2B5EF4-FFF2-40B4-BE49-F238E27FC236}">
                <a16:creationId xmlns:a16="http://schemas.microsoft.com/office/drawing/2014/main" id="{812DF43F-273A-8235-A77B-25CF37552898}"/>
              </a:ext>
            </a:extLst>
          </p:cNvPr>
          <p:cNvSpPr txBox="1">
            <a:spLocks/>
          </p:cNvSpPr>
          <p:nvPr/>
        </p:nvSpPr>
        <p:spPr>
          <a:xfrm>
            <a:off x="3420363"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currently seeing services business model as major opportunity area</a:t>
            </a:r>
          </a:p>
        </p:txBody>
      </p:sp>
      <p:sp>
        <p:nvSpPr>
          <p:cNvPr id="71" name="Rectangle 70">
            <a:extLst>
              <a:ext uri="{FF2B5EF4-FFF2-40B4-BE49-F238E27FC236}">
                <a16:creationId xmlns:a16="http://schemas.microsoft.com/office/drawing/2014/main" id="{6F160711-3A9E-1E3D-B560-46329C4AD1C8}"/>
              </a:ext>
            </a:extLst>
          </p:cNvPr>
          <p:cNvSpPr/>
          <p:nvPr/>
        </p:nvSpPr>
        <p:spPr bwMode="auto">
          <a:xfrm>
            <a:off x="6375686" y="1507982"/>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Calibri" panose="020F0502020204030204"/>
                <a:cs typeface="Segoe UI Semibold"/>
              </a:rPr>
              <a:t>Retailers </a:t>
            </a:r>
            <a:r>
              <a:rPr kumimoji="0" lang="en-US" sz="1600" b="0" i="0" u="none" strike="noStrike" kern="1200" cap="none" spc="0" normalizeH="0" baseline="0" noProof="0">
                <a:ln>
                  <a:noFill/>
                </a:ln>
                <a:solidFill>
                  <a:prstClr val="white"/>
                </a:solidFill>
                <a:effectLst/>
                <a:uLnTx/>
                <a:uFillTx/>
                <a:latin typeface="Segoe UI Semibold"/>
                <a:ea typeface="+mn-ea"/>
                <a:cs typeface="Segoe UI Semibold"/>
              </a:rPr>
              <a:t>are adopting a digital first mindset</a:t>
            </a:r>
          </a:p>
        </p:txBody>
      </p:sp>
      <p:sp>
        <p:nvSpPr>
          <p:cNvPr id="79" name="TextBox 78">
            <a:extLst>
              <a:ext uri="{FF2B5EF4-FFF2-40B4-BE49-F238E27FC236}">
                <a16:creationId xmlns:a16="http://schemas.microsoft.com/office/drawing/2014/main" id="{3102B8B1-A96A-F841-D362-E600B3D83749}"/>
              </a:ext>
            </a:extLst>
          </p:cNvPr>
          <p:cNvSpPr txBox="1"/>
          <p:nvPr/>
        </p:nvSpPr>
        <p:spPr>
          <a:xfrm>
            <a:off x="7016157" y="2096513"/>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72%</a:t>
            </a:r>
          </a:p>
        </p:txBody>
      </p:sp>
      <p:sp>
        <p:nvSpPr>
          <p:cNvPr id="78" name="Content Placeholder 3">
            <a:extLst>
              <a:ext uri="{FF2B5EF4-FFF2-40B4-BE49-F238E27FC236}">
                <a16:creationId xmlns:a16="http://schemas.microsoft.com/office/drawing/2014/main" id="{3EE046F2-63D9-8BBA-F61C-6E2506F255E1}"/>
              </a:ext>
            </a:extLst>
          </p:cNvPr>
          <p:cNvSpPr txBox="1">
            <a:spLocks/>
          </p:cNvSpPr>
          <p:nvPr/>
        </p:nvSpPr>
        <p:spPr>
          <a:xfrm>
            <a:off x="6447699"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consumers say only engaged in personalized marketing</a:t>
            </a:r>
          </a:p>
        </p:txBody>
      </p:sp>
      <p:sp>
        <p:nvSpPr>
          <p:cNvPr id="77" name="TextBox 76">
            <a:extLst>
              <a:ext uri="{FF2B5EF4-FFF2-40B4-BE49-F238E27FC236}">
                <a16:creationId xmlns:a16="http://schemas.microsoft.com/office/drawing/2014/main" id="{A533561D-4E57-AD0D-5C23-71B0CA7C6C52}"/>
              </a:ext>
            </a:extLst>
          </p:cNvPr>
          <p:cNvSpPr txBox="1"/>
          <p:nvPr/>
        </p:nvSpPr>
        <p:spPr>
          <a:xfrm>
            <a:off x="9022746" y="2096513"/>
            <a:ext cx="2421394"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Data </a:t>
            </a:r>
            <a:br>
              <a:rPr kumimoji="0" lang="en-US" sz="20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br>
            <a:r>
              <a:rPr kumimoji="0" lang="en-US" sz="20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explosion</a:t>
            </a:r>
          </a:p>
        </p:txBody>
      </p:sp>
      <p:sp>
        <p:nvSpPr>
          <p:cNvPr id="76" name="Content Placeholder 3">
            <a:extLst>
              <a:ext uri="{FF2B5EF4-FFF2-40B4-BE49-F238E27FC236}">
                <a16:creationId xmlns:a16="http://schemas.microsoft.com/office/drawing/2014/main" id="{67D77A4B-D6FA-25EF-DD5A-D9716DD7FAC0}"/>
              </a:ext>
            </a:extLst>
          </p:cNvPr>
          <p:cNvSpPr txBox="1">
            <a:spLocks/>
          </p:cNvSpPr>
          <p:nvPr/>
        </p:nvSpPr>
        <p:spPr>
          <a:xfrm>
            <a:off x="9071837"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More data generated in next </a:t>
            </a:r>
            <a:b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b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3 years than in the past 30</a:t>
            </a:r>
          </a:p>
        </p:txBody>
      </p:sp>
      <p:sp>
        <p:nvSpPr>
          <p:cNvPr id="82" name="Rectangle 81">
            <a:extLst>
              <a:ext uri="{FF2B5EF4-FFF2-40B4-BE49-F238E27FC236}">
                <a16:creationId xmlns:a16="http://schemas.microsoft.com/office/drawing/2014/main" id="{B38C7407-34E1-E008-482E-C49DE7590496}"/>
              </a:ext>
            </a:extLst>
          </p:cNvPr>
          <p:cNvSpPr/>
          <p:nvPr/>
        </p:nvSpPr>
        <p:spPr bwMode="auto">
          <a:xfrm>
            <a:off x="724212" y="4061504"/>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Segoe UI Semibold"/>
              </a:rPr>
              <a:t>Ongoing </a:t>
            </a:r>
            <a:r>
              <a:rPr kumimoji="0" lang="en-US" sz="1600" b="0" i="0" u="none" strike="noStrike" kern="1200" cap="none" spc="0" normalizeH="0" baseline="0" noProof="0">
                <a:ln>
                  <a:noFill/>
                </a:ln>
                <a:solidFill>
                  <a:srgbClr val="50E6FF"/>
                </a:solidFill>
                <a:effectLst/>
                <a:uLnTx/>
                <a:uFillTx/>
                <a:latin typeface="Segoe UI Semibold"/>
                <a:ea typeface="+mn-ea"/>
                <a:cs typeface="Segoe UI Semibold"/>
              </a:rPr>
              <a:t>healthcare</a:t>
            </a:r>
            <a:r>
              <a:rPr kumimoji="0" lang="en-US" sz="1600" b="0" i="0" u="none" strike="noStrike" kern="1200" cap="none" spc="0" normalizeH="0" baseline="0" noProof="0">
                <a:ln>
                  <a:noFill/>
                </a:ln>
                <a:solidFill>
                  <a:prstClr val="white"/>
                </a:solidFill>
                <a:effectLst/>
                <a:uLnTx/>
                <a:uFillTx/>
                <a:latin typeface="Segoe UI Semibold"/>
                <a:ea typeface="+mn-ea"/>
                <a:cs typeface="Segoe UI Semibold"/>
              </a:rPr>
              <a:t> system impacts </a:t>
            </a:r>
          </a:p>
        </p:txBody>
      </p:sp>
      <p:sp>
        <p:nvSpPr>
          <p:cNvPr id="90" name="TextBox 89">
            <a:extLst>
              <a:ext uri="{FF2B5EF4-FFF2-40B4-BE49-F238E27FC236}">
                <a16:creationId xmlns:a16="http://schemas.microsoft.com/office/drawing/2014/main" id="{FA999055-9816-FEF8-E82C-49016A6CC5AC}"/>
              </a:ext>
            </a:extLst>
          </p:cNvPr>
          <p:cNvSpPr txBox="1"/>
          <p:nvPr/>
        </p:nvSpPr>
        <p:spPr>
          <a:xfrm>
            <a:off x="1364683" y="4650035"/>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14M</a:t>
            </a:r>
          </a:p>
        </p:txBody>
      </p:sp>
      <p:sp>
        <p:nvSpPr>
          <p:cNvPr id="89" name="Content Placeholder 3">
            <a:extLst>
              <a:ext uri="{FF2B5EF4-FFF2-40B4-BE49-F238E27FC236}">
                <a16:creationId xmlns:a16="http://schemas.microsoft.com/office/drawing/2014/main" id="{39D9B16C-6E6E-8DE9-F40A-23305D3A858A}"/>
              </a:ext>
            </a:extLst>
          </p:cNvPr>
          <p:cNvSpPr txBox="1">
            <a:spLocks/>
          </p:cNvSpPr>
          <p:nvPr/>
        </p:nvSpPr>
        <p:spPr>
          <a:xfrm>
            <a:off x="796225" y="5355081"/>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By 2030, providers will suffer from a projected shortage of healthcare workers worldwide</a:t>
            </a:r>
          </a:p>
        </p:txBody>
      </p:sp>
      <p:sp>
        <p:nvSpPr>
          <p:cNvPr id="88" name="TextBox 87">
            <a:extLst>
              <a:ext uri="{FF2B5EF4-FFF2-40B4-BE49-F238E27FC236}">
                <a16:creationId xmlns:a16="http://schemas.microsoft.com/office/drawing/2014/main" id="{90F76B40-29DD-696B-B808-EE430556F03E}"/>
              </a:ext>
            </a:extLst>
          </p:cNvPr>
          <p:cNvSpPr txBox="1"/>
          <p:nvPr/>
        </p:nvSpPr>
        <p:spPr>
          <a:xfrm>
            <a:off x="3668013" y="4650035"/>
            <a:ext cx="1827912"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$6.2B</a:t>
            </a:r>
          </a:p>
        </p:txBody>
      </p:sp>
      <p:sp>
        <p:nvSpPr>
          <p:cNvPr id="87" name="Content Placeholder 3">
            <a:extLst>
              <a:ext uri="{FF2B5EF4-FFF2-40B4-BE49-F238E27FC236}">
                <a16:creationId xmlns:a16="http://schemas.microsoft.com/office/drawing/2014/main" id="{0F8E6814-3A76-E8DC-A05A-7A0D70481066}"/>
              </a:ext>
            </a:extLst>
          </p:cNvPr>
          <p:cNvSpPr txBox="1">
            <a:spLocks/>
          </p:cNvSpPr>
          <p:nvPr/>
        </p:nvSpPr>
        <p:spPr>
          <a:xfrm>
            <a:off x="3420363" y="5355081"/>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Loss per year to data breaches, </a:t>
            </a:r>
            <a:b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b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amid growing pressures in security and compliance</a:t>
            </a:r>
          </a:p>
        </p:txBody>
      </p:sp>
      <p:sp>
        <p:nvSpPr>
          <p:cNvPr id="93" name="Rectangle 92">
            <a:extLst>
              <a:ext uri="{FF2B5EF4-FFF2-40B4-BE49-F238E27FC236}">
                <a16:creationId xmlns:a16="http://schemas.microsoft.com/office/drawing/2014/main" id="{D48CFFAB-EF09-FE8F-2C87-5A6B0D300092}"/>
              </a:ext>
            </a:extLst>
          </p:cNvPr>
          <p:cNvSpPr/>
          <p:nvPr/>
        </p:nvSpPr>
        <p:spPr bwMode="auto">
          <a:xfrm>
            <a:off x="6375686" y="4061504"/>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Segoe UI Semibold"/>
              </a:rPr>
              <a:t>Next-generation technologies are pushing </a:t>
            </a:r>
            <a:r>
              <a:rPr kumimoji="0" lang="en-US" sz="1600" b="0" i="0" u="none" strike="noStrike" kern="1200" cap="none" spc="0" normalizeH="0" baseline="0" noProof="0">
                <a:ln>
                  <a:noFill/>
                </a:ln>
                <a:solidFill>
                  <a:srgbClr val="50E6FF"/>
                </a:solidFill>
                <a:effectLst/>
                <a:uLnTx/>
                <a:uFillTx/>
                <a:latin typeface="Segoe UI Semibold"/>
                <a:ea typeface="+mn-ea"/>
                <a:cs typeface="Segoe UI Semibold"/>
              </a:rPr>
              <a:t>Finance</a:t>
            </a:r>
          </a:p>
        </p:txBody>
      </p:sp>
      <p:sp>
        <p:nvSpPr>
          <p:cNvPr id="101" name="TextBox 100">
            <a:extLst>
              <a:ext uri="{FF2B5EF4-FFF2-40B4-BE49-F238E27FC236}">
                <a16:creationId xmlns:a16="http://schemas.microsoft.com/office/drawing/2014/main" id="{78EE0180-D35D-3C2C-96E2-EFFA29CE5CD4}"/>
              </a:ext>
            </a:extLst>
          </p:cNvPr>
          <p:cNvSpPr txBox="1"/>
          <p:nvPr/>
        </p:nvSpPr>
        <p:spPr>
          <a:xfrm>
            <a:off x="7016157" y="4650035"/>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54%</a:t>
            </a:r>
          </a:p>
        </p:txBody>
      </p:sp>
      <p:sp>
        <p:nvSpPr>
          <p:cNvPr id="100" name="Content Placeholder 3">
            <a:extLst>
              <a:ext uri="{FF2B5EF4-FFF2-40B4-BE49-F238E27FC236}">
                <a16:creationId xmlns:a16="http://schemas.microsoft.com/office/drawing/2014/main" id="{D5A21BDB-2315-4B20-AB1D-B3E901803F49}"/>
              </a:ext>
            </a:extLst>
          </p:cNvPr>
          <p:cNvSpPr txBox="1">
            <a:spLocks/>
          </p:cNvSpPr>
          <p:nvPr/>
        </p:nvSpPr>
        <p:spPr>
          <a:xfrm>
            <a:off x="6447699" y="5355081"/>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of banks think removing friction from the customer journey is the most important trend in retail banking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endParaRPr>
          </a:p>
        </p:txBody>
      </p:sp>
      <p:sp>
        <p:nvSpPr>
          <p:cNvPr id="99" name="TextBox 98">
            <a:extLst>
              <a:ext uri="{FF2B5EF4-FFF2-40B4-BE49-F238E27FC236}">
                <a16:creationId xmlns:a16="http://schemas.microsoft.com/office/drawing/2014/main" id="{82500C2F-17D4-7F41-81FE-7C0253508B52}"/>
              </a:ext>
            </a:extLst>
          </p:cNvPr>
          <p:cNvSpPr txBox="1"/>
          <p:nvPr/>
        </p:nvSpPr>
        <p:spPr>
          <a:xfrm>
            <a:off x="9640295" y="4650035"/>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rgbClr val="50E6FF"/>
                    </a:gs>
                    <a:gs pos="100000">
                      <a:srgbClr val="0078D4"/>
                    </a:gs>
                  </a:gsLst>
                  <a:lin ang="2700000" scaled="1"/>
                  <a:tileRect/>
                </a:gradFill>
                <a:effectLst/>
                <a:uLnTx/>
                <a:uFillTx/>
                <a:latin typeface="Segoe UI Semibold"/>
                <a:ea typeface="+mn-ea"/>
                <a:cs typeface="+mn-cs"/>
              </a:rPr>
              <a:t>37%</a:t>
            </a:r>
          </a:p>
        </p:txBody>
      </p:sp>
      <p:sp>
        <p:nvSpPr>
          <p:cNvPr id="98" name="Content Placeholder 3">
            <a:extLst>
              <a:ext uri="{FF2B5EF4-FFF2-40B4-BE49-F238E27FC236}">
                <a16:creationId xmlns:a16="http://schemas.microsoft.com/office/drawing/2014/main" id="{304CA8DC-7562-F42B-67F1-C324A44F1BE7}"/>
              </a:ext>
            </a:extLst>
          </p:cNvPr>
          <p:cNvSpPr txBox="1">
            <a:spLocks/>
          </p:cNvSpPr>
          <p:nvPr/>
        </p:nvSpPr>
        <p:spPr>
          <a:xfrm>
            <a:off x="9019061" y="5355081"/>
            <a:ext cx="2428764"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rPr>
              <a:t>of bank executives plan to upgrade their IT infrastructure to cut cost and improve efficiency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latin typeface="Segoe UI"/>
              <a:ea typeface="Calibri" panose="020F0502020204030204"/>
              <a:cs typeface="Segoe UI"/>
            </a:endParaRPr>
          </a:p>
        </p:txBody>
      </p:sp>
    </p:spTree>
    <p:extLst>
      <p:ext uri="{BB962C8B-B14F-4D97-AF65-F5344CB8AC3E}">
        <p14:creationId xmlns:p14="http://schemas.microsoft.com/office/powerpoint/2010/main" val="4049226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0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20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500"/>
                                        <p:tgtEl>
                                          <p:spTgt spid="9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fade">
                                      <p:cBhvr>
                                        <p:cTn id="57" dur="500"/>
                                        <p:tgtEl>
                                          <p:spTgt spid="8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500"/>
                                        <p:tgtEl>
                                          <p:spTgt spid="8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fade">
                                      <p:cBhvr>
                                        <p:cTn id="63" dur="500"/>
                                        <p:tgtEl>
                                          <p:spTgt spid="87"/>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10" presetClass="entr" presetSubtype="0" fill="hold" grpId="0" nodeType="withEffect">
                                  <p:stCondLst>
                                    <p:cond delay="20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500"/>
                                        <p:tgtEl>
                                          <p:spTgt spid="101"/>
                                        </p:tgtEl>
                                      </p:cBhvr>
                                    </p:animEffect>
                                  </p:childTnLst>
                                </p:cTn>
                              </p:par>
                              <p:par>
                                <p:cTn id="70" presetID="10" presetClass="entr" presetSubtype="0" fill="hold" grpId="0" nodeType="withEffect">
                                  <p:stCondLst>
                                    <p:cond delay="20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500"/>
                                        <p:tgtEl>
                                          <p:spTgt spid="100"/>
                                        </p:tgtEl>
                                      </p:cBhvr>
                                    </p:animEffect>
                                  </p:childTnLst>
                                </p:cTn>
                              </p:par>
                              <p:par>
                                <p:cTn id="73" presetID="10" presetClass="entr" presetSubtype="0" fill="hold" grpId="0" nodeType="withEffect">
                                  <p:stCondLst>
                                    <p:cond delay="200"/>
                                  </p:stCondLst>
                                  <p:childTnLst>
                                    <p:set>
                                      <p:cBhvr>
                                        <p:cTn id="74" dur="1" fill="hold">
                                          <p:stCondLst>
                                            <p:cond delay="0"/>
                                          </p:stCondLst>
                                        </p:cTn>
                                        <p:tgtEl>
                                          <p:spTgt spid="99"/>
                                        </p:tgtEl>
                                        <p:attrNameLst>
                                          <p:attrName>style.visibility</p:attrName>
                                        </p:attrNameLst>
                                      </p:cBhvr>
                                      <p:to>
                                        <p:strVal val="visible"/>
                                      </p:to>
                                    </p:set>
                                    <p:animEffect transition="in" filter="fade">
                                      <p:cBhvr>
                                        <p:cTn id="75" dur="500"/>
                                        <p:tgtEl>
                                          <p:spTgt spid="99"/>
                                        </p:tgtEl>
                                      </p:cBhvr>
                                    </p:animEffect>
                                  </p:childTnLst>
                                </p:cTn>
                              </p:par>
                              <p:par>
                                <p:cTn id="76" presetID="10" presetClass="entr" presetSubtype="0" fill="hold" grpId="0" nodeType="withEffect">
                                  <p:stCondLst>
                                    <p:cond delay="20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41" grpId="0"/>
      <p:bldP spid="66" grpId="0"/>
      <p:bldP spid="65" grpId="0"/>
      <p:bldP spid="71" grpId="0"/>
      <p:bldP spid="79" grpId="0"/>
      <p:bldP spid="78" grpId="0"/>
      <p:bldP spid="77" grpId="0"/>
      <p:bldP spid="76" grpId="0"/>
      <p:bldP spid="82" grpId="0"/>
      <p:bldP spid="90" grpId="0"/>
      <p:bldP spid="89" grpId="0"/>
      <p:bldP spid="88" grpId="0"/>
      <p:bldP spid="87" grpId="0"/>
      <p:bldP spid="93" grpId="0"/>
      <p:bldP spid="101" grpId="0"/>
      <p:bldP spid="100" grpId="0"/>
      <p:bldP spid="99" grpId="0"/>
      <p:bldP spid="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28C12-3DB1-4A5C-A32E-983A6CF7E0C1}"/>
              </a:ext>
            </a:extLst>
          </p:cNvPr>
          <p:cNvSpPr>
            <a:spLocks noGrp="1"/>
          </p:cNvSpPr>
          <p:nvPr>
            <p:ph type="title"/>
          </p:nvPr>
        </p:nvSpPr>
        <p:spPr>
          <a:xfrm>
            <a:off x="563370" y="473236"/>
            <a:ext cx="8837298" cy="1020602"/>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Continuous assessment and Security posture management</a:t>
            </a:r>
            <a:endParaRPr lang="en-US"/>
          </a:p>
        </p:txBody>
      </p:sp>
      <p:sp>
        <p:nvSpPr>
          <p:cNvPr id="69" name="TextBox 68">
            <a:extLst>
              <a:ext uri="{FF2B5EF4-FFF2-40B4-BE49-F238E27FC236}">
                <a16:creationId xmlns:a16="http://schemas.microsoft.com/office/drawing/2014/main" id="{431262AC-5165-49A6-8A8D-9301B58EAC09}"/>
              </a:ext>
            </a:extLst>
          </p:cNvPr>
          <p:cNvSpPr txBox="1"/>
          <p:nvPr/>
        </p:nvSpPr>
        <p:spPr>
          <a:xfrm>
            <a:off x="586270" y="2173976"/>
            <a:ext cx="5244844" cy="3231654"/>
          </a:xfrm>
          <a:prstGeom prst="rect">
            <a:avLst/>
          </a:prstGeom>
          <a:noFill/>
        </p:spPr>
        <p:txBody>
          <a:bodyPr wrap="square" lIns="0">
            <a:spAutoFit/>
          </a:bodyPr>
          <a:lstStyle/>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Gain insights </a:t>
            </a:r>
            <a:r>
              <a:rPr kumimoji="0" lang="en-US" sz="1800" b="0" i="0" u="none" strike="noStrike" kern="0" cap="none" spc="0" normalizeH="0" baseline="0" noProof="0">
                <a:ln>
                  <a:noFill/>
                </a:ln>
                <a:solidFill>
                  <a:srgbClr val="FFFFFF"/>
                </a:solidFill>
                <a:effectLst/>
                <a:uLnTx/>
                <a:uFillTx/>
                <a:latin typeface="Segoe UI"/>
                <a:ea typeface="+mn-ea"/>
                <a:cs typeface="+mn-cs"/>
              </a:rPr>
              <a:t>into the security state of your cloud workloads across Azure, AWS, and GCP</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Address security vulnerabilities </a:t>
            </a:r>
            <a:r>
              <a:rPr kumimoji="0" lang="en-US" sz="1800" b="0" i="0" u="none" strike="noStrike" kern="0" cap="none" spc="0" normalizeH="0" baseline="0" noProof="0">
                <a:ln>
                  <a:noFill/>
                </a:ln>
                <a:solidFill>
                  <a:srgbClr val="FFFFFF"/>
                </a:solidFill>
                <a:effectLst/>
                <a:uLnTx/>
                <a:uFillTx/>
                <a:latin typeface="Segoe UI"/>
                <a:ea typeface="+mn-ea"/>
                <a:cs typeface="+mn-cs"/>
              </a:rPr>
              <a:t>with </a:t>
            </a:r>
            <a:br>
              <a:rPr kumimoji="0" lang="en-US" sz="1800" b="0" i="0" u="none" strike="noStrike" kern="0" cap="none" spc="0" normalizeH="0" baseline="0" noProof="0">
                <a:ln>
                  <a:noFill/>
                </a:ln>
                <a:solidFill>
                  <a:srgbClr val="FFFFFF"/>
                </a:solidFill>
                <a:effectLst/>
                <a:uLnTx/>
                <a:uFillTx/>
                <a:latin typeface="Segoe UI"/>
                <a:ea typeface="+mn-ea"/>
                <a:cs typeface="+mn-cs"/>
              </a:rPr>
            </a:br>
            <a:r>
              <a:rPr kumimoji="0" lang="en-US" sz="1800" b="0" i="0" u="none" strike="noStrike" kern="0" cap="none" spc="0" normalizeH="0" baseline="0" noProof="0">
                <a:ln>
                  <a:noFill/>
                </a:ln>
                <a:solidFill>
                  <a:srgbClr val="FFFFFF"/>
                </a:solidFill>
                <a:effectLst/>
                <a:uLnTx/>
                <a:uFillTx/>
                <a:latin typeface="Segoe UI"/>
                <a:ea typeface="+mn-ea"/>
                <a:cs typeface="+mn-cs"/>
              </a:rPr>
              <a:t>prioritized recommendations </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Improve your secure score </a:t>
            </a:r>
            <a:r>
              <a:rPr kumimoji="0" lang="en-US" sz="1800" b="0" i="0" u="none" strike="noStrike" kern="0" cap="none" spc="0" normalizeH="0" baseline="0" noProof="0">
                <a:ln>
                  <a:noFill/>
                </a:ln>
                <a:solidFill>
                  <a:srgbClr val="FFFFFF"/>
                </a:solidFill>
                <a:effectLst/>
                <a:uLnTx/>
                <a:uFillTx/>
                <a:latin typeface="Segoe UI"/>
                <a:ea typeface="+mn-ea"/>
                <a:cs typeface="+mn-cs"/>
              </a:rPr>
              <a:t>and overall </a:t>
            </a:r>
            <a:br>
              <a:rPr kumimoji="0" lang="en-US" sz="1800" b="0" i="0" u="none" strike="noStrike" kern="0" cap="none" spc="0" normalizeH="0" baseline="0" noProof="0">
                <a:ln>
                  <a:noFill/>
                </a:ln>
                <a:solidFill>
                  <a:srgbClr val="FFFFFF"/>
                </a:solidFill>
                <a:effectLst/>
                <a:uLnTx/>
                <a:uFillTx/>
                <a:latin typeface="Segoe UI"/>
                <a:ea typeface="+mn-ea"/>
                <a:cs typeface="+mn-cs"/>
              </a:rPr>
            </a:br>
            <a:r>
              <a:rPr kumimoji="0" lang="en-US" sz="1800" b="0" i="0" u="none" strike="noStrike" kern="0" cap="none" spc="0" normalizeH="0" baseline="0" noProof="0">
                <a:ln>
                  <a:noFill/>
                </a:ln>
                <a:solidFill>
                  <a:srgbClr val="FFFFFF"/>
                </a:solidFill>
                <a:effectLst/>
                <a:uLnTx/>
                <a:uFillTx/>
                <a:latin typeface="Segoe UI"/>
                <a:ea typeface="+mn-ea"/>
                <a:cs typeface="+mn-cs"/>
              </a:rPr>
              <a:t>security posture in minutes</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Speed up </a:t>
            </a:r>
            <a:r>
              <a:rPr kumimoji="0" lang="en-US" sz="1800" b="0" i="0" u="none" strike="noStrike" kern="0" cap="none" spc="0" normalizeH="0" baseline="0" noProof="0">
                <a:ln>
                  <a:noFill/>
                </a:ln>
                <a:solidFill>
                  <a:srgbClr val="FFFFFF"/>
                </a:solidFill>
                <a:effectLst/>
                <a:uLnTx/>
                <a:uFillTx/>
                <a:latin typeface="Segoe UI"/>
                <a:ea typeface="+mn-ea"/>
                <a:cs typeface="+mn-cs"/>
              </a:rPr>
              <a:t>regulatory compliance</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chemeClr val="accent3"/>
                </a:solidFill>
                <a:effectLst/>
                <a:uLnTx/>
                <a:uFillTx/>
                <a:latin typeface="Segoe UI"/>
                <a:ea typeface="+mn-ea"/>
                <a:cs typeface="+mn-cs"/>
              </a:rPr>
              <a:t>Granular control </a:t>
            </a:r>
            <a:r>
              <a:rPr kumimoji="0" lang="en-US" sz="1800" b="0" i="0" u="none" strike="noStrike" kern="0" cap="none" spc="0" normalizeH="0" baseline="0" noProof="0">
                <a:ln>
                  <a:noFill/>
                </a:ln>
                <a:solidFill>
                  <a:srgbClr val="FFFFFF"/>
                </a:solidFill>
                <a:effectLst/>
                <a:uLnTx/>
                <a:uFillTx/>
                <a:latin typeface="Segoe UI"/>
                <a:ea typeface="+mn-ea"/>
                <a:cs typeface="+mn-cs"/>
              </a:rPr>
              <a:t>of secure score</a:t>
            </a:r>
          </a:p>
        </p:txBody>
      </p:sp>
      <p:grpSp>
        <p:nvGrpSpPr>
          <p:cNvPr id="2" name="Group 1">
            <a:extLst>
              <a:ext uri="{FF2B5EF4-FFF2-40B4-BE49-F238E27FC236}">
                <a16:creationId xmlns:a16="http://schemas.microsoft.com/office/drawing/2014/main" id="{BDDF3A9A-3A1C-4CFD-ACF8-E95D00FDBD81}"/>
              </a:ext>
              <a:ext uri="{C183D7F6-B498-43B3-948B-1728B52AA6E4}">
                <adec:decorative xmlns:adec="http://schemas.microsoft.com/office/drawing/2017/decorative" val="1"/>
              </a:ext>
            </a:extLst>
          </p:cNvPr>
          <p:cNvGrpSpPr/>
          <p:nvPr/>
        </p:nvGrpSpPr>
        <p:grpSpPr>
          <a:xfrm>
            <a:off x="5538986" y="1645487"/>
            <a:ext cx="7084920" cy="4815714"/>
            <a:chOff x="5538986" y="1645487"/>
            <a:chExt cx="7084920" cy="4815714"/>
          </a:xfrm>
        </p:grpSpPr>
        <p:grpSp>
          <p:nvGrpSpPr>
            <p:cNvPr id="8" name="Group 7" descr="lines">
              <a:extLst>
                <a:ext uri="{FF2B5EF4-FFF2-40B4-BE49-F238E27FC236}">
                  <a16:creationId xmlns:a16="http://schemas.microsoft.com/office/drawing/2014/main" id="{37A698BB-CF46-4E72-BCD5-3889A2F67E4B}"/>
                </a:ext>
                <a:ext uri="{C183D7F6-B498-43B3-948B-1728B52AA6E4}">
                  <adec:decorative xmlns:adec="http://schemas.microsoft.com/office/drawing/2017/decorative" val="0"/>
                </a:ext>
              </a:extLst>
            </p:cNvPr>
            <p:cNvGrpSpPr/>
            <p:nvPr/>
          </p:nvGrpSpPr>
          <p:grpSpPr>
            <a:xfrm>
              <a:off x="5538986" y="2017913"/>
              <a:ext cx="3794449" cy="408188"/>
              <a:chOff x="7582678" y="2017713"/>
              <a:chExt cx="3794449" cy="408246"/>
            </a:xfrm>
          </p:grpSpPr>
          <p:cxnSp>
            <p:nvCxnSpPr>
              <p:cNvPr id="7" name="Straight Connector 6">
                <a:extLst>
                  <a:ext uri="{FF2B5EF4-FFF2-40B4-BE49-F238E27FC236}">
                    <a16:creationId xmlns:a16="http://schemas.microsoft.com/office/drawing/2014/main" id="{2947B79C-954C-40ED-BEF9-B5FD177A8DEF}"/>
                  </a:ext>
                </a:extLst>
              </p:cNvPr>
              <p:cNvCxnSpPr/>
              <p:nvPr/>
            </p:nvCxnSpPr>
            <p:spPr>
              <a:xfrm>
                <a:off x="7582678"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7F1AFC-7A15-436B-942E-355DAFF50C83}"/>
                  </a:ext>
                </a:extLst>
              </p:cNvPr>
              <p:cNvCxnSpPr/>
              <p:nvPr/>
            </p:nvCxnSpPr>
            <p:spPr>
              <a:xfrm>
                <a:off x="8531290"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6CE590-FBFB-41A4-BE44-7951C3808D48}"/>
                  </a:ext>
                </a:extLst>
              </p:cNvPr>
              <p:cNvCxnSpPr/>
              <p:nvPr/>
            </p:nvCxnSpPr>
            <p:spPr>
              <a:xfrm>
                <a:off x="9479902"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E0D634C-099F-420E-95FB-43AE1514A0CE}"/>
                  </a:ext>
                </a:extLst>
              </p:cNvPr>
              <p:cNvCxnSpPr/>
              <p:nvPr/>
            </p:nvCxnSpPr>
            <p:spPr>
              <a:xfrm>
                <a:off x="10428514"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3149C3-05E3-41EE-A3D9-A794725FDC55}"/>
                  </a:ext>
                </a:extLst>
              </p:cNvPr>
              <p:cNvCxnSpPr/>
              <p:nvPr/>
            </p:nvCxnSpPr>
            <p:spPr>
              <a:xfrm>
                <a:off x="11377127"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26B02B-03CC-4691-B519-2E72DE8FF697}"/>
                  </a:ext>
                </a:extLst>
              </p:cNvPr>
              <p:cNvCxnSpPr>
                <a:cxnSpLocks/>
              </p:cNvCxnSpPr>
              <p:nvPr/>
            </p:nvCxnSpPr>
            <p:spPr>
              <a:xfrm flipH="1">
                <a:off x="7582678" y="2017713"/>
                <a:ext cx="3794449" cy="0"/>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7" name="Group 86" descr="lines">
              <a:extLst>
                <a:ext uri="{FF2B5EF4-FFF2-40B4-BE49-F238E27FC236}">
                  <a16:creationId xmlns:a16="http://schemas.microsoft.com/office/drawing/2014/main" id="{C80EEF90-695C-45EE-8787-E0CB3394EDB6}"/>
                </a:ext>
                <a:ext uri="{C183D7F6-B498-43B3-948B-1728B52AA6E4}">
                  <adec:decorative xmlns:adec="http://schemas.microsoft.com/office/drawing/2017/decorative" val="0"/>
                </a:ext>
              </a:extLst>
            </p:cNvPr>
            <p:cNvGrpSpPr/>
            <p:nvPr/>
          </p:nvGrpSpPr>
          <p:grpSpPr>
            <a:xfrm rot="10800000">
              <a:off x="8829457" y="4006655"/>
              <a:ext cx="3794449" cy="408188"/>
              <a:chOff x="7582678" y="2017713"/>
              <a:chExt cx="3794449" cy="408246"/>
            </a:xfrm>
          </p:grpSpPr>
          <p:cxnSp>
            <p:nvCxnSpPr>
              <p:cNvPr id="89" name="Straight Connector 88">
                <a:extLst>
                  <a:ext uri="{FF2B5EF4-FFF2-40B4-BE49-F238E27FC236}">
                    <a16:creationId xmlns:a16="http://schemas.microsoft.com/office/drawing/2014/main" id="{419D3FD8-1E59-4515-ABA3-2316B91D502C}"/>
                  </a:ext>
                </a:extLst>
              </p:cNvPr>
              <p:cNvCxnSpPr/>
              <p:nvPr/>
            </p:nvCxnSpPr>
            <p:spPr>
              <a:xfrm>
                <a:off x="7582678"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A7D39CB-B083-410B-89F4-AC9AFC04E577}"/>
                  </a:ext>
                </a:extLst>
              </p:cNvPr>
              <p:cNvCxnSpPr/>
              <p:nvPr/>
            </p:nvCxnSpPr>
            <p:spPr>
              <a:xfrm>
                <a:off x="8531290"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79A3346-4D67-4AB5-9A58-AC1CE7BBC1EC}"/>
                  </a:ext>
                </a:extLst>
              </p:cNvPr>
              <p:cNvCxnSpPr/>
              <p:nvPr/>
            </p:nvCxnSpPr>
            <p:spPr>
              <a:xfrm>
                <a:off x="9479902"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43BC6C-F5CE-4FF6-A77B-05E8CB700951}"/>
                  </a:ext>
                </a:extLst>
              </p:cNvPr>
              <p:cNvCxnSpPr/>
              <p:nvPr/>
            </p:nvCxnSpPr>
            <p:spPr>
              <a:xfrm>
                <a:off x="10428514"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498200-7F04-4704-BA1D-68F6E59643ED}"/>
                  </a:ext>
                </a:extLst>
              </p:cNvPr>
              <p:cNvCxnSpPr/>
              <p:nvPr/>
            </p:nvCxnSpPr>
            <p:spPr>
              <a:xfrm>
                <a:off x="11377127" y="2017713"/>
                <a:ext cx="0" cy="408246"/>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A6C2EC5-A463-4B7C-B39C-22A3D1D8B491}"/>
                  </a:ext>
                </a:extLst>
              </p:cNvPr>
              <p:cNvCxnSpPr>
                <a:cxnSpLocks/>
              </p:cNvCxnSpPr>
              <p:nvPr/>
            </p:nvCxnSpPr>
            <p:spPr>
              <a:xfrm flipH="1">
                <a:off x="7582678" y="2017713"/>
                <a:ext cx="3794449" cy="0"/>
              </a:xfrm>
              <a:prstGeom prst="line">
                <a:avLst/>
              </a:prstGeom>
              <a:ln w="19050" cap="rnd">
                <a:solidFill>
                  <a:schemeClr val="bg2">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5DB2B0B0-895C-415D-96D3-85E751F72B6A}"/>
                </a:ext>
              </a:extLst>
            </p:cNvPr>
            <p:cNvSpPr txBox="1"/>
            <p:nvPr/>
          </p:nvSpPr>
          <p:spPr>
            <a:xfrm>
              <a:off x="7792153" y="1645487"/>
              <a:ext cx="2578587" cy="21544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mn-cs"/>
                </a:rPr>
                <a:t>EVALUATED CATEGORIES</a:t>
              </a:r>
            </a:p>
          </p:txBody>
        </p:sp>
        <p:sp>
          <p:nvSpPr>
            <p:cNvPr id="97" name="TextBox 96">
              <a:extLst>
                <a:ext uri="{FF2B5EF4-FFF2-40B4-BE49-F238E27FC236}">
                  <a16:creationId xmlns:a16="http://schemas.microsoft.com/office/drawing/2014/main" id="{CFE47A3D-A602-4B7C-9E6F-F475F7E725D6}"/>
                </a:ext>
              </a:extLst>
            </p:cNvPr>
            <p:cNvSpPr txBox="1"/>
            <p:nvPr/>
          </p:nvSpPr>
          <p:spPr>
            <a:xfrm>
              <a:off x="7877357" y="4603845"/>
              <a:ext cx="2408181" cy="21544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mn-cs"/>
                </a:rPr>
                <a:t>SECURE SCORE IMPACT</a:t>
              </a:r>
            </a:p>
          </p:txBody>
        </p:sp>
        <p:grpSp>
          <p:nvGrpSpPr>
            <p:cNvPr id="13" name="Group 12" descr="Access&#10;">
              <a:extLst>
                <a:ext uri="{FF2B5EF4-FFF2-40B4-BE49-F238E27FC236}">
                  <a16:creationId xmlns:a16="http://schemas.microsoft.com/office/drawing/2014/main" id="{F36E8241-75FE-4DF0-B24B-35D39BE1DACC}"/>
                </a:ext>
              </a:extLst>
            </p:cNvPr>
            <p:cNvGrpSpPr/>
            <p:nvPr/>
          </p:nvGrpSpPr>
          <p:grpSpPr>
            <a:xfrm>
              <a:off x="6371945" y="2276705"/>
              <a:ext cx="965785" cy="893086"/>
              <a:chOff x="6371945" y="2276705"/>
              <a:chExt cx="965785" cy="893086"/>
            </a:xfrm>
          </p:grpSpPr>
          <p:sp>
            <p:nvSpPr>
              <p:cNvPr id="63" name="TextBox 62">
                <a:extLst>
                  <a:ext uri="{FF2B5EF4-FFF2-40B4-BE49-F238E27FC236}">
                    <a16:creationId xmlns:a16="http://schemas.microsoft.com/office/drawing/2014/main" id="{237BCD35-D7AE-4958-BE8B-C8E72EC56388}"/>
                  </a:ext>
                </a:extLst>
              </p:cNvPr>
              <p:cNvSpPr txBox="1"/>
              <p:nvPr/>
            </p:nvSpPr>
            <p:spPr>
              <a:xfrm>
                <a:off x="6371945" y="2528433"/>
                <a:ext cx="965785" cy="641358"/>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prstClr val="white"/>
                    </a:solidFill>
                    <a:effectLst/>
                    <a:uLnTx/>
                    <a:uFillTx/>
                    <a:latin typeface="Segoe UI Semibold"/>
                    <a:ea typeface="+mn-ea"/>
                    <a:cs typeface="+mn-cs"/>
                  </a:rPr>
                  <a:t>Access</a:t>
                </a:r>
              </a:p>
            </p:txBody>
          </p:sp>
          <p:grpSp>
            <p:nvGrpSpPr>
              <p:cNvPr id="24" name="Group 23">
                <a:extLst>
                  <a:ext uri="{FF2B5EF4-FFF2-40B4-BE49-F238E27FC236}">
                    <a16:creationId xmlns:a16="http://schemas.microsoft.com/office/drawing/2014/main" id="{04CFA9F5-87CC-4614-8727-F0D98CD237B9}"/>
                  </a:ext>
                </a:extLst>
              </p:cNvPr>
              <p:cNvGrpSpPr/>
              <p:nvPr/>
            </p:nvGrpSpPr>
            <p:grpSpPr>
              <a:xfrm>
                <a:off x="6541589" y="2276705"/>
                <a:ext cx="632471" cy="632471"/>
                <a:chOff x="6581410" y="2276542"/>
                <a:chExt cx="632560" cy="632560"/>
              </a:xfrm>
            </p:grpSpPr>
            <p:sp>
              <p:nvSpPr>
                <p:cNvPr id="103" name="Oval 102">
                  <a:extLst>
                    <a:ext uri="{FF2B5EF4-FFF2-40B4-BE49-F238E27FC236}">
                      <a16:creationId xmlns:a16="http://schemas.microsoft.com/office/drawing/2014/main" id="{A4578F75-9EA3-42BC-999F-054F8966C96A}"/>
                    </a:ext>
                  </a:extLst>
                </p:cNvPr>
                <p:cNvSpPr/>
                <p:nvPr/>
              </p:nvSpPr>
              <p:spPr bwMode="auto">
                <a:xfrm>
                  <a:off x="6581410" y="2276542"/>
                  <a:ext cx="632560" cy="632560"/>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pic>
              <p:nvPicPr>
                <p:cNvPr id="65" name="Graphic 64">
                  <a:extLst>
                    <a:ext uri="{FF2B5EF4-FFF2-40B4-BE49-F238E27FC236}">
                      <a16:creationId xmlns:a16="http://schemas.microsoft.com/office/drawing/2014/main" id="{439B07CD-E26B-446E-A1ED-70F0EAE3A6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7199" y="2392331"/>
                  <a:ext cx="400983" cy="400983"/>
                </a:xfrm>
                <a:prstGeom prst="rect">
                  <a:avLst/>
                </a:prstGeom>
              </p:spPr>
            </p:pic>
          </p:grpSp>
        </p:grpSp>
        <p:grpSp>
          <p:nvGrpSpPr>
            <p:cNvPr id="11" name="Group 10" descr="SQL server&#10;">
              <a:extLst>
                <a:ext uri="{FF2B5EF4-FFF2-40B4-BE49-F238E27FC236}">
                  <a16:creationId xmlns:a16="http://schemas.microsoft.com/office/drawing/2014/main" id="{E931C972-ED00-47AC-8FE9-217199AF833B}"/>
                </a:ext>
              </a:extLst>
            </p:cNvPr>
            <p:cNvGrpSpPr/>
            <p:nvPr/>
          </p:nvGrpSpPr>
          <p:grpSpPr>
            <a:xfrm>
              <a:off x="8598678" y="2276705"/>
              <a:ext cx="965785" cy="893086"/>
              <a:chOff x="8598678" y="2276705"/>
              <a:chExt cx="965785" cy="893086"/>
            </a:xfrm>
          </p:grpSpPr>
          <p:sp>
            <p:nvSpPr>
              <p:cNvPr id="64" name="TextBox 63">
                <a:extLst>
                  <a:ext uri="{FF2B5EF4-FFF2-40B4-BE49-F238E27FC236}">
                    <a16:creationId xmlns:a16="http://schemas.microsoft.com/office/drawing/2014/main" id="{CF45DECF-4655-48E4-BE40-6D1A3BABEFE8}"/>
                  </a:ext>
                </a:extLst>
              </p:cNvPr>
              <p:cNvSpPr txBox="1"/>
              <p:nvPr/>
            </p:nvSpPr>
            <p:spPr>
              <a:xfrm>
                <a:off x="8598678" y="2528433"/>
                <a:ext cx="965785" cy="641358"/>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prstClr val="white"/>
                    </a:solidFill>
                    <a:effectLst/>
                    <a:uLnTx/>
                    <a:uFillTx/>
                    <a:latin typeface="Segoe UI Semibold"/>
                    <a:ea typeface="+mn-ea"/>
                    <a:cs typeface="+mn-cs"/>
                  </a:rPr>
                  <a:t>SQL server</a:t>
                </a:r>
              </a:p>
            </p:txBody>
          </p:sp>
          <p:grpSp>
            <p:nvGrpSpPr>
              <p:cNvPr id="22" name="Group 21">
                <a:extLst>
                  <a:ext uri="{FF2B5EF4-FFF2-40B4-BE49-F238E27FC236}">
                    <a16:creationId xmlns:a16="http://schemas.microsoft.com/office/drawing/2014/main" id="{111487D7-B6B8-4E74-9305-829E9656D689}"/>
                  </a:ext>
                </a:extLst>
              </p:cNvPr>
              <p:cNvGrpSpPr/>
              <p:nvPr/>
            </p:nvGrpSpPr>
            <p:grpSpPr>
              <a:xfrm>
                <a:off x="8768196" y="2276705"/>
                <a:ext cx="632471" cy="632471"/>
                <a:chOff x="8781946" y="2276542"/>
                <a:chExt cx="632560" cy="632560"/>
              </a:xfrm>
            </p:grpSpPr>
            <p:sp>
              <p:nvSpPr>
                <p:cNvPr id="115" name="Oval 114">
                  <a:extLst>
                    <a:ext uri="{FF2B5EF4-FFF2-40B4-BE49-F238E27FC236}">
                      <a16:creationId xmlns:a16="http://schemas.microsoft.com/office/drawing/2014/main" id="{475A5C47-A1F1-4A97-968E-2451D5F96BD7}"/>
                    </a:ext>
                  </a:extLst>
                </p:cNvPr>
                <p:cNvSpPr/>
                <p:nvPr/>
              </p:nvSpPr>
              <p:spPr bwMode="auto">
                <a:xfrm>
                  <a:off x="8781946" y="2276542"/>
                  <a:ext cx="632560" cy="632560"/>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pic>
              <p:nvPicPr>
                <p:cNvPr id="66" name="Graphic 65">
                  <a:extLst>
                    <a:ext uri="{FF2B5EF4-FFF2-40B4-BE49-F238E27FC236}">
                      <a16:creationId xmlns:a16="http://schemas.microsoft.com/office/drawing/2014/main" id="{58E5AA86-CE3F-4A55-98E8-FE28BF685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1570" y="2406166"/>
                  <a:ext cx="373313" cy="373313"/>
                </a:xfrm>
                <a:prstGeom prst="rect">
                  <a:avLst/>
                </a:prstGeom>
              </p:spPr>
            </p:pic>
          </p:grpSp>
        </p:grpSp>
        <p:grpSp>
          <p:nvGrpSpPr>
            <p:cNvPr id="12" name="Group 11" descr="Compute&#10;">
              <a:extLst>
                <a:ext uri="{FF2B5EF4-FFF2-40B4-BE49-F238E27FC236}">
                  <a16:creationId xmlns:a16="http://schemas.microsoft.com/office/drawing/2014/main" id="{B4B59157-7989-44E7-AA13-C6BE1450DA1E}"/>
                </a:ext>
              </a:extLst>
            </p:cNvPr>
            <p:cNvGrpSpPr/>
            <p:nvPr/>
          </p:nvGrpSpPr>
          <p:grpSpPr>
            <a:xfrm>
              <a:off x="7485311" y="2276705"/>
              <a:ext cx="965785" cy="893086"/>
              <a:chOff x="7485311" y="2276705"/>
              <a:chExt cx="965785" cy="893086"/>
            </a:xfrm>
          </p:grpSpPr>
          <p:sp>
            <p:nvSpPr>
              <p:cNvPr id="60" name="TextBox 59">
                <a:extLst>
                  <a:ext uri="{FF2B5EF4-FFF2-40B4-BE49-F238E27FC236}">
                    <a16:creationId xmlns:a16="http://schemas.microsoft.com/office/drawing/2014/main" id="{4B49D789-3F2D-49B0-A3F4-6FD6AB04364C}"/>
                  </a:ext>
                </a:extLst>
              </p:cNvPr>
              <p:cNvSpPr txBox="1"/>
              <p:nvPr/>
            </p:nvSpPr>
            <p:spPr>
              <a:xfrm>
                <a:off x="7485311" y="2528433"/>
                <a:ext cx="965785" cy="641358"/>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prstClr val="white"/>
                    </a:solidFill>
                    <a:effectLst/>
                    <a:uLnTx/>
                    <a:uFillTx/>
                    <a:latin typeface="Segoe UI Semibold"/>
                    <a:ea typeface="+mn-ea"/>
                    <a:cs typeface="+mn-cs"/>
                  </a:rPr>
                  <a:t>Compute</a:t>
                </a:r>
              </a:p>
            </p:txBody>
          </p:sp>
          <p:grpSp>
            <p:nvGrpSpPr>
              <p:cNvPr id="23" name="Group 22">
                <a:extLst>
                  <a:ext uri="{FF2B5EF4-FFF2-40B4-BE49-F238E27FC236}">
                    <a16:creationId xmlns:a16="http://schemas.microsoft.com/office/drawing/2014/main" id="{C53E7BA9-AA2A-470E-8E1B-511456291B47}"/>
                  </a:ext>
                </a:extLst>
              </p:cNvPr>
              <p:cNvGrpSpPr/>
              <p:nvPr/>
            </p:nvGrpSpPr>
            <p:grpSpPr>
              <a:xfrm>
                <a:off x="7651099" y="2276705"/>
                <a:ext cx="632471" cy="632471"/>
                <a:chOff x="7681678" y="2276542"/>
                <a:chExt cx="632560" cy="632560"/>
              </a:xfrm>
            </p:grpSpPr>
            <p:sp>
              <p:nvSpPr>
                <p:cNvPr id="114" name="Oval 113">
                  <a:extLst>
                    <a:ext uri="{FF2B5EF4-FFF2-40B4-BE49-F238E27FC236}">
                      <a16:creationId xmlns:a16="http://schemas.microsoft.com/office/drawing/2014/main" id="{63E7580C-DE32-49EF-9FD0-E3E8E698C5F4}"/>
                    </a:ext>
                  </a:extLst>
                </p:cNvPr>
                <p:cNvSpPr/>
                <p:nvPr/>
              </p:nvSpPr>
              <p:spPr bwMode="auto">
                <a:xfrm>
                  <a:off x="7681678" y="2276542"/>
                  <a:ext cx="632560" cy="632560"/>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pic>
              <p:nvPicPr>
                <p:cNvPr id="68" name="Graphic 67">
                  <a:extLst>
                    <a:ext uri="{FF2B5EF4-FFF2-40B4-BE49-F238E27FC236}">
                      <a16:creationId xmlns:a16="http://schemas.microsoft.com/office/drawing/2014/main" id="{42061F0A-DF36-47D1-9D95-9E1D92761D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2933" y="2417797"/>
                  <a:ext cx="350049" cy="350049"/>
                </a:xfrm>
                <a:prstGeom prst="rect">
                  <a:avLst/>
                </a:prstGeom>
              </p:spPr>
            </p:pic>
          </p:grpSp>
        </p:grpSp>
        <p:graphicFrame>
          <p:nvGraphicFramePr>
            <p:cNvPr id="98" name="Chart 97" descr="50-50 chart">
              <a:extLst>
                <a:ext uri="{FF2B5EF4-FFF2-40B4-BE49-F238E27FC236}">
                  <a16:creationId xmlns:a16="http://schemas.microsoft.com/office/drawing/2014/main" id="{B70DF1FB-C788-4BA4-8405-9E5DE8170553}"/>
                </a:ext>
              </a:extLst>
            </p:cNvPr>
            <p:cNvGraphicFramePr/>
            <p:nvPr/>
          </p:nvGraphicFramePr>
          <p:xfrm>
            <a:off x="8313197" y="4869172"/>
            <a:ext cx="1536254" cy="1592029"/>
          </p:xfrm>
          <a:graphic>
            <a:graphicData uri="http://schemas.openxmlformats.org/drawingml/2006/chart">
              <c:chart xmlns:c="http://schemas.openxmlformats.org/drawingml/2006/chart" xmlns:r="http://schemas.openxmlformats.org/officeDocument/2006/relationships" r:id="rId9"/>
            </a:graphicData>
          </a:graphic>
        </p:graphicFrame>
        <p:sp>
          <p:nvSpPr>
            <p:cNvPr id="100" name="TextBox 99">
              <a:extLst>
                <a:ext uri="{FF2B5EF4-FFF2-40B4-BE49-F238E27FC236}">
                  <a16:creationId xmlns:a16="http://schemas.microsoft.com/office/drawing/2014/main" id="{F33F21A9-2E3C-489F-BFF9-B08920C39E9F}"/>
                </a:ext>
              </a:extLst>
            </p:cNvPr>
            <p:cNvSpPr txBox="1"/>
            <p:nvPr/>
          </p:nvSpPr>
          <p:spPr>
            <a:xfrm>
              <a:off x="8500993" y="5376446"/>
              <a:ext cx="1166453" cy="640084"/>
            </a:xfrm>
            <a:prstGeom prst="rect">
              <a:avLst/>
            </a:prstGeom>
            <a:noFill/>
          </p:spPr>
          <p:txBody>
            <a:bodyPr wrap="square" lIns="0" tIns="0" rIns="0" bIns="0" rtlCol="0">
              <a:noAutofit/>
            </a:bodyPr>
            <a:lstStyle/>
            <a:p>
              <a:pPr marL="0" marR="0" lvl="0" indent="0" algn="ctr" defTabSz="914192"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0E6FF"/>
                  </a:solidFill>
                  <a:effectLst/>
                  <a:uLnTx/>
                  <a:uFillTx/>
                  <a:latin typeface="Segoe UI Semibold"/>
                  <a:ea typeface="+mn-ea"/>
                  <a:cs typeface="+mn-cs"/>
                </a:rPr>
                <a:t>50</a:t>
              </a:r>
              <a:r>
                <a:rPr kumimoji="0" lang="en-US" sz="1800" b="0" i="0" u="none" strike="noStrike" kern="1200" cap="none" spc="0" normalizeH="0" baseline="0" noProof="0">
                  <a:ln>
                    <a:noFill/>
                  </a:ln>
                  <a:solidFill>
                    <a:srgbClr val="50E6FF"/>
                  </a:solidFill>
                  <a:effectLst/>
                  <a:uLnTx/>
                  <a:uFillTx/>
                  <a:latin typeface="Segoe UI Semibold"/>
                  <a:ea typeface="+mn-ea"/>
                  <a:cs typeface="+mn-cs"/>
                </a:rPr>
                <a:t>%</a:t>
              </a:r>
            </a:p>
            <a:p>
              <a:pPr marL="0" marR="0" lvl="0" indent="0" algn="ctr" defTabSz="91419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Secure</a:t>
              </a:r>
              <a:br>
                <a:rPr kumimoji="0" lang="en-US" sz="1200" b="0" i="0" u="none" strike="noStrike" kern="1200" cap="none" spc="0" normalizeH="0" baseline="0" noProof="0">
                  <a:ln>
                    <a:noFill/>
                  </a:ln>
                  <a:solidFill>
                    <a:prstClr val="white"/>
                  </a:solidFill>
                  <a:effectLst/>
                  <a:uLnTx/>
                  <a:uFillTx/>
                  <a:latin typeface="Segoe UI Semibold"/>
                  <a:ea typeface="+mn-ea"/>
                  <a:cs typeface="+mn-cs"/>
                </a:rPr>
              </a:br>
              <a:r>
                <a:rPr kumimoji="0" lang="en-US" sz="1200" b="0" i="0" u="none" strike="noStrike" kern="1200" cap="none" spc="0" normalizeH="0" baseline="0" noProof="0">
                  <a:ln>
                    <a:noFill/>
                  </a:ln>
                  <a:solidFill>
                    <a:prstClr val="white"/>
                  </a:solidFill>
                  <a:effectLst/>
                  <a:uLnTx/>
                  <a:uFillTx/>
                  <a:latin typeface="Segoe UI Semibold"/>
                  <a:ea typeface="+mn-ea"/>
                  <a:cs typeface="+mn-cs"/>
                </a:rPr>
                <a:t>score</a:t>
              </a:r>
            </a:p>
          </p:txBody>
        </p:sp>
        <p:grpSp>
          <p:nvGrpSpPr>
            <p:cNvPr id="6" name="Group 5" descr="App&#10;">
              <a:extLst>
                <a:ext uri="{FF2B5EF4-FFF2-40B4-BE49-F238E27FC236}">
                  <a16:creationId xmlns:a16="http://schemas.microsoft.com/office/drawing/2014/main" id="{EDCC8938-FC46-42FF-8C82-FAA67D64A88F}"/>
                </a:ext>
              </a:extLst>
            </p:cNvPr>
            <p:cNvGrpSpPr/>
            <p:nvPr/>
          </p:nvGrpSpPr>
          <p:grpSpPr>
            <a:xfrm>
              <a:off x="10819057" y="2276705"/>
              <a:ext cx="965785" cy="893086"/>
              <a:chOff x="10819057" y="2276705"/>
              <a:chExt cx="965785" cy="893086"/>
            </a:xfrm>
          </p:grpSpPr>
          <p:sp>
            <p:nvSpPr>
              <p:cNvPr id="61" name="TextBox 60">
                <a:extLst>
                  <a:ext uri="{FF2B5EF4-FFF2-40B4-BE49-F238E27FC236}">
                    <a16:creationId xmlns:a16="http://schemas.microsoft.com/office/drawing/2014/main" id="{441EDF4E-661A-4278-9A16-D1BE98A6950D}"/>
                  </a:ext>
                </a:extLst>
              </p:cNvPr>
              <p:cNvSpPr txBox="1"/>
              <p:nvPr/>
            </p:nvSpPr>
            <p:spPr>
              <a:xfrm>
                <a:off x="10819057" y="2528433"/>
                <a:ext cx="965785" cy="641358"/>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prstClr val="white"/>
                    </a:solidFill>
                    <a:effectLst/>
                    <a:uLnTx/>
                    <a:uFillTx/>
                    <a:latin typeface="Segoe UI Semibold"/>
                    <a:ea typeface="+mn-ea"/>
                    <a:cs typeface="+mn-cs"/>
                  </a:rPr>
                  <a:t>App</a:t>
                </a:r>
              </a:p>
            </p:txBody>
          </p:sp>
          <p:sp>
            <p:nvSpPr>
              <p:cNvPr id="117" name="Oval 116">
                <a:extLst>
                  <a:ext uri="{FF2B5EF4-FFF2-40B4-BE49-F238E27FC236}">
                    <a16:creationId xmlns:a16="http://schemas.microsoft.com/office/drawing/2014/main" id="{476E3D1F-AA9A-4D8F-8A78-A877161A3595}"/>
                  </a:ext>
                </a:extLst>
              </p:cNvPr>
              <p:cNvSpPr/>
              <p:nvPr/>
            </p:nvSpPr>
            <p:spPr bwMode="auto">
              <a:xfrm>
                <a:off x="10985714" y="2276705"/>
                <a:ext cx="632471" cy="632471"/>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pic>
            <p:nvPicPr>
              <p:cNvPr id="67" name="Graphic 66">
                <a:extLst>
                  <a:ext uri="{FF2B5EF4-FFF2-40B4-BE49-F238E27FC236}">
                    <a16:creationId xmlns:a16="http://schemas.microsoft.com/office/drawing/2014/main" id="{7756F53A-EF38-4A5C-958D-D0331A2878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26947" y="2417938"/>
                <a:ext cx="350004" cy="350004"/>
              </a:xfrm>
              <a:prstGeom prst="rect">
                <a:avLst/>
              </a:prstGeom>
            </p:spPr>
          </p:pic>
        </p:grpSp>
        <p:grpSp>
          <p:nvGrpSpPr>
            <p:cNvPr id="9" name="Group 8" descr="Network&#10;">
              <a:extLst>
                <a:ext uri="{FF2B5EF4-FFF2-40B4-BE49-F238E27FC236}">
                  <a16:creationId xmlns:a16="http://schemas.microsoft.com/office/drawing/2014/main" id="{B0F89C63-772E-46AC-BC9B-65D90F6262F6}"/>
                </a:ext>
              </a:extLst>
            </p:cNvPr>
            <p:cNvGrpSpPr/>
            <p:nvPr/>
          </p:nvGrpSpPr>
          <p:grpSpPr>
            <a:xfrm>
              <a:off x="9711919" y="2276704"/>
              <a:ext cx="965785" cy="893087"/>
              <a:chOff x="9711919" y="2276704"/>
              <a:chExt cx="965785" cy="893087"/>
            </a:xfrm>
          </p:grpSpPr>
          <p:sp>
            <p:nvSpPr>
              <p:cNvPr id="62" name="TextBox 61">
                <a:extLst>
                  <a:ext uri="{FF2B5EF4-FFF2-40B4-BE49-F238E27FC236}">
                    <a16:creationId xmlns:a16="http://schemas.microsoft.com/office/drawing/2014/main" id="{311B3BC3-76D6-4889-ACD8-BFB4833DD070}"/>
                  </a:ext>
                </a:extLst>
              </p:cNvPr>
              <p:cNvSpPr txBox="1"/>
              <p:nvPr/>
            </p:nvSpPr>
            <p:spPr>
              <a:xfrm>
                <a:off x="9711919" y="2528433"/>
                <a:ext cx="965785" cy="641358"/>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prstClr val="white"/>
                    </a:solidFill>
                    <a:effectLst/>
                    <a:uLnTx/>
                    <a:uFillTx/>
                    <a:latin typeface="Segoe UI Semibold"/>
                    <a:ea typeface="+mn-ea"/>
                    <a:cs typeface="+mn-cs"/>
                  </a:rPr>
                  <a:t>Network</a:t>
                </a:r>
              </a:p>
            </p:txBody>
          </p:sp>
          <p:grpSp>
            <p:nvGrpSpPr>
              <p:cNvPr id="21" name="Group 20">
                <a:extLst>
                  <a:ext uri="{FF2B5EF4-FFF2-40B4-BE49-F238E27FC236}">
                    <a16:creationId xmlns:a16="http://schemas.microsoft.com/office/drawing/2014/main" id="{15E6D576-D7AF-4EE0-96CE-0EAB2F344B9F}"/>
                  </a:ext>
                </a:extLst>
              </p:cNvPr>
              <p:cNvGrpSpPr/>
              <p:nvPr/>
            </p:nvGrpSpPr>
            <p:grpSpPr>
              <a:xfrm>
                <a:off x="9878576" y="2276704"/>
                <a:ext cx="632471" cy="632471"/>
                <a:chOff x="9882209" y="2276541"/>
                <a:chExt cx="632560" cy="632560"/>
              </a:xfrm>
            </p:grpSpPr>
            <p:sp>
              <p:nvSpPr>
                <p:cNvPr id="116" name="Oval 115">
                  <a:extLst>
                    <a:ext uri="{FF2B5EF4-FFF2-40B4-BE49-F238E27FC236}">
                      <a16:creationId xmlns:a16="http://schemas.microsoft.com/office/drawing/2014/main" id="{F7D663C2-8409-4F5A-A23B-6CFACB3EE960}"/>
                    </a:ext>
                  </a:extLst>
                </p:cNvPr>
                <p:cNvSpPr/>
                <p:nvPr/>
              </p:nvSpPr>
              <p:spPr bwMode="auto">
                <a:xfrm>
                  <a:off x="9882209" y="2276541"/>
                  <a:ext cx="632560" cy="632560"/>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pic>
              <p:nvPicPr>
                <p:cNvPr id="71" name="Graphic 70">
                  <a:extLst>
                    <a:ext uri="{FF2B5EF4-FFF2-40B4-BE49-F238E27FC236}">
                      <a16:creationId xmlns:a16="http://schemas.microsoft.com/office/drawing/2014/main" id="{9407EED1-2AB6-4293-BB05-C796C910FA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98690" y="2393018"/>
                  <a:ext cx="399608" cy="399608"/>
                </a:xfrm>
                <a:prstGeom prst="rect">
                  <a:avLst/>
                </a:prstGeom>
              </p:spPr>
            </p:pic>
          </p:grpSp>
        </p:grpSp>
        <p:sp>
          <p:nvSpPr>
            <p:cNvPr id="118" name="Oval 117">
              <a:extLst>
                <a:ext uri="{FF2B5EF4-FFF2-40B4-BE49-F238E27FC236}">
                  <a16:creationId xmlns:a16="http://schemas.microsoft.com/office/drawing/2014/main" id="{9299247B-1BCD-4D00-99B1-1B3CF68CA49C}"/>
                </a:ext>
                <a:ext uri="{C183D7F6-B498-43B3-948B-1728B52AA6E4}">
                  <adec:decorative xmlns:adec="http://schemas.microsoft.com/office/drawing/2017/decorative" val="1"/>
                </a:ext>
              </a:extLst>
            </p:cNvPr>
            <p:cNvSpPr/>
            <p:nvPr/>
          </p:nvSpPr>
          <p:spPr bwMode="auto">
            <a:xfrm>
              <a:off x="6550008" y="3475761"/>
              <a:ext cx="632470" cy="632471"/>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19" name="Oval 118">
              <a:extLst>
                <a:ext uri="{FF2B5EF4-FFF2-40B4-BE49-F238E27FC236}">
                  <a16:creationId xmlns:a16="http://schemas.microsoft.com/office/drawing/2014/main" id="{0FB5B55E-7DFD-46B3-AC4B-E7C0D056D8D0}"/>
                </a:ext>
                <a:ext uri="{C183D7F6-B498-43B3-948B-1728B52AA6E4}">
                  <adec:decorative xmlns:adec="http://schemas.microsoft.com/office/drawing/2017/decorative" val="1"/>
                </a:ext>
              </a:extLst>
            </p:cNvPr>
            <p:cNvSpPr/>
            <p:nvPr/>
          </p:nvSpPr>
          <p:spPr bwMode="auto">
            <a:xfrm>
              <a:off x="7659426" y="3475759"/>
              <a:ext cx="632470" cy="632471"/>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20" name="Oval 119">
              <a:extLst>
                <a:ext uri="{FF2B5EF4-FFF2-40B4-BE49-F238E27FC236}">
                  <a16:creationId xmlns:a16="http://schemas.microsoft.com/office/drawing/2014/main" id="{AD5742A4-B816-402A-991F-812451A80144}"/>
                </a:ext>
                <a:ext uri="{C183D7F6-B498-43B3-948B-1728B52AA6E4}">
                  <adec:decorative xmlns:adec="http://schemas.microsoft.com/office/drawing/2017/decorative" val="1"/>
                </a:ext>
              </a:extLst>
            </p:cNvPr>
            <p:cNvSpPr/>
            <p:nvPr/>
          </p:nvSpPr>
          <p:spPr bwMode="auto">
            <a:xfrm>
              <a:off x="8772653" y="3475759"/>
              <a:ext cx="632470" cy="632471"/>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21" name="Oval 120">
              <a:extLst>
                <a:ext uri="{FF2B5EF4-FFF2-40B4-BE49-F238E27FC236}">
                  <a16:creationId xmlns:a16="http://schemas.microsoft.com/office/drawing/2014/main" id="{C7BCE0FF-B158-443C-9895-FF70F6333AEE}"/>
                </a:ext>
                <a:ext uri="{C183D7F6-B498-43B3-948B-1728B52AA6E4}">
                  <adec:decorative xmlns:adec="http://schemas.microsoft.com/office/drawing/2017/decorative" val="1"/>
                </a:ext>
              </a:extLst>
            </p:cNvPr>
            <p:cNvSpPr/>
            <p:nvPr/>
          </p:nvSpPr>
          <p:spPr bwMode="auto">
            <a:xfrm>
              <a:off x="9878576" y="3475760"/>
              <a:ext cx="632470" cy="632471"/>
            </a:xfrm>
            <a:prstGeom prst="ellipse">
              <a:avLst/>
            </a:prstGeom>
            <a:solidFill>
              <a:schemeClr val="accent6">
                <a:lumMod val="25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22" name="Oval 121">
              <a:extLst>
                <a:ext uri="{FF2B5EF4-FFF2-40B4-BE49-F238E27FC236}">
                  <a16:creationId xmlns:a16="http://schemas.microsoft.com/office/drawing/2014/main" id="{6508FD5C-8817-4C0A-8D82-FD6961408949}"/>
                </a:ext>
                <a:ext uri="{C183D7F6-B498-43B3-948B-1728B52AA6E4}">
                  <adec:decorative xmlns:adec="http://schemas.microsoft.com/office/drawing/2017/decorative" val="1"/>
                </a:ext>
              </a:extLst>
            </p:cNvPr>
            <p:cNvSpPr/>
            <p:nvPr/>
          </p:nvSpPr>
          <p:spPr bwMode="auto">
            <a:xfrm>
              <a:off x="10985714" y="3475759"/>
              <a:ext cx="632470" cy="632471"/>
            </a:xfrm>
            <a:prstGeom prst="ellipse">
              <a:avLst/>
            </a:prstGeom>
            <a:solidFill>
              <a:srgbClr val="3B3B3B"/>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07" tIns="186494" rIns="190207" bIns="186494"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2418"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73" name="TextBox 72">
              <a:extLst>
                <a:ext uri="{FF2B5EF4-FFF2-40B4-BE49-F238E27FC236}">
                  <a16:creationId xmlns:a16="http://schemas.microsoft.com/office/drawing/2014/main" id="{E2C2024D-E443-4E3A-89A2-73F26085CDF4}"/>
                </a:ext>
              </a:extLst>
            </p:cNvPr>
            <p:cNvSpPr txBox="1"/>
            <p:nvPr/>
          </p:nvSpPr>
          <p:spPr>
            <a:xfrm>
              <a:off x="7485070" y="3316741"/>
              <a:ext cx="965784" cy="632471"/>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+2</a:t>
              </a:r>
              <a:r>
                <a:rPr kumimoji="0" lang="en-US" sz="1600" b="0" i="0" u="none" strike="noStrike" kern="1200" cap="none" spc="0" normalizeH="0" baseline="0" noProof="0">
                  <a:ln>
                    <a:noFill/>
                  </a:ln>
                  <a:solidFill>
                    <a:srgbClr val="FFFFFF"/>
                  </a:solidFill>
                  <a:effectLst/>
                  <a:uLnTx/>
                  <a:uFillTx/>
                  <a:latin typeface="Segoe UI Semibold"/>
                  <a:ea typeface="+mn-ea"/>
                  <a:cs typeface="+mn-cs"/>
                </a:rPr>
                <a:t>%</a:t>
              </a:r>
            </a:p>
          </p:txBody>
        </p:sp>
        <p:sp>
          <p:nvSpPr>
            <p:cNvPr id="74" name="TextBox 73">
              <a:extLst>
                <a:ext uri="{FF2B5EF4-FFF2-40B4-BE49-F238E27FC236}">
                  <a16:creationId xmlns:a16="http://schemas.microsoft.com/office/drawing/2014/main" id="{9BED3132-AFAC-4988-BD8E-CE3F90651E0E}"/>
                </a:ext>
              </a:extLst>
            </p:cNvPr>
            <p:cNvSpPr txBox="1"/>
            <p:nvPr/>
          </p:nvSpPr>
          <p:spPr>
            <a:xfrm>
              <a:off x="10819057" y="3316741"/>
              <a:ext cx="965784" cy="632471"/>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+2</a:t>
              </a:r>
              <a:r>
                <a:rPr kumimoji="0" lang="en-US" sz="1600" b="0" i="0" u="none" strike="noStrike" kern="1200" cap="none" spc="0" normalizeH="0" baseline="0" noProof="0">
                  <a:ln>
                    <a:noFill/>
                  </a:ln>
                  <a:solidFill>
                    <a:srgbClr val="FFFFFF"/>
                  </a:solidFill>
                  <a:effectLst/>
                  <a:uLnTx/>
                  <a:uFillTx/>
                  <a:latin typeface="Segoe UI Semibold"/>
                  <a:ea typeface="+mn-ea"/>
                  <a:cs typeface="+mn-cs"/>
                </a:rPr>
                <a:t>%</a:t>
              </a:r>
              <a:r>
                <a:rPr kumimoji="0" lang="en-US" sz="2000" b="0" i="0" u="none" strike="noStrike" kern="1200" cap="none" spc="0" normalizeH="0" baseline="0" noProof="0">
                  <a:ln>
                    <a:noFill/>
                  </a:ln>
                  <a:solidFill>
                    <a:srgbClr val="FFFFFF"/>
                  </a:solidFill>
                  <a:effectLst/>
                  <a:uLnTx/>
                  <a:uFillTx/>
                  <a:latin typeface="Segoe UI Semibold"/>
                  <a:ea typeface="+mn-ea"/>
                  <a:cs typeface="+mn-cs"/>
                </a:rPr>
                <a:t> </a:t>
              </a:r>
            </a:p>
          </p:txBody>
        </p:sp>
        <p:sp>
          <p:nvSpPr>
            <p:cNvPr id="75" name="TextBox 74">
              <a:extLst>
                <a:ext uri="{FF2B5EF4-FFF2-40B4-BE49-F238E27FC236}">
                  <a16:creationId xmlns:a16="http://schemas.microsoft.com/office/drawing/2014/main" id="{06BF353D-7670-4558-8C0F-CD7637EACBD7}"/>
                </a:ext>
              </a:extLst>
            </p:cNvPr>
            <p:cNvSpPr txBox="1"/>
            <p:nvPr/>
          </p:nvSpPr>
          <p:spPr>
            <a:xfrm>
              <a:off x="9711919" y="3316741"/>
              <a:ext cx="965784" cy="632471"/>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+3</a:t>
              </a:r>
              <a:r>
                <a:rPr kumimoji="0" lang="en-US" sz="1600" b="0" i="0" u="none" strike="noStrike" kern="1200" cap="none" spc="0" normalizeH="0" baseline="0" noProof="0">
                  <a:ln>
                    <a:noFill/>
                  </a:ln>
                  <a:solidFill>
                    <a:srgbClr val="FFFFFF"/>
                  </a:solidFill>
                  <a:effectLst/>
                  <a:uLnTx/>
                  <a:uFillTx/>
                  <a:latin typeface="Segoe UI Semibold"/>
                  <a:ea typeface="+mn-ea"/>
                  <a:cs typeface="+mn-cs"/>
                </a:rPr>
                <a:t>%</a:t>
              </a:r>
            </a:p>
          </p:txBody>
        </p:sp>
        <p:sp>
          <p:nvSpPr>
            <p:cNvPr id="77" name="TextBox 76">
              <a:extLst>
                <a:ext uri="{FF2B5EF4-FFF2-40B4-BE49-F238E27FC236}">
                  <a16:creationId xmlns:a16="http://schemas.microsoft.com/office/drawing/2014/main" id="{C75FF47F-C2E2-4B8C-AC6D-7767D893DCFE}"/>
                </a:ext>
              </a:extLst>
            </p:cNvPr>
            <p:cNvSpPr txBox="1"/>
            <p:nvPr/>
          </p:nvSpPr>
          <p:spPr>
            <a:xfrm>
              <a:off x="6371706" y="3316741"/>
              <a:ext cx="965784" cy="632471"/>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+7</a:t>
              </a:r>
              <a:r>
                <a:rPr kumimoji="0" lang="en-US" sz="1600" b="0" i="0" u="none" strike="noStrike" kern="1200" cap="none" spc="0" normalizeH="0" baseline="0" noProof="0">
                  <a:ln>
                    <a:noFill/>
                  </a:ln>
                  <a:solidFill>
                    <a:srgbClr val="FFFFFF"/>
                  </a:solidFill>
                  <a:effectLst/>
                  <a:uLnTx/>
                  <a:uFillTx/>
                  <a:latin typeface="Segoe UI Semibold"/>
                  <a:ea typeface="+mn-ea"/>
                  <a:cs typeface="+mn-cs"/>
                </a:rPr>
                <a:t>%</a:t>
              </a: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8" name="TextBox 77">
              <a:extLst>
                <a:ext uri="{FF2B5EF4-FFF2-40B4-BE49-F238E27FC236}">
                  <a16:creationId xmlns:a16="http://schemas.microsoft.com/office/drawing/2014/main" id="{01459CB6-BB43-4DC1-A756-B3041AAD1C73}"/>
                </a:ext>
              </a:extLst>
            </p:cNvPr>
            <p:cNvSpPr txBox="1"/>
            <p:nvPr/>
          </p:nvSpPr>
          <p:spPr>
            <a:xfrm>
              <a:off x="8598434" y="3316741"/>
              <a:ext cx="965784" cy="632471"/>
            </a:xfrm>
            <a:prstGeom prst="rect">
              <a:avLst/>
            </a:prstGeom>
            <a:noFill/>
          </p:spPr>
          <p:txBody>
            <a:bodyPr wrap="square" lIns="0" tIns="0" rIns="0" bIns="0" rtlCol="0" anchor="b">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+1</a:t>
              </a:r>
              <a:r>
                <a:rPr kumimoji="0" lang="en-US" sz="1600" b="0" i="0" u="none" strike="noStrike" kern="1200" cap="none" spc="0" normalizeH="0" baseline="0" noProof="0">
                  <a:ln>
                    <a:noFill/>
                  </a:ln>
                  <a:solidFill>
                    <a:srgbClr val="FFFFFF"/>
                  </a:solidFill>
                  <a:effectLst/>
                  <a:uLnTx/>
                  <a:uFillTx/>
                  <a:latin typeface="Segoe UI Semibold"/>
                  <a:ea typeface="+mn-ea"/>
                  <a:cs typeface="+mn-cs"/>
                </a:rPr>
                <a:t>%</a:t>
              </a:r>
            </a:p>
          </p:txBody>
        </p:sp>
      </p:grpSp>
    </p:spTree>
    <p:extLst>
      <p:ext uri="{BB962C8B-B14F-4D97-AF65-F5344CB8AC3E}">
        <p14:creationId xmlns:p14="http://schemas.microsoft.com/office/powerpoint/2010/main" val="144295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9BBC174-F628-4647-82E1-D7A4093294E5}"/>
              </a:ext>
            </a:extLst>
          </p:cNvPr>
          <p:cNvSpPr>
            <a:spLocks noGrp="1"/>
          </p:cNvSpPr>
          <p:nvPr>
            <p:ph type="title"/>
          </p:nvPr>
        </p:nvSpPr>
        <p:spPr>
          <a:xfrm>
            <a:off x="563369" y="473236"/>
            <a:ext cx="11081177" cy="1020602"/>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Secure with tailored recommendations</a:t>
            </a:r>
            <a:endParaRPr lang="en-US"/>
          </a:p>
        </p:txBody>
      </p:sp>
      <p:sp>
        <p:nvSpPr>
          <p:cNvPr id="7" name="TextBox 6">
            <a:extLst>
              <a:ext uri="{FF2B5EF4-FFF2-40B4-BE49-F238E27FC236}">
                <a16:creationId xmlns:a16="http://schemas.microsoft.com/office/drawing/2014/main" id="{BE50767D-6EAF-4F2B-A297-B3E99DA0F981}"/>
              </a:ext>
            </a:extLst>
          </p:cNvPr>
          <p:cNvSpPr txBox="1"/>
          <p:nvPr/>
        </p:nvSpPr>
        <p:spPr>
          <a:xfrm>
            <a:off x="575211" y="1834102"/>
            <a:ext cx="4475760" cy="3416320"/>
          </a:xfrm>
          <a:prstGeom prst="rect">
            <a:avLst/>
          </a:prstGeom>
          <a:noFill/>
        </p:spPr>
        <p:txBody>
          <a:bodyPr wrap="square" lIns="0">
            <a:spAutoFit/>
          </a:bodyPr>
          <a:lstStyle/>
          <a:p>
            <a:pPr marL="0" marR="0" lvl="0" indent="0" algn="l" defTabSz="914049" rtl="0" eaLnBrk="1" fontAlgn="auto" latinLnBrk="0" hangingPunct="1">
              <a:lnSpc>
                <a:spcPct val="100000"/>
              </a:lnSpc>
              <a:spcBef>
                <a:spcPts val="0"/>
              </a:spcBef>
              <a:spcAft>
                <a:spcPts val="1200"/>
              </a:spcAft>
              <a:buClr>
                <a:srgbClr val="0078D4"/>
              </a:buClr>
              <a:buSzPct val="90000"/>
              <a:buFontTx/>
              <a:buNone/>
              <a:tabLst/>
              <a:defRPr sz="1800" b="0" i="0" u="none" strike="noStrike" kern="0" cap="none" spc="0" baseline="0">
                <a:solidFill>
                  <a:srgbClr val="000000"/>
                </a:solidFill>
                <a:uFillTx/>
              </a:defRPr>
            </a:pPr>
            <a:r>
              <a:rPr kumimoji="0" lang="en-US" sz="2000" b="0" i="0" u="none" strike="noStrike" kern="0" cap="none" spc="0" normalizeH="0" baseline="0" noProof="0">
                <a:ln>
                  <a:noFill/>
                </a:ln>
                <a:solidFill>
                  <a:srgbClr val="50E6FF"/>
                </a:solidFill>
                <a:effectLst/>
                <a:uLnTx/>
                <a:uFillTx/>
                <a:latin typeface="Segoe UI Semibold"/>
                <a:ea typeface="+mn-ea"/>
                <a:cs typeface="+mn-cs"/>
              </a:rPr>
              <a:t>Unified resource view</a:t>
            </a:r>
          </a:p>
          <a:p>
            <a:pPr marL="342900" marR="0" lvl="0" indent="-342900" algn="l" defTabSz="914049" rtl="0" eaLnBrk="1" fontAlgn="auto" latinLnBrk="0" hangingPunct="1">
              <a:lnSpc>
                <a:spcPct val="100000"/>
              </a:lnSpc>
              <a:spcBef>
                <a:spcPts val="0"/>
              </a:spcBef>
              <a:spcAft>
                <a:spcPts val="12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Segoe UI"/>
                <a:ea typeface="+mn-ea"/>
                <a:cs typeface="+mn-cs"/>
              </a:rPr>
              <a:t>All your cloud resources in one place: Azure, AWS, on-premises, and other clouds</a:t>
            </a:r>
          </a:p>
          <a:p>
            <a:pPr marL="342900" marR="0" lvl="0" indent="-342900" algn="l" defTabSz="914049" rtl="0" eaLnBrk="1" fontAlgn="auto" latinLnBrk="0" hangingPunct="1">
              <a:lnSpc>
                <a:spcPct val="100000"/>
              </a:lnSpc>
              <a:spcBef>
                <a:spcPts val="0"/>
              </a:spcBef>
              <a:spcAft>
                <a:spcPts val="12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Segoe UI"/>
                <a:ea typeface="+mn-ea"/>
                <a:cs typeface="+mn-cs"/>
              </a:rPr>
              <a:t>Focused views for security posture, compliance, and workload protection</a:t>
            </a:r>
          </a:p>
          <a:p>
            <a:pPr marL="0" marR="0" lvl="0" indent="0" algn="l" defTabSz="914049" rtl="0" eaLnBrk="1" fontAlgn="auto" latinLnBrk="0" hangingPunct="1">
              <a:lnSpc>
                <a:spcPct val="100000"/>
              </a:lnSpc>
              <a:spcBef>
                <a:spcPts val="600"/>
              </a:spcBef>
              <a:spcAft>
                <a:spcPts val="1200"/>
              </a:spcAft>
              <a:buClr>
                <a:srgbClr val="0078D4"/>
              </a:buClr>
              <a:buSzPct val="90000"/>
              <a:buFontTx/>
              <a:buNone/>
              <a:tabLst/>
              <a:defRPr sz="1800" b="0" i="0" u="none" strike="noStrike" kern="0" cap="none" spc="0" baseline="0">
                <a:solidFill>
                  <a:srgbClr val="000000"/>
                </a:solidFill>
                <a:uFillTx/>
              </a:defRPr>
            </a:pPr>
            <a:r>
              <a:rPr kumimoji="0" lang="en-US" sz="2000" b="0" i="0" u="none" strike="noStrike" kern="0" cap="none" spc="0" normalizeH="0" baseline="0" noProof="0">
                <a:ln>
                  <a:noFill/>
                </a:ln>
                <a:solidFill>
                  <a:srgbClr val="50E6FF"/>
                </a:solidFill>
                <a:effectLst/>
                <a:uLnTx/>
                <a:uFillTx/>
                <a:latin typeface="Segoe UI Semibold"/>
                <a:ea typeface="+mn-ea"/>
                <a:cs typeface="+mn-cs"/>
              </a:rPr>
              <a:t>Clear &amp; simple view</a:t>
            </a:r>
          </a:p>
          <a:p>
            <a:pPr marL="342900" marR="0" lvl="0" indent="-342900" algn="l" defTabSz="914049" rtl="0" eaLnBrk="1" fontAlgn="auto" latinLnBrk="0" hangingPunct="1">
              <a:lnSpc>
                <a:spcPct val="100000"/>
              </a:lnSpc>
              <a:spcBef>
                <a:spcPts val="0"/>
              </a:spcBef>
              <a:spcAft>
                <a:spcPts val="12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Segoe UI"/>
                <a:ea typeface="+mn-ea"/>
                <a:cs typeface="+mn-cs"/>
              </a:rPr>
              <a:t>Identify all your security </a:t>
            </a:r>
            <a:br>
              <a:rPr kumimoji="0" lang="en-US" sz="1600" b="0" i="0" u="none" strike="noStrike" kern="0" cap="none" spc="0" normalizeH="0" baseline="0" noProof="0">
                <a:ln>
                  <a:noFill/>
                </a:ln>
                <a:solidFill>
                  <a:srgbClr val="FFFFFF"/>
                </a:solidFill>
                <a:effectLst/>
                <a:uLnTx/>
                <a:uFillTx/>
                <a:latin typeface="Segoe UI"/>
                <a:ea typeface="+mn-ea"/>
                <a:cs typeface="+mn-cs"/>
              </a:rPr>
            </a:br>
            <a:r>
              <a:rPr kumimoji="0" lang="en-US" sz="1600" b="0" i="0" u="none" strike="noStrike" kern="0" cap="none" spc="0" normalizeH="0" baseline="0" noProof="0">
                <a:ln>
                  <a:noFill/>
                </a:ln>
                <a:solidFill>
                  <a:srgbClr val="FFFFFF"/>
                </a:solidFill>
                <a:effectLst/>
                <a:uLnTx/>
                <a:uFillTx/>
                <a:latin typeface="Segoe UI"/>
                <a:ea typeface="+mn-ea"/>
                <a:cs typeface="+mn-cs"/>
              </a:rPr>
              <a:t>related stats at a glance </a:t>
            </a:r>
          </a:p>
          <a:p>
            <a:pPr marL="0" marR="0" lvl="0" indent="0" algn="l" defTabSz="914049" rtl="0" eaLnBrk="1" fontAlgn="auto" latinLnBrk="0" hangingPunct="1">
              <a:lnSpc>
                <a:spcPct val="100000"/>
              </a:lnSpc>
              <a:spcBef>
                <a:spcPts val="600"/>
              </a:spcBef>
              <a:spcAft>
                <a:spcPts val="1200"/>
              </a:spcAft>
              <a:buClr>
                <a:srgbClr val="0078D4"/>
              </a:buClr>
              <a:buSzPct val="90000"/>
              <a:buFontTx/>
              <a:buNone/>
              <a:tabLst/>
              <a:defRPr sz="1800" b="0" i="0" u="none" strike="noStrike" kern="0" cap="none" spc="0" baseline="0">
                <a:solidFill>
                  <a:srgbClr val="000000"/>
                </a:solidFill>
                <a:uFillTx/>
              </a:defRPr>
            </a:pPr>
            <a:r>
              <a:rPr kumimoji="0" lang="en-US" sz="2000" b="0" i="0" u="none" strike="noStrike" kern="0" cap="none" spc="0" normalizeH="0" baseline="0" noProof="0">
                <a:ln>
                  <a:noFill/>
                </a:ln>
                <a:solidFill>
                  <a:srgbClr val="50E6FF"/>
                </a:solidFill>
                <a:effectLst/>
                <a:uLnTx/>
                <a:uFillTx/>
                <a:latin typeface="Segoe UI Semibold"/>
                <a:ea typeface="+mn-ea"/>
                <a:cs typeface="+mn-cs"/>
              </a:rPr>
              <a:t>Emphasis on visibility &amp; clear KPIs</a:t>
            </a:r>
          </a:p>
        </p:txBody>
      </p:sp>
      <p:pic>
        <p:nvPicPr>
          <p:cNvPr id="3" name="Picture 2" descr="Defender for Cloud security dashboard">
            <a:extLst>
              <a:ext uri="{FF2B5EF4-FFF2-40B4-BE49-F238E27FC236}">
                <a16:creationId xmlns:a16="http://schemas.microsoft.com/office/drawing/2014/main" id="{9F715A49-8846-4E21-A048-4976BD519AEA}"/>
              </a:ext>
            </a:extLst>
          </p:cNvPr>
          <p:cNvPicPr>
            <a:picLocks noChangeAspect="1"/>
          </p:cNvPicPr>
          <p:nvPr/>
        </p:nvPicPr>
        <p:blipFill rotWithShape="1">
          <a:blip r:embed="rId3"/>
          <a:stretch/>
        </p:blipFill>
        <p:spPr>
          <a:xfrm>
            <a:off x="5490557" y="1730419"/>
            <a:ext cx="6413853" cy="3520004"/>
          </a:xfrm>
          <a:prstGeom prst="rect">
            <a:avLst/>
          </a:prstGeom>
          <a:ln>
            <a:noFill/>
          </a:ln>
        </p:spPr>
      </p:pic>
    </p:spTree>
    <p:extLst>
      <p:ext uri="{BB962C8B-B14F-4D97-AF65-F5344CB8AC3E}">
        <p14:creationId xmlns:p14="http://schemas.microsoft.com/office/powerpoint/2010/main" val="250153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28C12-3DB1-4A5C-A32E-983A6CF7E0C1}"/>
              </a:ext>
            </a:extLst>
          </p:cNvPr>
          <p:cNvSpPr>
            <a:spLocks noGrp="1"/>
          </p:cNvSpPr>
          <p:nvPr>
            <p:ph type="title"/>
          </p:nvPr>
        </p:nvSpPr>
        <p:spPr>
          <a:xfrm>
            <a:off x="563369" y="473236"/>
            <a:ext cx="11081177" cy="1020602"/>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Compliance assessment and governance</a:t>
            </a:r>
            <a:endParaRPr lang="en-US"/>
          </a:p>
        </p:txBody>
      </p:sp>
      <p:sp>
        <p:nvSpPr>
          <p:cNvPr id="8" name="TextBox 7">
            <a:extLst>
              <a:ext uri="{FF2B5EF4-FFF2-40B4-BE49-F238E27FC236}">
                <a16:creationId xmlns:a16="http://schemas.microsoft.com/office/drawing/2014/main" id="{9B93EE93-1245-4F21-BDA9-326DC05D07A1}"/>
              </a:ext>
            </a:extLst>
          </p:cNvPr>
          <p:cNvSpPr txBox="1"/>
          <p:nvPr/>
        </p:nvSpPr>
        <p:spPr>
          <a:xfrm>
            <a:off x="575211" y="1730419"/>
            <a:ext cx="4591875" cy="3477875"/>
          </a:xfrm>
          <a:prstGeom prst="rect">
            <a:avLst/>
          </a:prstGeom>
          <a:noFill/>
        </p:spPr>
        <p:txBody>
          <a:bodyPr wrap="square" lIns="0">
            <a:spAutoFit/>
          </a:bodyPr>
          <a:lstStyle/>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chemeClr val="accent3"/>
                </a:solidFill>
                <a:effectLst/>
                <a:uLnTx/>
                <a:uFillTx/>
                <a:latin typeface="Segoe UI"/>
                <a:ea typeface="+mn-ea"/>
                <a:cs typeface="+mn-cs"/>
              </a:rPr>
              <a:t>Demonstrate compliance status</a:t>
            </a:r>
            <a:r>
              <a:rPr kumimoji="0" lang="en-US" sz="1600" b="0" i="0" u="none" strike="noStrike" kern="0" cap="none" spc="0" normalizeH="0" baseline="0" noProof="0">
                <a:ln>
                  <a:noFill/>
                </a:ln>
                <a:solidFill>
                  <a:srgbClr val="FFFFFF"/>
                </a:solidFill>
                <a:effectLst/>
                <a:uLnTx/>
                <a:uFillTx/>
                <a:latin typeface="Segoe UI"/>
                <a:ea typeface="+mn-ea"/>
                <a:cs typeface="+mn-cs"/>
              </a:rPr>
              <a:t>, based on continuous assessments of your Azure and AWS resources</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chemeClr val="accent3"/>
                </a:solidFill>
                <a:effectLst/>
                <a:uLnTx/>
                <a:uFillTx/>
                <a:latin typeface="Segoe UI"/>
                <a:ea typeface="+mn-ea"/>
                <a:cs typeface="+mn-cs"/>
              </a:rPr>
              <a:t>Azure Security Benchmark </a:t>
            </a:r>
            <a:r>
              <a:rPr kumimoji="0" lang="en-US" sz="1600" b="0" i="0" u="none" strike="noStrike" kern="0" cap="none" spc="0" normalizeH="0" baseline="0" noProof="0">
                <a:ln>
                  <a:noFill/>
                </a:ln>
                <a:solidFill>
                  <a:srgbClr val="FFFFFF"/>
                </a:solidFill>
                <a:effectLst/>
                <a:uLnTx/>
                <a:uFillTx/>
                <a:latin typeface="Segoe UI"/>
                <a:ea typeface="+mn-ea"/>
                <a:cs typeface="+mn-cs"/>
              </a:rPr>
              <a:t>monitoring enabled by default</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chemeClr val="accent3"/>
                </a:solidFill>
                <a:effectLst/>
                <a:uLnTx/>
                <a:uFillTx/>
                <a:latin typeface="Segoe UI"/>
                <a:ea typeface="+mn-ea"/>
                <a:cs typeface="+mn-cs"/>
              </a:rPr>
              <a:t>Mapped</a:t>
            </a:r>
            <a:r>
              <a:rPr kumimoji="0" lang="en-US" sz="1600" b="0" i="0" u="none" strike="noStrike" kern="0" cap="none" spc="0" normalizeH="0" baseline="0" noProof="0">
                <a:ln>
                  <a:noFill/>
                </a:ln>
                <a:solidFill>
                  <a:srgbClr val="FFFFFF"/>
                </a:solidFill>
                <a:effectLst/>
                <a:uLnTx/>
                <a:uFillTx/>
                <a:latin typeface="Segoe UI"/>
                <a:ea typeface="+mn-ea"/>
                <a:cs typeface="+mn-cs"/>
              </a:rPr>
              <a:t> to the MITRE ATT&amp;CK® framework</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chemeClr val="accent3"/>
                </a:solidFill>
                <a:effectLst/>
                <a:uLnTx/>
                <a:uFillTx/>
                <a:latin typeface="Segoe UI"/>
                <a:ea typeface="+mn-ea"/>
                <a:cs typeface="+mn-cs"/>
              </a:rPr>
              <a:t>Support</a:t>
            </a:r>
            <a:r>
              <a:rPr kumimoji="0" lang="en-US" sz="1600" b="0" i="0" u="none" strike="noStrike" kern="0" cap="none" spc="0" normalizeH="0" baseline="0" noProof="0">
                <a:ln>
                  <a:noFill/>
                </a:ln>
                <a:solidFill>
                  <a:srgbClr val="FFFFFF"/>
                </a:solidFill>
                <a:effectLst/>
                <a:uLnTx/>
                <a:uFillTx/>
                <a:latin typeface="Segoe UI"/>
                <a:ea typeface="+mn-ea"/>
                <a:cs typeface="+mn-cs"/>
              </a:rPr>
              <a:t> for common industry and regulatory standards, as well as custom requirements</a:t>
            </a:r>
          </a:p>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chemeClr val="accent3"/>
                </a:solidFill>
                <a:effectLst/>
                <a:uLnTx/>
                <a:uFillTx/>
                <a:latin typeface="Segoe UI"/>
                <a:ea typeface="+mn-ea"/>
                <a:cs typeface="+mn-cs"/>
              </a:rPr>
              <a:t>Overview and reports </a:t>
            </a:r>
            <a:r>
              <a:rPr kumimoji="0" lang="en-US" sz="1600" b="0" i="0" u="none" strike="noStrike" kern="0" cap="none" spc="0" normalizeH="0" baseline="0" noProof="0">
                <a:ln>
                  <a:noFill/>
                </a:ln>
                <a:solidFill>
                  <a:srgbClr val="FFFFFF"/>
                </a:solidFill>
                <a:effectLst/>
                <a:uLnTx/>
                <a:uFillTx/>
                <a:latin typeface="Segoe UI"/>
                <a:ea typeface="+mn-ea"/>
                <a:cs typeface="+mn-cs"/>
              </a:rPr>
              <a:t>of your compliance status</a:t>
            </a:r>
          </a:p>
        </p:txBody>
      </p:sp>
      <p:pic>
        <p:nvPicPr>
          <p:cNvPr id="7" name="Picture 6" descr="Regulatory compliance view in defender for cloud">
            <a:extLst>
              <a:ext uri="{FF2B5EF4-FFF2-40B4-BE49-F238E27FC236}">
                <a16:creationId xmlns:a16="http://schemas.microsoft.com/office/drawing/2014/main" id="{A3C71337-503C-4B59-8975-CED93F84FF9A}"/>
              </a:ext>
            </a:extLst>
          </p:cNvPr>
          <p:cNvPicPr>
            <a:picLocks noChangeAspect="1"/>
          </p:cNvPicPr>
          <p:nvPr/>
        </p:nvPicPr>
        <p:blipFill rotWithShape="1">
          <a:blip r:embed="rId3"/>
          <a:stretch/>
        </p:blipFill>
        <p:spPr>
          <a:xfrm>
            <a:off x="5490557" y="1730419"/>
            <a:ext cx="6426505" cy="3520003"/>
          </a:xfrm>
          <a:prstGeom prst="rect">
            <a:avLst/>
          </a:prstGeom>
        </p:spPr>
      </p:pic>
    </p:spTree>
    <p:extLst>
      <p:ext uri="{BB962C8B-B14F-4D97-AF65-F5344CB8AC3E}">
        <p14:creationId xmlns:p14="http://schemas.microsoft.com/office/powerpoint/2010/main" val="192718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4FE96963-4A0A-4CED-BD81-1832B28F8A32}"/>
              </a:ext>
            </a:extLst>
          </p:cNvPr>
          <p:cNvSpPr>
            <a:spLocks noGrp="1"/>
          </p:cNvSpPr>
          <p:nvPr>
            <p:ph type="title"/>
          </p:nvPr>
        </p:nvSpPr>
        <p:spPr>
          <a:xfrm>
            <a:off x="588263" y="457200"/>
            <a:ext cx="11018520" cy="861774"/>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Deploy Azure Monitor seamlessly</a:t>
            </a:r>
            <a:br>
              <a:rPr lang="en-US"/>
            </a:br>
            <a:r>
              <a:rPr lang="en-US" sz="2000">
                <a:latin typeface="+mn-lt"/>
                <a:cs typeface="Segoe UI"/>
              </a:rPr>
              <a:t>Use VM and Cluster Extensions to easily deploy to Servers and Kubernetes anywhere</a:t>
            </a:r>
            <a:endParaRPr lang="en-US" sz="2000">
              <a:latin typeface="+mn-lt"/>
            </a:endParaRPr>
          </a:p>
        </p:txBody>
      </p:sp>
      <p:grpSp>
        <p:nvGrpSpPr>
          <p:cNvPr id="8" name="Group 7">
            <a:extLst>
              <a:ext uri="{FF2B5EF4-FFF2-40B4-BE49-F238E27FC236}">
                <a16:creationId xmlns:a16="http://schemas.microsoft.com/office/drawing/2014/main" id="{5FAD3DAB-4E6E-E794-51D7-BC1EBBBD5AAF}"/>
              </a:ext>
              <a:ext uri="{C183D7F6-B498-43B3-948B-1728B52AA6E4}">
                <adec:decorative xmlns:adec="http://schemas.microsoft.com/office/drawing/2017/decorative" val="1"/>
              </a:ext>
            </a:extLst>
          </p:cNvPr>
          <p:cNvGrpSpPr/>
          <p:nvPr/>
        </p:nvGrpSpPr>
        <p:grpSpPr>
          <a:xfrm>
            <a:off x="730009" y="2250710"/>
            <a:ext cx="5086637" cy="3666967"/>
            <a:chOff x="730009" y="2250710"/>
            <a:chExt cx="5086637" cy="3666967"/>
          </a:xfrm>
        </p:grpSpPr>
        <p:cxnSp>
          <p:nvCxnSpPr>
            <p:cNvPr id="2" name="Straight Connector 1">
              <a:extLst>
                <a:ext uri="{FF2B5EF4-FFF2-40B4-BE49-F238E27FC236}">
                  <a16:creationId xmlns:a16="http://schemas.microsoft.com/office/drawing/2014/main" id="{33766905-FE68-4C08-A96A-DE50829A1A01}"/>
                </a:ext>
                <a:ext uri="{C183D7F6-B498-43B3-948B-1728B52AA6E4}">
                  <adec:decorative xmlns:adec="http://schemas.microsoft.com/office/drawing/2017/decorative" val="1"/>
                </a:ext>
              </a:extLst>
            </p:cNvPr>
            <p:cNvCxnSpPr>
              <a:cxnSpLocks/>
            </p:cNvCxnSpPr>
            <p:nvPr/>
          </p:nvCxnSpPr>
          <p:spPr>
            <a:xfrm flipV="1">
              <a:off x="3312780" y="3225657"/>
              <a:ext cx="2" cy="877780"/>
            </a:xfrm>
            <a:prstGeom prst="line">
              <a:avLst/>
            </a:prstGeom>
            <a:noFill/>
            <a:ln w="19050" cap="flat" cmpd="sng" algn="ctr">
              <a:solidFill>
                <a:srgbClr val="50E6FF"/>
              </a:solidFill>
              <a:prstDash val="sysDash"/>
              <a:headEnd type="none" w="med" len="med"/>
              <a:tailEnd type="none" w="lg" len="med"/>
            </a:ln>
            <a:effectLst/>
          </p:spPr>
        </p:cxnSp>
        <p:sp>
          <p:nvSpPr>
            <p:cNvPr id="3" name="Rectangle 2">
              <a:extLst>
                <a:ext uri="{FF2B5EF4-FFF2-40B4-BE49-F238E27FC236}">
                  <a16:creationId xmlns:a16="http://schemas.microsoft.com/office/drawing/2014/main" id="{C8407027-08CA-4149-96D7-4DDAA6E667E5}"/>
                </a:ext>
              </a:extLst>
            </p:cNvPr>
            <p:cNvSpPr/>
            <p:nvPr/>
          </p:nvSpPr>
          <p:spPr bwMode="auto">
            <a:xfrm>
              <a:off x="730009" y="4111038"/>
              <a:ext cx="5049979" cy="1806639"/>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Segoe UI" pitchFamily="34" charset="0"/>
                </a:rPr>
                <a:t>On-Premises and/or Multicloud</a:t>
              </a:r>
            </a:p>
          </p:txBody>
        </p:sp>
        <p:sp>
          <p:nvSpPr>
            <p:cNvPr id="5" name="Rectangle: Rounded Corners 4">
              <a:extLst>
                <a:ext uri="{FF2B5EF4-FFF2-40B4-BE49-F238E27FC236}">
                  <a16:creationId xmlns:a16="http://schemas.microsoft.com/office/drawing/2014/main" id="{405D72E9-C431-4267-A079-0016B49612D7}"/>
                </a:ext>
                <a:ext uri="{C183D7F6-B498-43B3-948B-1728B52AA6E4}">
                  <adec:decorative xmlns:adec="http://schemas.microsoft.com/office/drawing/2017/decorative" val="1"/>
                </a:ext>
              </a:extLst>
            </p:cNvPr>
            <p:cNvSpPr/>
            <p:nvPr/>
          </p:nvSpPr>
          <p:spPr>
            <a:xfrm>
              <a:off x="821649" y="3341370"/>
              <a:ext cx="4683589" cy="611320"/>
            </a:xfrm>
            <a:prstGeom prst="round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sp>
          <p:nvSpPr>
            <p:cNvPr id="6" name="TextBox 5">
              <a:extLst>
                <a:ext uri="{FF2B5EF4-FFF2-40B4-BE49-F238E27FC236}">
                  <a16:creationId xmlns:a16="http://schemas.microsoft.com/office/drawing/2014/main" id="{71A7CF8E-FD30-4BA6-9B0F-D2A52712F003}"/>
                </a:ext>
              </a:extLst>
            </p:cNvPr>
            <p:cNvSpPr txBox="1"/>
            <p:nvPr/>
          </p:nvSpPr>
          <p:spPr>
            <a:xfrm>
              <a:off x="2896746" y="3512591"/>
              <a:ext cx="12070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Azure Arc</a:t>
              </a:r>
            </a:p>
          </p:txBody>
        </p:sp>
        <p:pic>
          <p:nvPicPr>
            <p:cNvPr id="10" name="Graphic 9" descr="Azure Arc logo">
              <a:extLst>
                <a:ext uri="{FF2B5EF4-FFF2-40B4-BE49-F238E27FC236}">
                  <a16:creationId xmlns:a16="http://schemas.microsoft.com/office/drawing/2014/main" id="{47731EE3-B64A-4805-B0C7-CE0685E7E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4700" y="3413849"/>
              <a:ext cx="447034" cy="447034"/>
            </a:xfrm>
            <a:prstGeom prst="rect">
              <a:avLst/>
            </a:prstGeom>
            <a:effectLst>
              <a:outerShdw blurRad="571500" algn="tl" rotWithShape="0">
                <a:srgbClr val="0078D4">
                  <a:alpha val="70000"/>
                </a:srgbClr>
              </a:outerShdw>
            </a:effectLst>
          </p:spPr>
        </p:pic>
        <p:sp>
          <p:nvSpPr>
            <p:cNvPr id="12" name="Rectangle 11">
              <a:extLst>
                <a:ext uri="{FF2B5EF4-FFF2-40B4-BE49-F238E27FC236}">
                  <a16:creationId xmlns:a16="http://schemas.microsoft.com/office/drawing/2014/main" id="{610274BE-69B1-4BA5-8D68-0D530B5144D2}"/>
                </a:ext>
              </a:extLst>
            </p:cNvPr>
            <p:cNvSpPr/>
            <p:nvPr/>
          </p:nvSpPr>
          <p:spPr bwMode="auto">
            <a:xfrm>
              <a:off x="1050426" y="4376363"/>
              <a:ext cx="2181058" cy="900675"/>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50E6FF"/>
                  </a:solidFill>
                  <a:effectLst/>
                  <a:uLnTx/>
                  <a:uFillTx/>
                  <a:latin typeface="Segoe UI Semibold"/>
                  <a:ea typeface="+mj-ea"/>
                  <a:cs typeface="Segoe UI" pitchFamily="34" charset="0"/>
                </a:rPr>
                <a:t>Azure Arc-enabled servers</a:t>
              </a:r>
            </a:p>
          </p:txBody>
        </p:sp>
        <p:pic>
          <p:nvPicPr>
            <p:cNvPr id="14" name="Graphic 13">
              <a:extLst>
                <a:ext uri="{FF2B5EF4-FFF2-40B4-BE49-F238E27FC236}">
                  <a16:creationId xmlns:a16="http://schemas.microsoft.com/office/drawing/2014/main" id="{7F0375B0-C454-4441-9939-0C2C1B2673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0303" y="4493623"/>
              <a:ext cx="365760" cy="365760"/>
            </a:xfrm>
            <a:prstGeom prst="rect">
              <a:avLst/>
            </a:prstGeom>
            <a:effectLst/>
          </p:spPr>
        </p:pic>
        <p:pic>
          <p:nvPicPr>
            <p:cNvPr id="16" name="Graphic 15">
              <a:extLst>
                <a:ext uri="{FF2B5EF4-FFF2-40B4-BE49-F238E27FC236}">
                  <a16:creationId xmlns:a16="http://schemas.microsoft.com/office/drawing/2014/main" id="{BBF676AB-303F-4DC2-8CC5-B78370461EA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00977" y="4493623"/>
              <a:ext cx="365760" cy="365760"/>
            </a:xfrm>
            <a:prstGeom prst="rect">
              <a:avLst/>
            </a:prstGeom>
            <a:effectLst/>
          </p:spPr>
        </p:pic>
        <p:sp>
          <p:nvSpPr>
            <p:cNvPr id="17" name="Rectangle 16">
              <a:extLst>
                <a:ext uri="{FF2B5EF4-FFF2-40B4-BE49-F238E27FC236}">
                  <a16:creationId xmlns:a16="http://schemas.microsoft.com/office/drawing/2014/main" id="{936EA07B-7100-4134-AF52-B4B99F3D53BF}"/>
                </a:ext>
                <a:ext uri="{C183D7F6-B498-43B3-948B-1728B52AA6E4}">
                  <adec:decorative xmlns:adec="http://schemas.microsoft.com/office/drawing/2017/decorative" val="1"/>
                </a:ext>
              </a:extLst>
            </p:cNvPr>
            <p:cNvSpPr/>
            <p:nvPr/>
          </p:nvSpPr>
          <p:spPr bwMode="auto">
            <a:xfrm>
              <a:off x="761535" y="2250710"/>
              <a:ext cx="5055111" cy="93432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65F0DA0B-BFB9-4294-ADD0-2ACA574C7076}"/>
                </a:ext>
              </a:extLst>
            </p:cNvPr>
            <p:cNvSpPr txBox="1"/>
            <p:nvPr/>
          </p:nvSpPr>
          <p:spPr>
            <a:xfrm>
              <a:off x="1402385" y="2338297"/>
              <a:ext cx="1488385" cy="2462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a:rPr>
                <a:t>Azure Monitor</a:t>
              </a:r>
              <a:endParaRPr kumimoji="0" lang="en-US" sz="1000" b="0" i="0" u="none" strike="noStrike" kern="0" cap="none" spc="0" normalizeH="0" baseline="0" noProof="0">
                <a:ln>
                  <a:noFill/>
                </a:ln>
                <a:solidFill>
                  <a:srgbClr val="50E6FF"/>
                </a:solidFill>
                <a:effectLst/>
                <a:uLnTx/>
                <a:uFillTx/>
                <a:latin typeface="Segoe UI Semibold"/>
                <a:ea typeface="+mn-ea"/>
                <a:cs typeface="Segoe UI" pitchFamily="34" charset="0"/>
              </a:endParaRPr>
            </a:p>
          </p:txBody>
        </p:sp>
        <p:pic>
          <p:nvPicPr>
            <p:cNvPr id="20" name="Graphic 19">
              <a:extLst>
                <a:ext uri="{FF2B5EF4-FFF2-40B4-BE49-F238E27FC236}">
                  <a16:creationId xmlns:a16="http://schemas.microsoft.com/office/drawing/2014/main" id="{DA8586B8-50B2-4EBD-B589-343378B717E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268" y="2455586"/>
              <a:ext cx="522452" cy="522452"/>
            </a:xfrm>
            <a:prstGeom prst="rect">
              <a:avLst/>
            </a:prstGeom>
          </p:spPr>
        </p:pic>
        <p:sp>
          <p:nvSpPr>
            <p:cNvPr id="22" name="Rectangle 21">
              <a:extLst>
                <a:ext uri="{FF2B5EF4-FFF2-40B4-BE49-F238E27FC236}">
                  <a16:creationId xmlns:a16="http://schemas.microsoft.com/office/drawing/2014/main" id="{8487D58B-E298-4016-B329-A3A382C9C655}"/>
                </a:ext>
              </a:extLst>
            </p:cNvPr>
            <p:cNvSpPr/>
            <p:nvPr/>
          </p:nvSpPr>
          <p:spPr bwMode="auto">
            <a:xfrm>
              <a:off x="3406061" y="4374311"/>
              <a:ext cx="2119274" cy="890378"/>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50E6FF"/>
                  </a:solidFill>
                  <a:effectLst/>
                  <a:uLnTx/>
                  <a:uFillTx/>
                  <a:latin typeface="Segoe UI Semibold"/>
                  <a:ea typeface="+mj-ea"/>
                  <a:cs typeface="Segoe UI" pitchFamily="34" charset="0"/>
                </a:rPr>
                <a:t>Azure Arc-enabled Kubernetes clusters</a:t>
              </a:r>
            </a:p>
          </p:txBody>
        </p:sp>
        <p:pic>
          <p:nvPicPr>
            <p:cNvPr id="24" name="Graphic 23">
              <a:extLst>
                <a:ext uri="{FF2B5EF4-FFF2-40B4-BE49-F238E27FC236}">
                  <a16:creationId xmlns:a16="http://schemas.microsoft.com/office/drawing/2014/main" id="{5838987D-6219-4AB2-A0A8-3B230C46F9E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9554" y="4579800"/>
              <a:ext cx="274320" cy="274320"/>
            </a:xfrm>
            <a:prstGeom prst="rect">
              <a:avLst/>
            </a:prstGeom>
          </p:spPr>
        </p:pic>
        <p:pic>
          <p:nvPicPr>
            <p:cNvPr id="44" name="Graphic 43">
              <a:extLst>
                <a:ext uri="{FF2B5EF4-FFF2-40B4-BE49-F238E27FC236}">
                  <a16:creationId xmlns:a16="http://schemas.microsoft.com/office/drawing/2014/main" id="{061F27F0-12B0-4559-B779-8C04AA717C0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9742" y="4569379"/>
              <a:ext cx="274320" cy="274320"/>
            </a:xfrm>
            <a:prstGeom prst="rect">
              <a:avLst/>
            </a:prstGeom>
          </p:spPr>
        </p:pic>
        <p:pic>
          <p:nvPicPr>
            <p:cNvPr id="54" name="Graphic 53">
              <a:extLst>
                <a:ext uri="{FF2B5EF4-FFF2-40B4-BE49-F238E27FC236}">
                  <a16:creationId xmlns:a16="http://schemas.microsoft.com/office/drawing/2014/main" id="{5DD4849A-DE17-4108-BF1B-D7D00ED1A58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2463" y="2586833"/>
              <a:ext cx="460614" cy="460612"/>
            </a:xfrm>
            <a:prstGeom prst="rect">
              <a:avLst/>
            </a:prstGeom>
          </p:spPr>
        </p:pic>
        <p:pic>
          <p:nvPicPr>
            <p:cNvPr id="56" name="Graphic 55">
              <a:extLst>
                <a:ext uri="{FF2B5EF4-FFF2-40B4-BE49-F238E27FC236}">
                  <a16:creationId xmlns:a16="http://schemas.microsoft.com/office/drawing/2014/main" id="{AB94F9D2-0C34-4D04-9953-9BBB5C9E8F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1382" y="4493623"/>
              <a:ext cx="365760" cy="365760"/>
            </a:xfrm>
            <a:prstGeom prst="rect">
              <a:avLst/>
            </a:prstGeom>
            <a:effectLst/>
          </p:spPr>
        </p:pic>
        <p:pic>
          <p:nvPicPr>
            <p:cNvPr id="58" name="Graphic 57">
              <a:extLst>
                <a:ext uri="{FF2B5EF4-FFF2-40B4-BE49-F238E27FC236}">
                  <a16:creationId xmlns:a16="http://schemas.microsoft.com/office/drawing/2014/main" id="{66BC3F14-A8EE-4ED4-AC11-5A6A4504B23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1787" y="4493623"/>
              <a:ext cx="365760" cy="365760"/>
            </a:xfrm>
            <a:prstGeom prst="rect">
              <a:avLst/>
            </a:prstGeom>
            <a:effectLst/>
          </p:spPr>
        </p:pic>
        <p:pic>
          <p:nvPicPr>
            <p:cNvPr id="60" name="Graphic 59">
              <a:extLst>
                <a:ext uri="{FF2B5EF4-FFF2-40B4-BE49-F238E27FC236}">
                  <a16:creationId xmlns:a16="http://schemas.microsoft.com/office/drawing/2014/main" id="{8D401311-D9F3-49CB-AAA5-ECA3FF75F08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2193" y="4493623"/>
              <a:ext cx="365760" cy="365760"/>
            </a:xfrm>
            <a:prstGeom prst="rect">
              <a:avLst/>
            </a:prstGeom>
            <a:effectLst/>
          </p:spPr>
        </p:pic>
        <p:pic>
          <p:nvPicPr>
            <p:cNvPr id="62" name="Graphic 61">
              <a:extLst>
                <a:ext uri="{FF2B5EF4-FFF2-40B4-BE49-F238E27FC236}">
                  <a16:creationId xmlns:a16="http://schemas.microsoft.com/office/drawing/2014/main" id="{5C344504-638F-4D52-83CC-97EB11709A3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40040" y="4579800"/>
              <a:ext cx="274320" cy="274320"/>
            </a:xfrm>
            <a:prstGeom prst="rect">
              <a:avLst/>
            </a:prstGeom>
          </p:spPr>
        </p:pic>
        <p:pic>
          <p:nvPicPr>
            <p:cNvPr id="64" name="Graphic 63">
              <a:extLst>
                <a:ext uri="{FF2B5EF4-FFF2-40B4-BE49-F238E27FC236}">
                  <a16:creationId xmlns:a16="http://schemas.microsoft.com/office/drawing/2014/main" id="{9156DF72-BFFE-4B17-B02A-9969093A4DC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00229" y="4579800"/>
              <a:ext cx="274320" cy="274320"/>
            </a:xfrm>
            <a:prstGeom prst="rect">
              <a:avLst/>
            </a:prstGeom>
          </p:spPr>
        </p:pic>
        <p:pic>
          <p:nvPicPr>
            <p:cNvPr id="66" name="Graphic 65">
              <a:extLst>
                <a:ext uri="{FF2B5EF4-FFF2-40B4-BE49-F238E27FC236}">
                  <a16:creationId xmlns:a16="http://schemas.microsoft.com/office/drawing/2014/main" id="{E927F61C-E3C3-4F59-986E-6748C47172F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50121" y="4579799"/>
              <a:ext cx="274320" cy="274320"/>
            </a:xfrm>
            <a:prstGeom prst="rect">
              <a:avLst/>
            </a:prstGeom>
          </p:spPr>
        </p:pic>
        <p:sp>
          <p:nvSpPr>
            <p:cNvPr id="68" name="TextBox 67">
              <a:extLst>
                <a:ext uri="{FF2B5EF4-FFF2-40B4-BE49-F238E27FC236}">
                  <a16:creationId xmlns:a16="http://schemas.microsoft.com/office/drawing/2014/main" id="{E8A3B0E4-3C9D-4373-9954-A6B05CF79D74}"/>
                </a:ext>
              </a:extLst>
            </p:cNvPr>
            <p:cNvSpPr txBox="1"/>
            <p:nvPr/>
          </p:nvSpPr>
          <p:spPr>
            <a:xfrm>
              <a:off x="2563410" y="2618574"/>
              <a:ext cx="2872247"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a:rPr>
                <a:t>Delivered as VM Extension on Servers</a:t>
              </a: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a:rPr>
                <a:t>Delivered as Cluster Extension on Kubernetes</a:t>
              </a: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p:txBody>
        </p:sp>
      </p:grpSp>
      <p:pic>
        <p:nvPicPr>
          <p:cNvPr id="4" name="Picture 6" descr="Graphical user interface, text, application, email&#10;&#10;Description automatically generated">
            <a:extLst>
              <a:ext uri="{FF2B5EF4-FFF2-40B4-BE49-F238E27FC236}">
                <a16:creationId xmlns:a16="http://schemas.microsoft.com/office/drawing/2014/main" id="{DAD6877B-542A-4500-BB5C-1E5C09D7CCFC}"/>
              </a:ext>
            </a:extLst>
          </p:cNvPr>
          <p:cNvPicPr>
            <a:picLocks noChangeAspect="1"/>
          </p:cNvPicPr>
          <p:nvPr/>
        </p:nvPicPr>
        <p:blipFill>
          <a:blip r:embed="rId13"/>
          <a:stretch>
            <a:fillRect/>
          </a:stretch>
        </p:blipFill>
        <p:spPr>
          <a:xfrm>
            <a:off x="6178332" y="1937304"/>
            <a:ext cx="5186855" cy="1967391"/>
          </a:xfrm>
          <a:prstGeom prst="rect">
            <a:avLst/>
          </a:prstGeom>
        </p:spPr>
      </p:pic>
      <p:pic>
        <p:nvPicPr>
          <p:cNvPr id="7" name="Picture 7" descr="Graphical user interface, text, application, email&#10;&#10;Description automatically generated">
            <a:extLst>
              <a:ext uri="{FF2B5EF4-FFF2-40B4-BE49-F238E27FC236}">
                <a16:creationId xmlns:a16="http://schemas.microsoft.com/office/drawing/2014/main" id="{0B522674-91D6-4E1B-80D2-8ACE5E8BC14D}"/>
              </a:ext>
            </a:extLst>
          </p:cNvPr>
          <p:cNvPicPr>
            <a:picLocks noChangeAspect="1"/>
          </p:cNvPicPr>
          <p:nvPr/>
        </p:nvPicPr>
        <p:blipFill>
          <a:blip r:embed="rId14"/>
          <a:stretch>
            <a:fillRect/>
          </a:stretch>
        </p:blipFill>
        <p:spPr>
          <a:xfrm>
            <a:off x="6703848" y="3761726"/>
            <a:ext cx="5020441" cy="2470136"/>
          </a:xfrm>
          <a:prstGeom prst="rect">
            <a:avLst/>
          </a:prstGeom>
        </p:spPr>
      </p:pic>
    </p:spTree>
    <p:extLst>
      <p:ext uri="{BB962C8B-B14F-4D97-AF65-F5344CB8AC3E}">
        <p14:creationId xmlns:p14="http://schemas.microsoft.com/office/powerpoint/2010/main" val="350059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A122E5D-5642-4032-818F-BC08286550A3}"/>
              </a:ext>
              <a:ext uri="{C183D7F6-B498-43B3-948B-1728B52AA6E4}">
                <adec:decorative xmlns:adec="http://schemas.microsoft.com/office/drawing/2017/decorative" val="1"/>
              </a:ext>
            </a:extLst>
          </p:cNvPr>
          <p:cNvSpPr/>
          <p:nvPr/>
        </p:nvSpPr>
        <p:spPr bwMode="auto">
          <a:xfrm>
            <a:off x="577006" y="2891396"/>
            <a:ext cx="4754880"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marR="0" lvl="0" indent="-342900" algn="l" defTabSz="914049" rtl="0" eaLnBrk="1" fontAlgn="base" latinLnBrk="0" hangingPunct="1">
              <a:lnSpc>
                <a:spcPct val="100000"/>
              </a:lnSpc>
              <a:spcBef>
                <a:spcPts val="180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Detect</a:t>
            </a:r>
            <a:r>
              <a:rPr kumimoji="0" lang="en-US" sz="1600" b="0" i="0" u="none" strike="noStrike" kern="0" cap="none" spc="0" normalizeH="0" baseline="0" noProof="0">
                <a:ln>
                  <a:noFill/>
                </a:ln>
                <a:solidFill>
                  <a:srgbClr val="FFFFFF"/>
                </a:solidFill>
                <a:effectLst/>
                <a:uLnTx/>
                <a:uFillTx/>
                <a:latin typeface="Segoe UI"/>
                <a:ea typeface="+mn-ea"/>
                <a:cs typeface="+mn-cs"/>
              </a:rPr>
              <a:t> previously uncovered threats and minimize false positives using analytics and threat intelligence from Microsoft</a:t>
            </a:r>
          </a:p>
        </p:txBody>
      </p:sp>
      <p:sp>
        <p:nvSpPr>
          <p:cNvPr id="33" name="Rectangle 32">
            <a:extLst>
              <a:ext uri="{FF2B5EF4-FFF2-40B4-BE49-F238E27FC236}">
                <a16:creationId xmlns:a16="http://schemas.microsoft.com/office/drawing/2014/main" id="{9677433A-6911-4478-B118-1F3EEADA78A2}"/>
              </a:ext>
              <a:ext uri="{C183D7F6-B498-43B3-948B-1728B52AA6E4}">
                <adec:decorative xmlns:adec="http://schemas.microsoft.com/office/drawing/2017/decorative" val="1"/>
              </a:ext>
            </a:extLst>
          </p:cNvPr>
          <p:cNvSpPr/>
          <p:nvPr/>
        </p:nvSpPr>
        <p:spPr>
          <a:xfrm>
            <a:off x="577005" y="3765079"/>
            <a:ext cx="4754880" cy="1446550"/>
          </a:xfrm>
          <a:prstGeom prst="rect">
            <a:avLst/>
          </a:prstGeom>
        </p:spPr>
        <p:txBody>
          <a:bodyPr wrap="square" lIns="0" tIns="0" rIns="0" bIns="0" anchor="t" anchorCtr="0">
            <a:spAutoFit/>
          </a:bodyPr>
          <a:lstStyle/>
          <a:p>
            <a:pPr marL="342900" marR="0" lvl="0" indent="-342900" algn="l" defTabSz="914049" rtl="0" eaLnBrk="1" fontAlgn="base" latinLnBrk="0" hangingPunct="1">
              <a:lnSpc>
                <a:spcPct val="100000"/>
              </a:lnSpc>
              <a:spcBef>
                <a:spcPts val="180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Investigate</a:t>
            </a:r>
            <a:r>
              <a:rPr kumimoji="0" lang="en-US" sz="1600" b="1" i="0" u="none" strike="noStrike" kern="0" cap="none" spc="0" normalizeH="0" baseline="0" noProof="0">
                <a:ln>
                  <a:noFill/>
                </a:ln>
                <a:solidFill>
                  <a:srgbClr val="FFFFFF"/>
                </a:solidFill>
                <a:effectLst/>
                <a:uLnTx/>
                <a:uFillTx/>
                <a:latin typeface="Segoe UI"/>
                <a:ea typeface="+mn-ea"/>
                <a:cs typeface="+mn-cs"/>
              </a:rPr>
              <a:t> </a:t>
            </a:r>
            <a:r>
              <a:rPr kumimoji="0" lang="en-US" sz="1600" b="0" i="0" u="none" strike="noStrike" kern="0" cap="none" spc="0" normalizeH="0" baseline="0" noProof="0">
                <a:ln>
                  <a:noFill/>
                </a:ln>
                <a:solidFill>
                  <a:srgbClr val="FFFFFF"/>
                </a:solidFill>
                <a:effectLst/>
                <a:uLnTx/>
                <a:uFillTx/>
                <a:latin typeface="Segoe UI"/>
                <a:ea typeface="+mn-ea"/>
                <a:cs typeface="+mn-cs"/>
              </a:rPr>
              <a:t>threats with AI and hunt suspicious activities at scale, tapping into decades of cybersecurity work at Microsoft</a:t>
            </a:r>
          </a:p>
          <a:p>
            <a:pPr marL="0" marR="0" lvl="0" indent="0" algn="l" defTabSz="932742" rtl="0" eaLnBrk="1" fontAlgn="base" latinLnBrk="0" hangingPunct="1">
              <a:lnSpc>
                <a:spcPct val="100000"/>
              </a:lnSpc>
              <a:spcBef>
                <a:spcPts val="1800"/>
              </a:spcBef>
              <a:spcAft>
                <a:spcPts val="2448"/>
              </a:spcAft>
              <a:buClr>
                <a:srgbClr val="50E6FF"/>
              </a:buClr>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5A2E9630-3414-4F73-99D4-A43C38047836}"/>
              </a:ext>
              <a:ext uri="{C183D7F6-B498-43B3-948B-1728B52AA6E4}">
                <adec:decorative xmlns:adec="http://schemas.microsoft.com/office/drawing/2017/decorative" val="1"/>
              </a:ext>
            </a:extLst>
          </p:cNvPr>
          <p:cNvSpPr/>
          <p:nvPr/>
        </p:nvSpPr>
        <p:spPr>
          <a:xfrm>
            <a:off x="577005" y="2017713"/>
            <a:ext cx="4754880" cy="738664"/>
          </a:xfrm>
          <a:prstGeom prst="rect">
            <a:avLst/>
          </a:prstGeom>
        </p:spPr>
        <p:txBody>
          <a:bodyPr wrap="square" lIns="0" tIns="0" rIns="0" bIns="0" anchor="t" anchorCtr="0">
            <a:spAutoFit/>
          </a:bodyPr>
          <a:lstStyle/>
          <a:p>
            <a:pPr marL="342900" marR="0" lvl="0" indent="-342900" algn="l" defTabSz="914049" rtl="0" eaLnBrk="1" fontAlgn="auto" latinLnBrk="0" hangingPunct="1">
              <a:lnSpc>
                <a:spcPct val="100000"/>
              </a:lnSpc>
              <a:spcBef>
                <a:spcPts val="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Collect</a:t>
            </a:r>
            <a:r>
              <a:rPr kumimoji="0" lang="en-US" sz="1600" b="0" i="0" u="none" strike="noStrike" kern="0" cap="none" spc="0" normalizeH="0" baseline="0" noProof="0">
                <a:ln>
                  <a:noFill/>
                </a:ln>
                <a:solidFill>
                  <a:srgbClr val="FFFFFF"/>
                </a:solidFill>
                <a:effectLst/>
                <a:uLnTx/>
                <a:uFillTx/>
                <a:latin typeface="Segoe UI"/>
                <a:ea typeface="+mn-ea"/>
                <a:cs typeface="+mn-cs"/>
              </a:rPr>
              <a:t> data at cloud scale—across all users, devices, applications, and infrastructure, both on-premises and in multiple clouds</a:t>
            </a:r>
          </a:p>
        </p:txBody>
      </p:sp>
      <p:sp>
        <p:nvSpPr>
          <p:cNvPr id="15" name="Title 5">
            <a:extLst>
              <a:ext uri="{FF2B5EF4-FFF2-40B4-BE49-F238E27FC236}">
                <a16:creationId xmlns:a16="http://schemas.microsoft.com/office/drawing/2014/main" id="{4FE96963-4A0A-4CED-BD81-1832B28F8A32}"/>
              </a:ext>
            </a:extLst>
          </p:cNvPr>
          <p:cNvSpPr>
            <a:spLocks noGrp="1"/>
          </p:cNvSpPr>
          <p:nvPr>
            <p:ph type="title"/>
          </p:nvPr>
        </p:nvSpPr>
        <p:spPr>
          <a:xfrm>
            <a:off x="588263" y="457200"/>
            <a:ext cx="11018520" cy="861774"/>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Microsoft Sentinel</a:t>
            </a:r>
            <a:br>
              <a:rPr lang="en-US"/>
            </a:br>
            <a:r>
              <a:rPr lang="en-US" sz="2000">
                <a:latin typeface="+mn-lt"/>
                <a:cs typeface="Segoe UI"/>
              </a:rPr>
              <a:t>Intelligent, scalable, and cloud native SIEM and SOAR solution.</a:t>
            </a:r>
          </a:p>
        </p:txBody>
      </p:sp>
      <p:sp>
        <p:nvSpPr>
          <p:cNvPr id="10" name="Rectangle 9">
            <a:extLst>
              <a:ext uri="{FF2B5EF4-FFF2-40B4-BE49-F238E27FC236}">
                <a16:creationId xmlns:a16="http://schemas.microsoft.com/office/drawing/2014/main" id="{42145838-3B48-475B-BB3D-DD186E0C2CA7}"/>
              </a:ext>
              <a:ext uri="{C183D7F6-B498-43B3-948B-1728B52AA6E4}">
                <adec:decorative xmlns:adec="http://schemas.microsoft.com/office/drawing/2017/decorative" val="1"/>
              </a:ext>
            </a:extLst>
          </p:cNvPr>
          <p:cNvSpPr/>
          <p:nvPr/>
        </p:nvSpPr>
        <p:spPr>
          <a:xfrm>
            <a:off x="577005" y="4638762"/>
            <a:ext cx="4754880" cy="492443"/>
          </a:xfrm>
          <a:prstGeom prst="rect">
            <a:avLst/>
          </a:prstGeom>
        </p:spPr>
        <p:txBody>
          <a:bodyPr wrap="square" lIns="0" tIns="0" rIns="0" bIns="0" anchor="t" anchorCtr="0">
            <a:spAutoFit/>
          </a:bodyPr>
          <a:lstStyle/>
          <a:p>
            <a:pPr marL="342900" marR="0" lvl="0" indent="-342900" algn="l" defTabSz="914049" rtl="0" eaLnBrk="1" fontAlgn="base" latinLnBrk="0" hangingPunct="1">
              <a:lnSpc>
                <a:spcPct val="100000"/>
              </a:lnSpc>
              <a:spcBef>
                <a:spcPts val="1800"/>
              </a:spcBef>
              <a:spcAft>
                <a:spcPts val="1800"/>
              </a:spcAft>
              <a:buClr>
                <a:srgbClr val="0078D4"/>
              </a:buClr>
              <a:buSzPct val="90000"/>
              <a:buFont typeface="Wingdings" panose="05000000000000000000" pitchFamily="2" charset="2"/>
              <a:buChar char="à"/>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Respond</a:t>
            </a:r>
            <a:r>
              <a:rPr kumimoji="0" lang="en-US" sz="1600" b="0" i="0" u="none" strike="noStrike" kern="0" cap="none" spc="0" normalizeH="0" baseline="0" noProof="0">
                <a:ln>
                  <a:noFill/>
                </a:ln>
                <a:solidFill>
                  <a:srgbClr val="FFFFFF"/>
                </a:solidFill>
                <a:effectLst/>
                <a:uLnTx/>
                <a:uFillTx/>
                <a:latin typeface="Segoe UI"/>
                <a:ea typeface="+mn-ea"/>
                <a:cs typeface="+mn-cs"/>
              </a:rPr>
              <a:t> to incidents rapidly with built-in orchestration and automation of common tasks</a:t>
            </a:r>
          </a:p>
        </p:txBody>
      </p:sp>
      <p:grpSp>
        <p:nvGrpSpPr>
          <p:cNvPr id="3" name="Group 2">
            <a:extLst>
              <a:ext uri="{FF2B5EF4-FFF2-40B4-BE49-F238E27FC236}">
                <a16:creationId xmlns:a16="http://schemas.microsoft.com/office/drawing/2014/main" id="{AEE51FF8-41F6-420B-B269-DD67F16BBF8B}"/>
              </a:ext>
              <a:ext uri="{C183D7F6-B498-43B3-948B-1728B52AA6E4}">
                <adec:decorative xmlns:adec="http://schemas.microsoft.com/office/drawing/2017/decorative" val="1"/>
              </a:ext>
            </a:extLst>
          </p:cNvPr>
          <p:cNvGrpSpPr/>
          <p:nvPr/>
        </p:nvGrpSpPr>
        <p:grpSpPr>
          <a:xfrm>
            <a:off x="7757974" y="1761825"/>
            <a:ext cx="3584448" cy="3695613"/>
            <a:chOff x="7757974" y="1761825"/>
            <a:chExt cx="3584448" cy="3695613"/>
          </a:xfrm>
        </p:grpSpPr>
        <p:sp>
          <p:nvSpPr>
            <p:cNvPr id="2" name="Rectangle 1" descr="Microsoft Sentinel&#10;">
              <a:extLst>
                <a:ext uri="{FF2B5EF4-FFF2-40B4-BE49-F238E27FC236}">
                  <a16:creationId xmlns:a16="http://schemas.microsoft.com/office/drawing/2014/main" id="{9B54B000-746A-4CDC-B5A4-1D3793ACADFE}"/>
                </a:ext>
              </a:extLst>
            </p:cNvPr>
            <p:cNvSpPr/>
            <p:nvPr/>
          </p:nvSpPr>
          <p:spPr bwMode="auto">
            <a:xfrm>
              <a:off x="7758759" y="1761825"/>
              <a:ext cx="3583663" cy="943086"/>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j-ea"/>
                <a:cs typeface="+mj-cs"/>
              </a:endParaRPr>
            </a:p>
          </p:txBody>
        </p:sp>
        <p:sp>
          <p:nvSpPr>
            <p:cNvPr id="4" name="TextBox 3">
              <a:extLst>
                <a:ext uri="{FF2B5EF4-FFF2-40B4-BE49-F238E27FC236}">
                  <a16:creationId xmlns:a16="http://schemas.microsoft.com/office/drawing/2014/main" id="{664F2041-1061-4F61-95C8-72EA61C98F1E}"/>
                </a:ext>
              </a:extLst>
            </p:cNvPr>
            <p:cNvSpPr txBox="1"/>
            <p:nvPr/>
          </p:nvSpPr>
          <p:spPr>
            <a:xfrm>
              <a:off x="8809553" y="1779013"/>
              <a:ext cx="148838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Microsoft Sentinel</a:t>
              </a:r>
              <a:endParaRPr kumimoji="0" lang="en-US" sz="1000" b="0" i="0" u="none" strike="noStrike" kern="0" cap="none" spc="0" normalizeH="0" baseline="0" noProof="0">
                <a:ln>
                  <a:noFill/>
                </a:ln>
                <a:solidFill>
                  <a:srgbClr val="50E6FF"/>
                </a:solidFill>
                <a:effectLst/>
                <a:uLnTx/>
                <a:uFillTx/>
                <a:latin typeface="Segoe UI Semibold"/>
                <a:ea typeface="+mn-ea"/>
                <a:cs typeface="Segoe UI" pitchFamily="34" charset="0"/>
              </a:endParaRPr>
            </a:p>
          </p:txBody>
        </p:sp>
        <p:cxnSp>
          <p:nvCxnSpPr>
            <p:cNvPr id="5" name="Straight Connector 4">
              <a:extLst>
                <a:ext uri="{FF2B5EF4-FFF2-40B4-BE49-F238E27FC236}">
                  <a16:creationId xmlns:a16="http://schemas.microsoft.com/office/drawing/2014/main" id="{049C1A78-A96D-4F19-AD1C-EB146CAC1002}"/>
                </a:ext>
                <a:ext uri="{C183D7F6-B498-43B3-948B-1728B52AA6E4}">
                  <adec:decorative xmlns:adec="http://schemas.microsoft.com/office/drawing/2017/decorative" val="1"/>
                </a:ext>
              </a:extLst>
            </p:cNvPr>
            <p:cNvCxnSpPr>
              <a:cxnSpLocks/>
            </p:cNvCxnSpPr>
            <p:nvPr/>
          </p:nvCxnSpPr>
          <p:spPr>
            <a:xfrm flipV="1">
              <a:off x="9565522" y="2747901"/>
              <a:ext cx="2" cy="877780"/>
            </a:xfrm>
            <a:prstGeom prst="line">
              <a:avLst/>
            </a:prstGeom>
            <a:noFill/>
            <a:ln w="19050" cap="flat" cmpd="sng" algn="ctr">
              <a:solidFill>
                <a:srgbClr val="50E6FF"/>
              </a:solidFill>
              <a:prstDash val="sysDash"/>
              <a:headEnd type="none" w="med" len="med"/>
              <a:tailEnd type="none" w="lg" len="med"/>
            </a:ln>
            <a:effectLst/>
          </p:spPr>
        </p:cxnSp>
        <p:sp>
          <p:nvSpPr>
            <p:cNvPr id="6" name="Rectangle 5">
              <a:extLst>
                <a:ext uri="{FF2B5EF4-FFF2-40B4-BE49-F238E27FC236}">
                  <a16:creationId xmlns:a16="http://schemas.microsoft.com/office/drawing/2014/main" id="{06554007-956B-4832-BAEB-9302CC091C70}"/>
                </a:ext>
              </a:extLst>
            </p:cNvPr>
            <p:cNvSpPr/>
            <p:nvPr/>
          </p:nvSpPr>
          <p:spPr bwMode="auto">
            <a:xfrm>
              <a:off x="7757974" y="3650799"/>
              <a:ext cx="3584448" cy="1806639"/>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Segoe UI" pitchFamily="34" charset="0"/>
                </a:rPr>
                <a:t>On-Premises and/or Multicloud</a:t>
              </a:r>
            </a:p>
          </p:txBody>
        </p:sp>
        <p:sp>
          <p:nvSpPr>
            <p:cNvPr id="7" name="Rectangle: Rounded Corners 6" descr="Azure Arc">
              <a:extLst>
                <a:ext uri="{FF2B5EF4-FFF2-40B4-BE49-F238E27FC236}">
                  <a16:creationId xmlns:a16="http://schemas.microsoft.com/office/drawing/2014/main" id="{65E36AA7-DEBD-451E-B82D-30EB7ED14573}"/>
                </a:ext>
              </a:extLst>
            </p:cNvPr>
            <p:cNvSpPr/>
            <p:nvPr/>
          </p:nvSpPr>
          <p:spPr>
            <a:xfrm>
              <a:off x="7921717" y="2881131"/>
              <a:ext cx="3264693" cy="611320"/>
            </a:xfrm>
            <a:prstGeom prst="round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sp>
          <p:nvSpPr>
            <p:cNvPr id="9" name="TextBox 8">
              <a:extLst>
                <a:ext uri="{FF2B5EF4-FFF2-40B4-BE49-F238E27FC236}">
                  <a16:creationId xmlns:a16="http://schemas.microsoft.com/office/drawing/2014/main" id="{D11CE84E-186D-4389-861F-8D9CD56352B0}"/>
                </a:ext>
              </a:extLst>
            </p:cNvPr>
            <p:cNvSpPr txBox="1"/>
            <p:nvPr/>
          </p:nvSpPr>
          <p:spPr>
            <a:xfrm>
              <a:off x="9013222" y="3288834"/>
              <a:ext cx="12070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Azure Arc</a:t>
              </a:r>
            </a:p>
          </p:txBody>
        </p:sp>
        <p:pic>
          <p:nvPicPr>
            <p:cNvPr id="13" name="Graphic 12" descr="Azure Arc logo">
              <a:extLst>
                <a:ext uri="{FF2B5EF4-FFF2-40B4-BE49-F238E27FC236}">
                  <a16:creationId xmlns:a16="http://schemas.microsoft.com/office/drawing/2014/main" id="{B12B9694-4015-4727-A7A3-F14469C88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2004" y="2909817"/>
              <a:ext cx="447034" cy="447034"/>
            </a:xfrm>
            <a:prstGeom prst="rect">
              <a:avLst/>
            </a:prstGeom>
            <a:effectLst>
              <a:outerShdw blurRad="571500" algn="tl" rotWithShape="0">
                <a:srgbClr val="0078D4">
                  <a:alpha val="70000"/>
                </a:srgbClr>
              </a:outerShdw>
            </a:effectLst>
          </p:spPr>
        </p:pic>
        <p:pic>
          <p:nvPicPr>
            <p:cNvPr id="17" name="Graphic 16">
              <a:extLst>
                <a:ext uri="{FF2B5EF4-FFF2-40B4-BE49-F238E27FC236}">
                  <a16:creationId xmlns:a16="http://schemas.microsoft.com/office/drawing/2014/main" id="{68BB811A-A994-491F-A249-B674D6B7BEA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1113" y="2004106"/>
              <a:ext cx="522452" cy="522452"/>
            </a:xfrm>
            <a:prstGeom prst="rect">
              <a:avLst/>
            </a:prstGeom>
          </p:spPr>
        </p:pic>
        <p:pic>
          <p:nvPicPr>
            <p:cNvPr id="25" name="Graphic 42">
              <a:extLst>
                <a:ext uri="{FF2B5EF4-FFF2-40B4-BE49-F238E27FC236}">
                  <a16:creationId xmlns:a16="http://schemas.microsoft.com/office/drawing/2014/main" id="{0AC8AD26-802F-49D1-916E-DD9E377C3F8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4171" y="2058858"/>
              <a:ext cx="455040" cy="464152"/>
            </a:xfrm>
            <a:prstGeom prst="rect">
              <a:avLst/>
            </a:prstGeom>
          </p:spPr>
        </p:pic>
        <p:grpSp>
          <p:nvGrpSpPr>
            <p:cNvPr id="22" name="Group 21">
              <a:extLst>
                <a:ext uri="{FF2B5EF4-FFF2-40B4-BE49-F238E27FC236}">
                  <a16:creationId xmlns:a16="http://schemas.microsoft.com/office/drawing/2014/main" id="{588F5A7E-7773-420F-A7E1-4F142512AE92}"/>
                </a:ext>
                <a:ext uri="{C183D7F6-B498-43B3-948B-1728B52AA6E4}">
                  <adec:decorative xmlns:adec="http://schemas.microsoft.com/office/drawing/2017/decorative" val="1"/>
                </a:ext>
              </a:extLst>
            </p:cNvPr>
            <p:cNvGrpSpPr/>
            <p:nvPr/>
          </p:nvGrpSpPr>
          <p:grpSpPr>
            <a:xfrm>
              <a:off x="8175563" y="4070454"/>
              <a:ext cx="2727052" cy="491179"/>
              <a:chOff x="6992648" y="3770543"/>
              <a:chExt cx="2727052" cy="491179"/>
            </a:xfrm>
          </p:grpSpPr>
          <p:pic>
            <p:nvPicPr>
              <p:cNvPr id="23" name="Graphic 22">
                <a:extLst>
                  <a:ext uri="{FF2B5EF4-FFF2-40B4-BE49-F238E27FC236}">
                    <a16:creationId xmlns:a16="http://schemas.microsoft.com/office/drawing/2014/main" id="{5C942F07-98CE-4EFF-8158-BC95F4BB8D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01707" y="3804522"/>
                <a:ext cx="457200" cy="457200"/>
              </a:xfrm>
              <a:prstGeom prst="rect">
                <a:avLst/>
              </a:prstGeom>
            </p:spPr>
          </p:pic>
          <p:pic>
            <p:nvPicPr>
              <p:cNvPr id="24" name="Graphic 23">
                <a:extLst>
                  <a:ext uri="{FF2B5EF4-FFF2-40B4-BE49-F238E27FC236}">
                    <a16:creationId xmlns:a16="http://schemas.microsoft.com/office/drawing/2014/main" id="{62813203-CF12-4A42-BBD6-0A185CC4C1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10766" y="3804522"/>
                <a:ext cx="457200" cy="457200"/>
              </a:xfrm>
              <a:prstGeom prst="rect">
                <a:avLst/>
              </a:prstGeom>
            </p:spPr>
          </p:pic>
          <p:pic>
            <p:nvPicPr>
              <p:cNvPr id="26" name="Graphic 25">
                <a:extLst>
                  <a:ext uri="{FF2B5EF4-FFF2-40B4-BE49-F238E27FC236}">
                    <a16:creationId xmlns:a16="http://schemas.microsoft.com/office/drawing/2014/main" id="{FEECCA28-682E-4620-90B9-48FAC9A842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2648" y="3804522"/>
                <a:ext cx="457200" cy="457200"/>
              </a:xfrm>
              <a:prstGeom prst="rect">
                <a:avLst/>
              </a:prstGeom>
            </p:spPr>
          </p:pic>
          <p:pic>
            <p:nvPicPr>
              <p:cNvPr id="27" name="Picture 26" descr="A close up of a sign&#10;&#10;Description automatically generated">
                <a:extLst>
                  <a:ext uri="{FF2B5EF4-FFF2-40B4-BE49-F238E27FC236}">
                    <a16:creationId xmlns:a16="http://schemas.microsoft.com/office/drawing/2014/main" id="{F3C51F50-71A3-4E26-9957-00EAF25045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41871" y="3770543"/>
                <a:ext cx="471340" cy="457200"/>
              </a:xfrm>
              <a:prstGeom prst="rect">
                <a:avLst/>
              </a:prstGeom>
            </p:spPr>
          </p:pic>
          <p:pic>
            <p:nvPicPr>
              <p:cNvPr id="29" name="Graphic 28">
                <a:extLst>
                  <a:ext uri="{FF2B5EF4-FFF2-40B4-BE49-F238E27FC236}">
                    <a16:creationId xmlns:a16="http://schemas.microsoft.com/office/drawing/2014/main" id="{D7322172-A8BD-4CD9-BD2D-BA851CC8F7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62500" y="3804522"/>
                <a:ext cx="457200" cy="457200"/>
              </a:xfrm>
              <a:prstGeom prst="rect">
                <a:avLst/>
              </a:prstGeom>
            </p:spPr>
          </p:pic>
        </p:grpSp>
      </p:grpSp>
    </p:spTree>
    <p:extLst>
      <p:ext uri="{BB962C8B-B14F-4D97-AF65-F5344CB8AC3E}">
        <p14:creationId xmlns:p14="http://schemas.microsoft.com/office/powerpoint/2010/main" val="372247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3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A557-E7BC-4DEA-B5D0-D924B908A17B}"/>
              </a:ext>
            </a:extLst>
          </p:cNvPr>
          <p:cNvSpPr>
            <a:spLocks noGrp="1"/>
          </p:cNvSpPr>
          <p:nvPr>
            <p:ph type="title"/>
          </p:nvPr>
        </p:nvSpPr>
        <p:spPr>
          <a:xfrm>
            <a:off x="588263" y="457200"/>
            <a:ext cx="11018520" cy="861774"/>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Arc-enabled servers </a:t>
            </a:r>
            <a:br>
              <a:rPr lang="en-US"/>
            </a:br>
            <a:r>
              <a:rPr lang="en-US" sz="2000">
                <a:latin typeface="+mn-lt"/>
                <a:cs typeface="Segoe UI"/>
              </a:rPr>
              <a:t>Connectivity Options</a:t>
            </a:r>
            <a:endParaRPr lang="en-US" sz="2000">
              <a:latin typeface="+mn-lt"/>
            </a:endParaRPr>
          </a:p>
        </p:txBody>
      </p:sp>
      <p:grpSp>
        <p:nvGrpSpPr>
          <p:cNvPr id="140" name="Group 139">
            <a:extLst>
              <a:ext uri="{FF2B5EF4-FFF2-40B4-BE49-F238E27FC236}">
                <a16:creationId xmlns:a16="http://schemas.microsoft.com/office/drawing/2014/main" id="{85F7CD69-41C6-43FB-9557-6EA3C0F64738}"/>
              </a:ext>
              <a:ext uri="{C183D7F6-B498-43B3-948B-1728B52AA6E4}">
                <adec:decorative xmlns:adec="http://schemas.microsoft.com/office/drawing/2017/decorative" val="1"/>
              </a:ext>
            </a:extLst>
          </p:cNvPr>
          <p:cNvGrpSpPr/>
          <p:nvPr/>
        </p:nvGrpSpPr>
        <p:grpSpPr>
          <a:xfrm>
            <a:off x="775708" y="2284198"/>
            <a:ext cx="10640583" cy="3305542"/>
            <a:chOff x="1375185" y="1667532"/>
            <a:chExt cx="10640583" cy="3305542"/>
          </a:xfrm>
        </p:grpSpPr>
        <p:cxnSp>
          <p:nvCxnSpPr>
            <p:cNvPr id="63" name="Straight Connector 62">
              <a:extLst>
                <a:ext uri="{FF2B5EF4-FFF2-40B4-BE49-F238E27FC236}">
                  <a16:creationId xmlns:a16="http://schemas.microsoft.com/office/drawing/2014/main" id="{C1182AB5-BF9F-4BC8-BE8A-2072E41B8442}"/>
                </a:ext>
                <a:ext uri="{C183D7F6-B498-43B3-948B-1728B52AA6E4}">
                  <adec:decorative xmlns:adec="http://schemas.microsoft.com/office/drawing/2017/decorative" val="1"/>
                </a:ext>
              </a:extLst>
            </p:cNvPr>
            <p:cNvCxnSpPr>
              <a:cxnSpLocks/>
            </p:cNvCxnSpPr>
            <p:nvPr/>
          </p:nvCxnSpPr>
          <p:spPr>
            <a:xfrm>
              <a:off x="3299011" y="3414100"/>
              <a:ext cx="2196628" cy="1"/>
            </a:xfrm>
            <a:prstGeom prst="line">
              <a:avLst/>
            </a:prstGeom>
            <a:noFill/>
            <a:ln w="19050" cap="flat" cmpd="sng" algn="ctr">
              <a:solidFill>
                <a:schemeClr val="accent1"/>
              </a:solidFill>
              <a:prstDash val="solid"/>
              <a:miter lim="800000"/>
              <a:headEnd type="none" w="med" len="med"/>
              <a:tailEnd type="none" w="lg" len="med"/>
            </a:ln>
            <a:effectLst/>
          </p:spPr>
        </p:cxnSp>
        <p:sp>
          <p:nvSpPr>
            <p:cNvPr id="43" name="Rectangle 42">
              <a:extLst>
                <a:ext uri="{FF2B5EF4-FFF2-40B4-BE49-F238E27FC236}">
                  <a16:creationId xmlns:a16="http://schemas.microsoft.com/office/drawing/2014/main" id="{59B8DE47-E024-4166-8721-51047FD3A634}"/>
                </a:ext>
              </a:extLst>
            </p:cNvPr>
            <p:cNvSpPr/>
            <p:nvPr/>
          </p:nvSpPr>
          <p:spPr>
            <a:xfrm>
              <a:off x="9515359" y="4572964"/>
              <a:ext cx="853119" cy="24622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Azure VNET</a:t>
              </a:r>
            </a:p>
          </p:txBody>
        </p:sp>
        <p:pic>
          <p:nvPicPr>
            <p:cNvPr id="61" name="Graphic 60" descr="Badge">
              <a:extLst>
                <a:ext uri="{FF2B5EF4-FFF2-40B4-BE49-F238E27FC236}">
                  <a16:creationId xmlns:a16="http://schemas.microsoft.com/office/drawing/2014/main" id="{8C86C4D9-0C36-4A6B-8BD9-5FEA41515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2531" y="3599344"/>
              <a:ext cx="274320" cy="274320"/>
            </a:xfrm>
            <a:prstGeom prst="rect">
              <a:avLst/>
            </a:prstGeom>
          </p:spPr>
        </p:pic>
        <p:grpSp>
          <p:nvGrpSpPr>
            <p:cNvPr id="3" name="Group 2">
              <a:extLst>
                <a:ext uri="{FF2B5EF4-FFF2-40B4-BE49-F238E27FC236}">
                  <a16:creationId xmlns:a16="http://schemas.microsoft.com/office/drawing/2014/main" id="{67ED8DB3-2839-4E6A-83BB-69C069FD8EE0}"/>
                </a:ext>
              </a:extLst>
            </p:cNvPr>
            <p:cNvGrpSpPr/>
            <p:nvPr/>
          </p:nvGrpSpPr>
          <p:grpSpPr>
            <a:xfrm>
              <a:off x="1375185" y="3270327"/>
              <a:ext cx="1918447" cy="1307090"/>
              <a:chOff x="5449391" y="5145107"/>
              <a:chExt cx="1918447" cy="1307090"/>
            </a:xfrm>
          </p:grpSpPr>
          <p:sp>
            <p:nvSpPr>
              <p:cNvPr id="52" name="Rectangle 51">
                <a:extLst>
                  <a:ext uri="{FF2B5EF4-FFF2-40B4-BE49-F238E27FC236}">
                    <a16:creationId xmlns:a16="http://schemas.microsoft.com/office/drawing/2014/main" id="{051F5B14-0A09-4B5C-B68C-82F490E13769}"/>
                  </a:ext>
                </a:extLst>
              </p:cNvPr>
              <p:cNvSpPr/>
              <p:nvPr/>
            </p:nvSpPr>
            <p:spPr bwMode="auto">
              <a:xfrm>
                <a:off x="5449391" y="5145107"/>
                <a:ext cx="1918447" cy="1307090"/>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Azure Arc enabled Server</a:t>
                </a:r>
              </a:p>
            </p:txBody>
          </p:sp>
          <p:pic>
            <p:nvPicPr>
              <p:cNvPr id="36" name="Graphic 35">
                <a:extLst>
                  <a:ext uri="{FF2B5EF4-FFF2-40B4-BE49-F238E27FC236}">
                    <a16:creationId xmlns:a16="http://schemas.microsoft.com/office/drawing/2014/main" id="{542C8853-8CE4-4754-AC5F-F227C0E09E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8758" y="5456139"/>
                <a:ext cx="499712" cy="499712"/>
              </a:xfrm>
              <a:prstGeom prst="rect">
                <a:avLst/>
              </a:prstGeom>
            </p:spPr>
          </p:pic>
        </p:grpSp>
        <p:pic>
          <p:nvPicPr>
            <p:cNvPr id="4" name="Graphic 3" descr="World">
              <a:extLst>
                <a:ext uri="{FF2B5EF4-FFF2-40B4-BE49-F238E27FC236}">
                  <a16:creationId xmlns:a16="http://schemas.microsoft.com/office/drawing/2014/main" id="{2CB401A5-2239-49D5-822A-85C4BCB7A9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6397" y="3170558"/>
              <a:ext cx="485614" cy="485614"/>
            </a:xfrm>
            <a:prstGeom prst="rect">
              <a:avLst/>
            </a:prstGeom>
          </p:spPr>
        </p:pic>
        <p:grpSp>
          <p:nvGrpSpPr>
            <p:cNvPr id="6" name="Group 5">
              <a:extLst>
                <a:ext uri="{FF2B5EF4-FFF2-40B4-BE49-F238E27FC236}">
                  <a16:creationId xmlns:a16="http://schemas.microsoft.com/office/drawing/2014/main" id="{6E8AD925-266B-4BAD-A21E-F1DF35EA80AC}"/>
                </a:ext>
              </a:extLst>
            </p:cNvPr>
            <p:cNvGrpSpPr/>
            <p:nvPr/>
          </p:nvGrpSpPr>
          <p:grpSpPr>
            <a:xfrm>
              <a:off x="7846554" y="1667532"/>
              <a:ext cx="4169214" cy="960417"/>
              <a:chOff x="4619772" y="2208290"/>
              <a:chExt cx="4169214" cy="960417"/>
            </a:xfrm>
          </p:grpSpPr>
          <p:sp>
            <p:nvSpPr>
              <p:cNvPr id="5" name="Rectangle 4">
                <a:extLst>
                  <a:ext uri="{FF2B5EF4-FFF2-40B4-BE49-F238E27FC236}">
                    <a16:creationId xmlns:a16="http://schemas.microsoft.com/office/drawing/2014/main" id="{06046251-2DAD-4632-A76C-DA89A6E31E97}"/>
                  </a:ext>
                </a:extLst>
              </p:cNvPr>
              <p:cNvSpPr/>
              <p:nvPr/>
            </p:nvSpPr>
            <p:spPr bwMode="auto">
              <a:xfrm>
                <a:off x="4619772" y="2208290"/>
                <a:ext cx="4169214" cy="960417"/>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Azure Arc Service Endpoint</a:t>
                </a:r>
              </a:p>
            </p:txBody>
          </p:sp>
          <p:sp>
            <p:nvSpPr>
              <p:cNvPr id="41" name="Rectangle 40">
                <a:extLst>
                  <a:ext uri="{FF2B5EF4-FFF2-40B4-BE49-F238E27FC236}">
                    <a16:creationId xmlns:a16="http://schemas.microsoft.com/office/drawing/2014/main" id="{8982EAD3-106D-4762-899C-37E80A1EECB7}"/>
                  </a:ext>
                </a:extLst>
              </p:cNvPr>
              <p:cNvSpPr/>
              <p:nvPr/>
            </p:nvSpPr>
            <p:spPr bwMode="auto">
              <a:xfrm>
                <a:off x="4686111" y="2627649"/>
                <a:ext cx="1897569" cy="480208"/>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Public Endpoint</a:t>
                </a:r>
              </a:p>
            </p:txBody>
          </p:sp>
          <p:sp>
            <p:nvSpPr>
              <p:cNvPr id="42" name="Rectangle 41">
                <a:extLst>
                  <a:ext uri="{FF2B5EF4-FFF2-40B4-BE49-F238E27FC236}">
                    <a16:creationId xmlns:a16="http://schemas.microsoft.com/office/drawing/2014/main" id="{CBD0C483-851B-4E7F-A66C-262811CB8096}"/>
                  </a:ext>
                </a:extLst>
              </p:cNvPr>
              <p:cNvSpPr/>
              <p:nvPr/>
            </p:nvSpPr>
            <p:spPr bwMode="auto">
              <a:xfrm>
                <a:off x="6828675" y="2627649"/>
                <a:ext cx="1897569" cy="480208"/>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Private Endpoint</a:t>
                </a:r>
              </a:p>
            </p:txBody>
          </p:sp>
        </p:grpSp>
        <p:cxnSp>
          <p:nvCxnSpPr>
            <p:cNvPr id="69" name="Elbow Connector 20">
              <a:extLst>
                <a:ext uri="{FF2B5EF4-FFF2-40B4-BE49-F238E27FC236}">
                  <a16:creationId xmlns:a16="http://schemas.microsoft.com/office/drawing/2014/main" id="{0E6E911D-1F10-4561-A378-095F5CC28285}"/>
                </a:ext>
                <a:ext uri="{C183D7F6-B498-43B3-948B-1728B52AA6E4}">
                  <adec:decorative xmlns:adec="http://schemas.microsoft.com/office/drawing/2017/decorative" val="1"/>
                </a:ext>
              </a:extLst>
            </p:cNvPr>
            <p:cNvCxnSpPr>
              <a:cxnSpLocks/>
              <a:stCxn id="52" idx="3"/>
              <a:endCxn id="4" idx="2"/>
            </p:cNvCxnSpPr>
            <p:nvPr/>
          </p:nvCxnSpPr>
          <p:spPr>
            <a:xfrm flipV="1">
              <a:off x="3293632" y="3656172"/>
              <a:ext cx="2455572" cy="267700"/>
            </a:xfrm>
            <a:prstGeom prst="bentConnector2">
              <a:avLst/>
            </a:prstGeom>
            <a:noFill/>
            <a:ln w="19050" cap="flat" cmpd="sng" algn="ctr">
              <a:solidFill>
                <a:schemeClr val="accent1"/>
              </a:solidFill>
              <a:prstDash val="solid"/>
              <a:miter lim="800000"/>
              <a:headEnd type="none" w="med" len="med"/>
              <a:tailEnd type="none" w="lg" len="med"/>
            </a:ln>
            <a:effectLst/>
          </p:spPr>
        </p:cxnSp>
        <p:pic>
          <p:nvPicPr>
            <p:cNvPr id="31" name="Graphic 30">
              <a:extLst>
                <a:ext uri="{FF2B5EF4-FFF2-40B4-BE49-F238E27FC236}">
                  <a16:creationId xmlns:a16="http://schemas.microsoft.com/office/drawing/2014/main" id="{468F60C3-41C6-42E2-AF30-301F17ACDA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4990" y="3656172"/>
              <a:ext cx="457200" cy="466725"/>
            </a:xfrm>
            <a:prstGeom prst="rect">
              <a:avLst/>
            </a:prstGeom>
          </p:spPr>
        </p:pic>
        <p:cxnSp>
          <p:nvCxnSpPr>
            <p:cNvPr id="72" name="Elbow Connector 20">
              <a:extLst>
                <a:ext uri="{FF2B5EF4-FFF2-40B4-BE49-F238E27FC236}">
                  <a16:creationId xmlns:a16="http://schemas.microsoft.com/office/drawing/2014/main" id="{5301886B-B50A-4EF6-9194-71273656FE1F}"/>
                </a:ext>
                <a:ext uri="{C183D7F6-B498-43B3-948B-1728B52AA6E4}">
                  <adec:decorative xmlns:adec="http://schemas.microsoft.com/office/drawing/2017/decorative" val="1"/>
                </a:ext>
              </a:extLst>
            </p:cNvPr>
            <p:cNvCxnSpPr>
              <a:cxnSpLocks/>
              <a:stCxn id="41" idx="2"/>
              <a:endCxn id="92" idx="0"/>
            </p:cNvCxnSpPr>
            <p:nvPr/>
          </p:nvCxnSpPr>
          <p:spPr>
            <a:xfrm rot="16200000" flipH="1">
              <a:off x="8572045" y="2856731"/>
              <a:ext cx="1659506" cy="1080241"/>
            </a:xfrm>
            <a:prstGeom prst="bentConnector3">
              <a:avLst>
                <a:gd name="adj1" fmla="val 50000"/>
              </a:avLst>
            </a:prstGeom>
            <a:noFill/>
            <a:ln w="19050" cap="flat" cmpd="sng" algn="ctr">
              <a:solidFill>
                <a:schemeClr val="accent1"/>
              </a:solidFill>
              <a:prstDash val="solid"/>
              <a:miter lim="800000"/>
              <a:headEnd type="arrow" w="med" len="med"/>
              <a:tailEnd type="none" w="lg" len="med"/>
            </a:ln>
            <a:effectLst/>
          </p:spPr>
        </p:cxnSp>
        <p:cxnSp>
          <p:nvCxnSpPr>
            <p:cNvPr id="80" name="Straight Connector 79">
              <a:extLst>
                <a:ext uri="{FF2B5EF4-FFF2-40B4-BE49-F238E27FC236}">
                  <a16:creationId xmlns:a16="http://schemas.microsoft.com/office/drawing/2014/main" id="{B1FE717A-1D26-4D1A-AD77-95630D2B80FB}"/>
                </a:ext>
                <a:ext uri="{C183D7F6-B498-43B3-948B-1728B52AA6E4}">
                  <adec:decorative xmlns:adec="http://schemas.microsoft.com/office/drawing/2017/decorative" val="1"/>
                </a:ext>
              </a:extLst>
            </p:cNvPr>
            <p:cNvCxnSpPr>
              <a:cxnSpLocks/>
              <a:stCxn id="4" idx="3"/>
            </p:cNvCxnSpPr>
            <p:nvPr/>
          </p:nvCxnSpPr>
          <p:spPr>
            <a:xfrm>
              <a:off x="5992010" y="3413365"/>
              <a:ext cx="2240280" cy="0"/>
            </a:xfrm>
            <a:prstGeom prst="line">
              <a:avLst/>
            </a:prstGeom>
            <a:noFill/>
            <a:ln w="19050" cap="flat" cmpd="sng" algn="ctr">
              <a:solidFill>
                <a:schemeClr val="accent1"/>
              </a:solidFill>
              <a:prstDash val="solid"/>
              <a:miter lim="800000"/>
              <a:headEnd type="none" w="med" len="med"/>
              <a:tailEnd type="none" w="lg" len="med"/>
            </a:ln>
            <a:effectLst/>
          </p:spPr>
        </p:cxnSp>
        <p:cxnSp>
          <p:nvCxnSpPr>
            <p:cNvPr id="54" name="Straight Connector 53">
              <a:extLst>
                <a:ext uri="{FF2B5EF4-FFF2-40B4-BE49-F238E27FC236}">
                  <a16:creationId xmlns:a16="http://schemas.microsoft.com/office/drawing/2014/main" id="{680E1098-D407-4D37-AF69-64AFACC3CFC1}"/>
                </a:ext>
                <a:ext uri="{C183D7F6-B498-43B3-948B-1728B52AA6E4}">
                  <adec:decorative xmlns:adec="http://schemas.microsoft.com/office/drawing/2017/decorative" val="1"/>
                </a:ext>
              </a:extLst>
            </p:cNvPr>
            <p:cNvCxnSpPr>
              <a:cxnSpLocks/>
            </p:cNvCxnSpPr>
            <p:nvPr/>
          </p:nvCxnSpPr>
          <p:spPr>
            <a:xfrm>
              <a:off x="8226292" y="2556341"/>
              <a:ext cx="1" cy="862404"/>
            </a:xfrm>
            <a:prstGeom prst="line">
              <a:avLst/>
            </a:prstGeom>
            <a:noFill/>
            <a:ln w="19050" cap="flat" cmpd="sng" algn="ctr">
              <a:solidFill>
                <a:schemeClr val="accent1"/>
              </a:solidFill>
              <a:prstDash val="solid"/>
              <a:miter lim="800000"/>
              <a:headEnd type="arrow" w="med" len="med"/>
              <a:tailEnd type="none" w="lg" len="med"/>
            </a:ln>
            <a:effectLst/>
          </p:spPr>
        </p:cxnSp>
        <p:cxnSp>
          <p:nvCxnSpPr>
            <p:cNvPr id="88" name="Elbow Connector 20">
              <a:extLst>
                <a:ext uri="{FF2B5EF4-FFF2-40B4-BE49-F238E27FC236}">
                  <a16:creationId xmlns:a16="http://schemas.microsoft.com/office/drawing/2014/main" id="{B1FB5162-03EE-44D7-A53E-ACCC4B318904}"/>
                </a:ext>
                <a:ext uri="{C183D7F6-B498-43B3-948B-1728B52AA6E4}">
                  <adec:decorative xmlns:adec="http://schemas.microsoft.com/office/drawing/2017/decorative" val="1"/>
                </a:ext>
              </a:extLst>
            </p:cNvPr>
            <p:cNvCxnSpPr>
              <a:cxnSpLocks/>
              <a:stCxn id="42" idx="2"/>
              <a:endCxn id="92" idx="0"/>
            </p:cNvCxnSpPr>
            <p:nvPr/>
          </p:nvCxnSpPr>
          <p:spPr>
            <a:xfrm rot="5400000">
              <a:off x="9643328" y="2865691"/>
              <a:ext cx="1659506" cy="1062323"/>
            </a:xfrm>
            <a:prstGeom prst="bentConnector3">
              <a:avLst>
                <a:gd name="adj1" fmla="val 50000"/>
              </a:avLst>
            </a:prstGeom>
            <a:noFill/>
            <a:ln w="19050" cap="flat" cmpd="sng" algn="ctr">
              <a:solidFill>
                <a:schemeClr val="accent1"/>
              </a:solidFill>
              <a:prstDash val="solid"/>
              <a:miter lim="800000"/>
              <a:headEnd type="arrow" w="med" len="med"/>
              <a:tailEnd type="none" w="lg" len="med"/>
            </a:ln>
            <a:effectLst/>
          </p:spPr>
        </p:cxnSp>
        <p:pic>
          <p:nvPicPr>
            <p:cNvPr id="92" name="Graphic 91">
              <a:extLst>
                <a:ext uri="{FF2B5EF4-FFF2-40B4-BE49-F238E27FC236}">
                  <a16:creationId xmlns:a16="http://schemas.microsoft.com/office/drawing/2014/main" id="{ECF3E8ED-75AB-4D03-9CE8-02ED751397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9039" y="4226605"/>
              <a:ext cx="365760" cy="365760"/>
            </a:xfrm>
            <a:prstGeom prst="rect">
              <a:avLst/>
            </a:prstGeom>
          </p:spPr>
        </p:pic>
        <p:cxnSp>
          <p:nvCxnSpPr>
            <p:cNvPr id="99" name="Straight Connector 98">
              <a:extLst>
                <a:ext uri="{FF2B5EF4-FFF2-40B4-BE49-F238E27FC236}">
                  <a16:creationId xmlns:a16="http://schemas.microsoft.com/office/drawing/2014/main" id="{AE1CC842-7B3B-4CA7-8CAC-4B9752CC042A}"/>
                </a:ext>
                <a:ext uri="{C183D7F6-B498-43B3-948B-1728B52AA6E4}">
                  <adec:decorative xmlns:adec="http://schemas.microsoft.com/office/drawing/2017/decorative" val="1"/>
                </a:ext>
              </a:extLst>
            </p:cNvPr>
            <p:cNvCxnSpPr>
              <a:cxnSpLocks/>
              <a:endCxn id="122" idx="1"/>
            </p:cNvCxnSpPr>
            <p:nvPr/>
          </p:nvCxnSpPr>
          <p:spPr>
            <a:xfrm flipV="1">
              <a:off x="3291079" y="4409485"/>
              <a:ext cx="2831676" cy="2"/>
            </a:xfrm>
            <a:prstGeom prst="line">
              <a:avLst/>
            </a:prstGeom>
            <a:noFill/>
            <a:ln w="19050" cap="flat" cmpd="sng" algn="ctr">
              <a:solidFill>
                <a:schemeClr val="accent1"/>
              </a:solidFill>
              <a:prstDash val="solid"/>
              <a:miter lim="800000"/>
              <a:headEnd type="none" w="med" len="med"/>
              <a:tailEnd type="none" w="lg" len="med"/>
            </a:ln>
            <a:effectLst/>
          </p:spPr>
        </p:cxnSp>
        <p:sp>
          <p:nvSpPr>
            <p:cNvPr id="115" name="TextBox 114">
              <a:extLst>
                <a:ext uri="{FF2B5EF4-FFF2-40B4-BE49-F238E27FC236}">
                  <a16:creationId xmlns:a16="http://schemas.microsoft.com/office/drawing/2014/main" id="{5D1683EA-CE25-48BB-A06B-81F539BC2418}"/>
                </a:ext>
              </a:extLst>
            </p:cNvPr>
            <p:cNvSpPr txBox="1"/>
            <p:nvPr/>
          </p:nvSpPr>
          <p:spPr>
            <a:xfrm>
              <a:off x="8982452" y="3429000"/>
              <a:ext cx="838691" cy="246221"/>
            </a:xfrm>
            <a:prstGeom prst="rect">
              <a:avLst/>
            </a:prstGeom>
          </p:spPr>
          <p:txBody>
            <a:bodyPr wrap="non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50E6FF"/>
                  </a:solidFill>
                  <a:effectLst/>
                  <a:uLnTx/>
                  <a:uFillTx/>
                  <a:latin typeface="Segoe UI Symbol"/>
                  <a:ea typeface="Segoe UI Symbo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Service tag </a:t>
              </a:r>
            </a:p>
          </p:txBody>
        </p:sp>
        <p:sp>
          <p:nvSpPr>
            <p:cNvPr id="116" name="TextBox 115">
              <a:extLst>
                <a:ext uri="{FF2B5EF4-FFF2-40B4-BE49-F238E27FC236}">
                  <a16:creationId xmlns:a16="http://schemas.microsoft.com/office/drawing/2014/main" id="{5419048A-9535-43FD-AC47-80BE9DF03E97}"/>
                </a:ext>
              </a:extLst>
            </p:cNvPr>
            <p:cNvSpPr txBox="1"/>
            <p:nvPr/>
          </p:nvSpPr>
          <p:spPr>
            <a:xfrm>
              <a:off x="10062694" y="3458248"/>
              <a:ext cx="832279" cy="246221"/>
            </a:xfrm>
            <a:prstGeom prst="rect">
              <a:avLst/>
            </a:prstGeom>
          </p:spPr>
          <p:txBody>
            <a:bodyPr wrap="non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50E6FF"/>
                  </a:solidFill>
                  <a:effectLst/>
                  <a:uLnTx/>
                  <a:uFillTx/>
                  <a:latin typeface="Segoe UI Symbol"/>
                  <a:ea typeface="Segoe UI Symbo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Private Link</a:t>
              </a:r>
            </a:p>
          </p:txBody>
        </p:sp>
        <p:pic>
          <p:nvPicPr>
            <p:cNvPr id="118" name="Graphic 117">
              <a:extLst>
                <a:ext uri="{FF2B5EF4-FFF2-40B4-BE49-F238E27FC236}">
                  <a16:creationId xmlns:a16="http://schemas.microsoft.com/office/drawing/2014/main" id="{0DC3FC69-A327-4CF5-9C43-696CBB9052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71306" y="2987678"/>
              <a:ext cx="365760" cy="365760"/>
            </a:xfrm>
            <a:prstGeom prst="rect">
              <a:avLst/>
            </a:prstGeom>
          </p:spPr>
        </p:pic>
        <p:pic>
          <p:nvPicPr>
            <p:cNvPr id="120" name="Graphic 119">
              <a:extLst>
                <a:ext uri="{FF2B5EF4-FFF2-40B4-BE49-F238E27FC236}">
                  <a16:creationId xmlns:a16="http://schemas.microsoft.com/office/drawing/2014/main" id="{A62636B3-F0CD-4E5A-9F68-3311D7CDC87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30394" y="3092804"/>
              <a:ext cx="253427" cy="253427"/>
            </a:xfrm>
            <a:prstGeom prst="rect">
              <a:avLst/>
            </a:prstGeom>
          </p:spPr>
        </p:pic>
        <p:pic>
          <p:nvPicPr>
            <p:cNvPr id="122" name="Graphic 121">
              <a:extLst>
                <a:ext uri="{FF2B5EF4-FFF2-40B4-BE49-F238E27FC236}">
                  <a16:creationId xmlns:a16="http://schemas.microsoft.com/office/drawing/2014/main" id="{A78B658E-B2DD-449E-9F20-974B67F8CF9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22755" y="4226605"/>
              <a:ext cx="365760" cy="365760"/>
            </a:xfrm>
            <a:prstGeom prst="rect">
              <a:avLst/>
            </a:prstGeom>
          </p:spPr>
        </p:pic>
        <p:pic>
          <p:nvPicPr>
            <p:cNvPr id="124" name="Graphic 123">
              <a:extLst>
                <a:ext uri="{FF2B5EF4-FFF2-40B4-BE49-F238E27FC236}">
                  <a16:creationId xmlns:a16="http://schemas.microsoft.com/office/drawing/2014/main" id="{60799769-4B4E-4999-BA50-37BB57C43B1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64155" y="4225548"/>
              <a:ext cx="365760" cy="365760"/>
            </a:xfrm>
            <a:prstGeom prst="rect">
              <a:avLst/>
            </a:prstGeom>
          </p:spPr>
        </p:pic>
        <p:cxnSp>
          <p:nvCxnSpPr>
            <p:cNvPr id="126" name="Straight Connector 125">
              <a:extLst>
                <a:ext uri="{FF2B5EF4-FFF2-40B4-BE49-F238E27FC236}">
                  <a16:creationId xmlns:a16="http://schemas.microsoft.com/office/drawing/2014/main" id="{E12ECEFD-C2EE-42D6-B5AF-61FDF4753051}"/>
                </a:ext>
                <a:ext uri="{C183D7F6-B498-43B3-948B-1728B52AA6E4}">
                  <adec:decorative xmlns:adec="http://schemas.microsoft.com/office/drawing/2017/decorative" val="1"/>
                </a:ext>
              </a:extLst>
            </p:cNvPr>
            <p:cNvCxnSpPr>
              <a:cxnSpLocks/>
            </p:cNvCxnSpPr>
            <p:nvPr/>
          </p:nvCxnSpPr>
          <p:spPr>
            <a:xfrm>
              <a:off x="7008607" y="4408428"/>
              <a:ext cx="2689412" cy="0"/>
            </a:xfrm>
            <a:prstGeom prst="line">
              <a:avLst/>
            </a:prstGeom>
            <a:noFill/>
            <a:ln w="19050" cap="flat" cmpd="sng" algn="ctr">
              <a:solidFill>
                <a:schemeClr val="accent1"/>
              </a:solidFill>
              <a:prstDash val="solid"/>
              <a:miter lim="800000"/>
              <a:headEnd type="none" w="med" len="med"/>
              <a:tailEnd type="none" w="lg" len="med"/>
            </a:ln>
            <a:effectLst/>
          </p:spPr>
        </p:cxnSp>
        <p:sp>
          <p:nvSpPr>
            <p:cNvPr id="130" name="Rectangle 129">
              <a:extLst>
                <a:ext uri="{FF2B5EF4-FFF2-40B4-BE49-F238E27FC236}">
                  <a16:creationId xmlns:a16="http://schemas.microsoft.com/office/drawing/2014/main" id="{936A9F28-8805-4DB3-B872-65CE9445BB6B}"/>
                </a:ext>
              </a:extLst>
            </p:cNvPr>
            <p:cNvSpPr/>
            <p:nvPr/>
          </p:nvSpPr>
          <p:spPr>
            <a:xfrm>
              <a:off x="5782887" y="4572964"/>
              <a:ext cx="1508746" cy="400110"/>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Azure Express Route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Site-to-Site VPN</a:t>
              </a:r>
            </a:p>
          </p:txBody>
        </p:sp>
        <p:sp>
          <p:nvSpPr>
            <p:cNvPr id="132" name="Rectangle 131">
              <a:extLst>
                <a:ext uri="{FF2B5EF4-FFF2-40B4-BE49-F238E27FC236}">
                  <a16:creationId xmlns:a16="http://schemas.microsoft.com/office/drawing/2014/main" id="{DAEA031F-7EED-4E66-9765-B03F8B1F3F0D}"/>
                </a:ext>
              </a:extLst>
            </p:cNvPr>
            <p:cNvSpPr/>
            <p:nvPr/>
          </p:nvSpPr>
          <p:spPr>
            <a:xfrm>
              <a:off x="5434855" y="2958305"/>
              <a:ext cx="628698" cy="24622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Internet</a:t>
              </a:r>
            </a:p>
          </p:txBody>
        </p:sp>
        <p:sp>
          <p:nvSpPr>
            <p:cNvPr id="133" name="Rectangle 132">
              <a:extLst>
                <a:ext uri="{FF2B5EF4-FFF2-40B4-BE49-F238E27FC236}">
                  <a16:creationId xmlns:a16="http://schemas.microsoft.com/office/drawing/2014/main" id="{30BF7067-F0BF-46FB-BA68-71649D3AC6F0}"/>
                </a:ext>
              </a:extLst>
            </p:cNvPr>
            <p:cNvSpPr/>
            <p:nvPr/>
          </p:nvSpPr>
          <p:spPr>
            <a:xfrm>
              <a:off x="5014162" y="4090628"/>
              <a:ext cx="498855" cy="24622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ymbol"/>
                  <a:ea typeface="Segoe UI Symbol"/>
                  <a:cs typeface="+mn-cs"/>
                </a:rPr>
                <a:t>Proxy</a:t>
              </a:r>
            </a:p>
          </p:txBody>
        </p:sp>
        <p:pic>
          <p:nvPicPr>
            <p:cNvPr id="55" name="Graphic 54" descr="Badge 1">
              <a:extLst>
                <a:ext uri="{FF2B5EF4-FFF2-40B4-BE49-F238E27FC236}">
                  <a16:creationId xmlns:a16="http://schemas.microsoft.com/office/drawing/2014/main" id="{ABC1C145-61DA-402B-8F61-DBDE30644AF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72531" y="3092804"/>
              <a:ext cx="274320" cy="274320"/>
            </a:xfrm>
            <a:prstGeom prst="rect">
              <a:avLst/>
            </a:prstGeom>
          </p:spPr>
        </p:pic>
        <p:pic>
          <p:nvPicPr>
            <p:cNvPr id="135" name="Graphic 134" descr="Badge 4">
              <a:extLst>
                <a:ext uri="{FF2B5EF4-FFF2-40B4-BE49-F238E27FC236}">
                  <a16:creationId xmlns:a16="http://schemas.microsoft.com/office/drawing/2014/main" id="{2C6BB450-2597-48E2-9752-FF7A3EFA366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699036" y="2688780"/>
              <a:ext cx="274320" cy="274320"/>
            </a:xfrm>
            <a:prstGeom prst="rect">
              <a:avLst/>
            </a:prstGeom>
          </p:spPr>
        </p:pic>
        <p:pic>
          <p:nvPicPr>
            <p:cNvPr id="137" name="Graphic 136" descr="Badge 3">
              <a:extLst>
                <a:ext uri="{FF2B5EF4-FFF2-40B4-BE49-F238E27FC236}">
                  <a16:creationId xmlns:a16="http://schemas.microsoft.com/office/drawing/2014/main" id="{EDA9DD40-F93A-44D1-887E-7F5D87C0680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897289" y="2688780"/>
              <a:ext cx="274320" cy="274320"/>
            </a:xfrm>
            <a:prstGeom prst="rect">
              <a:avLst/>
            </a:prstGeom>
          </p:spPr>
        </p:pic>
      </p:grpSp>
      <p:sp>
        <p:nvSpPr>
          <p:cNvPr id="139" name="TextBox 138">
            <a:extLst>
              <a:ext uri="{FF2B5EF4-FFF2-40B4-BE49-F238E27FC236}">
                <a16:creationId xmlns:a16="http://schemas.microsoft.com/office/drawing/2014/main" id="{7BD91A45-8D94-4711-8F78-07D606209683}"/>
              </a:ext>
            </a:extLst>
          </p:cNvPr>
          <p:cNvSpPr txBox="1"/>
          <p:nvPr/>
        </p:nvSpPr>
        <p:spPr>
          <a:xfrm>
            <a:off x="238974" y="1619178"/>
            <a:ext cx="4386814" cy="1301854"/>
          </a:xfrm>
          <a:prstGeom prst="rect">
            <a:avLst/>
          </a:prstGeom>
          <a:noFill/>
        </p:spPr>
        <p:txBody>
          <a:bodyPr wrap="square" lIns="182854" tIns="146284" rIns="182854" bIns="146284" rtlCol="0">
            <a:spAutoFit/>
          </a:bodyPr>
          <a:lstStyle/>
          <a:p>
            <a:pPr marL="457112" marR="0" lvl="0" indent="-457112" algn="l" defTabSz="914225" rtl="0" eaLnBrk="1" fontAlgn="auto" latinLnBrk="0" hangingPunct="1">
              <a:lnSpc>
                <a:spcPct val="9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Direct connection (Internet)</a:t>
            </a:r>
          </a:p>
          <a:p>
            <a:pPr marL="457112" marR="0" lvl="0" indent="-457112" algn="l" defTabSz="914225" rtl="0" eaLnBrk="1" fontAlgn="auto" latinLnBrk="0" hangingPunct="1">
              <a:lnSpc>
                <a:spcPct val="9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Connection via Proxy (Internet)</a:t>
            </a:r>
          </a:p>
          <a:p>
            <a:pPr marL="457112" marR="0" lvl="0" indent="-457112" algn="l" defTabSz="914225" rtl="0" eaLnBrk="1" fontAlgn="auto" latinLnBrk="0" hangingPunct="1">
              <a:lnSpc>
                <a:spcPct val="9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Service tag (S2S VPN/ER)</a:t>
            </a:r>
          </a:p>
          <a:p>
            <a:pPr marL="457112" marR="0" lvl="0" indent="-457112" algn="l" defTabSz="914225" rtl="0" eaLnBrk="1" fontAlgn="auto" latinLnBrk="0" hangingPunct="1">
              <a:lnSpc>
                <a:spcPct val="9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Private Link (S2S VPN/ER)</a:t>
            </a:r>
          </a:p>
        </p:txBody>
      </p:sp>
    </p:spTree>
    <p:extLst>
      <p:ext uri="{BB962C8B-B14F-4D97-AF65-F5344CB8AC3E}">
        <p14:creationId xmlns:p14="http://schemas.microsoft.com/office/powerpoint/2010/main" val="22494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itle 1" descr="VM extensions&#10;">
            <a:extLst>
              <a:ext uri="{FF2B5EF4-FFF2-40B4-BE49-F238E27FC236}">
                <a16:creationId xmlns:a16="http://schemas.microsoft.com/office/drawing/2014/main" id="{E535CB30-8A51-4B05-A4B4-E463F9132BF7}"/>
              </a:ext>
            </a:extLst>
          </p:cNvPr>
          <p:cNvSpPr>
            <a:spLocks noGrp="1"/>
          </p:cNvSpPr>
          <p:nvPr>
            <p:ph type="title"/>
          </p:nvPr>
        </p:nvSpPr>
        <p:spPr>
          <a:xfrm>
            <a:off x="66303" y="11212"/>
            <a:ext cx="5923840" cy="553998"/>
          </a:xfrm>
        </p:spPr>
        <p:txBody>
          <a:bodyPr/>
          <a:lstStyle/>
          <a:p>
            <a:r>
              <a:rPr kumimoji="0" lang="en-US" sz="18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Arc-enabled servers</a:t>
            </a:r>
            <a:br>
              <a:rPr lang="en-US" sz="1800" noProof="0"/>
            </a:br>
            <a:r>
              <a:rPr lang="en-US" sz="1800" noProof="0">
                <a:latin typeface="+mn-lt"/>
              </a:rPr>
              <a:t>VM extension integration</a:t>
            </a:r>
            <a:endParaRPr lang="en-US" sz="1100">
              <a:latin typeface="+mn-lt"/>
            </a:endParaRPr>
          </a:p>
        </p:txBody>
      </p:sp>
      <p:grpSp>
        <p:nvGrpSpPr>
          <p:cNvPr id="2" name="Group 1">
            <a:extLst>
              <a:ext uri="{FF2B5EF4-FFF2-40B4-BE49-F238E27FC236}">
                <a16:creationId xmlns:a16="http://schemas.microsoft.com/office/drawing/2014/main" id="{6DFD5CD9-DFC6-228B-0F0D-CB3B5559F2BD}"/>
              </a:ext>
              <a:ext uri="{C183D7F6-B498-43B3-948B-1728B52AA6E4}">
                <adec:decorative xmlns:adec="http://schemas.microsoft.com/office/drawing/2017/decorative" val="1"/>
              </a:ext>
            </a:extLst>
          </p:cNvPr>
          <p:cNvGrpSpPr/>
          <p:nvPr/>
        </p:nvGrpSpPr>
        <p:grpSpPr>
          <a:xfrm>
            <a:off x="415531" y="297871"/>
            <a:ext cx="11053254" cy="6397890"/>
            <a:chOff x="415531" y="297871"/>
            <a:chExt cx="11053254" cy="6397890"/>
          </a:xfrm>
        </p:grpSpPr>
        <p:sp>
          <p:nvSpPr>
            <p:cNvPr id="146" name="Rectangle 145" descr="VM extensions&#10;">
              <a:extLst>
                <a:ext uri="{FF2B5EF4-FFF2-40B4-BE49-F238E27FC236}">
                  <a16:creationId xmlns:a16="http://schemas.microsoft.com/office/drawing/2014/main" id="{30A77640-BE87-40E7-8FD6-5A569F3A0BC0}"/>
                </a:ext>
              </a:extLst>
            </p:cNvPr>
            <p:cNvSpPr/>
            <p:nvPr/>
          </p:nvSpPr>
          <p:spPr bwMode="auto">
            <a:xfrm>
              <a:off x="6786889" y="333316"/>
              <a:ext cx="4681896" cy="3953908"/>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Azure Arc-enabled servers with VM extensions</a:t>
              </a:r>
            </a:p>
          </p:txBody>
        </p:sp>
        <p:sp>
          <p:nvSpPr>
            <p:cNvPr id="132" name="Rectangle 131" descr="VM extensions&#10;">
              <a:extLst>
                <a:ext uri="{FF2B5EF4-FFF2-40B4-BE49-F238E27FC236}">
                  <a16:creationId xmlns:a16="http://schemas.microsoft.com/office/drawing/2014/main" id="{4E3A1667-AC4E-4981-ACC2-DC9CB6EEF24F}"/>
                </a:ext>
              </a:extLst>
            </p:cNvPr>
            <p:cNvSpPr/>
            <p:nvPr/>
          </p:nvSpPr>
          <p:spPr bwMode="auto">
            <a:xfrm>
              <a:off x="6786889" y="4941208"/>
              <a:ext cx="4681896" cy="1754553"/>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Multicloud &amp; On-Premises servers </a:t>
              </a:r>
            </a:p>
          </p:txBody>
        </p:sp>
        <p:pic>
          <p:nvPicPr>
            <p:cNvPr id="51" name="Picture 2" descr="VM extensions&#10;">
              <a:extLst>
                <a:ext uri="{FF2B5EF4-FFF2-40B4-BE49-F238E27FC236}">
                  <a16:creationId xmlns:a16="http://schemas.microsoft.com/office/drawing/2014/main" id="{0C1992E3-E55E-4044-B899-11BA9A965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115" y="6295725"/>
              <a:ext cx="1402180" cy="24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VM extensions&#10;">
              <a:extLst>
                <a:ext uri="{FF2B5EF4-FFF2-40B4-BE49-F238E27FC236}">
                  <a16:creationId xmlns:a16="http://schemas.microsoft.com/office/drawing/2014/main" id="{2C97A3D6-367E-4AED-9E71-3A90DC46E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592" y="6217399"/>
              <a:ext cx="550177" cy="397653"/>
            </a:xfrm>
            <a:prstGeom prst="rect">
              <a:avLst/>
            </a:prstGeom>
          </p:spPr>
        </p:pic>
        <p:pic>
          <p:nvPicPr>
            <p:cNvPr id="59" name="Picture 2" descr="VM extensions&#10;">
              <a:extLst>
                <a:ext uri="{FF2B5EF4-FFF2-40B4-BE49-F238E27FC236}">
                  <a16:creationId xmlns:a16="http://schemas.microsoft.com/office/drawing/2014/main" id="{D27ED417-B7BE-42AF-A82D-BB9CA5DEFA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473903" y="6330581"/>
              <a:ext cx="1124348" cy="171287"/>
            </a:xfrm>
            <a:prstGeom prst="rect">
              <a:avLst/>
            </a:prstGeom>
            <a:noFill/>
            <a:extLst>
              <a:ext uri="{909E8E84-426E-40DD-AFC4-6F175D3DCCD1}">
                <a14:hiddenFill xmlns:a14="http://schemas.microsoft.com/office/drawing/2010/main">
                  <a:solidFill>
                    <a:srgbClr val="FFFFFF"/>
                  </a:solidFill>
                </a14:hiddenFill>
              </a:ext>
            </a:extLst>
          </p:spPr>
        </p:pic>
        <p:pic>
          <p:nvPicPr>
            <p:cNvPr id="115" name="Graphic 114" descr="VM extensions&#10;">
              <a:extLst>
                <a:ext uri="{FF2B5EF4-FFF2-40B4-BE49-F238E27FC236}">
                  <a16:creationId xmlns:a16="http://schemas.microsoft.com/office/drawing/2014/main" id="{B10EC4F2-170E-4AD7-8F8A-C5E7A4CA02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0859" y="6148645"/>
              <a:ext cx="466407" cy="466407"/>
            </a:xfrm>
            <a:prstGeom prst="rect">
              <a:avLst/>
            </a:prstGeom>
          </p:spPr>
        </p:pic>
        <p:grpSp>
          <p:nvGrpSpPr>
            <p:cNvPr id="31" name="Group 30" descr="VM extensions&#10;">
              <a:extLst>
                <a:ext uri="{FF2B5EF4-FFF2-40B4-BE49-F238E27FC236}">
                  <a16:creationId xmlns:a16="http://schemas.microsoft.com/office/drawing/2014/main" id="{90EE6B7C-F9C7-488C-B757-0B2C8EE8604C}"/>
                </a:ext>
              </a:extLst>
            </p:cNvPr>
            <p:cNvGrpSpPr/>
            <p:nvPr/>
          </p:nvGrpSpPr>
          <p:grpSpPr>
            <a:xfrm>
              <a:off x="8031101" y="5558642"/>
              <a:ext cx="2202245" cy="365760"/>
              <a:chOff x="7913580" y="5572819"/>
              <a:chExt cx="2202245" cy="365760"/>
            </a:xfrm>
          </p:grpSpPr>
          <p:pic>
            <p:nvPicPr>
              <p:cNvPr id="12" name="Graphic 11">
                <a:extLst>
                  <a:ext uri="{FF2B5EF4-FFF2-40B4-BE49-F238E27FC236}">
                    <a16:creationId xmlns:a16="http://schemas.microsoft.com/office/drawing/2014/main" id="{8E048EF1-88FD-4234-BFB4-4FC4308AB8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3580" y="5572819"/>
                <a:ext cx="365760" cy="365760"/>
              </a:xfrm>
              <a:prstGeom prst="rect">
                <a:avLst/>
              </a:prstGeom>
            </p:spPr>
          </p:pic>
          <p:pic>
            <p:nvPicPr>
              <p:cNvPr id="121" name="Graphic 120">
                <a:extLst>
                  <a:ext uri="{FF2B5EF4-FFF2-40B4-BE49-F238E27FC236}">
                    <a16:creationId xmlns:a16="http://schemas.microsoft.com/office/drawing/2014/main" id="{952502ED-7E11-480B-96C7-C35F6B3139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0877" y="5572819"/>
                <a:ext cx="365760" cy="365760"/>
              </a:xfrm>
              <a:prstGeom prst="rect">
                <a:avLst/>
              </a:prstGeom>
            </p:spPr>
          </p:pic>
          <p:pic>
            <p:nvPicPr>
              <p:cNvPr id="122" name="Graphic 121">
                <a:extLst>
                  <a:ext uri="{FF2B5EF4-FFF2-40B4-BE49-F238E27FC236}">
                    <a16:creationId xmlns:a16="http://schemas.microsoft.com/office/drawing/2014/main" id="{B9E5F858-9170-4B9A-8D6E-F20F31165E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48174" y="5572819"/>
                <a:ext cx="365760" cy="365760"/>
              </a:xfrm>
              <a:prstGeom prst="rect">
                <a:avLst/>
              </a:prstGeom>
            </p:spPr>
          </p:pic>
          <p:pic>
            <p:nvPicPr>
              <p:cNvPr id="123" name="Graphic 122">
                <a:extLst>
                  <a:ext uri="{FF2B5EF4-FFF2-40B4-BE49-F238E27FC236}">
                    <a16:creationId xmlns:a16="http://schemas.microsoft.com/office/drawing/2014/main" id="{F00DB613-A780-4813-85A6-CA504AFB43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5471" y="5572819"/>
                <a:ext cx="365760" cy="365760"/>
              </a:xfrm>
              <a:prstGeom prst="rect">
                <a:avLst/>
              </a:prstGeom>
            </p:spPr>
          </p:pic>
          <p:pic>
            <p:nvPicPr>
              <p:cNvPr id="124" name="Graphic 123">
                <a:extLst>
                  <a:ext uri="{FF2B5EF4-FFF2-40B4-BE49-F238E27FC236}">
                    <a16:creationId xmlns:a16="http://schemas.microsoft.com/office/drawing/2014/main" id="{543D3EE2-B68F-4C80-BED2-71BD8FCE71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2768" y="5572819"/>
                <a:ext cx="365760" cy="365760"/>
              </a:xfrm>
              <a:prstGeom prst="rect">
                <a:avLst/>
              </a:prstGeom>
            </p:spPr>
          </p:pic>
          <p:pic>
            <p:nvPicPr>
              <p:cNvPr id="125" name="Graphic 124">
                <a:extLst>
                  <a:ext uri="{FF2B5EF4-FFF2-40B4-BE49-F238E27FC236}">
                    <a16:creationId xmlns:a16="http://schemas.microsoft.com/office/drawing/2014/main" id="{CEFFBD6A-79BD-49FB-8F29-4CE25848AF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0065" y="5572819"/>
                <a:ext cx="365760" cy="365760"/>
              </a:xfrm>
              <a:prstGeom prst="rect">
                <a:avLst/>
              </a:prstGeom>
            </p:spPr>
          </p:pic>
        </p:grpSp>
        <p:grpSp>
          <p:nvGrpSpPr>
            <p:cNvPr id="4" name="Group 3" descr="VM extensions&#10;">
              <a:extLst>
                <a:ext uri="{FF2B5EF4-FFF2-40B4-BE49-F238E27FC236}">
                  <a16:creationId xmlns:a16="http://schemas.microsoft.com/office/drawing/2014/main" id="{4FA5AFF3-48D5-4508-84C9-02A9692FB2C1}"/>
                </a:ext>
              </a:extLst>
            </p:cNvPr>
            <p:cNvGrpSpPr/>
            <p:nvPr/>
          </p:nvGrpSpPr>
          <p:grpSpPr>
            <a:xfrm>
              <a:off x="8022138" y="2865046"/>
              <a:ext cx="2194560" cy="602715"/>
              <a:chOff x="8078422" y="3115844"/>
              <a:chExt cx="2194560" cy="602715"/>
            </a:xfrm>
          </p:grpSpPr>
          <p:grpSp>
            <p:nvGrpSpPr>
              <p:cNvPr id="21" name="Group 20">
                <a:extLst>
                  <a:ext uri="{FF2B5EF4-FFF2-40B4-BE49-F238E27FC236}">
                    <a16:creationId xmlns:a16="http://schemas.microsoft.com/office/drawing/2014/main" id="{63107B8D-82B8-4A56-95DF-913C0F231EB7}"/>
                  </a:ext>
                </a:extLst>
              </p:cNvPr>
              <p:cNvGrpSpPr/>
              <p:nvPr/>
            </p:nvGrpSpPr>
            <p:grpSpPr>
              <a:xfrm>
                <a:off x="8078422" y="3115844"/>
                <a:ext cx="365760" cy="602715"/>
                <a:chOff x="6933277" y="3260086"/>
                <a:chExt cx="365760" cy="602715"/>
              </a:xfrm>
            </p:grpSpPr>
            <p:pic>
              <p:nvPicPr>
                <p:cNvPr id="133" name="Graphic 132">
                  <a:extLst>
                    <a:ext uri="{FF2B5EF4-FFF2-40B4-BE49-F238E27FC236}">
                      <a16:creationId xmlns:a16="http://schemas.microsoft.com/office/drawing/2014/main" id="{C3A96FDC-8889-4740-B419-02A38A69AB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33277" y="3497041"/>
                  <a:ext cx="365760" cy="365760"/>
                </a:xfrm>
                <a:prstGeom prst="rect">
                  <a:avLst/>
                </a:prstGeom>
              </p:spPr>
            </p:pic>
            <p:pic>
              <p:nvPicPr>
                <p:cNvPr id="20" name="Graphic 19">
                  <a:extLst>
                    <a:ext uri="{FF2B5EF4-FFF2-40B4-BE49-F238E27FC236}">
                      <a16:creationId xmlns:a16="http://schemas.microsoft.com/office/drawing/2014/main" id="{D2F9EBEE-F3E8-45CE-9A72-0B33B5BA14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284" y="3260086"/>
                  <a:ext cx="201746" cy="201746"/>
                </a:xfrm>
                <a:prstGeom prst="rect">
                  <a:avLst/>
                </a:prstGeom>
              </p:spPr>
            </p:pic>
          </p:grpSp>
          <p:grpSp>
            <p:nvGrpSpPr>
              <p:cNvPr id="147" name="Group 146">
                <a:extLst>
                  <a:ext uri="{FF2B5EF4-FFF2-40B4-BE49-F238E27FC236}">
                    <a16:creationId xmlns:a16="http://schemas.microsoft.com/office/drawing/2014/main" id="{2FB529C1-7897-4C95-890D-8D4C5D0F3D75}"/>
                  </a:ext>
                </a:extLst>
              </p:cNvPr>
              <p:cNvGrpSpPr/>
              <p:nvPr/>
            </p:nvGrpSpPr>
            <p:grpSpPr>
              <a:xfrm>
                <a:off x="8444182" y="3115844"/>
                <a:ext cx="365760" cy="602715"/>
                <a:chOff x="6933277" y="3260086"/>
                <a:chExt cx="365760" cy="602715"/>
              </a:xfrm>
            </p:grpSpPr>
            <p:pic>
              <p:nvPicPr>
                <p:cNvPr id="148" name="Graphic 147">
                  <a:extLst>
                    <a:ext uri="{FF2B5EF4-FFF2-40B4-BE49-F238E27FC236}">
                      <a16:creationId xmlns:a16="http://schemas.microsoft.com/office/drawing/2014/main" id="{C9C083EF-19A5-4488-B397-D75A84A9ED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33277" y="3497041"/>
                  <a:ext cx="365760" cy="365760"/>
                </a:xfrm>
                <a:prstGeom prst="rect">
                  <a:avLst/>
                </a:prstGeom>
              </p:spPr>
            </p:pic>
            <p:pic>
              <p:nvPicPr>
                <p:cNvPr id="149" name="Graphic 148">
                  <a:extLst>
                    <a:ext uri="{FF2B5EF4-FFF2-40B4-BE49-F238E27FC236}">
                      <a16:creationId xmlns:a16="http://schemas.microsoft.com/office/drawing/2014/main" id="{7829E3F6-2305-46AA-852A-71F4D656D7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284" y="3260086"/>
                  <a:ext cx="201746" cy="201746"/>
                </a:xfrm>
                <a:prstGeom prst="rect">
                  <a:avLst/>
                </a:prstGeom>
              </p:spPr>
            </p:pic>
          </p:grpSp>
          <p:grpSp>
            <p:nvGrpSpPr>
              <p:cNvPr id="150" name="Group 149">
                <a:extLst>
                  <a:ext uri="{FF2B5EF4-FFF2-40B4-BE49-F238E27FC236}">
                    <a16:creationId xmlns:a16="http://schemas.microsoft.com/office/drawing/2014/main" id="{48CF30C4-39E1-447E-987B-31820BF036B2}"/>
                  </a:ext>
                </a:extLst>
              </p:cNvPr>
              <p:cNvGrpSpPr/>
              <p:nvPr/>
            </p:nvGrpSpPr>
            <p:grpSpPr>
              <a:xfrm>
                <a:off x="8809942" y="3115844"/>
                <a:ext cx="365760" cy="602715"/>
                <a:chOff x="6933277" y="3260086"/>
                <a:chExt cx="365760" cy="602715"/>
              </a:xfrm>
            </p:grpSpPr>
            <p:pic>
              <p:nvPicPr>
                <p:cNvPr id="151" name="Graphic 150">
                  <a:extLst>
                    <a:ext uri="{FF2B5EF4-FFF2-40B4-BE49-F238E27FC236}">
                      <a16:creationId xmlns:a16="http://schemas.microsoft.com/office/drawing/2014/main" id="{158B9802-E9C1-44EB-ACCE-8CBF82DBF7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33277" y="3497041"/>
                  <a:ext cx="365760" cy="365760"/>
                </a:xfrm>
                <a:prstGeom prst="rect">
                  <a:avLst/>
                </a:prstGeom>
              </p:spPr>
            </p:pic>
            <p:pic>
              <p:nvPicPr>
                <p:cNvPr id="152" name="Graphic 151">
                  <a:extLst>
                    <a:ext uri="{FF2B5EF4-FFF2-40B4-BE49-F238E27FC236}">
                      <a16:creationId xmlns:a16="http://schemas.microsoft.com/office/drawing/2014/main" id="{14177B4B-DF79-4644-A0BC-631B938122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284" y="3260086"/>
                  <a:ext cx="201746" cy="201746"/>
                </a:xfrm>
                <a:prstGeom prst="rect">
                  <a:avLst/>
                </a:prstGeom>
              </p:spPr>
            </p:pic>
          </p:grpSp>
          <p:grpSp>
            <p:nvGrpSpPr>
              <p:cNvPr id="153" name="Group 152">
                <a:extLst>
                  <a:ext uri="{FF2B5EF4-FFF2-40B4-BE49-F238E27FC236}">
                    <a16:creationId xmlns:a16="http://schemas.microsoft.com/office/drawing/2014/main" id="{BC41E065-1B7D-4BC9-8E5E-70A990C92B23}"/>
                  </a:ext>
                </a:extLst>
              </p:cNvPr>
              <p:cNvGrpSpPr/>
              <p:nvPr/>
            </p:nvGrpSpPr>
            <p:grpSpPr>
              <a:xfrm>
                <a:off x="9175702" y="3115844"/>
                <a:ext cx="365760" cy="602715"/>
                <a:chOff x="6933277" y="3260086"/>
                <a:chExt cx="365760" cy="602715"/>
              </a:xfrm>
            </p:grpSpPr>
            <p:pic>
              <p:nvPicPr>
                <p:cNvPr id="154" name="Graphic 153">
                  <a:extLst>
                    <a:ext uri="{FF2B5EF4-FFF2-40B4-BE49-F238E27FC236}">
                      <a16:creationId xmlns:a16="http://schemas.microsoft.com/office/drawing/2014/main" id="{7D2785AC-9C72-4FBC-A1A9-F3267F3133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33277" y="3497041"/>
                  <a:ext cx="365760" cy="365760"/>
                </a:xfrm>
                <a:prstGeom prst="rect">
                  <a:avLst/>
                </a:prstGeom>
              </p:spPr>
            </p:pic>
            <p:pic>
              <p:nvPicPr>
                <p:cNvPr id="155" name="Graphic 154">
                  <a:extLst>
                    <a:ext uri="{FF2B5EF4-FFF2-40B4-BE49-F238E27FC236}">
                      <a16:creationId xmlns:a16="http://schemas.microsoft.com/office/drawing/2014/main" id="{BD224F48-B916-4606-9173-A2B180404E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284" y="3260086"/>
                  <a:ext cx="201746" cy="201746"/>
                </a:xfrm>
                <a:prstGeom prst="rect">
                  <a:avLst/>
                </a:prstGeom>
              </p:spPr>
            </p:pic>
          </p:grpSp>
          <p:grpSp>
            <p:nvGrpSpPr>
              <p:cNvPr id="156" name="Group 155">
                <a:extLst>
                  <a:ext uri="{FF2B5EF4-FFF2-40B4-BE49-F238E27FC236}">
                    <a16:creationId xmlns:a16="http://schemas.microsoft.com/office/drawing/2014/main" id="{0735FA0D-3590-4DCF-BC0C-55367EAFC301}"/>
                  </a:ext>
                </a:extLst>
              </p:cNvPr>
              <p:cNvGrpSpPr/>
              <p:nvPr/>
            </p:nvGrpSpPr>
            <p:grpSpPr>
              <a:xfrm>
                <a:off x="9541462" y="3115844"/>
                <a:ext cx="365760" cy="602715"/>
                <a:chOff x="6933277" y="3260086"/>
                <a:chExt cx="365760" cy="602715"/>
              </a:xfrm>
            </p:grpSpPr>
            <p:pic>
              <p:nvPicPr>
                <p:cNvPr id="157" name="Graphic 156">
                  <a:extLst>
                    <a:ext uri="{FF2B5EF4-FFF2-40B4-BE49-F238E27FC236}">
                      <a16:creationId xmlns:a16="http://schemas.microsoft.com/office/drawing/2014/main" id="{EF3E191A-E7CC-45A0-B595-FAD32BB105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33277" y="3497041"/>
                  <a:ext cx="365760" cy="365760"/>
                </a:xfrm>
                <a:prstGeom prst="rect">
                  <a:avLst/>
                </a:prstGeom>
              </p:spPr>
            </p:pic>
            <p:pic>
              <p:nvPicPr>
                <p:cNvPr id="158" name="Graphic 157">
                  <a:extLst>
                    <a:ext uri="{FF2B5EF4-FFF2-40B4-BE49-F238E27FC236}">
                      <a16:creationId xmlns:a16="http://schemas.microsoft.com/office/drawing/2014/main" id="{9676F07F-3949-404D-ABBE-DE7615F3D9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284" y="3260086"/>
                  <a:ext cx="201746" cy="201746"/>
                </a:xfrm>
                <a:prstGeom prst="rect">
                  <a:avLst/>
                </a:prstGeom>
              </p:spPr>
            </p:pic>
          </p:grpSp>
          <p:grpSp>
            <p:nvGrpSpPr>
              <p:cNvPr id="159" name="Group 158">
                <a:extLst>
                  <a:ext uri="{FF2B5EF4-FFF2-40B4-BE49-F238E27FC236}">
                    <a16:creationId xmlns:a16="http://schemas.microsoft.com/office/drawing/2014/main" id="{7FD77BE9-EA53-451F-B1E5-3982422497E7}"/>
                  </a:ext>
                </a:extLst>
              </p:cNvPr>
              <p:cNvGrpSpPr/>
              <p:nvPr/>
            </p:nvGrpSpPr>
            <p:grpSpPr>
              <a:xfrm>
                <a:off x="9907222" y="3115844"/>
                <a:ext cx="365760" cy="602715"/>
                <a:chOff x="6933277" y="3260086"/>
                <a:chExt cx="365760" cy="602715"/>
              </a:xfrm>
            </p:grpSpPr>
            <p:pic>
              <p:nvPicPr>
                <p:cNvPr id="160" name="Graphic 159">
                  <a:extLst>
                    <a:ext uri="{FF2B5EF4-FFF2-40B4-BE49-F238E27FC236}">
                      <a16:creationId xmlns:a16="http://schemas.microsoft.com/office/drawing/2014/main" id="{078F8451-29FD-4EE6-92B0-F5A13EE04A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33277" y="3497041"/>
                  <a:ext cx="365760" cy="365760"/>
                </a:xfrm>
                <a:prstGeom prst="rect">
                  <a:avLst/>
                </a:prstGeom>
              </p:spPr>
            </p:pic>
            <p:pic>
              <p:nvPicPr>
                <p:cNvPr id="161" name="Graphic 160">
                  <a:extLst>
                    <a:ext uri="{FF2B5EF4-FFF2-40B4-BE49-F238E27FC236}">
                      <a16:creationId xmlns:a16="http://schemas.microsoft.com/office/drawing/2014/main" id="{3D97D61A-A7F6-4C0C-A9FE-243DC89874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284" y="3260086"/>
                  <a:ext cx="201746" cy="201746"/>
                </a:xfrm>
                <a:prstGeom prst="rect">
                  <a:avLst/>
                </a:prstGeom>
              </p:spPr>
            </p:pic>
          </p:grpSp>
        </p:grpSp>
        <p:grpSp>
          <p:nvGrpSpPr>
            <p:cNvPr id="5" name="Group 4" descr="VM extensions&#10;">
              <a:extLst>
                <a:ext uri="{FF2B5EF4-FFF2-40B4-BE49-F238E27FC236}">
                  <a16:creationId xmlns:a16="http://schemas.microsoft.com/office/drawing/2014/main" id="{25B122A5-A2A4-4265-8925-2A333F6A1B0B}"/>
                </a:ext>
              </a:extLst>
            </p:cNvPr>
            <p:cNvGrpSpPr/>
            <p:nvPr/>
          </p:nvGrpSpPr>
          <p:grpSpPr>
            <a:xfrm>
              <a:off x="7353640" y="449419"/>
              <a:ext cx="3548393" cy="1552314"/>
              <a:chOff x="7353640" y="449419"/>
              <a:chExt cx="3548393" cy="1552314"/>
            </a:xfrm>
          </p:grpSpPr>
          <p:sp>
            <p:nvSpPr>
              <p:cNvPr id="206" name="Rectangle 205">
                <a:extLst>
                  <a:ext uri="{FF2B5EF4-FFF2-40B4-BE49-F238E27FC236}">
                    <a16:creationId xmlns:a16="http://schemas.microsoft.com/office/drawing/2014/main" id="{85A98275-E23E-46B3-9966-70393190EC4A}"/>
                  </a:ext>
                </a:extLst>
              </p:cNvPr>
              <p:cNvSpPr/>
              <p:nvPr/>
            </p:nvSpPr>
            <p:spPr bwMode="auto">
              <a:xfrm>
                <a:off x="7353640" y="449419"/>
                <a:ext cx="3548393" cy="1552314"/>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VM extensions</a:t>
                </a:r>
              </a:p>
            </p:txBody>
          </p:sp>
          <p:grpSp>
            <p:nvGrpSpPr>
              <p:cNvPr id="30" name="Group 29">
                <a:extLst>
                  <a:ext uri="{FF2B5EF4-FFF2-40B4-BE49-F238E27FC236}">
                    <a16:creationId xmlns:a16="http://schemas.microsoft.com/office/drawing/2014/main" id="{81D99374-CBF0-41B5-87BB-664628983436}"/>
                  </a:ext>
                </a:extLst>
              </p:cNvPr>
              <p:cNvGrpSpPr/>
              <p:nvPr/>
            </p:nvGrpSpPr>
            <p:grpSpPr>
              <a:xfrm>
                <a:off x="7353641" y="492352"/>
                <a:ext cx="3548392" cy="1127893"/>
                <a:chOff x="1025207" y="4918775"/>
                <a:chExt cx="3548392" cy="1127893"/>
              </a:xfrm>
            </p:grpSpPr>
            <p:grpSp>
              <p:nvGrpSpPr>
                <p:cNvPr id="184" name="Group 183">
                  <a:extLst>
                    <a:ext uri="{FF2B5EF4-FFF2-40B4-BE49-F238E27FC236}">
                      <a16:creationId xmlns:a16="http://schemas.microsoft.com/office/drawing/2014/main" id="{8AC51C48-4FE5-40BE-94FD-84121D0A75A1}"/>
                    </a:ext>
                  </a:extLst>
                </p:cNvPr>
                <p:cNvGrpSpPr/>
                <p:nvPr/>
              </p:nvGrpSpPr>
              <p:grpSpPr>
                <a:xfrm>
                  <a:off x="1025207" y="5508789"/>
                  <a:ext cx="1214049" cy="536971"/>
                  <a:chOff x="3438765" y="892073"/>
                  <a:chExt cx="1374983" cy="536971"/>
                </a:xfrm>
              </p:grpSpPr>
              <p:sp>
                <p:nvSpPr>
                  <p:cNvPr id="185" name="Rectangle 184">
                    <a:extLst>
                      <a:ext uri="{FF2B5EF4-FFF2-40B4-BE49-F238E27FC236}">
                        <a16:creationId xmlns:a16="http://schemas.microsoft.com/office/drawing/2014/main" id="{75010968-1622-4B42-9EB9-7F6BB7CCADF9}"/>
                      </a:ext>
                    </a:extLst>
                  </p:cNvPr>
                  <p:cNvSpPr/>
                  <p:nvPr/>
                </p:nvSpPr>
                <p:spPr bwMode="auto">
                  <a:xfrm>
                    <a:off x="3501741" y="892073"/>
                    <a:ext cx="1249032" cy="53697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86" name="TextBox 185">
                    <a:extLst>
                      <a:ext uri="{FF2B5EF4-FFF2-40B4-BE49-F238E27FC236}">
                        <a16:creationId xmlns:a16="http://schemas.microsoft.com/office/drawing/2014/main" id="{97953F8E-1B52-476F-9CFB-F7F25C450123}"/>
                      </a:ext>
                    </a:extLst>
                  </p:cNvPr>
                  <p:cNvSpPr txBox="1"/>
                  <p:nvPr/>
                </p:nvSpPr>
                <p:spPr>
                  <a:xfrm>
                    <a:off x="3438765" y="892073"/>
                    <a:ext cx="1374983" cy="1846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Segoe UI" pitchFamily="34" charset="0"/>
                      </a:rPr>
                      <a:t>Microsoft Defender for Cloud</a:t>
                    </a:r>
                  </a:p>
                </p:txBody>
              </p:sp>
            </p:grpSp>
            <p:grpSp>
              <p:nvGrpSpPr>
                <p:cNvPr id="188" name="Group 187">
                  <a:extLst>
                    <a:ext uri="{FF2B5EF4-FFF2-40B4-BE49-F238E27FC236}">
                      <a16:creationId xmlns:a16="http://schemas.microsoft.com/office/drawing/2014/main" id="{9B0AEDAF-69BB-4D9E-9D33-FB30F1655110}"/>
                    </a:ext>
                  </a:extLst>
                </p:cNvPr>
                <p:cNvGrpSpPr/>
                <p:nvPr/>
              </p:nvGrpSpPr>
              <p:grpSpPr>
                <a:xfrm>
                  <a:off x="1025207" y="4918775"/>
                  <a:ext cx="1214049" cy="536971"/>
                  <a:chOff x="3438765" y="892073"/>
                  <a:chExt cx="1374983" cy="536971"/>
                </a:xfrm>
              </p:grpSpPr>
              <p:sp>
                <p:nvSpPr>
                  <p:cNvPr id="189" name="Rectangle 188">
                    <a:extLst>
                      <a:ext uri="{FF2B5EF4-FFF2-40B4-BE49-F238E27FC236}">
                        <a16:creationId xmlns:a16="http://schemas.microsoft.com/office/drawing/2014/main" id="{BE428F6C-0653-45B7-BB5F-2A2AA3477464}"/>
                      </a:ext>
                    </a:extLst>
                  </p:cNvPr>
                  <p:cNvSpPr/>
                  <p:nvPr/>
                </p:nvSpPr>
                <p:spPr bwMode="auto">
                  <a:xfrm>
                    <a:off x="3501741" y="892073"/>
                    <a:ext cx="1249032" cy="53697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0" name="TextBox 189">
                    <a:extLst>
                      <a:ext uri="{FF2B5EF4-FFF2-40B4-BE49-F238E27FC236}">
                        <a16:creationId xmlns:a16="http://schemas.microsoft.com/office/drawing/2014/main" id="{D788A1EC-5D7E-4D84-8230-329A9537AB13}"/>
                      </a:ext>
                    </a:extLst>
                  </p:cNvPr>
                  <p:cNvSpPr txBox="1"/>
                  <p:nvPr/>
                </p:nvSpPr>
                <p:spPr>
                  <a:xfrm>
                    <a:off x="3438765" y="892073"/>
                    <a:ext cx="1374983"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Monitor</a:t>
                    </a:r>
                  </a:p>
                </p:txBody>
              </p:sp>
              <p:pic>
                <p:nvPicPr>
                  <p:cNvPr id="191" name="Graphic 190">
                    <a:extLst>
                      <a:ext uri="{FF2B5EF4-FFF2-40B4-BE49-F238E27FC236}">
                        <a16:creationId xmlns:a16="http://schemas.microsoft.com/office/drawing/2014/main" id="{C5874DDE-7A20-4E76-9CCD-235B720CA4D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94708" y="1101420"/>
                    <a:ext cx="274320" cy="274320"/>
                  </a:xfrm>
                  <a:prstGeom prst="rect">
                    <a:avLst/>
                  </a:prstGeom>
                </p:spPr>
              </p:pic>
            </p:grpSp>
            <p:grpSp>
              <p:nvGrpSpPr>
                <p:cNvPr id="24" name="Group 23">
                  <a:extLst>
                    <a:ext uri="{FF2B5EF4-FFF2-40B4-BE49-F238E27FC236}">
                      <a16:creationId xmlns:a16="http://schemas.microsoft.com/office/drawing/2014/main" id="{D56F0C34-D03F-44AF-A514-14E3B4941843}"/>
                    </a:ext>
                  </a:extLst>
                </p:cNvPr>
                <p:cNvGrpSpPr/>
                <p:nvPr/>
              </p:nvGrpSpPr>
              <p:grpSpPr>
                <a:xfrm>
                  <a:off x="3359550" y="5509697"/>
                  <a:ext cx="1214049" cy="536971"/>
                  <a:chOff x="6305626" y="496957"/>
                  <a:chExt cx="1214049" cy="536971"/>
                </a:xfrm>
              </p:grpSpPr>
              <p:grpSp>
                <p:nvGrpSpPr>
                  <p:cNvPr id="192" name="Group 191">
                    <a:extLst>
                      <a:ext uri="{FF2B5EF4-FFF2-40B4-BE49-F238E27FC236}">
                        <a16:creationId xmlns:a16="http://schemas.microsoft.com/office/drawing/2014/main" id="{E93A7AC7-FBC8-4FBF-8166-55CC25CF152B}"/>
                      </a:ext>
                    </a:extLst>
                  </p:cNvPr>
                  <p:cNvGrpSpPr/>
                  <p:nvPr/>
                </p:nvGrpSpPr>
                <p:grpSpPr>
                  <a:xfrm>
                    <a:off x="6305626" y="496957"/>
                    <a:ext cx="1214049" cy="536971"/>
                    <a:chOff x="3438765" y="892073"/>
                    <a:chExt cx="1374983" cy="536971"/>
                  </a:xfrm>
                </p:grpSpPr>
                <p:sp>
                  <p:nvSpPr>
                    <p:cNvPr id="193" name="Rectangle 192">
                      <a:extLst>
                        <a:ext uri="{FF2B5EF4-FFF2-40B4-BE49-F238E27FC236}">
                          <a16:creationId xmlns:a16="http://schemas.microsoft.com/office/drawing/2014/main" id="{8F1B4BB4-684B-4F1C-A843-1E769A3F6416}"/>
                        </a:ext>
                      </a:extLst>
                    </p:cNvPr>
                    <p:cNvSpPr/>
                    <p:nvPr/>
                  </p:nvSpPr>
                  <p:spPr bwMode="auto">
                    <a:xfrm>
                      <a:off x="3501741" y="892073"/>
                      <a:ext cx="1249032" cy="53697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4" name="TextBox 193">
                      <a:extLst>
                        <a:ext uri="{FF2B5EF4-FFF2-40B4-BE49-F238E27FC236}">
                          <a16:creationId xmlns:a16="http://schemas.microsoft.com/office/drawing/2014/main" id="{057A6234-6FAA-42F4-BEFE-B85284F3E5A4}"/>
                        </a:ext>
                      </a:extLst>
                    </p:cNvPr>
                    <p:cNvSpPr txBox="1"/>
                    <p:nvPr/>
                  </p:nvSpPr>
                  <p:spPr>
                    <a:xfrm>
                      <a:off x="3438765" y="892073"/>
                      <a:ext cx="1374983"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Log Analytics</a:t>
                      </a:r>
                    </a:p>
                  </p:txBody>
                </p:sp>
              </p:grpSp>
              <p:pic>
                <p:nvPicPr>
                  <p:cNvPr id="198" name="Graphic 197">
                    <a:extLst>
                      <a:ext uri="{FF2B5EF4-FFF2-40B4-BE49-F238E27FC236}">
                        <a16:creationId xmlns:a16="http://schemas.microsoft.com/office/drawing/2014/main" id="{F25C2086-5BCA-40A5-AF08-2A3454FCF7C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15482" y="703575"/>
                    <a:ext cx="242212" cy="274320"/>
                  </a:xfrm>
                  <a:prstGeom prst="rect">
                    <a:avLst/>
                  </a:prstGeom>
                </p:spPr>
              </p:pic>
            </p:grpSp>
            <p:grpSp>
              <p:nvGrpSpPr>
                <p:cNvPr id="23" name="Group 22">
                  <a:extLst>
                    <a:ext uri="{FF2B5EF4-FFF2-40B4-BE49-F238E27FC236}">
                      <a16:creationId xmlns:a16="http://schemas.microsoft.com/office/drawing/2014/main" id="{FDD56654-7F7E-4546-A202-5EB076509676}"/>
                    </a:ext>
                  </a:extLst>
                </p:cNvPr>
                <p:cNvGrpSpPr/>
                <p:nvPr/>
              </p:nvGrpSpPr>
              <p:grpSpPr>
                <a:xfrm>
                  <a:off x="2189383" y="5508788"/>
                  <a:ext cx="1214049" cy="536971"/>
                  <a:chOff x="9660581" y="498016"/>
                  <a:chExt cx="1214049" cy="536971"/>
                </a:xfrm>
              </p:grpSpPr>
              <p:grpSp>
                <p:nvGrpSpPr>
                  <p:cNvPr id="195" name="Group 194">
                    <a:extLst>
                      <a:ext uri="{FF2B5EF4-FFF2-40B4-BE49-F238E27FC236}">
                        <a16:creationId xmlns:a16="http://schemas.microsoft.com/office/drawing/2014/main" id="{1C11A684-3060-4B4C-9733-2991687584C9}"/>
                      </a:ext>
                    </a:extLst>
                  </p:cNvPr>
                  <p:cNvGrpSpPr/>
                  <p:nvPr/>
                </p:nvGrpSpPr>
                <p:grpSpPr>
                  <a:xfrm>
                    <a:off x="9660581" y="498016"/>
                    <a:ext cx="1214049" cy="536971"/>
                    <a:chOff x="3438765" y="892073"/>
                    <a:chExt cx="1374983" cy="536971"/>
                  </a:xfrm>
                </p:grpSpPr>
                <p:sp>
                  <p:nvSpPr>
                    <p:cNvPr id="196" name="Rectangle 195">
                      <a:extLst>
                        <a:ext uri="{FF2B5EF4-FFF2-40B4-BE49-F238E27FC236}">
                          <a16:creationId xmlns:a16="http://schemas.microsoft.com/office/drawing/2014/main" id="{0A9C9081-639B-47A2-984E-FEF0C7D1B425}"/>
                        </a:ext>
                      </a:extLst>
                    </p:cNvPr>
                    <p:cNvSpPr/>
                    <p:nvPr/>
                  </p:nvSpPr>
                  <p:spPr bwMode="auto">
                    <a:xfrm>
                      <a:off x="3501741" y="892073"/>
                      <a:ext cx="1249032" cy="53697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7" name="TextBox 196">
                      <a:extLst>
                        <a:ext uri="{FF2B5EF4-FFF2-40B4-BE49-F238E27FC236}">
                          <a16:creationId xmlns:a16="http://schemas.microsoft.com/office/drawing/2014/main" id="{2A93EE8B-11ED-45B6-A472-AD0D688BBB8F}"/>
                        </a:ext>
                      </a:extLst>
                    </p:cNvPr>
                    <p:cNvSpPr txBox="1"/>
                    <p:nvPr/>
                  </p:nvSpPr>
                  <p:spPr>
                    <a:xfrm>
                      <a:off x="3438765" y="892073"/>
                      <a:ext cx="1374983"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Key Vault</a:t>
                      </a:r>
                    </a:p>
                  </p:txBody>
                </p:sp>
              </p:grpSp>
              <p:pic>
                <p:nvPicPr>
                  <p:cNvPr id="199" name="Graphic 198">
                    <a:extLst>
                      <a:ext uri="{FF2B5EF4-FFF2-40B4-BE49-F238E27FC236}">
                        <a16:creationId xmlns:a16="http://schemas.microsoft.com/office/drawing/2014/main" id="{69286A1B-E90F-4BE8-AF46-46658BD0EC6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25022" y="687140"/>
                    <a:ext cx="274320" cy="310684"/>
                  </a:xfrm>
                  <a:prstGeom prst="rect">
                    <a:avLst/>
                  </a:prstGeom>
                </p:spPr>
              </p:pic>
            </p:grpSp>
            <p:grpSp>
              <p:nvGrpSpPr>
                <p:cNvPr id="26" name="Group 25">
                  <a:extLst>
                    <a:ext uri="{FF2B5EF4-FFF2-40B4-BE49-F238E27FC236}">
                      <a16:creationId xmlns:a16="http://schemas.microsoft.com/office/drawing/2014/main" id="{20427E34-2960-43F7-91C4-EDA8323CB3B2}"/>
                    </a:ext>
                  </a:extLst>
                </p:cNvPr>
                <p:cNvGrpSpPr/>
                <p:nvPr/>
              </p:nvGrpSpPr>
              <p:grpSpPr>
                <a:xfrm>
                  <a:off x="2189383" y="4918775"/>
                  <a:ext cx="1214049" cy="536971"/>
                  <a:chOff x="3997792" y="3959828"/>
                  <a:chExt cx="1214049" cy="536971"/>
                </a:xfrm>
              </p:grpSpPr>
              <p:grpSp>
                <p:nvGrpSpPr>
                  <p:cNvPr id="200" name="Group 199">
                    <a:extLst>
                      <a:ext uri="{FF2B5EF4-FFF2-40B4-BE49-F238E27FC236}">
                        <a16:creationId xmlns:a16="http://schemas.microsoft.com/office/drawing/2014/main" id="{52497437-02CC-4F47-85B8-CDE5CF5DE3D6}"/>
                      </a:ext>
                    </a:extLst>
                  </p:cNvPr>
                  <p:cNvGrpSpPr/>
                  <p:nvPr/>
                </p:nvGrpSpPr>
                <p:grpSpPr>
                  <a:xfrm>
                    <a:off x="3997792" y="3959828"/>
                    <a:ext cx="1214049" cy="536971"/>
                    <a:chOff x="1818469" y="893698"/>
                    <a:chExt cx="1374983" cy="536971"/>
                  </a:xfrm>
                </p:grpSpPr>
                <p:sp>
                  <p:nvSpPr>
                    <p:cNvPr id="201" name="Rectangle 200">
                      <a:extLst>
                        <a:ext uri="{FF2B5EF4-FFF2-40B4-BE49-F238E27FC236}">
                          <a16:creationId xmlns:a16="http://schemas.microsoft.com/office/drawing/2014/main" id="{466111F7-2D4D-4666-BBAE-A762B56408FF}"/>
                        </a:ext>
                      </a:extLst>
                    </p:cNvPr>
                    <p:cNvSpPr/>
                    <p:nvPr/>
                  </p:nvSpPr>
                  <p:spPr bwMode="auto">
                    <a:xfrm>
                      <a:off x="1881445" y="893698"/>
                      <a:ext cx="1249032" cy="53697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02" name="TextBox 201">
                      <a:extLst>
                        <a:ext uri="{FF2B5EF4-FFF2-40B4-BE49-F238E27FC236}">
                          <a16:creationId xmlns:a16="http://schemas.microsoft.com/office/drawing/2014/main" id="{66E551BA-8C28-4611-90FC-BA30FE802A9D}"/>
                        </a:ext>
                      </a:extLst>
                    </p:cNvPr>
                    <p:cNvSpPr txBox="1"/>
                    <p:nvPr/>
                  </p:nvSpPr>
                  <p:spPr>
                    <a:xfrm>
                      <a:off x="1818469" y="893698"/>
                      <a:ext cx="1374983"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Automation</a:t>
                      </a:r>
                    </a:p>
                  </p:txBody>
                </p:sp>
              </p:grpSp>
              <p:pic>
                <p:nvPicPr>
                  <p:cNvPr id="203" name="Graphic 202">
                    <a:extLst>
                      <a:ext uri="{FF2B5EF4-FFF2-40B4-BE49-F238E27FC236}">
                        <a16:creationId xmlns:a16="http://schemas.microsoft.com/office/drawing/2014/main" id="{C55F3E0A-A67F-4014-B1AA-4275069688D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48360" y="4156824"/>
                    <a:ext cx="274320" cy="310684"/>
                  </a:xfrm>
                  <a:prstGeom prst="rect">
                    <a:avLst/>
                  </a:prstGeom>
                </p:spPr>
              </p:pic>
            </p:grpSp>
            <p:sp>
              <p:nvSpPr>
                <p:cNvPr id="204" name="Rectangle 203">
                  <a:extLst>
                    <a:ext uri="{FF2B5EF4-FFF2-40B4-BE49-F238E27FC236}">
                      <a16:creationId xmlns:a16="http://schemas.microsoft.com/office/drawing/2014/main" id="{1EDC815C-9D84-474C-8C69-D08ED6FD7CF8}"/>
                    </a:ext>
                  </a:extLst>
                </p:cNvPr>
                <p:cNvSpPr/>
                <p:nvPr/>
              </p:nvSpPr>
              <p:spPr bwMode="auto">
                <a:xfrm>
                  <a:off x="3407865" y="4918775"/>
                  <a:ext cx="1102840" cy="53697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05" name="TextBox 204">
                  <a:extLst>
                    <a:ext uri="{FF2B5EF4-FFF2-40B4-BE49-F238E27FC236}">
                      <a16:creationId xmlns:a16="http://schemas.microsoft.com/office/drawing/2014/main" id="{F9D46E4F-5A72-44FC-BE2A-45D8332269BC}"/>
                    </a:ext>
                  </a:extLst>
                </p:cNvPr>
                <p:cNvSpPr txBox="1"/>
                <p:nvPr/>
              </p:nvSpPr>
              <p:spPr>
                <a:xfrm>
                  <a:off x="3352260" y="4918775"/>
                  <a:ext cx="121404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Custom Script</a:t>
                  </a:r>
                </a:p>
              </p:txBody>
            </p:sp>
            <p:pic>
              <p:nvPicPr>
                <p:cNvPr id="29" name="Graphic 28">
                  <a:extLst>
                    <a:ext uri="{FF2B5EF4-FFF2-40B4-BE49-F238E27FC236}">
                      <a16:creationId xmlns:a16="http://schemas.microsoft.com/office/drawing/2014/main" id="{789150BC-2C3B-42AE-9C67-100379CB3EC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776404" y="5084086"/>
                  <a:ext cx="365760" cy="365760"/>
                </a:xfrm>
                <a:prstGeom prst="rect">
                  <a:avLst/>
                </a:prstGeom>
              </p:spPr>
            </p:pic>
          </p:grpSp>
        </p:grpSp>
        <p:pic>
          <p:nvPicPr>
            <p:cNvPr id="208" name="Graphic 207" descr="VM extensions&#10;">
              <a:extLst>
                <a:ext uri="{FF2B5EF4-FFF2-40B4-BE49-F238E27FC236}">
                  <a16:creationId xmlns:a16="http://schemas.microsoft.com/office/drawing/2014/main" id="{09776156-71F8-44CE-9D3C-B44F6824A92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67096" y="297871"/>
              <a:ext cx="522452" cy="522452"/>
            </a:xfrm>
            <a:prstGeom prst="rect">
              <a:avLst/>
            </a:prstGeom>
          </p:spPr>
        </p:pic>
        <p:cxnSp>
          <p:nvCxnSpPr>
            <p:cNvPr id="209" name="Straight Connector 208" descr="VM extensions&#10;">
              <a:extLst>
                <a:ext uri="{FF2B5EF4-FFF2-40B4-BE49-F238E27FC236}">
                  <a16:creationId xmlns:a16="http://schemas.microsoft.com/office/drawing/2014/main" id="{4AD2B16C-8DE2-4A94-A15E-6B5A9ED5E828}"/>
                </a:ext>
                <a:ext uri="{C183D7F6-B498-43B3-948B-1728B52AA6E4}">
                  <adec:decorative xmlns:adec="http://schemas.microsoft.com/office/drawing/2017/decorative" val="1"/>
                </a:ext>
              </a:extLst>
            </p:cNvPr>
            <p:cNvCxnSpPr>
              <a:cxnSpLocks/>
              <a:stCxn id="146" idx="2"/>
              <a:endCxn id="132" idx="0"/>
            </p:cNvCxnSpPr>
            <p:nvPr/>
          </p:nvCxnSpPr>
          <p:spPr>
            <a:xfrm>
              <a:off x="9127837" y="4287224"/>
              <a:ext cx="0" cy="653984"/>
            </a:xfrm>
            <a:prstGeom prst="line">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3" name="TextBox 212" descr="VM extensions&#10;">
              <a:extLst>
                <a:ext uri="{FF2B5EF4-FFF2-40B4-BE49-F238E27FC236}">
                  <a16:creationId xmlns:a16="http://schemas.microsoft.com/office/drawing/2014/main" id="{1943168D-F903-4B6E-A678-BDBFB61E42DA}"/>
                </a:ext>
              </a:extLst>
            </p:cNvPr>
            <p:cNvSpPr txBox="1"/>
            <p:nvPr/>
          </p:nvSpPr>
          <p:spPr>
            <a:xfrm>
              <a:off x="2883040" y="5479210"/>
              <a:ext cx="2871117" cy="258532"/>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Azure Arc-enabled servers onboarding</a:t>
              </a:r>
            </a:p>
          </p:txBody>
        </p:sp>
        <p:sp>
          <p:nvSpPr>
            <p:cNvPr id="216" name="Rectangle 215" descr="VM extensions&#10;">
              <a:extLst>
                <a:ext uri="{FF2B5EF4-FFF2-40B4-BE49-F238E27FC236}">
                  <a16:creationId xmlns:a16="http://schemas.microsoft.com/office/drawing/2014/main" id="{73F9FDCD-8B68-47DE-BF41-8D3CD105ED27}"/>
                </a:ext>
              </a:extLst>
            </p:cNvPr>
            <p:cNvSpPr/>
            <p:nvPr/>
          </p:nvSpPr>
          <p:spPr bwMode="auto">
            <a:xfrm>
              <a:off x="436028" y="1082365"/>
              <a:ext cx="2828560" cy="2994767"/>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34" name="TextBox 233" descr="VM extensions&#10;">
              <a:extLst>
                <a:ext uri="{FF2B5EF4-FFF2-40B4-BE49-F238E27FC236}">
                  <a16:creationId xmlns:a16="http://schemas.microsoft.com/office/drawing/2014/main" id="{C26E2365-C20C-4EE5-9993-8B93203D8C87}"/>
                </a:ext>
              </a:extLst>
            </p:cNvPr>
            <p:cNvSpPr txBox="1"/>
            <p:nvPr/>
          </p:nvSpPr>
          <p:spPr>
            <a:xfrm>
              <a:off x="415531" y="1125934"/>
              <a:ext cx="28285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itchFamily="34" charset="0"/>
                </a:rPr>
                <a:t>Azure Arc-enabled servers </a:t>
              </a:r>
              <a:br>
                <a:rPr kumimoji="0" lang="en-US" sz="900" b="0" i="0" u="none" strike="noStrike" kern="1200" cap="none" spc="0" normalizeH="0" baseline="0" noProof="0">
                  <a:ln>
                    <a:noFill/>
                  </a:ln>
                  <a:solidFill>
                    <a:srgbClr val="FFFFFF"/>
                  </a:solidFill>
                  <a:effectLst/>
                  <a:uLnTx/>
                  <a:uFillTx/>
                  <a:latin typeface="Segoe UI Semibold"/>
                  <a:ea typeface="+mn-ea"/>
                  <a:cs typeface="Segoe UI" pitchFamily="34" charset="0"/>
                </a:rPr>
              </a:br>
              <a:r>
                <a:rPr kumimoji="0" lang="en-US" sz="900" b="0" i="0" u="none" strike="noStrike" kern="1200" cap="none" spc="0" normalizeH="0" baseline="0" noProof="0">
                  <a:ln>
                    <a:noFill/>
                  </a:ln>
                  <a:solidFill>
                    <a:srgbClr val="FFFFFF"/>
                  </a:solidFill>
                  <a:effectLst/>
                  <a:uLnTx/>
                  <a:uFillTx/>
                  <a:latin typeface="Segoe UI Semibold"/>
                  <a:ea typeface="+mn-ea"/>
                  <a:cs typeface="Segoe UI" pitchFamily="34" charset="0"/>
                </a:rPr>
                <a:t>onboarding Interfaces</a:t>
              </a: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66" name="Group 265" descr="VM extensions&#10;">
              <a:extLst>
                <a:ext uri="{FF2B5EF4-FFF2-40B4-BE49-F238E27FC236}">
                  <a16:creationId xmlns:a16="http://schemas.microsoft.com/office/drawing/2014/main" id="{FF912DD8-F756-4F1F-B548-F8EE564588B9}"/>
                </a:ext>
              </a:extLst>
            </p:cNvPr>
            <p:cNvGrpSpPr/>
            <p:nvPr/>
          </p:nvGrpSpPr>
          <p:grpSpPr>
            <a:xfrm>
              <a:off x="492983" y="1600872"/>
              <a:ext cx="2714650" cy="2400463"/>
              <a:chOff x="1436933" y="3541457"/>
              <a:chExt cx="2714650" cy="2400463"/>
            </a:xfrm>
          </p:grpSpPr>
          <p:grpSp>
            <p:nvGrpSpPr>
              <p:cNvPr id="236" name="Group 235">
                <a:extLst>
                  <a:ext uri="{FF2B5EF4-FFF2-40B4-BE49-F238E27FC236}">
                    <a16:creationId xmlns:a16="http://schemas.microsoft.com/office/drawing/2014/main" id="{D80FFF2C-3BDB-4367-9A2D-C7E769FE8C2C}"/>
                  </a:ext>
                </a:extLst>
              </p:cNvPr>
              <p:cNvGrpSpPr/>
              <p:nvPr/>
            </p:nvGrpSpPr>
            <p:grpSpPr>
              <a:xfrm>
                <a:off x="1436933" y="3541457"/>
                <a:ext cx="1386532" cy="743869"/>
                <a:chOff x="406956" y="2105408"/>
                <a:chExt cx="915373" cy="580316"/>
              </a:xfrm>
            </p:grpSpPr>
            <p:sp>
              <p:nvSpPr>
                <p:cNvPr id="238" name="Rectangle 237">
                  <a:extLst>
                    <a:ext uri="{FF2B5EF4-FFF2-40B4-BE49-F238E27FC236}">
                      <a16:creationId xmlns:a16="http://schemas.microsoft.com/office/drawing/2014/main" id="{2580CB8F-06EC-48E9-9545-9402A2210AC6}"/>
                    </a:ext>
                  </a:extLst>
                </p:cNvPr>
                <p:cNvSpPr/>
                <p:nvPr/>
              </p:nvSpPr>
              <p:spPr bwMode="auto">
                <a:xfrm>
                  <a:off x="450872" y="2105408"/>
                  <a:ext cx="823497" cy="58031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39" name="TextBox 238">
                  <a:extLst>
                    <a:ext uri="{FF2B5EF4-FFF2-40B4-BE49-F238E27FC236}">
                      <a16:creationId xmlns:a16="http://schemas.microsoft.com/office/drawing/2014/main" id="{0C7D7655-673D-4B42-873A-2889D79E04A6}"/>
                    </a:ext>
                  </a:extLst>
                </p:cNvPr>
                <p:cNvSpPr txBox="1"/>
                <p:nvPr/>
              </p:nvSpPr>
              <p:spPr>
                <a:xfrm>
                  <a:off x="406956" y="2131503"/>
                  <a:ext cx="915373" cy="168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portal</a:t>
                  </a:r>
                </a:p>
              </p:txBody>
            </p:sp>
          </p:grpSp>
          <p:grpSp>
            <p:nvGrpSpPr>
              <p:cNvPr id="245" name="Group 244">
                <a:extLst>
                  <a:ext uri="{FF2B5EF4-FFF2-40B4-BE49-F238E27FC236}">
                    <a16:creationId xmlns:a16="http://schemas.microsoft.com/office/drawing/2014/main" id="{0D7F2A88-F885-490D-BC6B-08788BEFF868}"/>
                  </a:ext>
                </a:extLst>
              </p:cNvPr>
              <p:cNvGrpSpPr/>
              <p:nvPr/>
            </p:nvGrpSpPr>
            <p:grpSpPr>
              <a:xfrm>
                <a:off x="2765051" y="3541457"/>
                <a:ext cx="1386532" cy="743869"/>
                <a:chOff x="406956" y="2105408"/>
                <a:chExt cx="915373" cy="580316"/>
              </a:xfrm>
            </p:grpSpPr>
            <p:sp>
              <p:nvSpPr>
                <p:cNvPr id="246" name="Rectangle 245">
                  <a:extLst>
                    <a:ext uri="{FF2B5EF4-FFF2-40B4-BE49-F238E27FC236}">
                      <a16:creationId xmlns:a16="http://schemas.microsoft.com/office/drawing/2014/main" id="{1382D442-C96C-4F58-A22E-77C1DED0F0C5}"/>
                    </a:ext>
                  </a:extLst>
                </p:cNvPr>
                <p:cNvSpPr/>
                <p:nvPr/>
              </p:nvSpPr>
              <p:spPr bwMode="auto">
                <a:xfrm>
                  <a:off x="450872" y="2105408"/>
                  <a:ext cx="823497" cy="58031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47" name="TextBox 246">
                  <a:extLst>
                    <a:ext uri="{FF2B5EF4-FFF2-40B4-BE49-F238E27FC236}">
                      <a16:creationId xmlns:a16="http://schemas.microsoft.com/office/drawing/2014/main" id="{613C40B9-D289-4036-B6E7-EECBA70AFCBD}"/>
                    </a:ext>
                  </a:extLst>
                </p:cNvPr>
                <p:cNvSpPr txBox="1"/>
                <p:nvPr/>
              </p:nvSpPr>
              <p:spPr>
                <a:xfrm>
                  <a:off x="406956" y="2131503"/>
                  <a:ext cx="915373" cy="168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REST API</a:t>
                  </a:r>
                </a:p>
              </p:txBody>
            </p:sp>
          </p:grpSp>
          <p:grpSp>
            <p:nvGrpSpPr>
              <p:cNvPr id="249" name="Group 248">
                <a:extLst>
                  <a:ext uri="{FF2B5EF4-FFF2-40B4-BE49-F238E27FC236}">
                    <a16:creationId xmlns:a16="http://schemas.microsoft.com/office/drawing/2014/main" id="{A31388AB-97F1-423E-8B9F-7808056BD9BF}"/>
                  </a:ext>
                </a:extLst>
              </p:cNvPr>
              <p:cNvGrpSpPr/>
              <p:nvPr/>
            </p:nvGrpSpPr>
            <p:grpSpPr>
              <a:xfrm>
                <a:off x="1436933" y="4369754"/>
                <a:ext cx="1386532" cy="743869"/>
                <a:chOff x="406956" y="2105408"/>
                <a:chExt cx="915373" cy="580316"/>
              </a:xfrm>
            </p:grpSpPr>
            <p:sp>
              <p:nvSpPr>
                <p:cNvPr id="250" name="Rectangle 249">
                  <a:extLst>
                    <a:ext uri="{FF2B5EF4-FFF2-40B4-BE49-F238E27FC236}">
                      <a16:creationId xmlns:a16="http://schemas.microsoft.com/office/drawing/2014/main" id="{BB0CF165-E3BF-42DE-A755-8B384113618F}"/>
                    </a:ext>
                  </a:extLst>
                </p:cNvPr>
                <p:cNvSpPr/>
                <p:nvPr/>
              </p:nvSpPr>
              <p:spPr bwMode="auto">
                <a:xfrm>
                  <a:off x="450872" y="2105408"/>
                  <a:ext cx="823497" cy="58031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51" name="TextBox 250">
                  <a:extLst>
                    <a:ext uri="{FF2B5EF4-FFF2-40B4-BE49-F238E27FC236}">
                      <a16:creationId xmlns:a16="http://schemas.microsoft.com/office/drawing/2014/main" id="{29F18954-E5A5-48A4-B293-96E2C9501A81}"/>
                    </a:ext>
                  </a:extLst>
                </p:cNvPr>
                <p:cNvSpPr txBox="1"/>
                <p:nvPr/>
              </p:nvSpPr>
              <p:spPr>
                <a:xfrm>
                  <a:off x="406956" y="2131503"/>
                  <a:ext cx="915373" cy="168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CLI</a:t>
                  </a:r>
                </a:p>
              </p:txBody>
            </p:sp>
          </p:grpSp>
          <p:grpSp>
            <p:nvGrpSpPr>
              <p:cNvPr id="253" name="Group 252">
                <a:extLst>
                  <a:ext uri="{FF2B5EF4-FFF2-40B4-BE49-F238E27FC236}">
                    <a16:creationId xmlns:a16="http://schemas.microsoft.com/office/drawing/2014/main" id="{F74A1F9D-6B55-4A4C-B84E-0AAAF2199932}"/>
                  </a:ext>
                </a:extLst>
              </p:cNvPr>
              <p:cNvGrpSpPr/>
              <p:nvPr/>
            </p:nvGrpSpPr>
            <p:grpSpPr>
              <a:xfrm>
                <a:off x="2765051" y="4369754"/>
                <a:ext cx="1386532" cy="743869"/>
                <a:chOff x="406956" y="2105408"/>
                <a:chExt cx="915373" cy="580316"/>
              </a:xfrm>
            </p:grpSpPr>
            <p:sp>
              <p:nvSpPr>
                <p:cNvPr id="254" name="Rectangle 253">
                  <a:extLst>
                    <a:ext uri="{FF2B5EF4-FFF2-40B4-BE49-F238E27FC236}">
                      <a16:creationId xmlns:a16="http://schemas.microsoft.com/office/drawing/2014/main" id="{B5AD5D66-2268-4919-8635-E1C8EFED9DB4}"/>
                    </a:ext>
                  </a:extLst>
                </p:cNvPr>
                <p:cNvSpPr/>
                <p:nvPr/>
              </p:nvSpPr>
              <p:spPr bwMode="auto">
                <a:xfrm>
                  <a:off x="450872" y="2105408"/>
                  <a:ext cx="823497" cy="58031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55" name="TextBox 254">
                  <a:extLst>
                    <a:ext uri="{FF2B5EF4-FFF2-40B4-BE49-F238E27FC236}">
                      <a16:creationId xmlns:a16="http://schemas.microsoft.com/office/drawing/2014/main" id="{BD224A70-7397-4B80-9586-5E167950D0CE}"/>
                    </a:ext>
                  </a:extLst>
                </p:cNvPr>
                <p:cNvSpPr txBox="1"/>
                <p:nvPr/>
              </p:nvSpPr>
              <p:spPr>
                <a:xfrm>
                  <a:off x="406956" y="2131503"/>
                  <a:ext cx="915373" cy="168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PowerShell</a:t>
                  </a:r>
                </a:p>
              </p:txBody>
            </p:sp>
          </p:grpSp>
          <p:grpSp>
            <p:nvGrpSpPr>
              <p:cNvPr id="257" name="Group 256">
                <a:extLst>
                  <a:ext uri="{FF2B5EF4-FFF2-40B4-BE49-F238E27FC236}">
                    <a16:creationId xmlns:a16="http://schemas.microsoft.com/office/drawing/2014/main" id="{118FE5AD-E2A4-4BC6-BB88-278A8DD905FC}"/>
                  </a:ext>
                </a:extLst>
              </p:cNvPr>
              <p:cNvGrpSpPr/>
              <p:nvPr/>
            </p:nvGrpSpPr>
            <p:grpSpPr>
              <a:xfrm>
                <a:off x="1436933" y="5198051"/>
                <a:ext cx="1386532" cy="743869"/>
                <a:chOff x="406956" y="2105408"/>
                <a:chExt cx="915373" cy="580316"/>
              </a:xfrm>
            </p:grpSpPr>
            <p:sp>
              <p:nvSpPr>
                <p:cNvPr id="258" name="Rectangle 257">
                  <a:extLst>
                    <a:ext uri="{FF2B5EF4-FFF2-40B4-BE49-F238E27FC236}">
                      <a16:creationId xmlns:a16="http://schemas.microsoft.com/office/drawing/2014/main" id="{A8F7E51B-1589-49A5-BD14-0E78C9E8502D}"/>
                    </a:ext>
                  </a:extLst>
                </p:cNvPr>
                <p:cNvSpPr/>
                <p:nvPr/>
              </p:nvSpPr>
              <p:spPr bwMode="auto">
                <a:xfrm>
                  <a:off x="450872" y="2105408"/>
                  <a:ext cx="823497" cy="58031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59" name="TextBox 258">
                  <a:extLst>
                    <a:ext uri="{FF2B5EF4-FFF2-40B4-BE49-F238E27FC236}">
                      <a16:creationId xmlns:a16="http://schemas.microsoft.com/office/drawing/2014/main" id="{2C59AF5A-983F-4DAE-B6B1-5BB939B41C71}"/>
                    </a:ext>
                  </a:extLst>
                </p:cNvPr>
                <p:cNvSpPr txBox="1"/>
                <p:nvPr/>
              </p:nvSpPr>
              <p:spPr>
                <a:xfrm>
                  <a:off x="406956" y="2131503"/>
                  <a:ext cx="915373" cy="168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Windows Admin Center</a:t>
                  </a:r>
                </a:p>
              </p:txBody>
            </p:sp>
          </p:grpSp>
          <p:pic>
            <p:nvPicPr>
              <p:cNvPr id="260" name="Graphic 259">
                <a:extLst>
                  <a:ext uri="{FF2B5EF4-FFF2-40B4-BE49-F238E27FC236}">
                    <a16:creationId xmlns:a16="http://schemas.microsoft.com/office/drawing/2014/main" id="{D2350856-C5F4-4A69-8221-3223655A1F3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66883" y="5482824"/>
                <a:ext cx="365760" cy="365760"/>
              </a:xfrm>
              <a:prstGeom prst="rect">
                <a:avLst/>
              </a:prstGeom>
            </p:spPr>
          </p:pic>
          <p:grpSp>
            <p:nvGrpSpPr>
              <p:cNvPr id="261" name="Group 260">
                <a:extLst>
                  <a:ext uri="{FF2B5EF4-FFF2-40B4-BE49-F238E27FC236}">
                    <a16:creationId xmlns:a16="http://schemas.microsoft.com/office/drawing/2014/main" id="{13D192AB-7097-40A4-AB87-B0F5D7320B3F}"/>
                  </a:ext>
                </a:extLst>
              </p:cNvPr>
              <p:cNvGrpSpPr/>
              <p:nvPr/>
            </p:nvGrpSpPr>
            <p:grpSpPr>
              <a:xfrm>
                <a:off x="2765051" y="5198051"/>
                <a:ext cx="1386532" cy="743869"/>
                <a:chOff x="406956" y="2105408"/>
                <a:chExt cx="915373" cy="580316"/>
              </a:xfrm>
            </p:grpSpPr>
            <p:sp>
              <p:nvSpPr>
                <p:cNvPr id="262" name="Rectangle 261">
                  <a:extLst>
                    <a:ext uri="{FF2B5EF4-FFF2-40B4-BE49-F238E27FC236}">
                      <a16:creationId xmlns:a16="http://schemas.microsoft.com/office/drawing/2014/main" id="{17148DDE-595A-46CC-8688-5CA20C0B2F85}"/>
                    </a:ext>
                  </a:extLst>
                </p:cNvPr>
                <p:cNvSpPr/>
                <p:nvPr/>
              </p:nvSpPr>
              <p:spPr bwMode="auto">
                <a:xfrm>
                  <a:off x="450872" y="2105408"/>
                  <a:ext cx="823497" cy="58031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63" name="TextBox 262">
                  <a:extLst>
                    <a:ext uri="{FF2B5EF4-FFF2-40B4-BE49-F238E27FC236}">
                      <a16:creationId xmlns:a16="http://schemas.microsoft.com/office/drawing/2014/main" id="{58B3AFD9-9664-4F94-8444-9390440BAD6B}"/>
                    </a:ext>
                  </a:extLst>
                </p:cNvPr>
                <p:cNvSpPr txBox="1"/>
                <p:nvPr/>
              </p:nvSpPr>
              <p:spPr>
                <a:xfrm>
                  <a:off x="406956" y="2131503"/>
                  <a:ext cx="915373" cy="168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rPr>
                    <a:t>Azure Automanage</a:t>
                  </a:r>
                </a:p>
              </p:txBody>
            </p:sp>
          </p:grpSp>
          <p:pic>
            <p:nvPicPr>
              <p:cNvPr id="223" name="Graphic 222">
                <a:extLst>
                  <a:ext uri="{FF2B5EF4-FFF2-40B4-BE49-F238E27FC236}">
                    <a16:creationId xmlns:a16="http://schemas.microsoft.com/office/drawing/2014/main" id="{3DC69765-D1D1-4678-9FDC-1679BF84D2A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949709" y="4666136"/>
                <a:ext cx="354853" cy="365760"/>
              </a:xfrm>
              <a:prstGeom prst="rect">
                <a:avLst/>
              </a:prstGeom>
            </p:spPr>
          </p:pic>
          <p:pic>
            <p:nvPicPr>
              <p:cNvPr id="224" name="Graphic 223">
                <a:extLst>
                  <a:ext uri="{FF2B5EF4-FFF2-40B4-BE49-F238E27FC236}">
                    <a16:creationId xmlns:a16="http://schemas.microsoft.com/office/drawing/2014/main" id="{6F3C0939-E1AC-40CC-AA3C-9C44317122D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277827" y="4670467"/>
                <a:ext cx="354853" cy="365760"/>
              </a:xfrm>
              <a:prstGeom prst="rect">
                <a:avLst/>
              </a:prstGeom>
            </p:spPr>
          </p:pic>
          <p:pic>
            <p:nvPicPr>
              <p:cNvPr id="225" name="Graphic 224">
                <a:extLst>
                  <a:ext uri="{FF2B5EF4-FFF2-40B4-BE49-F238E27FC236}">
                    <a16:creationId xmlns:a16="http://schemas.microsoft.com/office/drawing/2014/main" id="{1D9CC6E5-7695-46BE-9073-95D3FB87381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277826" y="3852186"/>
                <a:ext cx="354853" cy="365760"/>
              </a:xfrm>
              <a:prstGeom prst="rect">
                <a:avLst/>
              </a:prstGeom>
            </p:spPr>
          </p:pic>
          <p:pic>
            <p:nvPicPr>
              <p:cNvPr id="222" name="Graphic 221">
                <a:extLst>
                  <a:ext uri="{FF2B5EF4-FFF2-40B4-BE49-F238E27FC236}">
                    <a16:creationId xmlns:a16="http://schemas.microsoft.com/office/drawing/2014/main" id="{08BA6414-AC42-46AA-B3FF-F25EF3E9D352}"/>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949709" y="3827322"/>
                <a:ext cx="354853" cy="365760"/>
              </a:xfrm>
              <a:prstGeom prst="rect">
                <a:avLst/>
              </a:prstGeom>
            </p:spPr>
          </p:pic>
          <p:pic>
            <p:nvPicPr>
              <p:cNvPr id="265" name="Graphic 264">
                <a:extLst>
                  <a:ext uri="{FF2B5EF4-FFF2-40B4-BE49-F238E27FC236}">
                    <a16:creationId xmlns:a16="http://schemas.microsoft.com/office/drawing/2014/main" id="{D23756D0-0591-4542-B34E-5C66143555D2}"/>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293777" y="5482824"/>
                <a:ext cx="322949" cy="365760"/>
              </a:xfrm>
              <a:prstGeom prst="rect">
                <a:avLst/>
              </a:prstGeom>
              <a:effectLst/>
            </p:spPr>
          </p:pic>
        </p:grpSp>
        <p:cxnSp>
          <p:nvCxnSpPr>
            <p:cNvPr id="134" name="Connector: Elbow 133" descr="VM extensions&#10;">
              <a:extLst>
                <a:ext uri="{FF2B5EF4-FFF2-40B4-BE49-F238E27FC236}">
                  <a16:creationId xmlns:a16="http://schemas.microsoft.com/office/drawing/2014/main" id="{F205F57D-1DA7-4713-BF77-114A1678908D}"/>
                </a:ext>
              </a:extLst>
            </p:cNvPr>
            <p:cNvCxnSpPr>
              <a:cxnSpLocks/>
              <a:stCxn id="20" idx="0"/>
              <a:endCxn id="206" idx="2"/>
            </p:cNvCxnSpPr>
            <p:nvPr/>
          </p:nvCxnSpPr>
          <p:spPr>
            <a:xfrm rot="5400000" flipH="1" flipV="1">
              <a:off x="8234771" y="1971981"/>
              <a:ext cx="863313" cy="922819"/>
            </a:xfrm>
            <a:prstGeom prst="bentConnector3">
              <a:avLst>
                <a:gd name="adj1" fmla="val 50000"/>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Connector: Elbow 134" descr="VM extensions&#10;">
              <a:extLst>
                <a:ext uri="{FF2B5EF4-FFF2-40B4-BE49-F238E27FC236}">
                  <a16:creationId xmlns:a16="http://schemas.microsoft.com/office/drawing/2014/main" id="{205EDF48-9573-4C73-9CF1-E0D85D37FD55}"/>
                </a:ext>
              </a:extLst>
            </p:cNvPr>
            <p:cNvCxnSpPr>
              <a:cxnSpLocks/>
              <a:stCxn id="149" idx="0"/>
              <a:endCxn id="206" idx="2"/>
            </p:cNvCxnSpPr>
            <p:nvPr/>
          </p:nvCxnSpPr>
          <p:spPr>
            <a:xfrm rot="5400000" flipH="1" flipV="1">
              <a:off x="8417651" y="2154861"/>
              <a:ext cx="863313" cy="557059"/>
            </a:xfrm>
            <a:prstGeom prst="bentConnector3">
              <a:avLst>
                <a:gd name="adj1" fmla="val 50000"/>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Connector: Elbow 135" descr="VM extensions&#10;">
              <a:extLst>
                <a:ext uri="{FF2B5EF4-FFF2-40B4-BE49-F238E27FC236}">
                  <a16:creationId xmlns:a16="http://schemas.microsoft.com/office/drawing/2014/main" id="{490DAD3A-8912-4A72-91E7-F37E6C7822F1}"/>
                </a:ext>
              </a:extLst>
            </p:cNvPr>
            <p:cNvCxnSpPr>
              <a:cxnSpLocks/>
              <a:stCxn id="152" idx="0"/>
              <a:endCxn id="206" idx="2"/>
            </p:cNvCxnSpPr>
            <p:nvPr/>
          </p:nvCxnSpPr>
          <p:spPr>
            <a:xfrm rot="5400000" flipH="1" flipV="1">
              <a:off x="8600531" y="2337741"/>
              <a:ext cx="863313" cy="191299"/>
            </a:xfrm>
            <a:prstGeom prst="bentConnector3">
              <a:avLst>
                <a:gd name="adj1" fmla="val 50000"/>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Connector: Elbow 138" descr="VM extensions&#10;">
              <a:extLst>
                <a:ext uri="{FF2B5EF4-FFF2-40B4-BE49-F238E27FC236}">
                  <a16:creationId xmlns:a16="http://schemas.microsoft.com/office/drawing/2014/main" id="{693D37F1-A3D1-4683-8C7A-961CFEFCD968}"/>
                </a:ext>
              </a:extLst>
            </p:cNvPr>
            <p:cNvCxnSpPr>
              <a:cxnSpLocks/>
              <a:stCxn id="155" idx="0"/>
              <a:endCxn id="206" idx="2"/>
            </p:cNvCxnSpPr>
            <p:nvPr/>
          </p:nvCxnSpPr>
          <p:spPr>
            <a:xfrm rot="16200000" flipV="1">
              <a:off x="8783412" y="2346159"/>
              <a:ext cx="863313" cy="174461"/>
            </a:xfrm>
            <a:prstGeom prst="bentConnector3">
              <a:avLst>
                <a:gd name="adj1" fmla="val 50000"/>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Connector: Elbow 142" descr="VM extensions&#10;">
              <a:extLst>
                <a:ext uri="{FF2B5EF4-FFF2-40B4-BE49-F238E27FC236}">
                  <a16:creationId xmlns:a16="http://schemas.microsoft.com/office/drawing/2014/main" id="{30E941A0-3A8B-469C-B3A0-F3DF718FC85B}"/>
                </a:ext>
              </a:extLst>
            </p:cNvPr>
            <p:cNvCxnSpPr>
              <a:cxnSpLocks/>
              <a:stCxn id="158" idx="0"/>
              <a:endCxn id="206" idx="2"/>
            </p:cNvCxnSpPr>
            <p:nvPr/>
          </p:nvCxnSpPr>
          <p:spPr>
            <a:xfrm rot="16200000" flipV="1">
              <a:off x="8966292" y="2163279"/>
              <a:ext cx="863313" cy="540221"/>
            </a:xfrm>
            <a:prstGeom prst="bentConnector3">
              <a:avLst>
                <a:gd name="adj1" fmla="val 50000"/>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Connector: Elbow 180" descr="VM extensions&#10;">
              <a:extLst>
                <a:ext uri="{FF2B5EF4-FFF2-40B4-BE49-F238E27FC236}">
                  <a16:creationId xmlns:a16="http://schemas.microsoft.com/office/drawing/2014/main" id="{90A2B437-FD85-4CFC-928D-B392C0E31FD7}"/>
                </a:ext>
              </a:extLst>
            </p:cNvPr>
            <p:cNvCxnSpPr>
              <a:cxnSpLocks/>
              <a:stCxn id="161" idx="0"/>
              <a:endCxn id="206" idx="2"/>
            </p:cNvCxnSpPr>
            <p:nvPr/>
          </p:nvCxnSpPr>
          <p:spPr>
            <a:xfrm rot="16200000" flipV="1">
              <a:off x="9149172" y="1980399"/>
              <a:ext cx="863313" cy="905981"/>
            </a:xfrm>
            <a:prstGeom prst="bentConnector3">
              <a:avLst>
                <a:gd name="adj1" fmla="val 50000"/>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Connector: Elbow 182" descr="VM extensions&#10;">
              <a:extLst>
                <a:ext uri="{FF2B5EF4-FFF2-40B4-BE49-F238E27FC236}">
                  <a16:creationId xmlns:a16="http://schemas.microsoft.com/office/drawing/2014/main" id="{11FBBC3C-7CE3-4F78-99E3-7B21F047C486}"/>
                </a:ext>
              </a:extLst>
            </p:cNvPr>
            <p:cNvCxnSpPr>
              <a:cxnSpLocks/>
              <a:stCxn id="132" idx="1"/>
              <a:endCxn id="216" idx="2"/>
            </p:cNvCxnSpPr>
            <p:nvPr/>
          </p:nvCxnSpPr>
          <p:spPr>
            <a:xfrm rot="10800000">
              <a:off x="1850309" y="4077133"/>
              <a:ext cx="4936581" cy="1741353"/>
            </a:xfrm>
            <a:prstGeom prst="bentConnector2">
              <a:avLst/>
            </a:prstGeom>
            <a:ln w="12700">
              <a:solidFill>
                <a:schemeClr val="accent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1" name="Graphic 100" descr="VM extensions&#10;">
              <a:extLst>
                <a:ext uri="{FF2B5EF4-FFF2-40B4-BE49-F238E27FC236}">
                  <a16:creationId xmlns:a16="http://schemas.microsoft.com/office/drawing/2014/main" id="{E4F4F3DB-FE9D-4183-B16D-E74630F943C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809987" y="1251069"/>
              <a:ext cx="320040" cy="320040"/>
            </a:xfrm>
            <a:prstGeom prst="rect">
              <a:avLst/>
            </a:prstGeom>
          </p:spPr>
        </p:pic>
      </p:grpSp>
    </p:spTree>
    <p:extLst>
      <p:ext uri="{BB962C8B-B14F-4D97-AF65-F5344CB8AC3E}">
        <p14:creationId xmlns:p14="http://schemas.microsoft.com/office/powerpoint/2010/main" val="128633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SH Access">
            <a:extLst>
              <a:ext uri="{FF2B5EF4-FFF2-40B4-BE49-F238E27FC236}">
                <a16:creationId xmlns:a16="http://schemas.microsoft.com/office/drawing/2014/main" id="{0C99A557-E7BC-4DEA-B5D0-D924B908A17B}"/>
              </a:ext>
            </a:extLst>
          </p:cNvPr>
          <p:cNvSpPr>
            <a:spLocks noGrp="1"/>
          </p:cNvSpPr>
          <p:nvPr>
            <p:ph type="title"/>
          </p:nvPr>
        </p:nvSpPr>
        <p:spPr>
          <a:xfrm>
            <a:off x="588263" y="457200"/>
            <a:ext cx="11018520" cy="861774"/>
          </a:xfrm>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Arc-enabled servers</a:t>
            </a:r>
            <a:br>
              <a:rPr lang="en-US"/>
            </a:br>
            <a:r>
              <a:rPr lang="en-US" sz="2000">
                <a:latin typeface="+mn-lt"/>
                <a:cs typeface="Segoe UI"/>
              </a:rPr>
              <a:t>SSH access - Architecture</a:t>
            </a:r>
            <a:endParaRPr lang="en-US" sz="2000">
              <a:latin typeface="+mn-lt"/>
            </a:endParaRPr>
          </a:p>
        </p:txBody>
      </p:sp>
      <p:grpSp>
        <p:nvGrpSpPr>
          <p:cNvPr id="3" name="Group 2">
            <a:extLst>
              <a:ext uri="{FF2B5EF4-FFF2-40B4-BE49-F238E27FC236}">
                <a16:creationId xmlns:a16="http://schemas.microsoft.com/office/drawing/2014/main" id="{605F4F81-36D4-DF9D-7DE8-C767967657BD}"/>
              </a:ext>
              <a:ext uri="{C183D7F6-B498-43B3-948B-1728B52AA6E4}">
                <adec:decorative xmlns:adec="http://schemas.microsoft.com/office/drawing/2017/decorative" val="1"/>
              </a:ext>
            </a:extLst>
          </p:cNvPr>
          <p:cNvGrpSpPr/>
          <p:nvPr/>
        </p:nvGrpSpPr>
        <p:grpSpPr>
          <a:xfrm>
            <a:off x="779057" y="1774790"/>
            <a:ext cx="10633886" cy="4564644"/>
            <a:chOff x="779057" y="1774790"/>
            <a:chExt cx="10633886" cy="4564644"/>
          </a:xfrm>
        </p:grpSpPr>
        <p:sp>
          <p:nvSpPr>
            <p:cNvPr id="71" name="Rectangle 70" descr="SSH Access">
              <a:extLst>
                <a:ext uri="{FF2B5EF4-FFF2-40B4-BE49-F238E27FC236}">
                  <a16:creationId xmlns:a16="http://schemas.microsoft.com/office/drawing/2014/main" id="{2BC07D9D-61A2-4205-9B68-18EFFF52BDDB}"/>
                </a:ext>
              </a:extLst>
            </p:cNvPr>
            <p:cNvSpPr/>
            <p:nvPr/>
          </p:nvSpPr>
          <p:spPr bwMode="auto">
            <a:xfrm>
              <a:off x="3058464" y="3451083"/>
              <a:ext cx="6186265" cy="1852613"/>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57" name="Rectangle 56" descr="SSH Access">
              <a:extLst>
                <a:ext uri="{FF2B5EF4-FFF2-40B4-BE49-F238E27FC236}">
                  <a16:creationId xmlns:a16="http://schemas.microsoft.com/office/drawing/2014/main" id="{14A0041C-E08A-480E-94AD-F6D9A2B4FE94}"/>
                </a:ext>
              </a:extLst>
            </p:cNvPr>
            <p:cNvSpPr/>
            <p:nvPr/>
          </p:nvSpPr>
          <p:spPr bwMode="auto">
            <a:xfrm>
              <a:off x="1449310" y="4451968"/>
              <a:ext cx="1223812" cy="614345"/>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Client/Caller</a:t>
              </a:r>
              <a:b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b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application</a:t>
              </a:r>
            </a:p>
          </p:txBody>
        </p:sp>
        <p:sp>
          <p:nvSpPr>
            <p:cNvPr id="58" name="Rectangle 57" descr="SSH Access">
              <a:extLst>
                <a:ext uri="{FF2B5EF4-FFF2-40B4-BE49-F238E27FC236}">
                  <a16:creationId xmlns:a16="http://schemas.microsoft.com/office/drawing/2014/main" id="{945F7CD0-661E-414F-BC03-46B6A381893D}"/>
                </a:ext>
              </a:extLst>
            </p:cNvPr>
            <p:cNvSpPr/>
            <p:nvPr/>
          </p:nvSpPr>
          <p:spPr bwMode="auto">
            <a:xfrm>
              <a:off x="3449430" y="4451968"/>
              <a:ext cx="1223812" cy="614345"/>
            </a:xfrm>
            <a:prstGeom prst="rect">
              <a:avLst/>
            </a:prstGeom>
            <a:solidFill>
              <a:schemeClr val="accent2">
                <a:lumMod val="50000"/>
              </a:schemeClr>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Proxy</a:t>
              </a:r>
            </a:p>
          </p:txBody>
        </p:sp>
        <p:pic>
          <p:nvPicPr>
            <p:cNvPr id="4" name="Graphic 3" descr="SSH Access">
              <a:extLst>
                <a:ext uri="{FF2B5EF4-FFF2-40B4-BE49-F238E27FC236}">
                  <a16:creationId xmlns:a16="http://schemas.microsoft.com/office/drawing/2014/main" id="{D671082F-9C0D-4AD2-A3EA-166DEF9ADA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2848" y="4530541"/>
              <a:ext cx="457200" cy="457200"/>
            </a:xfrm>
            <a:prstGeom prst="rect">
              <a:avLst/>
            </a:prstGeom>
          </p:spPr>
        </p:pic>
        <p:sp>
          <p:nvSpPr>
            <p:cNvPr id="62" name="TextBox 61" descr="SSH Access">
              <a:extLst>
                <a:ext uri="{FF2B5EF4-FFF2-40B4-BE49-F238E27FC236}">
                  <a16:creationId xmlns:a16="http://schemas.microsoft.com/office/drawing/2014/main" id="{38F002B8-119B-426E-8378-6EB61D384284}"/>
                </a:ext>
              </a:extLst>
            </p:cNvPr>
            <p:cNvSpPr txBox="1"/>
            <p:nvPr/>
          </p:nvSpPr>
          <p:spPr>
            <a:xfrm>
              <a:off x="5274664" y="5042086"/>
              <a:ext cx="1773568"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Azure Relay service</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Rectangle 65" descr="SSH Access">
              <a:extLst>
                <a:ext uri="{FF2B5EF4-FFF2-40B4-BE49-F238E27FC236}">
                  <a16:creationId xmlns:a16="http://schemas.microsoft.com/office/drawing/2014/main" id="{59C7E9BB-65BF-4095-92F5-A28C83D0ADDC}"/>
                </a:ext>
              </a:extLst>
            </p:cNvPr>
            <p:cNvSpPr/>
            <p:nvPr/>
          </p:nvSpPr>
          <p:spPr bwMode="auto">
            <a:xfrm>
              <a:off x="7637894" y="4451968"/>
              <a:ext cx="1223812" cy="614345"/>
            </a:xfrm>
            <a:prstGeom prst="rect">
              <a:avLst/>
            </a:prstGeom>
            <a:solidFill>
              <a:schemeClr val="accent2">
                <a:lumMod val="50000"/>
              </a:schemeClr>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Agent</a:t>
              </a:r>
            </a:p>
          </p:txBody>
        </p:sp>
        <p:sp>
          <p:nvSpPr>
            <p:cNvPr id="67" name="Rectangle 66" descr="SSH Access">
              <a:extLst>
                <a:ext uri="{FF2B5EF4-FFF2-40B4-BE49-F238E27FC236}">
                  <a16:creationId xmlns:a16="http://schemas.microsoft.com/office/drawing/2014/main" id="{71F54D0B-E20C-4C26-806C-C18BAA3BFA19}"/>
                </a:ext>
              </a:extLst>
            </p:cNvPr>
            <p:cNvSpPr/>
            <p:nvPr/>
          </p:nvSpPr>
          <p:spPr bwMode="auto">
            <a:xfrm>
              <a:off x="9638528" y="4451967"/>
              <a:ext cx="1223812" cy="614345"/>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Local Service</a:t>
              </a:r>
            </a:p>
          </p:txBody>
        </p:sp>
        <p:sp>
          <p:nvSpPr>
            <p:cNvPr id="68" name="Rectangle 67" descr="SSH Access">
              <a:extLst>
                <a:ext uri="{FF2B5EF4-FFF2-40B4-BE49-F238E27FC236}">
                  <a16:creationId xmlns:a16="http://schemas.microsoft.com/office/drawing/2014/main" id="{E2235493-3614-4CFE-8573-D44755492884}"/>
                </a:ext>
              </a:extLst>
            </p:cNvPr>
            <p:cNvSpPr/>
            <p:nvPr/>
          </p:nvSpPr>
          <p:spPr bwMode="auto">
            <a:xfrm>
              <a:off x="5555679" y="3555366"/>
              <a:ext cx="1223812" cy="343296"/>
            </a:xfrm>
            <a:prstGeom prst="rect">
              <a:avLst/>
            </a:prstGeom>
            <a:solidFill>
              <a:schemeClr val="accent2">
                <a:lumMod val="50000"/>
              </a:schemeClr>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GNS</a:t>
              </a:r>
            </a:p>
          </p:txBody>
        </p:sp>
        <p:sp>
          <p:nvSpPr>
            <p:cNvPr id="69" name="Rectangle 68" descr="SSH Access">
              <a:extLst>
                <a:ext uri="{FF2B5EF4-FFF2-40B4-BE49-F238E27FC236}">
                  <a16:creationId xmlns:a16="http://schemas.microsoft.com/office/drawing/2014/main" id="{456176D2-1E2E-4922-8D54-65CC222BFF59}"/>
                </a:ext>
              </a:extLst>
            </p:cNvPr>
            <p:cNvSpPr/>
            <p:nvPr/>
          </p:nvSpPr>
          <p:spPr bwMode="auto">
            <a:xfrm>
              <a:off x="7637894" y="5607342"/>
              <a:ext cx="1223812" cy="612648"/>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Managed Service Identity (MSI)</a:t>
              </a:r>
            </a:p>
          </p:txBody>
        </p:sp>
        <p:sp>
          <p:nvSpPr>
            <p:cNvPr id="9" name="Rectangle 8" descr="SSH Access">
              <a:extLst>
                <a:ext uri="{FF2B5EF4-FFF2-40B4-BE49-F238E27FC236}">
                  <a16:creationId xmlns:a16="http://schemas.microsoft.com/office/drawing/2014/main" id="{C82D0FDB-9A8E-4B23-933C-FBE852846365}"/>
                </a:ext>
              </a:extLst>
            </p:cNvPr>
            <p:cNvSpPr/>
            <p:nvPr/>
          </p:nvSpPr>
          <p:spPr bwMode="auto">
            <a:xfrm>
              <a:off x="2673122" y="4682466"/>
              <a:ext cx="770685" cy="153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13" name="Group 12" descr="SSH Access">
              <a:extLst>
                <a:ext uri="{FF2B5EF4-FFF2-40B4-BE49-F238E27FC236}">
                  <a16:creationId xmlns:a16="http://schemas.microsoft.com/office/drawing/2014/main" id="{4BFEA6B9-2A04-473A-8784-469D228C957D}"/>
                </a:ext>
              </a:extLst>
            </p:cNvPr>
            <p:cNvGrpSpPr/>
            <p:nvPr/>
          </p:nvGrpSpPr>
          <p:grpSpPr>
            <a:xfrm>
              <a:off x="4678864" y="4615842"/>
              <a:ext cx="1253984" cy="274320"/>
              <a:chOff x="4872704" y="4781537"/>
              <a:chExt cx="1253984" cy="274320"/>
            </a:xfrm>
          </p:grpSpPr>
          <p:sp>
            <p:nvSpPr>
              <p:cNvPr id="76" name="Rectangle 75">
                <a:extLst>
                  <a:ext uri="{FF2B5EF4-FFF2-40B4-BE49-F238E27FC236}">
                    <a16:creationId xmlns:a16="http://schemas.microsoft.com/office/drawing/2014/main" id="{8045FC65-AB18-4106-BEF6-B8620AC68D59}"/>
                  </a:ext>
                </a:extLst>
              </p:cNvPr>
              <p:cNvSpPr/>
              <p:nvPr/>
            </p:nvSpPr>
            <p:spPr bwMode="auto">
              <a:xfrm>
                <a:off x="4872704" y="4781537"/>
                <a:ext cx="1253983" cy="27432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C8C24DDE-FF97-48DF-9AB5-6F2E836A6BE7}"/>
                  </a:ext>
                </a:extLst>
              </p:cNvPr>
              <p:cNvSpPr/>
              <p:nvPr/>
            </p:nvSpPr>
            <p:spPr bwMode="auto">
              <a:xfrm>
                <a:off x="4878842" y="4848160"/>
                <a:ext cx="1247846" cy="1533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74" name="Rectangle 73" descr="SSH Access">
              <a:extLst>
                <a:ext uri="{FF2B5EF4-FFF2-40B4-BE49-F238E27FC236}">
                  <a16:creationId xmlns:a16="http://schemas.microsoft.com/office/drawing/2014/main" id="{1F134AF5-E8E4-44AC-B138-A5F486654593}"/>
                </a:ext>
              </a:extLst>
            </p:cNvPr>
            <p:cNvSpPr/>
            <p:nvPr/>
          </p:nvSpPr>
          <p:spPr bwMode="auto">
            <a:xfrm>
              <a:off x="8861706" y="4682466"/>
              <a:ext cx="770685" cy="153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78" name="Group 77" descr="SSH Access">
              <a:extLst>
                <a:ext uri="{FF2B5EF4-FFF2-40B4-BE49-F238E27FC236}">
                  <a16:creationId xmlns:a16="http://schemas.microsoft.com/office/drawing/2014/main" id="{D701C508-A239-49FA-A93C-52794E7697B3}"/>
                </a:ext>
              </a:extLst>
            </p:cNvPr>
            <p:cNvGrpSpPr/>
            <p:nvPr/>
          </p:nvGrpSpPr>
          <p:grpSpPr>
            <a:xfrm>
              <a:off x="6396185" y="4615842"/>
              <a:ext cx="1253984" cy="274320"/>
              <a:chOff x="4872704" y="4781537"/>
              <a:chExt cx="1253984" cy="274320"/>
            </a:xfrm>
          </p:grpSpPr>
          <p:sp>
            <p:nvSpPr>
              <p:cNvPr id="80" name="Rectangle 79">
                <a:extLst>
                  <a:ext uri="{FF2B5EF4-FFF2-40B4-BE49-F238E27FC236}">
                    <a16:creationId xmlns:a16="http://schemas.microsoft.com/office/drawing/2014/main" id="{9BA6034B-0F4A-4B2B-A3F7-E52BD382EAE5}"/>
                  </a:ext>
                </a:extLst>
              </p:cNvPr>
              <p:cNvSpPr/>
              <p:nvPr/>
            </p:nvSpPr>
            <p:spPr bwMode="auto">
              <a:xfrm>
                <a:off x="4872704" y="4781537"/>
                <a:ext cx="1253983" cy="27432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Rectangle 81">
                <a:extLst>
                  <a:ext uri="{FF2B5EF4-FFF2-40B4-BE49-F238E27FC236}">
                    <a16:creationId xmlns:a16="http://schemas.microsoft.com/office/drawing/2014/main" id="{5A3705F3-23CD-4AB3-8590-16B5DF39B64F}"/>
                  </a:ext>
                </a:extLst>
              </p:cNvPr>
              <p:cNvSpPr/>
              <p:nvPr/>
            </p:nvSpPr>
            <p:spPr bwMode="auto">
              <a:xfrm>
                <a:off x="4878842" y="4848160"/>
                <a:ext cx="1247846" cy="1533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15" name="Group 14" descr="SSH Access">
              <a:extLst>
                <a:ext uri="{FF2B5EF4-FFF2-40B4-BE49-F238E27FC236}">
                  <a16:creationId xmlns:a16="http://schemas.microsoft.com/office/drawing/2014/main" id="{115B8A43-1105-4BE5-B297-B0502BEC3D57}"/>
                </a:ext>
              </a:extLst>
            </p:cNvPr>
            <p:cNvGrpSpPr/>
            <p:nvPr/>
          </p:nvGrpSpPr>
          <p:grpSpPr>
            <a:xfrm>
              <a:off x="961937" y="1957670"/>
              <a:ext cx="2198557" cy="1116919"/>
              <a:chOff x="1643149" y="2147919"/>
              <a:chExt cx="2198557" cy="1116919"/>
            </a:xfrm>
          </p:grpSpPr>
          <p:sp>
            <p:nvSpPr>
              <p:cNvPr id="83" name="Rectangle 82">
                <a:extLst>
                  <a:ext uri="{FF2B5EF4-FFF2-40B4-BE49-F238E27FC236}">
                    <a16:creationId xmlns:a16="http://schemas.microsoft.com/office/drawing/2014/main" id="{DD5F3100-11D6-4536-9FBC-3DBBB612DDFE}"/>
                  </a:ext>
                </a:extLst>
              </p:cNvPr>
              <p:cNvSpPr/>
              <p:nvPr/>
            </p:nvSpPr>
            <p:spPr bwMode="auto">
              <a:xfrm>
                <a:off x="1643149" y="2147919"/>
                <a:ext cx="2198557" cy="1116919"/>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Azure Resource Manager</a:t>
                </a:r>
              </a:p>
            </p:txBody>
          </p:sp>
          <p:sp>
            <p:nvSpPr>
              <p:cNvPr id="85" name="Rectangle 84">
                <a:extLst>
                  <a:ext uri="{FF2B5EF4-FFF2-40B4-BE49-F238E27FC236}">
                    <a16:creationId xmlns:a16="http://schemas.microsoft.com/office/drawing/2014/main" id="{A65E4570-CB25-4A90-86A7-3D5EACD60575}"/>
                  </a:ext>
                </a:extLst>
              </p:cNvPr>
              <p:cNvSpPr/>
              <p:nvPr/>
            </p:nvSpPr>
            <p:spPr bwMode="auto">
              <a:xfrm>
                <a:off x="1930814" y="2611724"/>
                <a:ext cx="1623226" cy="422046"/>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Resource Provider</a:t>
                </a:r>
              </a:p>
            </p:txBody>
          </p:sp>
        </p:grpSp>
        <p:pic>
          <p:nvPicPr>
            <p:cNvPr id="84" name="Graphic 83" descr="SSH Access">
              <a:extLst>
                <a:ext uri="{FF2B5EF4-FFF2-40B4-BE49-F238E27FC236}">
                  <a16:creationId xmlns:a16="http://schemas.microsoft.com/office/drawing/2014/main" id="{DE343290-0053-494D-8C83-47DC409722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9057" y="1774790"/>
              <a:ext cx="365760" cy="365760"/>
            </a:xfrm>
            <a:prstGeom prst="rect">
              <a:avLst/>
            </a:prstGeom>
          </p:spPr>
        </p:pic>
        <p:cxnSp>
          <p:nvCxnSpPr>
            <p:cNvPr id="22" name="Straight Arrow Connector 21" descr="SSH Access">
              <a:extLst>
                <a:ext uri="{FF2B5EF4-FFF2-40B4-BE49-F238E27FC236}">
                  <a16:creationId xmlns:a16="http://schemas.microsoft.com/office/drawing/2014/main" id="{66132D14-B982-4711-96B9-7587BC9C8487}"/>
                </a:ext>
              </a:extLst>
            </p:cNvPr>
            <p:cNvCxnSpPr>
              <a:cxnSpLocks/>
              <a:stCxn id="57" idx="0"/>
              <a:endCxn id="83" idx="2"/>
            </p:cNvCxnSpPr>
            <p:nvPr/>
          </p:nvCxnSpPr>
          <p:spPr>
            <a:xfrm flipV="1">
              <a:off x="2061216" y="3074589"/>
              <a:ext cx="0" cy="137737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descr="SSH Access">
              <a:extLst>
                <a:ext uri="{FF2B5EF4-FFF2-40B4-BE49-F238E27FC236}">
                  <a16:creationId xmlns:a16="http://schemas.microsoft.com/office/drawing/2014/main" id="{9923CD95-091E-49FF-A08A-FBC6C697844C}"/>
                </a:ext>
              </a:extLst>
            </p:cNvPr>
            <p:cNvCxnSpPr>
              <a:cxnSpLocks/>
              <a:stCxn id="85" idx="3"/>
              <a:endCxn id="68" idx="0"/>
            </p:cNvCxnSpPr>
            <p:nvPr/>
          </p:nvCxnSpPr>
          <p:spPr>
            <a:xfrm>
              <a:off x="2872828" y="2632498"/>
              <a:ext cx="3294757" cy="922868"/>
            </a:xfrm>
            <a:prstGeom prst="bentConnector2">
              <a:avLst/>
            </a:prstGeom>
            <a:ln>
              <a:solidFill>
                <a:srgbClr val="9BF00B"/>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Connector: Elbow 89" descr="SSH Access">
              <a:extLst>
                <a:ext uri="{FF2B5EF4-FFF2-40B4-BE49-F238E27FC236}">
                  <a16:creationId xmlns:a16="http://schemas.microsoft.com/office/drawing/2014/main" id="{5CB4827A-EE2B-4DC3-8EDB-22D1F76F7811}"/>
                </a:ext>
              </a:extLst>
            </p:cNvPr>
            <p:cNvCxnSpPr>
              <a:cxnSpLocks/>
              <a:stCxn id="68" idx="3"/>
              <a:endCxn id="66" idx="0"/>
            </p:cNvCxnSpPr>
            <p:nvPr/>
          </p:nvCxnSpPr>
          <p:spPr>
            <a:xfrm>
              <a:off x="6779491" y="3727014"/>
              <a:ext cx="1470309" cy="724954"/>
            </a:xfrm>
            <a:prstGeom prst="bentConnector2">
              <a:avLst/>
            </a:prstGeom>
            <a:ln>
              <a:solidFill>
                <a:srgbClr val="9BF00B"/>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descr="SSH Access">
              <a:extLst>
                <a:ext uri="{FF2B5EF4-FFF2-40B4-BE49-F238E27FC236}">
                  <a16:creationId xmlns:a16="http://schemas.microsoft.com/office/drawing/2014/main" id="{FF460654-0565-4BF8-8544-FAA3AF36A1CB}"/>
                </a:ext>
              </a:extLst>
            </p:cNvPr>
            <p:cNvCxnSpPr>
              <a:endCxn id="4" idx="0"/>
            </p:cNvCxnSpPr>
            <p:nvPr/>
          </p:nvCxnSpPr>
          <p:spPr>
            <a:xfrm>
              <a:off x="6161448" y="3964449"/>
              <a:ext cx="0" cy="566092"/>
            </a:xfrm>
            <a:prstGeom prst="line">
              <a:avLst/>
            </a:prstGeom>
            <a:ln>
              <a:solidFill>
                <a:srgbClr val="9BF00B"/>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Rectangle: Rounded Corners 31" descr="SSH Access">
              <a:extLst>
                <a:ext uri="{FF2B5EF4-FFF2-40B4-BE49-F238E27FC236}">
                  <a16:creationId xmlns:a16="http://schemas.microsoft.com/office/drawing/2014/main" id="{F2B0DB8F-FE17-41F0-8095-FD2BD2EFDF07}"/>
                </a:ext>
              </a:extLst>
            </p:cNvPr>
            <p:cNvSpPr/>
            <p:nvPr/>
          </p:nvSpPr>
          <p:spPr bwMode="auto">
            <a:xfrm>
              <a:off x="961937" y="4040470"/>
              <a:ext cx="4194086" cy="1329331"/>
            </a:xfrm>
            <a:prstGeom prst="roundRect">
              <a:avLst>
                <a:gd name="adj" fmla="val 7896"/>
              </a:avLst>
            </a:prstGeom>
            <a:noFill/>
            <a:ln w="12700" cap="flat" cmpd="sng" algn="ctr">
              <a:solidFill>
                <a:schemeClr val="accent1"/>
              </a:solidFill>
              <a:prstDash val="sysDot"/>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97" name="Rectangle: Rounded Corners 96" descr="SSH Access">
              <a:extLst>
                <a:ext uri="{FF2B5EF4-FFF2-40B4-BE49-F238E27FC236}">
                  <a16:creationId xmlns:a16="http://schemas.microsoft.com/office/drawing/2014/main" id="{12424961-B2A6-4C18-BC5C-D90EBC431211}"/>
                </a:ext>
              </a:extLst>
            </p:cNvPr>
            <p:cNvSpPr/>
            <p:nvPr/>
          </p:nvSpPr>
          <p:spPr bwMode="auto">
            <a:xfrm>
              <a:off x="7218857" y="4040469"/>
              <a:ext cx="4194086" cy="2298965"/>
            </a:xfrm>
            <a:prstGeom prst="roundRect">
              <a:avLst>
                <a:gd name="adj" fmla="val 7896"/>
              </a:avLst>
            </a:prstGeom>
            <a:noFill/>
            <a:ln w="12700" cap="flat" cmpd="sng" algn="ctr">
              <a:solidFill>
                <a:schemeClr val="accent1"/>
              </a:solidFill>
              <a:prstDash val="sysDot"/>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98" name="Straight Connector 97" descr="SSH Access">
              <a:extLst>
                <a:ext uri="{FF2B5EF4-FFF2-40B4-BE49-F238E27FC236}">
                  <a16:creationId xmlns:a16="http://schemas.microsoft.com/office/drawing/2014/main" id="{71EDBC12-6A8A-4DCC-BC53-0585E5D4891B}"/>
                </a:ext>
              </a:extLst>
            </p:cNvPr>
            <p:cNvCxnSpPr>
              <a:cxnSpLocks/>
              <a:stCxn id="66" idx="2"/>
              <a:endCxn id="69" idx="0"/>
            </p:cNvCxnSpPr>
            <p:nvPr/>
          </p:nvCxnSpPr>
          <p:spPr>
            <a:xfrm>
              <a:off x="8249800" y="5066313"/>
              <a:ext cx="0" cy="541029"/>
            </a:xfrm>
            <a:prstGeom prst="line">
              <a:avLst/>
            </a:prstGeom>
            <a:ln>
              <a:solidFill>
                <a:srgbClr val="9BF00B"/>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95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42C2-859C-4897-93CF-4394E8D0B8CC}"/>
              </a:ext>
            </a:extLst>
          </p:cNvPr>
          <p:cNvSpPr>
            <a:spLocks noGrp="1"/>
          </p:cNvSpPr>
          <p:nvPr>
            <p:ph type="title"/>
          </p:nvPr>
        </p:nvSpPr>
        <p:spPr>
          <a:xfrm>
            <a:off x="588263" y="457200"/>
            <a:ext cx="11018520" cy="492443"/>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hybrid data manageability for SQL Server</a:t>
            </a:r>
            <a:endParaRPr lang="en-US"/>
          </a:p>
        </p:txBody>
      </p:sp>
      <p:sp>
        <p:nvSpPr>
          <p:cNvPr id="3" name="Text Placeholder 2">
            <a:extLst>
              <a:ext uri="{FF2B5EF4-FFF2-40B4-BE49-F238E27FC236}">
                <a16:creationId xmlns:a16="http://schemas.microsoft.com/office/drawing/2014/main" id="{697C2DE0-162F-5453-34C6-206E5569C0B2}"/>
              </a:ext>
            </a:extLst>
          </p:cNvPr>
          <p:cNvSpPr>
            <a:spLocks noGrp="1"/>
          </p:cNvSpPr>
          <p:nvPr>
            <p:ph type="body" sz="quarter" idx="13"/>
          </p:nvPr>
        </p:nvSpPr>
        <p:spPr>
          <a:xfrm>
            <a:off x="584199" y="1011198"/>
            <a:ext cx="11018519" cy="307777"/>
          </a:xfrm>
        </p:spPr>
        <p:txBody>
          <a:bodyPr/>
          <a:lstStyle/>
          <a:p>
            <a:r>
              <a:rPr lang="en-US" sz="2000">
                <a:solidFill>
                  <a:schemeClr val="tx1"/>
                </a:solidFill>
                <a:latin typeface="+mj-lt"/>
              </a:rPr>
              <a:t>Manage, govern, and protect your SQL Server from Azure</a:t>
            </a:r>
            <a:endParaRPr kumimoji="0" lang="en-US" sz="2000" b="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grpSp>
        <p:nvGrpSpPr>
          <p:cNvPr id="13" name="Group 12">
            <a:extLst>
              <a:ext uri="{FF2B5EF4-FFF2-40B4-BE49-F238E27FC236}">
                <a16:creationId xmlns:a16="http://schemas.microsoft.com/office/drawing/2014/main" id="{335EAA35-D983-79E0-BE83-924AA6D30964}"/>
              </a:ext>
              <a:ext uri="{C183D7F6-B498-43B3-948B-1728B52AA6E4}">
                <adec:decorative xmlns:adec="http://schemas.microsoft.com/office/drawing/2017/decorative" val="1"/>
              </a:ext>
            </a:extLst>
          </p:cNvPr>
          <p:cNvGrpSpPr/>
          <p:nvPr/>
        </p:nvGrpSpPr>
        <p:grpSpPr>
          <a:xfrm>
            <a:off x="1803400" y="1832679"/>
            <a:ext cx="1371600" cy="1371600"/>
            <a:chOff x="1803400" y="1832679"/>
            <a:chExt cx="1371600" cy="1371600"/>
          </a:xfrm>
        </p:grpSpPr>
        <p:sp>
          <p:nvSpPr>
            <p:cNvPr id="72" name="Oval 71" descr="Icon">
              <a:extLst>
                <a:ext uri="{FF2B5EF4-FFF2-40B4-BE49-F238E27FC236}">
                  <a16:creationId xmlns:a16="http://schemas.microsoft.com/office/drawing/2014/main" id="{E0EACC3C-54DD-B0DD-D1FA-F2BFDBB365C9}"/>
                </a:ext>
              </a:extLst>
            </p:cNvPr>
            <p:cNvSpPr>
              <a:spLocks noChangeAspect="1"/>
            </p:cNvSpPr>
            <p:nvPr/>
          </p:nvSpPr>
          <p:spPr bwMode="auto">
            <a:xfrm>
              <a:off x="1803400" y="1832679"/>
              <a:ext cx="1371600" cy="1371600"/>
            </a:xfrm>
            <a:prstGeom prst="ellipse">
              <a:avLst/>
            </a:prstGeom>
            <a:solidFill>
              <a:schemeClr val="bg1"/>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98" name="laptop">
              <a:extLst>
                <a:ext uri="{FF2B5EF4-FFF2-40B4-BE49-F238E27FC236}">
                  <a16:creationId xmlns:a16="http://schemas.microsoft.com/office/drawing/2014/main" id="{FA26DF08-F5AA-DBDE-D7B2-06B34EEAEB39}"/>
                </a:ext>
                <a:ext uri="{C183D7F6-B498-43B3-948B-1728B52AA6E4}">
                  <adec:decorative xmlns:adec="http://schemas.microsoft.com/office/drawing/2017/decorative" val="1"/>
                </a:ext>
              </a:extLst>
            </p:cNvPr>
            <p:cNvGrpSpPr/>
            <p:nvPr/>
          </p:nvGrpSpPr>
          <p:grpSpPr>
            <a:xfrm>
              <a:off x="2080706" y="2269264"/>
              <a:ext cx="816989" cy="498430"/>
              <a:chOff x="615531" y="1287780"/>
              <a:chExt cx="547784" cy="334192"/>
            </a:xfrm>
          </p:grpSpPr>
          <p:sp>
            <p:nvSpPr>
              <p:cNvPr id="99" name="Rectangle 5">
                <a:extLst>
                  <a:ext uri="{FF2B5EF4-FFF2-40B4-BE49-F238E27FC236}">
                    <a16:creationId xmlns:a16="http://schemas.microsoft.com/office/drawing/2014/main" id="{2F82C8A6-ED11-4AAE-342B-28C0DDCA890F}"/>
                  </a:ext>
                </a:extLst>
              </p:cNvPr>
              <p:cNvSpPr>
                <a:spLocks noChangeArrowheads="1"/>
              </p:cNvSpPr>
              <p:nvPr/>
            </p:nvSpPr>
            <p:spPr bwMode="auto">
              <a:xfrm>
                <a:off x="669292" y="1303763"/>
                <a:ext cx="441714" cy="283337"/>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0" name="Rectangle 6">
                <a:extLst>
                  <a:ext uri="{FF2B5EF4-FFF2-40B4-BE49-F238E27FC236}">
                    <a16:creationId xmlns:a16="http://schemas.microsoft.com/office/drawing/2014/main" id="{E1E081EA-EFF7-FA16-C40E-49C406FC7D9A}"/>
                  </a:ext>
                </a:extLst>
              </p:cNvPr>
              <p:cNvSpPr>
                <a:spLocks noChangeArrowheads="1"/>
              </p:cNvSpPr>
              <p:nvPr/>
            </p:nvSpPr>
            <p:spPr bwMode="auto">
              <a:xfrm>
                <a:off x="974424" y="1370601"/>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1" name="Rectangle 7">
                <a:extLst>
                  <a:ext uri="{FF2B5EF4-FFF2-40B4-BE49-F238E27FC236}">
                    <a16:creationId xmlns:a16="http://schemas.microsoft.com/office/drawing/2014/main" id="{00A67A3D-6195-5266-07B2-84D3CDAF5A64}"/>
                  </a:ext>
                </a:extLst>
              </p:cNvPr>
              <p:cNvSpPr>
                <a:spLocks noChangeArrowheads="1"/>
              </p:cNvSpPr>
              <p:nvPr/>
            </p:nvSpPr>
            <p:spPr bwMode="auto">
              <a:xfrm>
                <a:off x="974424" y="1438893"/>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2" name="Rectangle 8">
                <a:extLst>
                  <a:ext uri="{FF2B5EF4-FFF2-40B4-BE49-F238E27FC236}">
                    <a16:creationId xmlns:a16="http://schemas.microsoft.com/office/drawing/2014/main" id="{991DCD7C-F3E0-752F-185A-5797977ED5EA}"/>
                  </a:ext>
                </a:extLst>
              </p:cNvPr>
              <p:cNvSpPr>
                <a:spLocks noChangeArrowheads="1"/>
              </p:cNvSpPr>
              <p:nvPr/>
            </p:nvSpPr>
            <p:spPr bwMode="auto">
              <a:xfrm>
                <a:off x="974424" y="1510090"/>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3" name="Freeform 9">
                <a:extLst>
                  <a:ext uri="{FF2B5EF4-FFF2-40B4-BE49-F238E27FC236}">
                    <a16:creationId xmlns:a16="http://schemas.microsoft.com/office/drawing/2014/main" id="{B74A37AC-DDB6-FCCE-CA69-B16E76738DB7}"/>
                  </a:ext>
                </a:extLst>
              </p:cNvPr>
              <p:cNvSpPr>
                <a:spLocks/>
              </p:cNvSpPr>
              <p:nvPr/>
            </p:nvSpPr>
            <p:spPr bwMode="auto">
              <a:xfrm>
                <a:off x="887243" y="1357524"/>
                <a:ext cx="59573" cy="46496"/>
              </a:xfrm>
              <a:custGeom>
                <a:avLst/>
                <a:gdLst>
                  <a:gd name="T0" fmla="*/ 13 w 41"/>
                  <a:gd name="T1" fmla="*/ 32 h 32"/>
                  <a:gd name="T2" fmla="*/ 0 w 41"/>
                  <a:gd name="T3" fmla="*/ 19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9"/>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4" name="Freeform 10">
                <a:extLst>
                  <a:ext uri="{FF2B5EF4-FFF2-40B4-BE49-F238E27FC236}">
                    <a16:creationId xmlns:a16="http://schemas.microsoft.com/office/drawing/2014/main" id="{B4F31026-D5E3-0D29-B512-9670FC4511C2}"/>
                  </a:ext>
                </a:extLst>
              </p:cNvPr>
              <p:cNvSpPr>
                <a:spLocks/>
              </p:cNvSpPr>
              <p:nvPr/>
            </p:nvSpPr>
            <p:spPr bwMode="auto">
              <a:xfrm>
                <a:off x="887243" y="1422910"/>
                <a:ext cx="59573" cy="46496"/>
              </a:xfrm>
              <a:custGeom>
                <a:avLst/>
                <a:gdLst>
                  <a:gd name="T0" fmla="*/ 13 w 41"/>
                  <a:gd name="T1" fmla="*/ 32 h 32"/>
                  <a:gd name="T2" fmla="*/ 0 w 41"/>
                  <a:gd name="T3" fmla="*/ 18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8"/>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5" name="Freeform 11">
                <a:extLst>
                  <a:ext uri="{FF2B5EF4-FFF2-40B4-BE49-F238E27FC236}">
                    <a16:creationId xmlns:a16="http://schemas.microsoft.com/office/drawing/2014/main" id="{68AA7CBC-9F99-9853-B6AE-54270EE0FBA7}"/>
                  </a:ext>
                </a:extLst>
              </p:cNvPr>
              <p:cNvSpPr>
                <a:spLocks/>
              </p:cNvSpPr>
              <p:nvPr/>
            </p:nvSpPr>
            <p:spPr bwMode="auto">
              <a:xfrm>
                <a:off x="887243" y="1488295"/>
                <a:ext cx="59573" cy="45043"/>
              </a:xfrm>
              <a:custGeom>
                <a:avLst/>
                <a:gdLst>
                  <a:gd name="T0" fmla="*/ 13 w 41"/>
                  <a:gd name="T1" fmla="*/ 31 h 31"/>
                  <a:gd name="T2" fmla="*/ 0 w 41"/>
                  <a:gd name="T3" fmla="*/ 18 h 31"/>
                  <a:gd name="T4" fmla="*/ 4 w 41"/>
                  <a:gd name="T5" fmla="*/ 14 h 31"/>
                  <a:gd name="T6" fmla="*/ 13 w 41"/>
                  <a:gd name="T7" fmla="*/ 23 h 31"/>
                  <a:gd name="T8" fmla="*/ 36 w 41"/>
                  <a:gd name="T9" fmla="*/ 0 h 31"/>
                  <a:gd name="T10" fmla="*/ 41 w 41"/>
                  <a:gd name="T11" fmla="*/ 4 h 31"/>
                  <a:gd name="T12" fmla="*/ 13 w 4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1" h="31">
                    <a:moveTo>
                      <a:pt x="13" y="31"/>
                    </a:moveTo>
                    <a:lnTo>
                      <a:pt x="0" y="18"/>
                    </a:lnTo>
                    <a:lnTo>
                      <a:pt x="4" y="14"/>
                    </a:lnTo>
                    <a:lnTo>
                      <a:pt x="13" y="23"/>
                    </a:lnTo>
                    <a:lnTo>
                      <a:pt x="36" y="0"/>
                    </a:lnTo>
                    <a:lnTo>
                      <a:pt x="41" y="4"/>
                    </a:lnTo>
                    <a:lnTo>
                      <a:pt x="13"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6" name="Freeform 12">
                <a:extLst>
                  <a:ext uri="{FF2B5EF4-FFF2-40B4-BE49-F238E27FC236}">
                    <a16:creationId xmlns:a16="http://schemas.microsoft.com/office/drawing/2014/main" id="{6860044F-A253-77FF-30C9-F69B68987264}"/>
                  </a:ext>
                </a:extLst>
              </p:cNvPr>
              <p:cNvSpPr>
                <a:spLocks noEditPoints="1"/>
              </p:cNvSpPr>
              <p:nvPr/>
            </p:nvSpPr>
            <p:spPr bwMode="auto">
              <a:xfrm>
                <a:off x="657668" y="1287780"/>
                <a:ext cx="466416" cy="316756"/>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7" name="Freeform 15">
                <a:extLst>
                  <a:ext uri="{FF2B5EF4-FFF2-40B4-BE49-F238E27FC236}">
                    <a16:creationId xmlns:a16="http://schemas.microsoft.com/office/drawing/2014/main" id="{0BC089BB-F748-6774-F6FC-3EFF8063E00F}"/>
                  </a:ext>
                </a:extLst>
              </p:cNvPr>
              <p:cNvSpPr>
                <a:spLocks/>
              </p:cNvSpPr>
              <p:nvPr/>
            </p:nvSpPr>
            <p:spPr bwMode="auto">
              <a:xfrm>
                <a:off x="615531" y="1610348"/>
                <a:ext cx="547784" cy="11624"/>
              </a:xfrm>
              <a:custGeom>
                <a:avLst/>
                <a:gdLst>
                  <a:gd name="T0" fmla="*/ 633 w 637"/>
                  <a:gd name="T1" fmla="*/ 0 h 13"/>
                  <a:gd name="T2" fmla="*/ 593 w 637"/>
                  <a:gd name="T3" fmla="*/ 0 h 13"/>
                  <a:gd name="T4" fmla="*/ 593 w 637"/>
                  <a:gd name="T5" fmla="*/ 4 h 13"/>
                  <a:gd name="T6" fmla="*/ 589 w 637"/>
                  <a:gd name="T7" fmla="*/ 4 h 13"/>
                  <a:gd name="T8" fmla="*/ 47 w 637"/>
                  <a:gd name="T9" fmla="*/ 4 h 13"/>
                  <a:gd name="T10" fmla="*/ 43 w 637"/>
                  <a:gd name="T11" fmla="*/ 4 h 13"/>
                  <a:gd name="T12" fmla="*/ 43 w 637"/>
                  <a:gd name="T13" fmla="*/ 0 h 13"/>
                  <a:gd name="T14" fmla="*/ 4 w 637"/>
                  <a:gd name="T15" fmla="*/ 0 h 13"/>
                  <a:gd name="T16" fmla="*/ 2 w 637"/>
                  <a:gd name="T17" fmla="*/ 6 h 13"/>
                  <a:gd name="T18" fmla="*/ 9 w 637"/>
                  <a:gd name="T19" fmla="*/ 10 h 13"/>
                  <a:gd name="T20" fmla="*/ 19 w 637"/>
                  <a:gd name="T21" fmla="*/ 13 h 13"/>
                  <a:gd name="T22" fmla="*/ 617 w 637"/>
                  <a:gd name="T23" fmla="*/ 13 h 13"/>
                  <a:gd name="T24" fmla="*/ 627 w 637"/>
                  <a:gd name="T25" fmla="*/ 10 h 13"/>
                  <a:gd name="T26" fmla="*/ 634 w 637"/>
                  <a:gd name="T27" fmla="*/ 6 h 13"/>
                  <a:gd name="T28" fmla="*/ 633 w 637"/>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7" h="13">
                    <a:moveTo>
                      <a:pt x="633" y="0"/>
                    </a:moveTo>
                    <a:cubicBezTo>
                      <a:pt x="593" y="0"/>
                      <a:pt x="593" y="0"/>
                      <a:pt x="593" y="0"/>
                    </a:cubicBezTo>
                    <a:cubicBezTo>
                      <a:pt x="593" y="4"/>
                      <a:pt x="593" y="4"/>
                      <a:pt x="593" y="4"/>
                    </a:cubicBezTo>
                    <a:cubicBezTo>
                      <a:pt x="589" y="4"/>
                      <a:pt x="589" y="4"/>
                      <a:pt x="589" y="4"/>
                    </a:cubicBezTo>
                    <a:cubicBezTo>
                      <a:pt x="47" y="4"/>
                      <a:pt x="47" y="4"/>
                      <a:pt x="47" y="4"/>
                    </a:cubicBezTo>
                    <a:cubicBezTo>
                      <a:pt x="43" y="4"/>
                      <a:pt x="43" y="4"/>
                      <a:pt x="43" y="4"/>
                    </a:cubicBezTo>
                    <a:cubicBezTo>
                      <a:pt x="43" y="0"/>
                      <a:pt x="43" y="0"/>
                      <a:pt x="43" y="0"/>
                    </a:cubicBezTo>
                    <a:cubicBezTo>
                      <a:pt x="4" y="0"/>
                      <a:pt x="4" y="0"/>
                      <a:pt x="4" y="0"/>
                    </a:cubicBezTo>
                    <a:cubicBezTo>
                      <a:pt x="1" y="0"/>
                      <a:pt x="0" y="4"/>
                      <a:pt x="2" y="6"/>
                    </a:cubicBezTo>
                    <a:cubicBezTo>
                      <a:pt x="9" y="10"/>
                      <a:pt x="9" y="10"/>
                      <a:pt x="9" y="10"/>
                    </a:cubicBezTo>
                    <a:cubicBezTo>
                      <a:pt x="12" y="12"/>
                      <a:pt x="15" y="13"/>
                      <a:pt x="19" y="13"/>
                    </a:cubicBezTo>
                    <a:cubicBezTo>
                      <a:pt x="617" y="13"/>
                      <a:pt x="617" y="13"/>
                      <a:pt x="617" y="13"/>
                    </a:cubicBezTo>
                    <a:cubicBezTo>
                      <a:pt x="621" y="13"/>
                      <a:pt x="624" y="12"/>
                      <a:pt x="627" y="10"/>
                    </a:cubicBezTo>
                    <a:cubicBezTo>
                      <a:pt x="634" y="6"/>
                      <a:pt x="634" y="6"/>
                      <a:pt x="634" y="6"/>
                    </a:cubicBezTo>
                    <a:cubicBezTo>
                      <a:pt x="637" y="4"/>
                      <a:pt x="635" y="0"/>
                      <a:pt x="633" y="0"/>
                    </a:cubicBezTo>
                    <a:close/>
                  </a:path>
                </a:pathLst>
              </a:custGeom>
              <a:solidFill>
                <a:srgbClr val="4FE4FF"/>
              </a:solidFill>
              <a:ln w="9525">
                <a:solidFill>
                  <a:srgbClr val="4FE4FF"/>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8" name="Rectangle 18">
                <a:extLst>
                  <a:ext uri="{FF2B5EF4-FFF2-40B4-BE49-F238E27FC236}">
                    <a16:creationId xmlns:a16="http://schemas.microsoft.com/office/drawing/2014/main" id="{4EC92E7E-0AD2-8FDB-CBE5-F9F866D34BA3}"/>
                  </a:ext>
                </a:extLst>
              </p:cNvPr>
              <p:cNvSpPr>
                <a:spLocks noChangeArrowheads="1"/>
              </p:cNvSpPr>
              <p:nvPr/>
            </p:nvSpPr>
            <p:spPr bwMode="auto">
              <a:xfrm>
                <a:off x="705617" y="1486842"/>
                <a:ext cx="21795" cy="523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9" name="Rectangle 19">
                <a:extLst>
                  <a:ext uri="{FF2B5EF4-FFF2-40B4-BE49-F238E27FC236}">
                    <a16:creationId xmlns:a16="http://schemas.microsoft.com/office/drawing/2014/main" id="{CC0C95CF-5B59-D8FD-32B4-9A3772A820EA}"/>
                  </a:ext>
                </a:extLst>
              </p:cNvPr>
              <p:cNvSpPr>
                <a:spLocks noChangeArrowheads="1"/>
              </p:cNvSpPr>
              <p:nvPr/>
            </p:nvSpPr>
            <p:spPr bwMode="auto">
              <a:xfrm>
                <a:off x="705617" y="1504278"/>
                <a:ext cx="21795" cy="3487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0" name="Rectangle 20">
                <a:extLst>
                  <a:ext uri="{FF2B5EF4-FFF2-40B4-BE49-F238E27FC236}">
                    <a16:creationId xmlns:a16="http://schemas.microsoft.com/office/drawing/2014/main" id="{CC193ACD-C02A-AF27-29F3-767732B52A5B}"/>
                  </a:ext>
                </a:extLst>
              </p:cNvPr>
              <p:cNvSpPr>
                <a:spLocks noChangeArrowheads="1"/>
              </p:cNvSpPr>
              <p:nvPr/>
            </p:nvSpPr>
            <p:spPr bwMode="auto">
              <a:xfrm>
                <a:off x="736131" y="1462141"/>
                <a:ext cx="20342" cy="770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1" name="Rectangle 21">
                <a:extLst>
                  <a:ext uri="{FF2B5EF4-FFF2-40B4-BE49-F238E27FC236}">
                    <a16:creationId xmlns:a16="http://schemas.microsoft.com/office/drawing/2014/main" id="{E3E2C67A-BD02-C601-0B50-84E33E38A7B3}"/>
                  </a:ext>
                </a:extLst>
              </p:cNvPr>
              <p:cNvSpPr>
                <a:spLocks noChangeArrowheads="1"/>
              </p:cNvSpPr>
              <p:nvPr/>
            </p:nvSpPr>
            <p:spPr bwMode="auto">
              <a:xfrm>
                <a:off x="736131" y="1491201"/>
                <a:ext cx="20342" cy="479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2" name="Rectangle 22">
                <a:extLst>
                  <a:ext uri="{FF2B5EF4-FFF2-40B4-BE49-F238E27FC236}">
                    <a16:creationId xmlns:a16="http://schemas.microsoft.com/office/drawing/2014/main" id="{3A780FC1-987F-69E7-2DD5-24524F5DF685}"/>
                  </a:ext>
                </a:extLst>
              </p:cNvPr>
              <p:cNvSpPr>
                <a:spLocks noChangeArrowheads="1"/>
              </p:cNvSpPr>
              <p:nvPr/>
            </p:nvSpPr>
            <p:spPr bwMode="auto">
              <a:xfrm>
                <a:off x="826217" y="1374961"/>
                <a:ext cx="20342" cy="164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3" name="Rectangle 23">
                <a:extLst>
                  <a:ext uri="{FF2B5EF4-FFF2-40B4-BE49-F238E27FC236}">
                    <a16:creationId xmlns:a16="http://schemas.microsoft.com/office/drawing/2014/main" id="{955D2764-B9F6-37D3-5E9F-DC2B1F78291D}"/>
                  </a:ext>
                </a:extLst>
              </p:cNvPr>
              <p:cNvSpPr>
                <a:spLocks noChangeArrowheads="1"/>
              </p:cNvSpPr>
              <p:nvPr/>
            </p:nvSpPr>
            <p:spPr bwMode="auto">
              <a:xfrm>
                <a:off x="826217" y="1402568"/>
                <a:ext cx="20342" cy="13658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4" name="Rectangle 24">
                <a:extLst>
                  <a:ext uri="{FF2B5EF4-FFF2-40B4-BE49-F238E27FC236}">
                    <a16:creationId xmlns:a16="http://schemas.microsoft.com/office/drawing/2014/main" id="{F770B162-2026-1CE5-2C2B-D7B1BE4DF065}"/>
                  </a:ext>
                </a:extLst>
              </p:cNvPr>
              <p:cNvSpPr>
                <a:spLocks noChangeArrowheads="1"/>
              </p:cNvSpPr>
              <p:nvPr/>
            </p:nvSpPr>
            <p:spPr bwMode="auto">
              <a:xfrm>
                <a:off x="795704" y="1414192"/>
                <a:ext cx="21795" cy="124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5" name="Rectangle 25">
                <a:extLst>
                  <a:ext uri="{FF2B5EF4-FFF2-40B4-BE49-F238E27FC236}">
                    <a16:creationId xmlns:a16="http://schemas.microsoft.com/office/drawing/2014/main" id="{C3C0AF1D-70E6-DDCD-485D-A63D084A062F}"/>
                  </a:ext>
                </a:extLst>
              </p:cNvPr>
              <p:cNvSpPr>
                <a:spLocks noChangeArrowheads="1"/>
              </p:cNvSpPr>
              <p:nvPr/>
            </p:nvSpPr>
            <p:spPr bwMode="auto">
              <a:xfrm>
                <a:off x="765191" y="1454876"/>
                <a:ext cx="21795" cy="84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6" name="Rectangle 26">
                <a:extLst>
                  <a:ext uri="{FF2B5EF4-FFF2-40B4-BE49-F238E27FC236}">
                    <a16:creationId xmlns:a16="http://schemas.microsoft.com/office/drawing/2014/main" id="{E0803F78-B279-1BF9-8D3E-7489AD628A87}"/>
                  </a:ext>
                </a:extLst>
              </p:cNvPr>
              <p:cNvSpPr>
                <a:spLocks noChangeArrowheads="1"/>
              </p:cNvSpPr>
              <p:nvPr/>
            </p:nvSpPr>
            <p:spPr bwMode="auto">
              <a:xfrm>
                <a:off x="765191" y="1472312"/>
                <a:ext cx="21795" cy="6683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7" name="Rectangle 27">
                <a:extLst>
                  <a:ext uri="{FF2B5EF4-FFF2-40B4-BE49-F238E27FC236}">
                    <a16:creationId xmlns:a16="http://schemas.microsoft.com/office/drawing/2014/main" id="{365ABA41-02FB-217C-F2F8-A6E39A288B13}"/>
                  </a:ext>
                </a:extLst>
              </p:cNvPr>
              <p:cNvSpPr>
                <a:spLocks noChangeArrowheads="1"/>
              </p:cNvSpPr>
              <p:nvPr/>
            </p:nvSpPr>
            <p:spPr bwMode="auto">
              <a:xfrm>
                <a:off x="795704" y="1428722"/>
                <a:ext cx="21795" cy="1104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15" name="Group 14">
            <a:extLst>
              <a:ext uri="{FF2B5EF4-FFF2-40B4-BE49-F238E27FC236}">
                <a16:creationId xmlns:a16="http://schemas.microsoft.com/office/drawing/2014/main" id="{E5CA66F2-6CEC-72FD-4BC4-DF6B52D3166B}"/>
              </a:ext>
              <a:ext uri="{C183D7F6-B498-43B3-948B-1728B52AA6E4}">
                <adec:decorative xmlns:adec="http://schemas.microsoft.com/office/drawing/2017/decorative" val="1"/>
              </a:ext>
            </a:extLst>
          </p:cNvPr>
          <p:cNvGrpSpPr/>
          <p:nvPr/>
        </p:nvGrpSpPr>
        <p:grpSpPr>
          <a:xfrm>
            <a:off x="9017000" y="1835525"/>
            <a:ext cx="1371600" cy="1371600"/>
            <a:chOff x="9017000" y="1835525"/>
            <a:chExt cx="1371600" cy="1371600"/>
          </a:xfrm>
        </p:grpSpPr>
        <p:sp>
          <p:nvSpPr>
            <p:cNvPr id="70" name="Oval 69" descr="Icon">
              <a:extLst>
                <a:ext uri="{FF2B5EF4-FFF2-40B4-BE49-F238E27FC236}">
                  <a16:creationId xmlns:a16="http://schemas.microsoft.com/office/drawing/2014/main" id="{34D77D0C-C6A0-E4E8-4A7A-FB125F1AD798}"/>
                </a:ext>
              </a:extLst>
            </p:cNvPr>
            <p:cNvSpPr>
              <a:spLocks noChangeAspect="1"/>
            </p:cNvSpPr>
            <p:nvPr/>
          </p:nvSpPr>
          <p:spPr bwMode="auto">
            <a:xfrm>
              <a:off x="9017000" y="1835525"/>
              <a:ext cx="1371600" cy="1371600"/>
            </a:xfrm>
            <a:prstGeom prst="ellipse">
              <a:avLst/>
            </a:prstGeom>
            <a:solidFill>
              <a:schemeClr val="bg1"/>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18" name="Graphic 1">
              <a:extLst>
                <a:ext uri="{FF2B5EF4-FFF2-40B4-BE49-F238E27FC236}">
                  <a16:creationId xmlns:a16="http://schemas.microsoft.com/office/drawing/2014/main" id="{0C0A7011-C59A-E8AC-A4E5-BE68BB1256ED}"/>
                </a:ext>
                <a:ext uri="{C183D7F6-B498-43B3-948B-1728B52AA6E4}">
                  <adec:decorative xmlns:adec="http://schemas.microsoft.com/office/drawing/2017/decorative" val="1"/>
                </a:ext>
              </a:extLst>
            </p:cNvPr>
            <p:cNvGrpSpPr>
              <a:grpSpLocks noChangeAspect="1"/>
            </p:cNvGrpSpPr>
            <p:nvPr/>
          </p:nvGrpSpPr>
          <p:grpSpPr>
            <a:xfrm>
              <a:off x="9405853" y="2224145"/>
              <a:ext cx="593895" cy="594360"/>
              <a:chOff x="2357717" y="7516899"/>
              <a:chExt cx="395683" cy="395992"/>
            </a:xfrm>
            <a:solidFill>
              <a:schemeClr val="accent1"/>
            </a:solidFill>
          </p:grpSpPr>
          <p:sp>
            <p:nvSpPr>
              <p:cNvPr id="119" name="Freeform: Shape 118">
                <a:extLst>
                  <a:ext uri="{FF2B5EF4-FFF2-40B4-BE49-F238E27FC236}">
                    <a16:creationId xmlns:a16="http://schemas.microsoft.com/office/drawing/2014/main" id="{425B7A4A-903B-925D-E563-F9111F47184A}"/>
                  </a:ext>
                  <a:ext uri="{C183D7F6-B498-43B3-948B-1728B52AA6E4}">
                    <adec:decorative xmlns:adec="http://schemas.microsoft.com/office/drawing/2017/decorative" val="1"/>
                  </a:ext>
                </a:extLst>
              </p:cNvPr>
              <p:cNvSpPr/>
              <p:nvPr/>
            </p:nvSpPr>
            <p:spPr>
              <a:xfrm>
                <a:off x="2357717" y="7641787"/>
                <a:ext cx="83155" cy="124887"/>
              </a:xfrm>
              <a:custGeom>
                <a:avLst/>
                <a:gdLst>
                  <a:gd name="connsiteX0" fmla="*/ 41732 w 83155"/>
                  <a:gd name="connsiteY0" fmla="*/ 0 h 124887"/>
                  <a:gd name="connsiteX1" fmla="*/ 12365 w 83155"/>
                  <a:gd name="connsiteY1" fmla="*/ 12365 h 124887"/>
                  <a:gd name="connsiteX2" fmla="*/ 0 w 83155"/>
                  <a:gd name="connsiteY2" fmla="*/ 41732 h 124887"/>
                  <a:gd name="connsiteX3" fmla="*/ 0 w 83155"/>
                  <a:gd name="connsiteY3" fmla="*/ 124888 h 124887"/>
                  <a:gd name="connsiteX4" fmla="*/ 83155 w 83155"/>
                  <a:gd name="connsiteY4" fmla="*/ 124888 h 124887"/>
                  <a:gd name="connsiteX5" fmla="*/ 83155 w 83155"/>
                  <a:gd name="connsiteY5" fmla="*/ 41732 h 124887"/>
                  <a:gd name="connsiteX6" fmla="*/ 70790 w 83155"/>
                  <a:gd name="connsiteY6" fmla="*/ 12365 h 124887"/>
                  <a:gd name="connsiteX7" fmla="*/ 41732 w 83155"/>
                  <a:gd name="connsiteY7" fmla="*/ 0 h 124887"/>
                  <a:gd name="connsiteX8" fmla="*/ 41732 w 83155"/>
                  <a:gd name="connsiteY8" fmla="*/ 93666 h 124887"/>
                  <a:gd name="connsiteX9" fmla="*/ 35859 w 83155"/>
                  <a:gd name="connsiteY9" fmla="*/ 91811 h 124887"/>
                  <a:gd name="connsiteX10" fmla="*/ 32149 w 83155"/>
                  <a:gd name="connsiteY10" fmla="*/ 87174 h 124887"/>
                  <a:gd name="connsiteX11" fmla="*/ 31531 w 83155"/>
                  <a:gd name="connsiteY11" fmla="*/ 81301 h 124887"/>
                  <a:gd name="connsiteX12" fmla="*/ 34313 w 83155"/>
                  <a:gd name="connsiteY12" fmla="*/ 76045 h 124887"/>
                  <a:gd name="connsiteX13" fmla="*/ 39568 w 83155"/>
                  <a:gd name="connsiteY13" fmla="*/ 73263 h 124887"/>
                  <a:gd name="connsiteX14" fmla="*/ 45442 w 83155"/>
                  <a:gd name="connsiteY14" fmla="*/ 73882 h 124887"/>
                  <a:gd name="connsiteX15" fmla="*/ 50079 w 83155"/>
                  <a:gd name="connsiteY15" fmla="*/ 77591 h 124887"/>
                  <a:gd name="connsiteX16" fmla="*/ 51933 w 83155"/>
                  <a:gd name="connsiteY16" fmla="*/ 83465 h 124887"/>
                  <a:gd name="connsiteX17" fmla="*/ 48842 w 83155"/>
                  <a:gd name="connsiteY17" fmla="*/ 90884 h 124887"/>
                  <a:gd name="connsiteX18" fmla="*/ 41732 w 83155"/>
                  <a:gd name="connsiteY18" fmla="*/ 93666 h 124887"/>
                  <a:gd name="connsiteX19" fmla="*/ 20712 w 83155"/>
                  <a:gd name="connsiteY19" fmla="*/ 41732 h 124887"/>
                  <a:gd name="connsiteX20" fmla="*/ 26894 w 83155"/>
                  <a:gd name="connsiteY20" fmla="*/ 26894 h 124887"/>
                  <a:gd name="connsiteX21" fmla="*/ 41732 w 83155"/>
                  <a:gd name="connsiteY21" fmla="*/ 20712 h 124887"/>
                  <a:gd name="connsiteX22" fmla="*/ 56570 w 83155"/>
                  <a:gd name="connsiteY22" fmla="*/ 26894 h 124887"/>
                  <a:gd name="connsiteX23" fmla="*/ 62753 w 83155"/>
                  <a:gd name="connsiteY23" fmla="*/ 41732 h 124887"/>
                  <a:gd name="connsiteX24" fmla="*/ 20712 w 83155"/>
                  <a:gd name="connsiteY24" fmla="*/ 41732 h 12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55" h="124887">
                    <a:moveTo>
                      <a:pt x="41732" y="0"/>
                    </a:moveTo>
                    <a:cubicBezTo>
                      <a:pt x="30604" y="0"/>
                      <a:pt x="20093" y="4328"/>
                      <a:pt x="12365" y="12365"/>
                    </a:cubicBezTo>
                    <a:cubicBezTo>
                      <a:pt x="4637" y="20093"/>
                      <a:pt x="309" y="30604"/>
                      <a:pt x="0" y="41732"/>
                    </a:cubicBezTo>
                    <a:lnTo>
                      <a:pt x="0" y="124888"/>
                    </a:lnTo>
                    <a:lnTo>
                      <a:pt x="83155" y="124888"/>
                    </a:lnTo>
                    <a:lnTo>
                      <a:pt x="83155" y="41732"/>
                    </a:lnTo>
                    <a:cubicBezTo>
                      <a:pt x="83155" y="30604"/>
                      <a:pt x="78828" y="20093"/>
                      <a:pt x="70790" y="12365"/>
                    </a:cubicBezTo>
                    <a:cubicBezTo>
                      <a:pt x="63371" y="4637"/>
                      <a:pt x="52861" y="0"/>
                      <a:pt x="41732" y="0"/>
                    </a:cubicBezTo>
                    <a:close/>
                    <a:moveTo>
                      <a:pt x="41732" y="93666"/>
                    </a:moveTo>
                    <a:cubicBezTo>
                      <a:pt x="39568" y="93666"/>
                      <a:pt x="37714" y="93047"/>
                      <a:pt x="35859" y="91811"/>
                    </a:cubicBezTo>
                    <a:cubicBezTo>
                      <a:pt x="34004" y="90574"/>
                      <a:pt x="32767" y="89029"/>
                      <a:pt x="32149" y="87174"/>
                    </a:cubicBezTo>
                    <a:cubicBezTo>
                      <a:pt x="31222" y="85319"/>
                      <a:pt x="31222" y="83155"/>
                      <a:pt x="31531" y="81301"/>
                    </a:cubicBezTo>
                    <a:cubicBezTo>
                      <a:pt x="31840" y="79137"/>
                      <a:pt x="33077" y="77282"/>
                      <a:pt x="34313" y="76045"/>
                    </a:cubicBezTo>
                    <a:cubicBezTo>
                      <a:pt x="35550" y="74809"/>
                      <a:pt x="37714" y="73572"/>
                      <a:pt x="39568" y="73263"/>
                    </a:cubicBezTo>
                    <a:cubicBezTo>
                      <a:pt x="41732" y="72954"/>
                      <a:pt x="43587" y="72954"/>
                      <a:pt x="45442" y="73882"/>
                    </a:cubicBezTo>
                    <a:cubicBezTo>
                      <a:pt x="47297" y="74809"/>
                      <a:pt x="48842" y="76045"/>
                      <a:pt x="50079" y="77591"/>
                    </a:cubicBezTo>
                    <a:cubicBezTo>
                      <a:pt x="51315" y="79446"/>
                      <a:pt x="51933" y="81301"/>
                      <a:pt x="51933" y="83465"/>
                    </a:cubicBezTo>
                    <a:cubicBezTo>
                      <a:pt x="51933" y="86247"/>
                      <a:pt x="50697" y="89029"/>
                      <a:pt x="48842" y="90884"/>
                    </a:cubicBezTo>
                    <a:cubicBezTo>
                      <a:pt x="46987" y="92738"/>
                      <a:pt x="44514" y="93666"/>
                      <a:pt x="41732" y="93666"/>
                    </a:cubicBezTo>
                    <a:close/>
                    <a:moveTo>
                      <a:pt x="20712" y="41732"/>
                    </a:moveTo>
                    <a:cubicBezTo>
                      <a:pt x="20712" y="36168"/>
                      <a:pt x="22875" y="30913"/>
                      <a:pt x="26894" y="26894"/>
                    </a:cubicBezTo>
                    <a:cubicBezTo>
                      <a:pt x="30913" y="22875"/>
                      <a:pt x="36168" y="20712"/>
                      <a:pt x="41732" y="20712"/>
                    </a:cubicBezTo>
                    <a:cubicBezTo>
                      <a:pt x="47297" y="20712"/>
                      <a:pt x="52552" y="22875"/>
                      <a:pt x="56570" y="26894"/>
                    </a:cubicBezTo>
                    <a:cubicBezTo>
                      <a:pt x="60589" y="30913"/>
                      <a:pt x="62753" y="36168"/>
                      <a:pt x="62753" y="41732"/>
                    </a:cubicBezTo>
                    <a:lnTo>
                      <a:pt x="20712" y="41732"/>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70ADEE0D-7A7D-D6A5-1FDF-F83DF56FA4A0}"/>
                  </a:ext>
                  <a:ext uri="{C183D7F6-B498-43B3-948B-1728B52AA6E4}">
                    <adec:decorative xmlns:adec="http://schemas.microsoft.com/office/drawing/2017/decorative" val="1"/>
                  </a:ext>
                </a:extLst>
              </p:cNvPr>
              <p:cNvSpPr/>
              <p:nvPr/>
            </p:nvSpPr>
            <p:spPr>
              <a:xfrm>
                <a:off x="2482914" y="7621075"/>
                <a:ext cx="187331" cy="197841"/>
              </a:xfrm>
              <a:custGeom>
                <a:avLst/>
                <a:gdLst>
                  <a:gd name="connsiteX0" fmla="*/ 187331 w 187331"/>
                  <a:gd name="connsiteY0" fmla="*/ 0 h 197841"/>
                  <a:gd name="connsiteX1" fmla="*/ 0 w 187331"/>
                  <a:gd name="connsiteY1" fmla="*/ 0 h 197841"/>
                  <a:gd name="connsiteX2" fmla="*/ 0 w 187331"/>
                  <a:gd name="connsiteY2" fmla="*/ 197842 h 197841"/>
                  <a:gd name="connsiteX3" fmla="*/ 187331 w 187331"/>
                  <a:gd name="connsiteY3" fmla="*/ 197842 h 197841"/>
                  <a:gd name="connsiteX4" fmla="*/ 187331 w 187331"/>
                  <a:gd name="connsiteY4" fmla="*/ 0 h 19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31" h="197841">
                    <a:moveTo>
                      <a:pt x="187331" y="0"/>
                    </a:moveTo>
                    <a:lnTo>
                      <a:pt x="0" y="0"/>
                    </a:lnTo>
                    <a:lnTo>
                      <a:pt x="0" y="197842"/>
                    </a:lnTo>
                    <a:lnTo>
                      <a:pt x="187331" y="197842"/>
                    </a:lnTo>
                    <a:lnTo>
                      <a:pt x="187331" y="0"/>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ECCE3830-8BBE-46FE-E0DD-4475D5C56ACC}"/>
                  </a:ext>
                  <a:ext uri="{C183D7F6-B498-43B3-948B-1728B52AA6E4}">
                    <adec:decorative xmlns:adec="http://schemas.microsoft.com/office/drawing/2017/decorative" val="1"/>
                  </a:ext>
                </a:extLst>
              </p:cNvPr>
              <p:cNvSpPr/>
              <p:nvPr/>
            </p:nvSpPr>
            <p:spPr>
              <a:xfrm>
                <a:off x="2461893" y="7637459"/>
                <a:ext cx="249775" cy="154254"/>
              </a:xfrm>
              <a:custGeom>
                <a:avLst/>
                <a:gdLst>
                  <a:gd name="connsiteX0" fmla="*/ 185167 w 249775"/>
                  <a:gd name="connsiteY0" fmla="*/ 68935 h 154254"/>
                  <a:gd name="connsiteX1" fmla="*/ 168784 w 249775"/>
                  <a:gd name="connsiteY1" fmla="*/ 85319 h 154254"/>
                  <a:gd name="connsiteX2" fmla="*/ 145908 w 249775"/>
                  <a:gd name="connsiteY2" fmla="*/ 62444 h 154254"/>
                  <a:gd name="connsiteX3" fmla="*/ 104176 w 249775"/>
                  <a:gd name="connsiteY3" fmla="*/ 104176 h 154254"/>
                  <a:gd name="connsiteX4" fmla="*/ 104176 w 249775"/>
                  <a:gd name="connsiteY4" fmla="*/ 0 h 154254"/>
                  <a:gd name="connsiteX5" fmla="*/ 37404 w 249775"/>
                  <a:gd name="connsiteY5" fmla="*/ 66772 h 154254"/>
                  <a:gd name="connsiteX6" fmla="*/ 0 w 249775"/>
                  <a:gd name="connsiteY6" fmla="*/ 66772 h 154254"/>
                  <a:gd name="connsiteX7" fmla="*/ 0 w 249775"/>
                  <a:gd name="connsiteY7" fmla="*/ 87483 h 154254"/>
                  <a:gd name="connsiteX8" fmla="*/ 46060 w 249775"/>
                  <a:gd name="connsiteY8" fmla="*/ 87483 h 154254"/>
                  <a:gd name="connsiteX9" fmla="*/ 83465 w 249775"/>
                  <a:gd name="connsiteY9" fmla="*/ 50079 h 154254"/>
                  <a:gd name="connsiteX10" fmla="*/ 83465 w 249775"/>
                  <a:gd name="connsiteY10" fmla="*/ 154255 h 154254"/>
                  <a:gd name="connsiteX11" fmla="*/ 145908 w 249775"/>
                  <a:gd name="connsiteY11" fmla="*/ 91811 h 154254"/>
                  <a:gd name="connsiteX12" fmla="*/ 168784 w 249775"/>
                  <a:gd name="connsiteY12" fmla="*/ 114686 h 154254"/>
                  <a:gd name="connsiteX13" fmla="*/ 193823 w 249775"/>
                  <a:gd name="connsiteY13" fmla="*/ 89647 h 154254"/>
                  <a:gd name="connsiteX14" fmla="*/ 249775 w 249775"/>
                  <a:gd name="connsiteY14" fmla="*/ 89647 h 154254"/>
                  <a:gd name="connsiteX15" fmla="*/ 249775 w 249775"/>
                  <a:gd name="connsiteY15" fmla="*/ 68935 h 154254"/>
                  <a:gd name="connsiteX16" fmla="*/ 185167 w 249775"/>
                  <a:gd name="connsiteY16" fmla="*/ 68935 h 15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5" h="154254">
                    <a:moveTo>
                      <a:pt x="185167" y="68935"/>
                    </a:moveTo>
                    <a:lnTo>
                      <a:pt x="168784" y="85319"/>
                    </a:lnTo>
                    <a:lnTo>
                      <a:pt x="145908" y="62444"/>
                    </a:lnTo>
                    <a:lnTo>
                      <a:pt x="104176" y="104176"/>
                    </a:lnTo>
                    <a:lnTo>
                      <a:pt x="104176" y="0"/>
                    </a:lnTo>
                    <a:lnTo>
                      <a:pt x="37404" y="66772"/>
                    </a:lnTo>
                    <a:lnTo>
                      <a:pt x="0" y="66772"/>
                    </a:lnTo>
                    <a:lnTo>
                      <a:pt x="0" y="87483"/>
                    </a:lnTo>
                    <a:lnTo>
                      <a:pt x="46060" y="87483"/>
                    </a:lnTo>
                    <a:lnTo>
                      <a:pt x="83465" y="50079"/>
                    </a:lnTo>
                    <a:lnTo>
                      <a:pt x="83465" y="154255"/>
                    </a:lnTo>
                    <a:lnTo>
                      <a:pt x="145908" y="91811"/>
                    </a:lnTo>
                    <a:lnTo>
                      <a:pt x="168784" y="114686"/>
                    </a:lnTo>
                    <a:lnTo>
                      <a:pt x="193823" y="89647"/>
                    </a:lnTo>
                    <a:lnTo>
                      <a:pt x="249775" y="89647"/>
                    </a:lnTo>
                    <a:lnTo>
                      <a:pt x="249775" y="68935"/>
                    </a:lnTo>
                    <a:lnTo>
                      <a:pt x="185167" y="68935"/>
                    </a:lnTo>
                    <a:close/>
                  </a:path>
                </a:pathLst>
              </a:custGeom>
              <a:solidFill>
                <a:srgbClr val="4FE4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9EAFF385-23FC-7BCB-8E45-27A54415AB17}"/>
                  </a:ext>
                  <a:ext uri="{C183D7F6-B498-43B3-948B-1728B52AA6E4}">
                    <adec:decorative xmlns:adec="http://schemas.microsoft.com/office/drawing/2017/decorative" val="1"/>
                  </a:ext>
                </a:extLst>
              </p:cNvPr>
              <p:cNvSpPr/>
              <p:nvPr/>
            </p:nvSpPr>
            <p:spPr>
              <a:xfrm>
                <a:off x="2638714" y="7776876"/>
                <a:ext cx="21020" cy="21020"/>
              </a:xfrm>
              <a:custGeom>
                <a:avLst/>
                <a:gdLst>
                  <a:gd name="connsiteX0" fmla="*/ 10510 w 21020"/>
                  <a:gd name="connsiteY0" fmla="*/ 21021 h 21020"/>
                  <a:gd name="connsiteX1" fmla="*/ 21021 w 21020"/>
                  <a:gd name="connsiteY1" fmla="*/ 10510 h 21020"/>
                  <a:gd name="connsiteX2" fmla="*/ 10510 w 21020"/>
                  <a:gd name="connsiteY2" fmla="*/ 0 h 21020"/>
                  <a:gd name="connsiteX3" fmla="*/ 0 w 21020"/>
                  <a:gd name="connsiteY3" fmla="*/ 10510 h 21020"/>
                  <a:gd name="connsiteX4" fmla="*/ 10510 w 21020"/>
                  <a:gd name="connsiteY4" fmla="*/ 21021 h 2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0" h="21020">
                    <a:moveTo>
                      <a:pt x="10510" y="21021"/>
                    </a:moveTo>
                    <a:cubicBezTo>
                      <a:pt x="16384" y="21021"/>
                      <a:pt x="21021" y="16384"/>
                      <a:pt x="21021" y="10510"/>
                    </a:cubicBezTo>
                    <a:cubicBezTo>
                      <a:pt x="21021" y="4637"/>
                      <a:pt x="16384" y="0"/>
                      <a:pt x="10510" y="0"/>
                    </a:cubicBezTo>
                    <a:cubicBezTo>
                      <a:pt x="4637" y="0"/>
                      <a:pt x="0" y="4637"/>
                      <a:pt x="0" y="10510"/>
                    </a:cubicBezTo>
                    <a:cubicBezTo>
                      <a:pt x="309" y="16384"/>
                      <a:pt x="4946" y="21021"/>
                      <a:pt x="10510" y="21021"/>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193CE0DA-855F-B0CC-8970-2CED1286FF26}"/>
                  </a:ext>
                  <a:ext uri="{C183D7F6-B498-43B3-948B-1728B52AA6E4}">
                    <adec:decorative xmlns:adec="http://schemas.microsoft.com/office/drawing/2017/decorative" val="1"/>
                  </a:ext>
                </a:extLst>
              </p:cNvPr>
              <p:cNvSpPr/>
              <p:nvPr/>
            </p:nvSpPr>
            <p:spPr>
              <a:xfrm>
                <a:off x="2597291" y="7776876"/>
                <a:ext cx="21020" cy="21020"/>
              </a:xfrm>
              <a:custGeom>
                <a:avLst/>
                <a:gdLst>
                  <a:gd name="connsiteX0" fmla="*/ 10510 w 21020"/>
                  <a:gd name="connsiteY0" fmla="*/ 21021 h 21020"/>
                  <a:gd name="connsiteX1" fmla="*/ 21021 w 21020"/>
                  <a:gd name="connsiteY1" fmla="*/ 10510 h 21020"/>
                  <a:gd name="connsiteX2" fmla="*/ 10510 w 21020"/>
                  <a:gd name="connsiteY2" fmla="*/ 0 h 21020"/>
                  <a:gd name="connsiteX3" fmla="*/ 0 w 21020"/>
                  <a:gd name="connsiteY3" fmla="*/ 10510 h 21020"/>
                  <a:gd name="connsiteX4" fmla="*/ 10510 w 21020"/>
                  <a:gd name="connsiteY4" fmla="*/ 21021 h 2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0" h="21020">
                    <a:moveTo>
                      <a:pt x="10510" y="21021"/>
                    </a:moveTo>
                    <a:cubicBezTo>
                      <a:pt x="16384" y="21021"/>
                      <a:pt x="21021" y="16384"/>
                      <a:pt x="21021" y="10510"/>
                    </a:cubicBezTo>
                    <a:cubicBezTo>
                      <a:pt x="21021" y="4637"/>
                      <a:pt x="16384" y="0"/>
                      <a:pt x="10510" y="0"/>
                    </a:cubicBezTo>
                    <a:cubicBezTo>
                      <a:pt x="4637" y="0"/>
                      <a:pt x="0" y="4637"/>
                      <a:pt x="0" y="10510"/>
                    </a:cubicBezTo>
                    <a:cubicBezTo>
                      <a:pt x="0" y="16384"/>
                      <a:pt x="4637" y="21021"/>
                      <a:pt x="10510" y="21021"/>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3AF68F5-6198-E6FA-FA4A-6DC4BD12A5E5}"/>
                  </a:ext>
                  <a:ext uri="{C183D7F6-B498-43B3-948B-1728B52AA6E4}">
                    <adec:decorative xmlns:adec="http://schemas.microsoft.com/office/drawing/2017/decorative" val="1"/>
                  </a:ext>
                </a:extLst>
              </p:cNvPr>
              <p:cNvSpPr/>
              <p:nvPr/>
            </p:nvSpPr>
            <p:spPr>
              <a:xfrm>
                <a:off x="2399449" y="7516899"/>
                <a:ext cx="353951" cy="395992"/>
              </a:xfrm>
              <a:custGeom>
                <a:avLst/>
                <a:gdLst>
                  <a:gd name="connsiteX0" fmla="*/ 0 w 353951"/>
                  <a:gd name="connsiteY0" fmla="*/ 0 h 395992"/>
                  <a:gd name="connsiteX1" fmla="*/ 0 w 353951"/>
                  <a:gd name="connsiteY1" fmla="*/ 104176 h 395992"/>
                  <a:gd name="connsiteX2" fmla="*/ 41732 w 353951"/>
                  <a:gd name="connsiteY2" fmla="*/ 104176 h 395992"/>
                  <a:gd name="connsiteX3" fmla="*/ 41732 w 353951"/>
                  <a:gd name="connsiteY3" fmla="*/ 41732 h 395992"/>
                  <a:gd name="connsiteX4" fmla="*/ 312528 w 353951"/>
                  <a:gd name="connsiteY4" fmla="*/ 41732 h 395992"/>
                  <a:gd name="connsiteX5" fmla="*/ 312528 w 353951"/>
                  <a:gd name="connsiteY5" fmla="*/ 354260 h 395992"/>
                  <a:gd name="connsiteX6" fmla="*/ 41732 w 353951"/>
                  <a:gd name="connsiteY6" fmla="*/ 354260 h 395992"/>
                  <a:gd name="connsiteX7" fmla="*/ 41732 w 353951"/>
                  <a:gd name="connsiteY7" fmla="*/ 271105 h 395992"/>
                  <a:gd name="connsiteX8" fmla="*/ 0 w 353951"/>
                  <a:gd name="connsiteY8" fmla="*/ 271105 h 395992"/>
                  <a:gd name="connsiteX9" fmla="*/ 0 w 353951"/>
                  <a:gd name="connsiteY9" fmla="*/ 395993 h 395992"/>
                  <a:gd name="connsiteX10" fmla="*/ 353951 w 353951"/>
                  <a:gd name="connsiteY10" fmla="*/ 395993 h 395992"/>
                  <a:gd name="connsiteX11" fmla="*/ 353951 w 353951"/>
                  <a:gd name="connsiteY11" fmla="*/ 309 h 395992"/>
                  <a:gd name="connsiteX12" fmla="*/ 0 w 353951"/>
                  <a:gd name="connsiteY12" fmla="*/ 309 h 39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951" h="395992">
                    <a:moveTo>
                      <a:pt x="0" y="0"/>
                    </a:moveTo>
                    <a:lnTo>
                      <a:pt x="0" y="104176"/>
                    </a:lnTo>
                    <a:lnTo>
                      <a:pt x="41732" y="104176"/>
                    </a:lnTo>
                    <a:lnTo>
                      <a:pt x="41732" y="41732"/>
                    </a:lnTo>
                    <a:lnTo>
                      <a:pt x="312528" y="41732"/>
                    </a:lnTo>
                    <a:lnTo>
                      <a:pt x="312528" y="354260"/>
                    </a:lnTo>
                    <a:lnTo>
                      <a:pt x="41732" y="354260"/>
                    </a:lnTo>
                    <a:lnTo>
                      <a:pt x="41732" y="271105"/>
                    </a:lnTo>
                    <a:lnTo>
                      <a:pt x="0" y="271105"/>
                    </a:lnTo>
                    <a:lnTo>
                      <a:pt x="0" y="395993"/>
                    </a:lnTo>
                    <a:lnTo>
                      <a:pt x="353951" y="395993"/>
                    </a:lnTo>
                    <a:lnTo>
                      <a:pt x="353951" y="309"/>
                    </a:lnTo>
                    <a:lnTo>
                      <a:pt x="0" y="309"/>
                    </a:lnTo>
                    <a:close/>
                  </a:path>
                </a:pathLst>
              </a:custGeom>
              <a:solidFill>
                <a:srgbClr val="4FE4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6" name="Group 15">
            <a:extLst>
              <a:ext uri="{FF2B5EF4-FFF2-40B4-BE49-F238E27FC236}">
                <a16:creationId xmlns:a16="http://schemas.microsoft.com/office/drawing/2014/main" id="{78164229-F151-3BEF-0433-0570F6B9B4C7}"/>
              </a:ext>
              <a:ext uri="{C183D7F6-B498-43B3-948B-1728B52AA6E4}">
                <adec:decorative xmlns:adec="http://schemas.microsoft.com/office/drawing/2017/decorative" val="1"/>
              </a:ext>
            </a:extLst>
          </p:cNvPr>
          <p:cNvGrpSpPr/>
          <p:nvPr/>
        </p:nvGrpSpPr>
        <p:grpSpPr>
          <a:xfrm>
            <a:off x="914400" y="3412590"/>
            <a:ext cx="3149600" cy="1572318"/>
            <a:chOff x="914400" y="3412590"/>
            <a:chExt cx="3149600" cy="1572318"/>
          </a:xfrm>
        </p:grpSpPr>
        <p:sp>
          <p:nvSpPr>
            <p:cNvPr id="73" name="TextBox 72">
              <a:extLst>
                <a:ext uri="{FF2B5EF4-FFF2-40B4-BE49-F238E27FC236}">
                  <a16:creationId xmlns:a16="http://schemas.microsoft.com/office/drawing/2014/main" id="{A6E062E8-D956-2615-C16B-9335106010DB}"/>
                </a:ext>
              </a:extLst>
            </p:cNvPr>
            <p:cNvSpPr txBox="1"/>
            <p:nvPr/>
          </p:nvSpPr>
          <p:spPr>
            <a:xfrm>
              <a:off x="914400" y="3412590"/>
              <a:ext cx="3149600" cy="553998"/>
            </a:xfrm>
            <a:prstGeom prst="rect">
              <a:avLst/>
            </a:prstGeom>
            <a:noFill/>
          </p:spPr>
          <p:txBody>
            <a:bodyPr wrap="square" lIns="365760" tIns="0" rIns="365760" bIns="0" rtlCol="0">
              <a:spAutoFit/>
            </a:bodyPr>
            <a:lstStyle>
              <a:defPPr>
                <a:defRPr lang="en-US"/>
              </a:defPPr>
              <a:lvl1pPr>
                <a:defRPr>
                  <a:solidFill>
                    <a:srgbClr val="0078D4"/>
                  </a:solidFill>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Manage all your SQL estate using Azure</a:t>
              </a:r>
            </a:p>
          </p:txBody>
        </p:sp>
        <p:sp>
          <p:nvSpPr>
            <p:cNvPr id="126" name="TextBox 125">
              <a:extLst>
                <a:ext uri="{FF2B5EF4-FFF2-40B4-BE49-F238E27FC236}">
                  <a16:creationId xmlns:a16="http://schemas.microsoft.com/office/drawing/2014/main" id="{D3E5BAFE-F2B4-17D6-3166-26A06CF51162}"/>
                </a:ext>
              </a:extLst>
            </p:cNvPr>
            <p:cNvSpPr txBox="1"/>
            <p:nvPr/>
          </p:nvSpPr>
          <p:spPr>
            <a:xfrm>
              <a:off x="914400" y="4169300"/>
              <a:ext cx="3149600" cy="815608"/>
            </a:xfrm>
            <a:prstGeom prst="rect">
              <a:avLst/>
            </a:prstGeom>
            <a:noFill/>
          </p:spPr>
          <p:txBody>
            <a:bodyPr wrap="square" lIns="91440" tIns="0" rIns="91440" bIns="0">
              <a:spAutoFit/>
            </a:bodyPr>
            <a:lstStyle/>
            <a:p>
              <a:pPr marL="137160" marR="0" lvl="0" indent="-13716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Single view </a:t>
              </a:r>
              <a:r>
                <a:rPr kumimoji="0" lang="en-US" sz="1200" b="0" i="0" u="none" strike="noStrike" kern="1200" cap="none" spc="0" normalizeH="0" baseline="0" noProof="0">
                  <a:ln>
                    <a:noFill/>
                  </a:ln>
                  <a:solidFill>
                    <a:srgbClr val="FFFFFF"/>
                  </a:solidFill>
                  <a:effectLst/>
                  <a:uLnTx/>
                  <a:uFillTx/>
                  <a:latin typeface="Segoe UI"/>
                  <a:ea typeface="+mn-ea"/>
                  <a:cs typeface="+mn-cs"/>
                </a:rPr>
                <a:t>of all SQL Servers deployed on-premises, in Azure and other cloud</a:t>
              </a:r>
            </a:p>
            <a:p>
              <a:pPr marL="137160" marR="0" lvl="0" indent="-13716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Fully automated technical assessment </a:t>
              </a:r>
              <a:r>
                <a:rPr kumimoji="0" lang="en-US" sz="1200" b="0" i="0" u="none" strike="noStrike" kern="1200" cap="none" spc="0" normalizeH="0" baseline="0" noProof="0">
                  <a:ln>
                    <a:noFill/>
                  </a:ln>
                  <a:solidFill>
                    <a:srgbClr val="FFFFFF"/>
                  </a:solidFill>
                  <a:effectLst/>
                  <a:uLnTx/>
                  <a:uFillTx/>
                  <a:latin typeface="Segoe UI"/>
                  <a:ea typeface="+mn-ea"/>
                  <a:cs typeface="+mn-cs"/>
                </a:rPr>
                <a:t>for SQL Server – no additional cost</a:t>
              </a:r>
            </a:p>
          </p:txBody>
        </p:sp>
      </p:grpSp>
      <p:grpSp>
        <p:nvGrpSpPr>
          <p:cNvPr id="17" name="Group 16">
            <a:extLst>
              <a:ext uri="{FF2B5EF4-FFF2-40B4-BE49-F238E27FC236}">
                <a16:creationId xmlns:a16="http://schemas.microsoft.com/office/drawing/2014/main" id="{72627292-3502-95AC-455F-E80C3575DCF3}"/>
              </a:ext>
              <a:ext uri="{C183D7F6-B498-43B3-948B-1728B52AA6E4}">
                <adec:decorative xmlns:adec="http://schemas.microsoft.com/office/drawing/2017/decorative" val="1"/>
              </a:ext>
            </a:extLst>
          </p:cNvPr>
          <p:cNvGrpSpPr/>
          <p:nvPr/>
        </p:nvGrpSpPr>
        <p:grpSpPr>
          <a:xfrm>
            <a:off x="4521200" y="3412590"/>
            <a:ext cx="3149600" cy="1572318"/>
            <a:chOff x="4521200" y="3412590"/>
            <a:chExt cx="3149600" cy="1572318"/>
          </a:xfrm>
        </p:grpSpPr>
        <p:sp>
          <p:nvSpPr>
            <p:cNvPr id="90" name="Rectangle 89">
              <a:extLst>
                <a:ext uri="{FF2B5EF4-FFF2-40B4-BE49-F238E27FC236}">
                  <a16:creationId xmlns:a16="http://schemas.microsoft.com/office/drawing/2014/main" id="{B6235343-EDD2-CDE3-7001-3A5FCE0B8FBD}"/>
                </a:ext>
              </a:extLst>
            </p:cNvPr>
            <p:cNvSpPr/>
            <p:nvPr/>
          </p:nvSpPr>
          <p:spPr>
            <a:xfrm>
              <a:off x="4521200" y="3412590"/>
              <a:ext cx="3149600" cy="553998"/>
            </a:xfrm>
            <a:prstGeom prst="rect">
              <a:avLst/>
            </a:prstGeom>
            <a:noFill/>
          </p:spPr>
          <p:txBody>
            <a:bodyPr wrap="square" lIns="365760" tIns="0" rIns="36576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Control and govern your entire data estate</a:t>
              </a:r>
            </a:p>
          </p:txBody>
        </p:sp>
        <p:sp>
          <p:nvSpPr>
            <p:cNvPr id="128" name="TextBox 127">
              <a:extLst>
                <a:ext uri="{FF2B5EF4-FFF2-40B4-BE49-F238E27FC236}">
                  <a16:creationId xmlns:a16="http://schemas.microsoft.com/office/drawing/2014/main" id="{D9DCF756-2393-0D0C-A8D6-D802C84D81D7}"/>
                </a:ext>
              </a:extLst>
            </p:cNvPr>
            <p:cNvSpPr txBox="1"/>
            <p:nvPr/>
          </p:nvSpPr>
          <p:spPr>
            <a:xfrm>
              <a:off x="4521200" y="4169300"/>
              <a:ext cx="3149600" cy="815608"/>
            </a:xfrm>
            <a:prstGeom prst="rect">
              <a:avLst/>
            </a:prstGeom>
            <a:noFill/>
          </p:spPr>
          <p:txBody>
            <a:bodyPr wrap="square" lIns="91440" tIns="0" rIns="91440" bIns="0">
              <a:spAutoFit/>
            </a:bodyPr>
            <a:lstStyle/>
            <a:p>
              <a:pPr marL="137160" marR="0" lvl="0" indent="-13716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Central insights and governance </a:t>
              </a:r>
              <a:r>
                <a:rPr kumimoji="0" lang="en-US" sz="1200" b="0" i="0" u="none" strike="noStrike" kern="1200" cap="none" spc="0" normalizeH="0" baseline="0" noProof="0">
                  <a:ln>
                    <a:noFill/>
                  </a:ln>
                  <a:solidFill>
                    <a:srgbClr val="FFFFFF"/>
                  </a:solidFill>
                  <a:effectLst/>
                  <a:uLnTx/>
                  <a:uFillTx/>
                  <a:latin typeface="Segoe UI"/>
                  <a:ea typeface="+mn-ea"/>
                  <a:cs typeface="+mn-cs"/>
                </a:rPr>
                <a:t>across all SQL Servers with Microsoft Purview</a:t>
              </a:r>
            </a:p>
            <a:p>
              <a:pPr marL="137160" marR="0" lvl="0" indent="-13716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Purview access policies readily available for SQL Servers on-premises</a:t>
              </a:r>
            </a:p>
          </p:txBody>
        </p:sp>
      </p:grpSp>
      <p:grpSp>
        <p:nvGrpSpPr>
          <p:cNvPr id="18" name="Group 17">
            <a:extLst>
              <a:ext uri="{FF2B5EF4-FFF2-40B4-BE49-F238E27FC236}">
                <a16:creationId xmlns:a16="http://schemas.microsoft.com/office/drawing/2014/main" id="{362841AB-CD99-FDB0-EBB5-0CE0A439A3F6}"/>
              </a:ext>
              <a:ext uri="{C183D7F6-B498-43B3-948B-1728B52AA6E4}">
                <adec:decorative xmlns:adec="http://schemas.microsoft.com/office/drawing/2017/decorative" val="1"/>
              </a:ext>
            </a:extLst>
          </p:cNvPr>
          <p:cNvGrpSpPr/>
          <p:nvPr/>
        </p:nvGrpSpPr>
        <p:grpSpPr>
          <a:xfrm>
            <a:off x="8128000" y="3412590"/>
            <a:ext cx="3149600" cy="1572318"/>
            <a:chOff x="8128000" y="3412590"/>
            <a:chExt cx="3149600" cy="1572318"/>
          </a:xfrm>
        </p:grpSpPr>
        <p:sp>
          <p:nvSpPr>
            <p:cNvPr id="95" name="TextBox 94">
              <a:extLst>
                <a:ext uri="{FF2B5EF4-FFF2-40B4-BE49-F238E27FC236}">
                  <a16:creationId xmlns:a16="http://schemas.microsoft.com/office/drawing/2014/main" id="{C0D777D9-6A3C-A378-54E7-12379EB64445}"/>
                </a:ext>
              </a:extLst>
            </p:cNvPr>
            <p:cNvSpPr txBox="1"/>
            <p:nvPr/>
          </p:nvSpPr>
          <p:spPr>
            <a:xfrm>
              <a:off x="8128000" y="3412590"/>
              <a:ext cx="3149600" cy="553998"/>
            </a:xfrm>
            <a:prstGeom prst="rect">
              <a:avLst/>
            </a:prstGeom>
            <a:noFill/>
          </p:spPr>
          <p:txBody>
            <a:bodyPr wrap="square" lIns="365760" tIns="0" rIns="365760" bIns="0" rtlCol="0">
              <a:spAutoFit/>
            </a:bodyPr>
            <a:lstStyle>
              <a:defPPr>
                <a:defRPr lang="en-US"/>
              </a:defPPr>
              <a:lvl1pPr>
                <a:defRPr>
                  <a:solidFill>
                    <a:srgbClr val="0078D4"/>
                  </a:solidFill>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itchFamily="34" charset="0"/>
                </a:rPr>
                <a:t>Protect all your data using Azure security</a:t>
              </a:r>
            </a:p>
          </p:txBody>
        </p:sp>
        <p:sp>
          <p:nvSpPr>
            <p:cNvPr id="130" name="TextBox 129">
              <a:extLst>
                <a:ext uri="{FF2B5EF4-FFF2-40B4-BE49-F238E27FC236}">
                  <a16:creationId xmlns:a16="http://schemas.microsoft.com/office/drawing/2014/main" id="{67338F82-2D09-12BB-B067-E22B31F006CB}"/>
                </a:ext>
              </a:extLst>
            </p:cNvPr>
            <p:cNvSpPr txBox="1"/>
            <p:nvPr/>
          </p:nvSpPr>
          <p:spPr>
            <a:xfrm>
              <a:off x="8128000" y="4169300"/>
              <a:ext cx="3149600" cy="815608"/>
            </a:xfrm>
            <a:prstGeom prst="rect">
              <a:avLst/>
            </a:prstGeom>
            <a:noFill/>
          </p:spPr>
          <p:txBody>
            <a:bodyPr wrap="square" lIns="91440" tIns="0" rIns="91440" bIns="0">
              <a:spAutoFit/>
            </a:bodyPr>
            <a:lstStyle/>
            <a:p>
              <a:pPr marL="137160" marR="0" lvl="0" indent="-13716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Protect your on-premises data using </a:t>
              </a:r>
              <a:r>
                <a:rPr kumimoji="0" lang="en-US" sz="1200" b="0" i="0" u="none" strike="noStrike" kern="1200" cap="none" spc="0" normalizeH="0" baseline="0" noProof="0">
                  <a:ln>
                    <a:noFill/>
                  </a:ln>
                  <a:solidFill>
                    <a:srgbClr val="50E6FF"/>
                  </a:solidFill>
                  <a:effectLst/>
                  <a:uLnTx/>
                  <a:uFillTx/>
                  <a:latin typeface="Segoe UI Semibold"/>
                  <a:ea typeface="+mn-ea"/>
                  <a:cs typeface="+mn-cs"/>
                </a:rPr>
                <a:t>Microsoft Defender </a:t>
              </a:r>
              <a:r>
                <a:rPr kumimoji="0" lang="en-US" sz="1200" b="0" i="0" u="none" strike="noStrike" kern="1200" cap="none" spc="0" normalizeH="0" baseline="0" noProof="0">
                  <a:ln>
                    <a:noFill/>
                  </a:ln>
                  <a:solidFill>
                    <a:srgbClr val="FFFFFF"/>
                  </a:solidFill>
                  <a:effectLst/>
                  <a:uLnTx/>
                  <a:uFillTx/>
                  <a:latin typeface="Segoe UI"/>
                  <a:ea typeface="+mn-ea"/>
                  <a:cs typeface="+mn-cs"/>
                </a:rPr>
                <a:t>for Cloud</a:t>
              </a:r>
            </a:p>
            <a:p>
              <a:pPr marL="137160" marR="0" lvl="0" indent="-13716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Secure identities with </a:t>
              </a:r>
              <a:r>
                <a:rPr kumimoji="0" lang="en-US" sz="1200" b="0" i="0" u="none" strike="noStrike" kern="1200" cap="none" spc="0" normalizeH="0" baseline="0" noProof="0">
                  <a:ln>
                    <a:noFill/>
                  </a:ln>
                  <a:solidFill>
                    <a:srgbClr val="50E6FF"/>
                  </a:solidFill>
                  <a:effectLst/>
                  <a:uLnTx/>
                  <a:uFillTx/>
                  <a:latin typeface="Segoe UI Semibold"/>
                  <a:ea typeface="+mn-ea"/>
                  <a:cs typeface="+mn-cs"/>
                </a:rPr>
                <a:t>Single Sign-On </a:t>
              </a:r>
              <a:r>
                <a:rPr kumimoji="0" lang="en-US" sz="1200" b="0" i="0" u="none" strike="noStrike" kern="1200" cap="none" spc="0" normalizeH="0" baseline="0" noProof="0">
                  <a:ln>
                    <a:noFill/>
                  </a:ln>
                  <a:solidFill>
                    <a:srgbClr val="FFFFFF"/>
                  </a:solidFill>
                  <a:effectLst/>
                  <a:uLnTx/>
                  <a:uFillTx/>
                  <a:latin typeface="Segoe UI"/>
                  <a:ea typeface="+mn-ea"/>
                  <a:cs typeface="+mn-cs"/>
                </a:rPr>
                <a:t>and </a:t>
              </a:r>
              <a:r>
                <a:rPr kumimoji="0" lang="en-US" sz="1200" b="0" i="0" u="none" strike="noStrike" kern="1200" cap="none" spc="0" normalizeH="0" baseline="0" noProof="0">
                  <a:ln>
                    <a:noFill/>
                  </a:ln>
                  <a:solidFill>
                    <a:srgbClr val="50E6FF"/>
                  </a:solidFill>
                  <a:effectLst/>
                  <a:uLnTx/>
                  <a:uFillTx/>
                  <a:latin typeface="Segoe UI Semibold"/>
                  <a:ea typeface="+mn-ea"/>
                  <a:cs typeface="+mn-cs"/>
                </a:rPr>
                <a:t>Azure Active Directory*</a:t>
              </a:r>
            </a:p>
          </p:txBody>
        </p:sp>
      </p:grpSp>
      <p:grpSp>
        <p:nvGrpSpPr>
          <p:cNvPr id="5" name="Group 4">
            <a:extLst>
              <a:ext uri="{FF2B5EF4-FFF2-40B4-BE49-F238E27FC236}">
                <a16:creationId xmlns:a16="http://schemas.microsoft.com/office/drawing/2014/main" id="{FFDE1066-E9F5-F5AE-4CD5-0159F08D7311}"/>
              </a:ext>
              <a:ext uri="{C183D7F6-B498-43B3-948B-1728B52AA6E4}">
                <adec:decorative xmlns:adec="http://schemas.microsoft.com/office/drawing/2017/decorative" val="1"/>
              </a:ext>
            </a:extLst>
          </p:cNvPr>
          <p:cNvGrpSpPr/>
          <p:nvPr/>
        </p:nvGrpSpPr>
        <p:grpSpPr>
          <a:xfrm>
            <a:off x="2481029" y="5737321"/>
            <a:ext cx="7229942" cy="489054"/>
            <a:chOff x="2422470" y="5833328"/>
            <a:chExt cx="7229942" cy="489054"/>
          </a:xfrm>
        </p:grpSpPr>
        <p:sp>
          <p:nvSpPr>
            <p:cNvPr id="134" name="TextBox 133">
              <a:extLst>
                <a:ext uri="{FF2B5EF4-FFF2-40B4-BE49-F238E27FC236}">
                  <a16:creationId xmlns:a16="http://schemas.microsoft.com/office/drawing/2014/main" id="{6C261DCE-A9DC-A8DA-B615-BA730BED9419}"/>
                </a:ext>
              </a:extLst>
            </p:cNvPr>
            <p:cNvSpPr txBox="1"/>
            <p:nvPr/>
          </p:nvSpPr>
          <p:spPr>
            <a:xfrm>
              <a:off x="3057658" y="5984966"/>
              <a:ext cx="6594754" cy="193899"/>
            </a:xfrm>
            <a:prstGeom prst="rect">
              <a:avLst/>
            </a:prstGeom>
            <a:noFill/>
          </p:spPr>
          <p:txBody>
            <a:bodyPr wrap="none" lIns="0" tIns="0" rIns="0" bIns="0">
              <a:spAutoFit/>
            </a:bodyPr>
            <a:lstStyle/>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400" b="0" i="0" u="none" strike="noStrike" kern="0" cap="none" spc="0" normalizeH="0" baseline="0" noProof="0">
                  <a:ln>
                    <a:noFill/>
                  </a:ln>
                  <a:solidFill>
                    <a:srgbClr val="50E6FF"/>
                  </a:solidFill>
                  <a:effectLst/>
                  <a:uLnTx/>
                  <a:uFillTx/>
                  <a:latin typeface="Segoe UI Semibold"/>
                  <a:ea typeface="+mn-ea"/>
                  <a:cs typeface="Segoe UI" pitchFamily="34" charset="0"/>
                </a:rPr>
                <a:t>Easy connection enabled by Azure Arc for existing SQL Servers without migration</a:t>
              </a:r>
            </a:p>
          </p:txBody>
        </p:sp>
        <p:pic>
          <p:nvPicPr>
            <p:cNvPr id="8" name="Graphic 7" descr="Azure Arc logo">
              <a:extLst>
                <a:ext uri="{FF2B5EF4-FFF2-40B4-BE49-F238E27FC236}">
                  <a16:creationId xmlns:a16="http://schemas.microsoft.com/office/drawing/2014/main" id="{A51E19BF-9104-C874-4671-ACFE833C3C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2470" y="5833328"/>
              <a:ext cx="489054" cy="489054"/>
            </a:xfrm>
            <a:prstGeom prst="rect">
              <a:avLst/>
            </a:prstGeom>
          </p:spPr>
        </p:pic>
      </p:grpSp>
      <p:sp>
        <p:nvSpPr>
          <p:cNvPr id="10" name="TextBox 9">
            <a:extLst>
              <a:ext uri="{FF2B5EF4-FFF2-40B4-BE49-F238E27FC236}">
                <a16:creationId xmlns:a16="http://schemas.microsoft.com/office/drawing/2014/main" id="{562BD675-5644-6631-D2CF-F03B997D5645}"/>
              </a:ext>
            </a:extLst>
          </p:cNvPr>
          <p:cNvSpPr txBox="1"/>
          <p:nvPr/>
        </p:nvSpPr>
        <p:spPr>
          <a:xfrm>
            <a:off x="857250" y="6480700"/>
            <a:ext cx="104775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alpha val="75000"/>
                  </a:srgbClr>
                </a:solidFill>
                <a:effectLst/>
                <a:uLnTx/>
                <a:uFillTx/>
                <a:latin typeface="Segoe UI"/>
                <a:ea typeface="+mn-ea"/>
                <a:cs typeface="+mn-cs"/>
              </a:rPr>
              <a:t>*SQL Server 2022 required for Azure Active Directory. All other features supported on SQL Server 2012, 2014, 2016, 2017, and 2019.</a:t>
            </a:r>
          </a:p>
        </p:txBody>
      </p:sp>
      <p:grpSp>
        <p:nvGrpSpPr>
          <p:cNvPr id="14" name="Group 13">
            <a:extLst>
              <a:ext uri="{FF2B5EF4-FFF2-40B4-BE49-F238E27FC236}">
                <a16:creationId xmlns:a16="http://schemas.microsoft.com/office/drawing/2014/main" id="{AC1BA5D1-7F39-0E9D-EFF6-5DCDEDDE5C87}"/>
              </a:ext>
              <a:ext uri="{C183D7F6-B498-43B3-948B-1728B52AA6E4}">
                <adec:decorative xmlns:adec="http://schemas.microsoft.com/office/drawing/2017/decorative" val="1"/>
              </a:ext>
            </a:extLst>
          </p:cNvPr>
          <p:cNvGrpSpPr/>
          <p:nvPr/>
        </p:nvGrpSpPr>
        <p:grpSpPr>
          <a:xfrm>
            <a:off x="5410200" y="1832679"/>
            <a:ext cx="1371600" cy="1371600"/>
            <a:chOff x="5410200" y="1832679"/>
            <a:chExt cx="1371600" cy="1371600"/>
          </a:xfrm>
        </p:grpSpPr>
        <p:sp>
          <p:nvSpPr>
            <p:cNvPr id="71" name="Oval 70" descr="Icon">
              <a:extLst>
                <a:ext uri="{FF2B5EF4-FFF2-40B4-BE49-F238E27FC236}">
                  <a16:creationId xmlns:a16="http://schemas.microsoft.com/office/drawing/2014/main" id="{E10BD32D-3F62-8169-A06D-312829439A21}"/>
                </a:ext>
              </a:extLst>
            </p:cNvPr>
            <p:cNvSpPr>
              <a:spLocks noChangeAspect="1"/>
            </p:cNvSpPr>
            <p:nvPr/>
          </p:nvSpPr>
          <p:spPr bwMode="auto">
            <a:xfrm>
              <a:off x="5410200" y="1832679"/>
              <a:ext cx="1371600" cy="1371600"/>
            </a:xfrm>
            <a:prstGeom prst="ellipse">
              <a:avLst/>
            </a:prstGeom>
            <a:solidFill>
              <a:schemeClr val="bg1"/>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E7439A21-6276-A5C0-3920-B566A368D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520" y="2284936"/>
              <a:ext cx="822960" cy="467086"/>
            </a:xfrm>
            <a:prstGeom prst="rect">
              <a:avLst/>
            </a:prstGeom>
          </p:spPr>
        </p:pic>
      </p:grpSp>
      <p:cxnSp>
        <p:nvCxnSpPr>
          <p:cNvPr id="4" name="Straight Connector 3">
            <a:extLst>
              <a:ext uri="{FF2B5EF4-FFF2-40B4-BE49-F238E27FC236}">
                <a16:creationId xmlns:a16="http://schemas.microsoft.com/office/drawing/2014/main" id="{2DB21F8A-6E9A-EF88-D6C8-6DF4AABE246D}"/>
              </a:ext>
              <a:ext uri="{C183D7F6-B498-43B3-948B-1728B52AA6E4}">
                <adec:decorative xmlns:adec="http://schemas.microsoft.com/office/drawing/2017/decorative" val="1"/>
              </a:ext>
            </a:extLst>
          </p:cNvPr>
          <p:cNvCxnSpPr>
            <a:cxnSpLocks/>
          </p:cNvCxnSpPr>
          <p:nvPr/>
        </p:nvCxnSpPr>
        <p:spPr>
          <a:xfrm>
            <a:off x="914400" y="5400713"/>
            <a:ext cx="10363200" cy="0"/>
          </a:xfrm>
          <a:prstGeom prst="line">
            <a:avLst/>
          </a:prstGeom>
          <a:ln w="12700">
            <a:solidFill>
              <a:schemeClr val="tx1">
                <a:alpha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396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150"/>
                                  </p:stCondLst>
                                  <p:childTnLst>
                                    <p:animMotion origin="layout" path="M 1.25E-6 0.03889 L 1.25E-6 1.85185E-6 " pathEditMode="relative" rAng="0" ptsTypes="AA">
                                      <p:cBhvr>
                                        <p:cTn id="9" dur="500" fill="hold"/>
                                        <p:tgtEl>
                                          <p:spTgt spid="13"/>
                                        </p:tgtEl>
                                        <p:attrNameLst>
                                          <p:attrName>ppt_x</p:attrName>
                                          <p:attrName>ppt_y</p:attrName>
                                        </p:attrNameLst>
                                      </p:cBhvr>
                                      <p:rCtr x="0" y="-1944"/>
                                    </p:animMotion>
                                  </p:childTnLst>
                                </p:cTn>
                              </p:par>
                              <p:par>
                                <p:cTn id="10" presetID="10" presetClass="entr" presetSubtype="0" fill="hold" nodeType="withEffect">
                                  <p:stCondLst>
                                    <p:cond delay="3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par>
                                <p:cTn id="13" presetID="42" presetClass="path" presetSubtype="0" decel="100000" fill="hold" nodeType="withEffect">
                                  <p:stCondLst>
                                    <p:cond delay="300"/>
                                  </p:stCondLst>
                                  <p:childTnLst>
                                    <p:animMotion origin="layout" path="M 1.25E-6 0.03889 L 1.25E-6 1.85185E-6 " pathEditMode="relative" rAng="0" ptsTypes="AA">
                                      <p:cBhvr>
                                        <p:cTn id="14" dur="500" fill="hold"/>
                                        <p:tgtEl>
                                          <p:spTgt spid="16"/>
                                        </p:tgtEl>
                                        <p:attrNameLst>
                                          <p:attrName>ppt_x</p:attrName>
                                          <p:attrName>ppt_y</p:attrName>
                                        </p:attrNameLst>
                                      </p:cBhvr>
                                      <p:rCtr x="0" y="-1944"/>
                                    </p:animMotion>
                                  </p:childTnLst>
                                </p:cTn>
                              </p:par>
                              <p:par>
                                <p:cTn id="15" presetID="10" presetClass="entr" presetSubtype="0" fill="hold" nodeType="withEffect">
                                  <p:stCondLst>
                                    <p:cond delay="4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par>
                                <p:cTn id="18" presetID="42" presetClass="path" presetSubtype="0" decel="100000" fill="hold" nodeType="withEffect">
                                  <p:stCondLst>
                                    <p:cond delay="450"/>
                                  </p:stCondLst>
                                  <p:childTnLst>
                                    <p:animMotion origin="layout" path="M 1.25E-6 0.03889 L 1.25E-6 1.85185E-6 " pathEditMode="relative" rAng="0" ptsTypes="AA">
                                      <p:cBhvr>
                                        <p:cTn id="19" dur="500" fill="hold"/>
                                        <p:tgtEl>
                                          <p:spTgt spid="14"/>
                                        </p:tgtEl>
                                        <p:attrNameLst>
                                          <p:attrName>ppt_x</p:attrName>
                                          <p:attrName>ppt_y</p:attrName>
                                        </p:attrNameLst>
                                      </p:cBhvr>
                                      <p:rCtr x="0" y="-1944"/>
                                    </p:animMotion>
                                  </p:childTnLst>
                                </p:cTn>
                              </p:par>
                              <p:par>
                                <p:cTn id="20" presetID="10" presetClass="entr" presetSubtype="0" fill="hold" nodeType="withEffect">
                                  <p:stCondLst>
                                    <p:cond delay="6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par>
                                <p:cTn id="23" presetID="42" presetClass="path" presetSubtype="0" decel="100000" fill="hold" nodeType="withEffect">
                                  <p:stCondLst>
                                    <p:cond delay="600"/>
                                  </p:stCondLst>
                                  <p:childTnLst>
                                    <p:animMotion origin="layout" path="M 1.25E-6 0.03889 L 1.25E-6 1.85185E-6 " pathEditMode="relative" rAng="0" ptsTypes="AA">
                                      <p:cBhvr>
                                        <p:cTn id="24" dur="500" fill="hold"/>
                                        <p:tgtEl>
                                          <p:spTgt spid="17"/>
                                        </p:tgtEl>
                                        <p:attrNameLst>
                                          <p:attrName>ppt_x</p:attrName>
                                          <p:attrName>ppt_y</p:attrName>
                                        </p:attrNameLst>
                                      </p:cBhvr>
                                      <p:rCtr x="0" y="-1944"/>
                                    </p:animMotion>
                                  </p:childTnLst>
                                </p:cTn>
                              </p:par>
                              <p:par>
                                <p:cTn id="25" presetID="10" presetClass="entr" presetSubtype="0"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42" presetClass="path" presetSubtype="0" decel="100000" fill="hold" nodeType="withEffect">
                                  <p:stCondLst>
                                    <p:cond delay="750"/>
                                  </p:stCondLst>
                                  <p:childTnLst>
                                    <p:animMotion origin="layout" path="M 1.25E-6 0.03889 L 1.25E-6 1.85185E-6 " pathEditMode="relative" rAng="0" ptsTypes="AA">
                                      <p:cBhvr>
                                        <p:cTn id="29" dur="500" fill="hold"/>
                                        <p:tgtEl>
                                          <p:spTgt spid="15"/>
                                        </p:tgtEl>
                                        <p:attrNameLst>
                                          <p:attrName>ppt_x</p:attrName>
                                          <p:attrName>ppt_y</p:attrName>
                                        </p:attrNameLst>
                                      </p:cBhvr>
                                      <p:rCtr x="0" y="-1944"/>
                                    </p:animMotion>
                                  </p:childTnLst>
                                </p:cTn>
                              </p:par>
                              <p:par>
                                <p:cTn id="30" presetID="10" presetClass="entr" presetSubtype="0" fill="hold" nodeType="withEffect">
                                  <p:stCondLst>
                                    <p:cond delay="9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nodeType="withEffect">
                                  <p:stCondLst>
                                    <p:cond delay="90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nodeType="withEffect">
                                  <p:stCondLst>
                                    <p:cond delay="10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10" presetClass="entr" presetSubtype="0" fill="hold" nodeType="withEffect">
                                  <p:stCondLst>
                                    <p:cond delay="11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decel="100000" fill="hold" nodeType="withEffect">
                                  <p:stCondLst>
                                    <p:cond delay="1100"/>
                                  </p:stCondLst>
                                  <p:childTnLst>
                                    <p:animMotion origin="layout" path="M 1.25E-6 0.03889 L 1.25E-6 1.85185E-6 " pathEditMode="relative" rAng="0" ptsTypes="AA">
                                      <p:cBhvr>
                                        <p:cTn id="42" dur="500" fill="hold"/>
                                        <p:tgtEl>
                                          <p:spTgt spid="5"/>
                                        </p:tgtEl>
                                        <p:attrNameLst>
                                          <p:attrName>ppt_x</p:attrName>
                                          <p:attrName>ppt_y</p:attrName>
                                        </p:attrNameLst>
                                      </p:cBhvr>
                                      <p:rCtr x="0" y="-1944"/>
                                    </p:animMotion>
                                  </p:childTnLst>
                                </p:cTn>
                              </p:par>
                              <p:par>
                                <p:cTn id="43" presetID="10" presetClass="entr" presetSubtype="0" fill="hold" grpId="0" nodeType="withEffect">
                                  <p:stCondLst>
                                    <p:cond delay="12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Innovate anywhere with Azure</a:t>
            </a:r>
            <a:endParaRPr kumimoji="0" lang="en-US" sz="3600" b="0" i="0" u="none" strike="noStrike" kern="1200" cap="none" spc="-50" normalizeH="0" baseline="0" noProof="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840230"/>
          </a:xfrm>
          <a:prstGeom prst="rect">
            <a:avLst/>
          </a:prstGeom>
          <a:noFill/>
        </p:spPr>
        <p:txBody>
          <a:bodyPr wrap="square" lIns="0" rIns="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Develop</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cloud native, </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operate anywhere</a:t>
            </a: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Harness data</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insights from</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cloud to edge</a:t>
            </a: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Secure and</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govern across environments</a:t>
            </a: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840230"/>
          </a:xfrm>
          <a:prstGeom prst="rect">
            <a:avLst/>
          </a:prstGeom>
          <a:noFill/>
        </p:spPr>
        <p:txBody>
          <a:bodyPr wrap="square" lIns="91440" tIns="45720" rIns="91440" bIns="45720" anchor="t">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Flexibly meet</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regulatory and connectivity needs</a:t>
            </a: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3821757" y="2305383"/>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6136968" y="235317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8819990" y="242843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8098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24">
            <a:extLst>
              <a:ext uri="{FF2B5EF4-FFF2-40B4-BE49-F238E27FC236}">
                <a16:creationId xmlns:a16="http://schemas.microsoft.com/office/drawing/2014/main" id="{2EFB8229-314F-4F35-9584-809C299E7F53}"/>
              </a:ext>
            </a:extLst>
          </p:cNvPr>
          <p:cNvSpPr txBox="1">
            <a:spLocks noGrp="1"/>
          </p:cNvSpPr>
          <p:nvPr>
            <p:ph type="title"/>
          </p:nvPr>
        </p:nvSpPr>
        <p:spPr>
          <a:xfrm>
            <a:off x="936073" y="2598004"/>
            <a:ext cx="4292600"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50" normalizeH="0" baseline="0" noProof="0">
                <a:ln>
                  <a:noFill/>
                </a:ln>
                <a:gradFill>
                  <a:gsLst>
                    <a:gs pos="2917">
                      <a:srgbClr val="FFFFFF"/>
                    </a:gs>
                    <a:gs pos="30000">
                      <a:srgbClr val="FFFFFF"/>
                    </a:gs>
                  </a:gsLst>
                  <a:lin ang="5400000" scaled="0"/>
                </a:gradFill>
                <a:effectLst/>
                <a:uLnTx/>
                <a:uFillTx/>
                <a:latin typeface="Segoe UI Semibold"/>
                <a:cs typeface="+mn-cs"/>
              </a:rPr>
              <a:t>Customer aspirations</a:t>
            </a:r>
          </a:p>
        </p:txBody>
      </p:sp>
      <p:cxnSp>
        <p:nvCxnSpPr>
          <p:cNvPr id="58" name="Straight Connector 57">
            <a:extLst>
              <a:ext uri="{FF2B5EF4-FFF2-40B4-BE49-F238E27FC236}">
                <a16:creationId xmlns:a16="http://schemas.microsoft.com/office/drawing/2014/main" id="{3B95F505-D7E9-4EB7-9443-5994BEB13671}"/>
              </a:ext>
              <a:ext uri="{C183D7F6-B498-43B3-948B-1728B52AA6E4}">
                <adec:decorative xmlns:adec="http://schemas.microsoft.com/office/drawing/2017/decorative" val="1"/>
              </a:ext>
            </a:extLst>
          </p:cNvPr>
          <p:cNvCxnSpPr>
            <a:cxnSpLocks/>
          </p:cNvCxnSpPr>
          <p:nvPr/>
        </p:nvCxnSpPr>
        <p:spPr>
          <a:xfrm>
            <a:off x="6853028" y="0"/>
            <a:ext cx="0" cy="6856307"/>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itle 3">
            <a:extLst>
              <a:ext uri="{FF2B5EF4-FFF2-40B4-BE49-F238E27FC236}">
                <a16:creationId xmlns:a16="http://schemas.microsoft.com/office/drawing/2014/main" id="{BED1C526-32B9-4115-ACC2-4B16987C91E6}"/>
              </a:ext>
            </a:extLst>
          </p:cNvPr>
          <p:cNvSpPr txBox="1">
            <a:spLocks/>
          </p:cNvSpPr>
          <p:nvPr/>
        </p:nvSpPr>
        <p:spPr bwMode="auto">
          <a:xfrm>
            <a:off x="7083473" y="1514973"/>
            <a:ext cx="4721703" cy="276999"/>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472" rtl="0" eaLnBrk="1" fontAlgn="base" latinLnBrk="0" hangingPunct="1">
              <a:lnSpc>
                <a:spcPct val="90000"/>
              </a:lnSpc>
              <a:spcBef>
                <a:spcPct val="0"/>
              </a:spcBef>
              <a:spcAft>
                <a:spcPts val="600"/>
              </a:spcAft>
              <a:buClrTx/>
              <a:buSzPct val="90000"/>
              <a:buFontTx/>
              <a:buNone/>
              <a:tabLst/>
              <a:defRPr/>
            </a:pPr>
            <a:r>
              <a:rPr kumimoji="0" lang="en-US" sz="2000" b="0" i="0" u="none" strike="noStrike" kern="1200" cap="none" spc="0" normalizeH="0" baseline="0" noProof="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rPr>
              <a:t>Deliver products as a service</a:t>
            </a:r>
          </a:p>
        </p:txBody>
      </p:sp>
      <p:sp>
        <p:nvSpPr>
          <p:cNvPr id="55" name="Title 3">
            <a:extLst>
              <a:ext uri="{FF2B5EF4-FFF2-40B4-BE49-F238E27FC236}">
                <a16:creationId xmlns:a16="http://schemas.microsoft.com/office/drawing/2014/main" id="{76985BCF-D48E-44DA-987C-C7EC7499FCD1}"/>
              </a:ext>
            </a:extLst>
          </p:cNvPr>
          <p:cNvSpPr txBox="1">
            <a:spLocks/>
          </p:cNvSpPr>
          <p:nvPr/>
        </p:nvSpPr>
        <p:spPr bwMode="auto">
          <a:xfrm>
            <a:off x="7083473" y="2416953"/>
            <a:ext cx="4536652" cy="276999"/>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472" rtl="0" eaLnBrk="1" fontAlgn="base" latinLnBrk="0" hangingPunct="1">
              <a:lnSpc>
                <a:spcPct val="90000"/>
              </a:lnSpc>
              <a:spcBef>
                <a:spcPct val="0"/>
              </a:spcBef>
              <a:spcAft>
                <a:spcPts val="600"/>
              </a:spcAft>
              <a:buClrTx/>
              <a:buSzPct val="90000"/>
              <a:buFontTx/>
              <a:buNone/>
              <a:tabLst/>
              <a:defRPr/>
            </a:pPr>
            <a:r>
              <a:rPr kumimoji="0" lang="en-US" sz="2000" b="0" i="0" u="none" strike="noStrike" kern="1200" cap="none" spc="0" normalizeH="0" baseline="0" noProof="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rPr>
              <a:t>Transform data into new products</a:t>
            </a:r>
          </a:p>
        </p:txBody>
      </p:sp>
      <p:sp>
        <p:nvSpPr>
          <p:cNvPr id="50" name="Oval 49">
            <a:extLst>
              <a:ext uri="{FF2B5EF4-FFF2-40B4-BE49-F238E27FC236}">
                <a16:creationId xmlns:a16="http://schemas.microsoft.com/office/drawing/2014/main" id="{4BDFB4C1-FFBC-42A9-86C0-DA91741807E3}"/>
              </a:ext>
              <a:ext uri="{C183D7F6-B498-43B3-948B-1728B52AA6E4}">
                <adec:decorative xmlns:adec="http://schemas.microsoft.com/office/drawing/2017/decorative" val="1"/>
              </a:ext>
            </a:extLst>
          </p:cNvPr>
          <p:cNvSpPr/>
          <p:nvPr/>
        </p:nvSpPr>
        <p:spPr bwMode="auto">
          <a:xfrm>
            <a:off x="6791764" y="159047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Oval 50">
            <a:extLst>
              <a:ext uri="{FF2B5EF4-FFF2-40B4-BE49-F238E27FC236}">
                <a16:creationId xmlns:a16="http://schemas.microsoft.com/office/drawing/2014/main" id="{17B6F797-8966-4C49-8794-79922EADBE4F}"/>
              </a:ext>
              <a:ext uri="{C183D7F6-B498-43B3-948B-1728B52AA6E4}">
                <adec:decorative xmlns:adec="http://schemas.microsoft.com/office/drawing/2017/decorative" val="1"/>
              </a:ext>
            </a:extLst>
          </p:cNvPr>
          <p:cNvSpPr/>
          <p:nvPr/>
        </p:nvSpPr>
        <p:spPr bwMode="auto">
          <a:xfrm>
            <a:off x="6790025" y="429641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Oval 51">
            <a:extLst>
              <a:ext uri="{FF2B5EF4-FFF2-40B4-BE49-F238E27FC236}">
                <a16:creationId xmlns:a16="http://schemas.microsoft.com/office/drawing/2014/main" id="{3F0C4895-F6C7-4DBE-8B2D-312F9944F7C9}"/>
              </a:ext>
              <a:ext uri="{C183D7F6-B498-43B3-948B-1728B52AA6E4}">
                <adec:decorative xmlns:adec="http://schemas.microsoft.com/office/drawing/2017/decorative" val="1"/>
              </a:ext>
            </a:extLst>
          </p:cNvPr>
          <p:cNvSpPr/>
          <p:nvPr/>
        </p:nvSpPr>
        <p:spPr bwMode="auto">
          <a:xfrm>
            <a:off x="6790025" y="519839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8283FC5-51B4-F6F8-190C-3514DDC9E62D}"/>
              </a:ext>
              <a:ext uri="{C183D7F6-B498-43B3-948B-1728B52AA6E4}">
                <adec:decorative xmlns:adec="http://schemas.microsoft.com/office/drawing/2017/decorative" val="1"/>
              </a:ext>
            </a:extLst>
          </p:cNvPr>
          <p:cNvSpPr/>
          <p:nvPr/>
        </p:nvSpPr>
        <p:spPr bwMode="auto">
          <a:xfrm>
            <a:off x="6790025" y="249245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E23E2FBA-92DE-AC65-9C4D-AFCC72E02E1C}"/>
              </a:ext>
              <a:ext uri="{C183D7F6-B498-43B3-948B-1728B52AA6E4}">
                <adec:decorative xmlns:adec="http://schemas.microsoft.com/office/drawing/2017/decorative" val="1"/>
              </a:ext>
            </a:extLst>
          </p:cNvPr>
          <p:cNvSpPr/>
          <p:nvPr/>
        </p:nvSpPr>
        <p:spPr bwMode="auto">
          <a:xfrm>
            <a:off x="6790025" y="339443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3">
            <a:extLst>
              <a:ext uri="{FF2B5EF4-FFF2-40B4-BE49-F238E27FC236}">
                <a16:creationId xmlns:a16="http://schemas.microsoft.com/office/drawing/2014/main" id="{934A80F2-AE8D-9923-78E5-BFB21FCFAA59}"/>
              </a:ext>
            </a:extLst>
          </p:cNvPr>
          <p:cNvSpPr txBox="1">
            <a:spLocks/>
          </p:cNvSpPr>
          <p:nvPr/>
        </p:nvSpPr>
        <p:spPr bwMode="auto">
          <a:xfrm>
            <a:off x="7083473" y="3318933"/>
            <a:ext cx="4536652" cy="276999"/>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472" rtl="0" eaLnBrk="1" fontAlgn="base" latinLnBrk="0" hangingPunct="1">
              <a:lnSpc>
                <a:spcPct val="90000"/>
              </a:lnSpc>
              <a:spcBef>
                <a:spcPct val="0"/>
              </a:spcBef>
              <a:spcAft>
                <a:spcPts val="600"/>
              </a:spcAft>
              <a:buClrTx/>
              <a:buSzPct val="90000"/>
              <a:buFontTx/>
              <a:buNone/>
              <a:tabLst/>
              <a:defRPr/>
            </a:pPr>
            <a:r>
              <a:rPr kumimoji="0" lang="en-US" sz="2000" b="0" i="0" u="none" strike="noStrike" kern="1200" cap="none" spc="0" normalizeH="0" baseline="0" noProof="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rPr>
              <a:t>Accelerate application development</a:t>
            </a:r>
          </a:p>
        </p:txBody>
      </p:sp>
      <p:sp>
        <p:nvSpPr>
          <p:cNvPr id="43" name="Title 3">
            <a:extLst>
              <a:ext uri="{FF2B5EF4-FFF2-40B4-BE49-F238E27FC236}">
                <a16:creationId xmlns:a16="http://schemas.microsoft.com/office/drawing/2014/main" id="{D37BD005-06A5-7A89-0A6B-78854FA05144}"/>
              </a:ext>
            </a:extLst>
          </p:cNvPr>
          <p:cNvSpPr txBox="1">
            <a:spLocks/>
          </p:cNvSpPr>
          <p:nvPr/>
        </p:nvSpPr>
        <p:spPr bwMode="auto">
          <a:xfrm>
            <a:off x="7083473" y="4082414"/>
            <a:ext cx="4052175" cy="553998"/>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472" rtl="0" eaLnBrk="1" fontAlgn="base" latinLnBrk="0" hangingPunct="1">
              <a:lnSpc>
                <a:spcPct val="90000"/>
              </a:lnSpc>
              <a:spcBef>
                <a:spcPct val="0"/>
              </a:spcBef>
              <a:spcAft>
                <a:spcPts val="600"/>
              </a:spcAft>
              <a:buClrTx/>
              <a:buSzPct val="90000"/>
              <a:buFontTx/>
              <a:buNone/>
              <a:tabLst/>
              <a:defRPr/>
            </a:pPr>
            <a:r>
              <a:rPr kumimoji="0" lang="en-US" sz="2000" b="0" i="0" u="none" strike="noStrike" kern="1200" cap="none" spc="0" normalizeH="0" baseline="0" noProof="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rPr>
              <a:t>Secure and govern distributed digital estate</a:t>
            </a:r>
          </a:p>
        </p:txBody>
      </p:sp>
      <p:sp>
        <p:nvSpPr>
          <p:cNvPr id="44" name="Title 3">
            <a:extLst>
              <a:ext uri="{FF2B5EF4-FFF2-40B4-BE49-F238E27FC236}">
                <a16:creationId xmlns:a16="http://schemas.microsoft.com/office/drawing/2014/main" id="{FF7E51A1-CBB7-A4F6-5CE7-EF5B789DAE73}"/>
              </a:ext>
            </a:extLst>
          </p:cNvPr>
          <p:cNvSpPr txBox="1">
            <a:spLocks/>
          </p:cNvSpPr>
          <p:nvPr/>
        </p:nvSpPr>
        <p:spPr bwMode="auto">
          <a:xfrm>
            <a:off x="7083473" y="5122893"/>
            <a:ext cx="4536652" cy="276999"/>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472" rtl="0" eaLnBrk="1" fontAlgn="base" latinLnBrk="0" hangingPunct="1">
              <a:lnSpc>
                <a:spcPct val="90000"/>
              </a:lnSpc>
              <a:spcBef>
                <a:spcPct val="0"/>
              </a:spcBef>
              <a:spcAft>
                <a:spcPts val="600"/>
              </a:spcAft>
              <a:buClrTx/>
              <a:buSzPct val="90000"/>
              <a:buFontTx/>
              <a:buNone/>
              <a:tabLst/>
              <a:defRPr/>
            </a:pPr>
            <a:r>
              <a:rPr kumimoji="0" lang="en-US" sz="2000" b="0" i="0" u="none" strike="noStrike" kern="1200" cap="none" spc="0" normalizeH="0" baseline="0" noProof="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rPr>
              <a:t>Modernize facilities and assets</a:t>
            </a:r>
          </a:p>
        </p:txBody>
      </p:sp>
      <p:sp>
        <p:nvSpPr>
          <p:cNvPr id="15" name="Graphic 3">
            <a:extLst>
              <a:ext uri="{FF2B5EF4-FFF2-40B4-BE49-F238E27FC236}">
                <a16:creationId xmlns:a16="http://schemas.microsoft.com/office/drawing/2014/main" id="{EC03FE24-D372-AC8A-06F6-0A7BFF56CBB0}"/>
              </a:ext>
              <a:ext uri="{C183D7F6-B498-43B3-948B-1728B52AA6E4}">
                <adec:decorative xmlns:adec="http://schemas.microsoft.com/office/drawing/2017/decorative" val="1"/>
              </a:ext>
            </a:extLst>
          </p:cNvPr>
          <p:cNvSpPr>
            <a:spLocks noChangeAspect="1"/>
          </p:cNvSpPr>
          <p:nvPr/>
        </p:nvSpPr>
        <p:spPr>
          <a:xfrm>
            <a:off x="6136983" y="2398738"/>
            <a:ext cx="352445" cy="352445"/>
          </a:xfrm>
          <a:custGeom>
            <a:avLst/>
            <a:gdLst>
              <a:gd name="connsiteX0" fmla="*/ 160750 w 387690"/>
              <a:gd name="connsiteY0" fmla="*/ 47279 h 387690"/>
              <a:gd name="connsiteX1" fmla="*/ 174934 w 387690"/>
              <a:gd name="connsiteY1" fmla="*/ 61463 h 387690"/>
              <a:gd name="connsiteX2" fmla="*/ 174934 w 387690"/>
              <a:gd name="connsiteY2" fmla="*/ 212757 h 387690"/>
              <a:gd name="connsiteX3" fmla="*/ 326228 w 387690"/>
              <a:gd name="connsiteY3" fmla="*/ 212757 h 387690"/>
              <a:gd name="connsiteX4" fmla="*/ 340283 w 387690"/>
              <a:gd name="connsiteY4" fmla="*/ 225016 h 387690"/>
              <a:gd name="connsiteX5" fmla="*/ 340412 w 387690"/>
              <a:gd name="connsiteY5" fmla="*/ 226941 h 387690"/>
              <a:gd name="connsiteX6" fmla="*/ 170206 w 387690"/>
              <a:gd name="connsiteY6" fmla="*/ 387691 h 387690"/>
              <a:gd name="connsiteX7" fmla="*/ 0 w 387690"/>
              <a:gd name="connsiteY7" fmla="*/ 217485 h 387690"/>
              <a:gd name="connsiteX8" fmla="*/ 160750 w 387690"/>
              <a:gd name="connsiteY8" fmla="*/ 47279 h 387690"/>
              <a:gd name="connsiteX9" fmla="*/ 217485 w 387690"/>
              <a:gd name="connsiteY9" fmla="*/ 0 h 387690"/>
              <a:gd name="connsiteX10" fmla="*/ 387691 w 387690"/>
              <a:gd name="connsiteY10" fmla="*/ 170206 h 387690"/>
              <a:gd name="connsiteX11" fmla="*/ 373507 w 387690"/>
              <a:gd name="connsiteY11" fmla="*/ 184390 h 387690"/>
              <a:gd name="connsiteX12" fmla="*/ 217485 w 387690"/>
              <a:gd name="connsiteY12" fmla="*/ 184390 h 387690"/>
              <a:gd name="connsiteX13" fmla="*/ 203301 w 387690"/>
              <a:gd name="connsiteY13" fmla="*/ 170206 h 387690"/>
              <a:gd name="connsiteX14" fmla="*/ 203301 w 387690"/>
              <a:gd name="connsiteY14" fmla="*/ 14184 h 387690"/>
              <a:gd name="connsiteX15" fmla="*/ 217485 w 387690"/>
              <a:gd name="connsiteY15" fmla="*/ 0 h 3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690" h="387690">
                <a:moveTo>
                  <a:pt x="160750" y="47279"/>
                </a:moveTo>
                <a:cubicBezTo>
                  <a:pt x="168583" y="47279"/>
                  <a:pt x="174934" y="53630"/>
                  <a:pt x="174934" y="61463"/>
                </a:cubicBezTo>
                <a:lnTo>
                  <a:pt x="174934" y="212757"/>
                </a:lnTo>
                <a:lnTo>
                  <a:pt x="326228" y="212757"/>
                </a:lnTo>
                <a:cubicBezTo>
                  <a:pt x="333408" y="212757"/>
                  <a:pt x="339343" y="218094"/>
                  <a:pt x="340283" y="225016"/>
                </a:cubicBezTo>
                <a:lnTo>
                  <a:pt x="340412" y="226941"/>
                </a:lnTo>
                <a:cubicBezTo>
                  <a:pt x="340412" y="320944"/>
                  <a:pt x="264209" y="387691"/>
                  <a:pt x="170206" y="387691"/>
                </a:cubicBezTo>
                <a:cubicBezTo>
                  <a:pt x="76204" y="387691"/>
                  <a:pt x="0" y="311488"/>
                  <a:pt x="0" y="217485"/>
                </a:cubicBezTo>
                <a:cubicBezTo>
                  <a:pt x="0" y="123483"/>
                  <a:pt x="66748" y="47279"/>
                  <a:pt x="160750" y="47279"/>
                </a:cubicBezTo>
                <a:close/>
                <a:moveTo>
                  <a:pt x="217485" y="0"/>
                </a:moveTo>
                <a:cubicBezTo>
                  <a:pt x="311488" y="0"/>
                  <a:pt x="387691" y="76204"/>
                  <a:pt x="387691" y="170206"/>
                </a:cubicBezTo>
                <a:cubicBezTo>
                  <a:pt x="387691" y="178039"/>
                  <a:pt x="381340" y="184390"/>
                  <a:pt x="373507" y="184390"/>
                </a:cubicBezTo>
                <a:lnTo>
                  <a:pt x="217485" y="184390"/>
                </a:lnTo>
                <a:cubicBezTo>
                  <a:pt x="209652" y="184390"/>
                  <a:pt x="203301" y="178039"/>
                  <a:pt x="203301" y="170206"/>
                </a:cubicBezTo>
                <a:lnTo>
                  <a:pt x="203301" y="14184"/>
                </a:lnTo>
                <a:cubicBezTo>
                  <a:pt x="203301" y="6350"/>
                  <a:pt x="209652" y="0"/>
                  <a:pt x="217485" y="0"/>
                </a:cubicBezTo>
                <a:close/>
              </a:path>
            </a:pathLst>
          </a:custGeom>
          <a:gradFill>
            <a:gsLst>
              <a:gs pos="0">
                <a:schemeClr val="accent1"/>
              </a:gs>
              <a:gs pos="100000">
                <a:srgbClr val="CD98CF"/>
              </a:gs>
            </a:gsLst>
            <a:lin ang="2700000" scaled="0"/>
          </a:gradFill>
          <a:ln w="1865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 name="Graphic 5">
            <a:extLst>
              <a:ext uri="{FF2B5EF4-FFF2-40B4-BE49-F238E27FC236}">
                <a16:creationId xmlns:a16="http://schemas.microsoft.com/office/drawing/2014/main" id="{A40137D8-7D14-192B-4482-E089C8944C02}"/>
              </a:ext>
              <a:ext uri="{C183D7F6-B498-43B3-948B-1728B52AA6E4}">
                <adec:decorative xmlns:adec="http://schemas.microsoft.com/office/drawing/2017/decorative" val="1"/>
              </a:ext>
            </a:extLst>
          </p:cNvPr>
          <p:cNvSpPr>
            <a:spLocks noChangeAspect="1"/>
          </p:cNvSpPr>
          <p:nvPr/>
        </p:nvSpPr>
        <p:spPr>
          <a:xfrm>
            <a:off x="6145482" y="1478784"/>
            <a:ext cx="335447" cy="337894"/>
          </a:xfrm>
          <a:custGeom>
            <a:avLst/>
            <a:gdLst>
              <a:gd name="connsiteX0" fmla="*/ 206484 w 304952"/>
              <a:gd name="connsiteY0" fmla="*/ 3417 h 307176"/>
              <a:gd name="connsiteX1" fmla="*/ 168276 w 304952"/>
              <a:gd name="connsiteY1" fmla="*/ 3417 h 307176"/>
              <a:gd name="connsiteX2" fmla="*/ 104983 w 304952"/>
              <a:gd name="connsiteY2" fmla="*/ 26808 h 307176"/>
              <a:gd name="connsiteX3" fmla="*/ 88179 w 304952"/>
              <a:gd name="connsiteY3" fmla="*/ 50932 h 307176"/>
              <a:gd name="connsiteX4" fmla="*/ 88179 w 304952"/>
              <a:gd name="connsiteY4" fmla="*/ 91982 h 307176"/>
              <a:gd name="connsiteX5" fmla="*/ 123401 w 304952"/>
              <a:gd name="connsiteY5" fmla="*/ 95435 h 307176"/>
              <a:gd name="connsiteX6" fmla="*/ 186694 w 304952"/>
              <a:gd name="connsiteY6" fmla="*/ 118826 h 307176"/>
              <a:gd name="connsiteX7" fmla="*/ 205173 w 304952"/>
              <a:gd name="connsiteY7" fmla="*/ 132698 h 307176"/>
              <a:gd name="connsiteX8" fmla="*/ 224122 w 304952"/>
              <a:gd name="connsiteY8" fmla="*/ 130819 h 307176"/>
              <a:gd name="connsiteX9" fmla="*/ 286582 w 304952"/>
              <a:gd name="connsiteY9" fmla="*/ 154066 h 307176"/>
              <a:gd name="connsiteX10" fmla="*/ 286582 w 304952"/>
              <a:gd name="connsiteY10" fmla="*/ 50932 h 307176"/>
              <a:gd name="connsiteX11" fmla="*/ 269778 w 304952"/>
              <a:gd name="connsiteY11" fmla="*/ 26808 h 307176"/>
              <a:gd name="connsiteX12" fmla="*/ 206484 w 304952"/>
              <a:gd name="connsiteY12" fmla="*/ 3417 h 307176"/>
              <a:gd name="connsiteX13" fmla="*/ 139899 w 304952"/>
              <a:gd name="connsiteY13" fmla="*/ 75105 h 307176"/>
              <a:gd name="connsiteX14" fmla="*/ 133083 w 304952"/>
              <a:gd name="connsiteY14" fmla="*/ 61087 h 307176"/>
              <a:gd name="connsiteX15" fmla="*/ 147102 w 304952"/>
              <a:gd name="connsiteY15" fmla="*/ 54270 h 307176"/>
              <a:gd name="connsiteX16" fmla="*/ 186172 w 304952"/>
              <a:gd name="connsiteY16" fmla="*/ 67776 h 307176"/>
              <a:gd name="connsiteX17" fmla="*/ 188575 w 304952"/>
              <a:gd name="connsiteY17" fmla="*/ 67775 h 307176"/>
              <a:gd name="connsiteX18" fmla="*/ 227528 w 304952"/>
              <a:gd name="connsiteY18" fmla="*/ 54277 h 307176"/>
              <a:gd name="connsiteX19" fmla="*/ 241552 w 304952"/>
              <a:gd name="connsiteY19" fmla="*/ 61083 h 307176"/>
              <a:gd name="connsiteX20" fmla="*/ 234746 w 304952"/>
              <a:gd name="connsiteY20" fmla="*/ 75107 h 307176"/>
              <a:gd name="connsiteX21" fmla="*/ 195794 w 304952"/>
              <a:gd name="connsiteY21" fmla="*/ 88604 h 307176"/>
              <a:gd name="connsiteX22" fmla="*/ 178971 w 304952"/>
              <a:gd name="connsiteY22" fmla="*/ 88611 h 307176"/>
              <a:gd name="connsiteX23" fmla="*/ 139899 w 304952"/>
              <a:gd name="connsiteY23" fmla="*/ 75105 h 307176"/>
              <a:gd name="connsiteX24" fmla="*/ 181599 w 304952"/>
              <a:gd name="connsiteY24" fmla="*/ 132612 h 307176"/>
              <a:gd name="connsiteX25" fmla="*/ 189510 w 304952"/>
              <a:gd name="connsiteY25" fmla="*/ 137282 h 307176"/>
              <a:gd name="connsiteX26" fmla="*/ 150120 w 304952"/>
              <a:gd name="connsiteY26" fmla="*/ 165933 h 307176"/>
              <a:gd name="connsiteX27" fmla="*/ 139349 w 304952"/>
              <a:gd name="connsiteY27" fmla="*/ 163899 h 307176"/>
              <a:gd name="connsiteX28" fmla="*/ 99195 w 304952"/>
              <a:gd name="connsiteY28" fmla="*/ 177812 h 307176"/>
              <a:gd name="connsiteX29" fmla="*/ 58922 w 304952"/>
              <a:gd name="connsiteY29" fmla="*/ 163892 h 307176"/>
              <a:gd name="connsiteX30" fmla="*/ 44903 w 304952"/>
              <a:gd name="connsiteY30" fmla="*/ 170708 h 307176"/>
              <a:gd name="connsiteX31" fmla="*/ 51720 w 304952"/>
              <a:gd name="connsiteY31" fmla="*/ 184727 h 307176"/>
              <a:gd name="connsiteX32" fmla="*/ 88177 w 304952"/>
              <a:gd name="connsiteY32" fmla="*/ 197328 h 307176"/>
              <a:gd name="connsiteX33" fmla="*/ 88177 w 304952"/>
              <a:gd name="connsiteY33" fmla="*/ 236992 h 307176"/>
              <a:gd name="connsiteX34" fmla="*/ 99200 w 304952"/>
              <a:gd name="connsiteY34" fmla="*/ 248014 h 307176"/>
              <a:gd name="connsiteX35" fmla="*/ 110222 w 304952"/>
              <a:gd name="connsiteY35" fmla="*/ 236992 h 307176"/>
              <a:gd name="connsiteX36" fmla="*/ 110222 w 304952"/>
              <a:gd name="connsiteY36" fmla="*/ 197322 h 307176"/>
              <a:gd name="connsiteX37" fmla="*/ 136508 w 304952"/>
              <a:gd name="connsiteY37" fmla="*/ 188213 h 307176"/>
              <a:gd name="connsiteX38" fmla="*/ 128594 w 304952"/>
              <a:gd name="connsiteY38" fmla="*/ 226346 h 307176"/>
              <a:gd name="connsiteX39" fmla="*/ 143842 w 304952"/>
              <a:gd name="connsiteY39" fmla="*/ 278142 h 307176"/>
              <a:gd name="connsiteX40" fmla="*/ 118305 w 304952"/>
              <a:gd name="connsiteY40" fmla="*/ 287580 h 307176"/>
              <a:gd name="connsiteX41" fmla="*/ 80097 w 304952"/>
              <a:gd name="connsiteY41" fmla="*/ 287580 h 307176"/>
              <a:gd name="connsiteX42" fmla="*/ 16804 w 304952"/>
              <a:gd name="connsiteY42" fmla="*/ 264189 h 307176"/>
              <a:gd name="connsiteX43" fmla="*/ 0 w 304952"/>
              <a:gd name="connsiteY43" fmla="*/ 240065 h 307176"/>
              <a:gd name="connsiteX44" fmla="*/ 0 w 304952"/>
              <a:gd name="connsiteY44" fmla="*/ 156736 h 307176"/>
              <a:gd name="connsiteX45" fmla="*/ 16804 w 304952"/>
              <a:gd name="connsiteY45" fmla="*/ 132612 h 307176"/>
              <a:gd name="connsiteX46" fmla="*/ 80097 w 304952"/>
              <a:gd name="connsiteY46" fmla="*/ 109221 h 307176"/>
              <a:gd name="connsiteX47" fmla="*/ 118305 w 304952"/>
              <a:gd name="connsiteY47" fmla="*/ 109221 h 307176"/>
              <a:gd name="connsiteX48" fmla="*/ 181599 w 304952"/>
              <a:gd name="connsiteY48" fmla="*/ 132612 h 307176"/>
              <a:gd name="connsiteX49" fmla="*/ 304952 w 304952"/>
              <a:gd name="connsiteY49" fmla="*/ 226346 h 307176"/>
              <a:gd name="connsiteX50" fmla="*/ 224122 w 304952"/>
              <a:gd name="connsiteY50" fmla="*/ 307177 h 307176"/>
              <a:gd name="connsiteX51" fmla="*/ 143291 w 304952"/>
              <a:gd name="connsiteY51" fmla="*/ 226346 h 307176"/>
              <a:gd name="connsiteX52" fmla="*/ 224122 w 304952"/>
              <a:gd name="connsiteY52" fmla="*/ 145515 h 307176"/>
              <a:gd name="connsiteX53" fmla="*/ 304952 w 304952"/>
              <a:gd name="connsiteY53" fmla="*/ 226346 h 307176"/>
              <a:gd name="connsiteX54" fmla="*/ 180032 w 304952"/>
              <a:gd name="connsiteY54" fmla="*/ 218998 h 307176"/>
              <a:gd name="connsiteX55" fmla="*/ 172684 w 304952"/>
              <a:gd name="connsiteY55" fmla="*/ 226346 h 307176"/>
              <a:gd name="connsiteX56" fmla="*/ 180032 w 304952"/>
              <a:gd name="connsiteY56" fmla="*/ 233694 h 307176"/>
              <a:gd name="connsiteX57" fmla="*/ 250471 w 304952"/>
              <a:gd name="connsiteY57" fmla="*/ 233694 h 307176"/>
              <a:gd name="connsiteX58" fmla="*/ 226273 w 304952"/>
              <a:gd name="connsiteY58" fmla="*/ 257892 h 307176"/>
              <a:gd name="connsiteX59" fmla="*/ 226273 w 304952"/>
              <a:gd name="connsiteY59" fmla="*/ 268284 h 307176"/>
              <a:gd name="connsiteX60" fmla="*/ 236667 w 304952"/>
              <a:gd name="connsiteY60" fmla="*/ 268284 h 307176"/>
              <a:gd name="connsiteX61" fmla="*/ 273408 w 304952"/>
              <a:gd name="connsiteY61" fmla="*/ 231543 h 307176"/>
              <a:gd name="connsiteX62" fmla="*/ 273408 w 304952"/>
              <a:gd name="connsiteY62" fmla="*/ 221151 h 307176"/>
              <a:gd name="connsiteX63" fmla="*/ 236667 w 304952"/>
              <a:gd name="connsiteY63" fmla="*/ 184409 h 307176"/>
              <a:gd name="connsiteX64" fmla="*/ 226273 w 304952"/>
              <a:gd name="connsiteY64" fmla="*/ 184409 h 307176"/>
              <a:gd name="connsiteX65" fmla="*/ 226273 w 304952"/>
              <a:gd name="connsiteY65" fmla="*/ 194801 h 307176"/>
              <a:gd name="connsiteX66" fmla="*/ 250471 w 304952"/>
              <a:gd name="connsiteY66" fmla="*/ 218998 h 307176"/>
              <a:gd name="connsiteX67" fmla="*/ 180032 w 304952"/>
              <a:gd name="connsiteY67" fmla="*/ 218998 h 3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4952" h="307176">
                <a:moveTo>
                  <a:pt x="206484" y="3417"/>
                </a:moveTo>
                <a:cubicBezTo>
                  <a:pt x="194155" y="-1139"/>
                  <a:pt x="180605" y="-1139"/>
                  <a:pt x="168276" y="3417"/>
                </a:cubicBezTo>
                <a:lnTo>
                  <a:pt x="104983" y="26808"/>
                </a:lnTo>
                <a:cubicBezTo>
                  <a:pt x="94884" y="30540"/>
                  <a:pt x="88179" y="40166"/>
                  <a:pt x="88179" y="50932"/>
                </a:cubicBezTo>
                <a:lnTo>
                  <a:pt x="88179" y="91982"/>
                </a:lnTo>
                <a:cubicBezTo>
                  <a:pt x="99947" y="90101"/>
                  <a:pt x="112080" y="91252"/>
                  <a:pt x="123401" y="95435"/>
                </a:cubicBezTo>
                <a:lnTo>
                  <a:pt x="186694" y="118826"/>
                </a:lnTo>
                <a:cubicBezTo>
                  <a:pt x="194250" y="121619"/>
                  <a:pt x="200597" y="126511"/>
                  <a:pt x="205173" y="132698"/>
                </a:cubicBezTo>
                <a:cubicBezTo>
                  <a:pt x="211299" y="131465"/>
                  <a:pt x="217635" y="130819"/>
                  <a:pt x="224122" y="130819"/>
                </a:cubicBezTo>
                <a:cubicBezTo>
                  <a:pt x="248002" y="130819"/>
                  <a:pt x="269835" y="139581"/>
                  <a:pt x="286582" y="154066"/>
                </a:cubicBezTo>
                <a:lnTo>
                  <a:pt x="286582" y="50932"/>
                </a:lnTo>
                <a:cubicBezTo>
                  <a:pt x="286582" y="40166"/>
                  <a:pt x="279876" y="30540"/>
                  <a:pt x="269778" y="26808"/>
                </a:cubicBezTo>
                <a:lnTo>
                  <a:pt x="206484" y="3417"/>
                </a:lnTo>
                <a:close/>
                <a:moveTo>
                  <a:pt x="139899" y="75105"/>
                </a:moveTo>
                <a:cubicBezTo>
                  <a:pt x="134145" y="73116"/>
                  <a:pt x="131094" y="66840"/>
                  <a:pt x="133083" y="61087"/>
                </a:cubicBezTo>
                <a:cubicBezTo>
                  <a:pt x="135071" y="55333"/>
                  <a:pt x="141348" y="52281"/>
                  <a:pt x="147102" y="54270"/>
                </a:cubicBezTo>
                <a:lnTo>
                  <a:pt x="186172" y="67776"/>
                </a:lnTo>
                <a:cubicBezTo>
                  <a:pt x="186951" y="68045"/>
                  <a:pt x="187798" y="68044"/>
                  <a:pt x="188575" y="67775"/>
                </a:cubicBezTo>
                <a:lnTo>
                  <a:pt x="227528" y="54277"/>
                </a:lnTo>
                <a:cubicBezTo>
                  <a:pt x="233280" y="52284"/>
                  <a:pt x="239559" y="55332"/>
                  <a:pt x="241552" y="61083"/>
                </a:cubicBezTo>
                <a:cubicBezTo>
                  <a:pt x="243545" y="66835"/>
                  <a:pt x="240498" y="73114"/>
                  <a:pt x="234746" y="75107"/>
                </a:cubicBezTo>
                <a:lnTo>
                  <a:pt x="195794" y="88604"/>
                </a:lnTo>
                <a:cubicBezTo>
                  <a:pt x="190345" y="90492"/>
                  <a:pt x="184421" y="90495"/>
                  <a:pt x="178971" y="88611"/>
                </a:cubicBezTo>
                <a:lnTo>
                  <a:pt x="139899" y="75105"/>
                </a:lnTo>
                <a:close/>
                <a:moveTo>
                  <a:pt x="181599" y="132612"/>
                </a:moveTo>
                <a:cubicBezTo>
                  <a:pt x="184554" y="133704"/>
                  <a:pt x="187219" y="135300"/>
                  <a:pt x="189510" y="137282"/>
                </a:cubicBezTo>
                <a:cubicBezTo>
                  <a:pt x="174010" y="143311"/>
                  <a:pt x="160471" y="153269"/>
                  <a:pt x="150120" y="165933"/>
                </a:cubicBezTo>
                <a:cubicBezTo>
                  <a:pt x="147244" y="163479"/>
                  <a:pt x="143179" y="162570"/>
                  <a:pt x="139349" y="163899"/>
                </a:cubicBezTo>
                <a:lnTo>
                  <a:pt x="99195" y="177812"/>
                </a:lnTo>
                <a:lnTo>
                  <a:pt x="58922" y="163892"/>
                </a:lnTo>
                <a:cubicBezTo>
                  <a:pt x="53168" y="161902"/>
                  <a:pt x="46892" y="164954"/>
                  <a:pt x="44903" y="170708"/>
                </a:cubicBezTo>
                <a:cubicBezTo>
                  <a:pt x="42915" y="176462"/>
                  <a:pt x="45967" y="182737"/>
                  <a:pt x="51720" y="184727"/>
                </a:cubicBezTo>
                <a:lnTo>
                  <a:pt x="88177" y="197328"/>
                </a:lnTo>
                <a:lnTo>
                  <a:pt x="88177" y="236992"/>
                </a:lnTo>
                <a:cubicBezTo>
                  <a:pt x="88177" y="243079"/>
                  <a:pt x="93112" y="248014"/>
                  <a:pt x="99200" y="248014"/>
                </a:cubicBezTo>
                <a:cubicBezTo>
                  <a:pt x="105287" y="248014"/>
                  <a:pt x="110222" y="243079"/>
                  <a:pt x="110222" y="236992"/>
                </a:cubicBezTo>
                <a:lnTo>
                  <a:pt x="110222" y="197322"/>
                </a:lnTo>
                <a:lnTo>
                  <a:pt x="136508" y="188213"/>
                </a:lnTo>
                <a:cubicBezTo>
                  <a:pt x="131418" y="199894"/>
                  <a:pt x="128594" y="212790"/>
                  <a:pt x="128594" y="226346"/>
                </a:cubicBezTo>
                <a:cubicBezTo>
                  <a:pt x="128594" y="245438"/>
                  <a:pt x="134195" y="263221"/>
                  <a:pt x="143842" y="278142"/>
                </a:cubicBezTo>
                <a:lnTo>
                  <a:pt x="118305" y="287580"/>
                </a:lnTo>
                <a:cubicBezTo>
                  <a:pt x="105977" y="292136"/>
                  <a:pt x="92426" y="292136"/>
                  <a:pt x="80097" y="287580"/>
                </a:cubicBezTo>
                <a:lnTo>
                  <a:pt x="16804" y="264189"/>
                </a:lnTo>
                <a:cubicBezTo>
                  <a:pt x="6705" y="260458"/>
                  <a:pt x="0" y="250830"/>
                  <a:pt x="0" y="240065"/>
                </a:cubicBezTo>
                <a:lnTo>
                  <a:pt x="0" y="156736"/>
                </a:lnTo>
                <a:cubicBezTo>
                  <a:pt x="0" y="145969"/>
                  <a:pt x="6705" y="136343"/>
                  <a:pt x="16804" y="132612"/>
                </a:cubicBezTo>
                <a:lnTo>
                  <a:pt x="80097" y="109221"/>
                </a:lnTo>
                <a:cubicBezTo>
                  <a:pt x="92426" y="104664"/>
                  <a:pt x="105977" y="104664"/>
                  <a:pt x="118305" y="109221"/>
                </a:cubicBezTo>
                <a:lnTo>
                  <a:pt x="181599" y="132612"/>
                </a:lnTo>
                <a:close/>
                <a:moveTo>
                  <a:pt x="304952" y="226346"/>
                </a:moveTo>
                <a:cubicBezTo>
                  <a:pt x="304952" y="270988"/>
                  <a:pt x="268764" y="307177"/>
                  <a:pt x="224122" y="307177"/>
                </a:cubicBezTo>
                <a:cubicBezTo>
                  <a:pt x="179480" y="307177"/>
                  <a:pt x="143291" y="270988"/>
                  <a:pt x="143291" y="226346"/>
                </a:cubicBezTo>
                <a:cubicBezTo>
                  <a:pt x="143291" y="181705"/>
                  <a:pt x="179480" y="145515"/>
                  <a:pt x="224122" y="145515"/>
                </a:cubicBezTo>
                <a:cubicBezTo>
                  <a:pt x="268764" y="145515"/>
                  <a:pt x="304952" y="181705"/>
                  <a:pt x="304952" y="226346"/>
                </a:cubicBezTo>
                <a:close/>
                <a:moveTo>
                  <a:pt x="180032" y="218998"/>
                </a:moveTo>
                <a:cubicBezTo>
                  <a:pt x="175974" y="218998"/>
                  <a:pt x="172684" y="222288"/>
                  <a:pt x="172684" y="226346"/>
                </a:cubicBezTo>
                <a:cubicBezTo>
                  <a:pt x="172684" y="230405"/>
                  <a:pt x="175974" y="233694"/>
                  <a:pt x="180032" y="233694"/>
                </a:cubicBezTo>
                <a:lnTo>
                  <a:pt x="250471" y="233694"/>
                </a:lnTo>
                <a:lnTo>
                  <a:pt x="226273" y="257892"/>
                </a:lnTo>
                <a:cubicBezTo>
                  <a:pt x="223404" y="260761"/>
                  <a:pt x="223404" y="265414"/>
                  <a:pt x="226273" y="268284"/>
                </a:cubicBezTo>
                <a:cubicBezTo>
                  <a:pt x="229143" y="271153"/>
                  <a:pt x="233796" y="271153"/>
                  <a:pt x="236667" y="268284"/>
                </a:cubicBezTo>
                <a:lnTo>
                  <a:pt x="273408" y="231543"/>
                </a:lnTo>
                <a:cubicBezTo>
                  <a:pt x="276277" y="228672"/>
                  <a:pt x="276277" y="224019"/>
                  <a:pt x="273408" y="221151"/>
                </a:cubicBezTo>
                <a:lnTo>
                  <a:pt x="236667" y="184409"/>
                </a:lnTo>
                <a:cubicBezTo>
                  <a:pt x="233796" y="181539"/>
                  <a:pt x="229143" y="181539"/>
                  <a:pt x="226273" y="184409"/>
                </a:cubicBezTo>
                <a:cubicBezTo>
                  <a:pt x="223404" y="187278"/>
                  <a:pt x="223404" y="191931"/>
                  <a:pt x="226273" y="194801"/>
                </a:cubicBezTo>
                <a:lnTo>
                  <a:pt x="250471" y="218998"/>
                </a:lnTo>
                <a:lnTo>
                  <a:pt x="180032" y="218998"/>
                </a:lnTo>
                <a:close/>
              </a:path>
            </a:pathLst>
          </a:custGeom>
          <a:gradFill>
            <a:gsLst>
              <a:gs pos="0">
                <a:schemeClr val="accent1"/>
              </a:gs>
              <a:gs pos="100000">
                <a:srgbClr val="CD98CF"/>
              </a:gs>
            </a:gsLst>
            <a:lin ang="2700000" scaled="0"/>
          </a:gradFill>
          <a:ln w="1468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 name="Graphic 7">
            <a:extLst>
              <a:ext uri="{FF2B5EF4-FFF2-40B4-BE49-F238E27FC236}">
                <a16:creationId xmlns:a16="http://schemas.microsoft.com/office/drawing/2014/main" id="{7F9A814A-0A90-B391-2A79-522AE0A50EA2}"/>
              </a:ext>
              <a:ext uri="{C183D7F6-B498-43B3-948B-1728B52AA6E4}">
                <adec:decorative xmlns:adec="http://schemas.microsoft.com/office/drawing/2017/decorative" val="1"/>
              </a:ext>
            </a:extLst>
          </p:cNvPr>
          <p:cNvSpPr>
            <a:spLocks noChangeAspect="1"/>
          </p:cNvSpPr>
          <p:nvPr/>
        </p:nvSpPr>
        <p:spPr>
          <a:xfrm>
            <a:off x="6158473" y="4173588"/>
            <a:ext cx="309465" cy="343850"/>
          </a:xfrm>
          <a:custGeom>
            <a:avLst/>
            <a:gdLst>
              <a:gd name="connsiteX0" fmla="*/ 326228 w 340411"/>
              <a:gd name="connsiteY0" fmla="*/ 56735 h 378235"/>
              <a:gd name="connsiteX1" fmla="*/ 178716 w 340411"/>
              <a:gd name="connsiteY1" fmla="*/ 2837 h 378235"/>
              <a:gd name="connsiteX2" fmla="*/ 161695 w 340411"/>
              <a:gd name="connsiteY2" fmla="*/ 2837 h 378235"/>
              <a:gd name="connsiteX3" fmla="*/ 14184 w 340411"/>
              <a:gd name="connsiteY3" fmla="*/ 56735 h 378235"/>
              <a:gd name="connsiteX4" fmla="*/ 0 w 340411"/>
              <a:gd name="connsiteY4" fmla="*/ 70919 h 378235"/>
              <a:gd name="connsiteX5" fmla="*/ 0 w 340411"/>
              <a:gd name="connsiteY5" fmla="*/ 170206 h 378235"/>
              <a:gd name="connsiteX6" fmla="*/ 165007 w 340411"/>
              <a:gd name="connsiteY6" fmla="*/ 377248 h 378235"/>
              <a:gd name="connsiteX7" fmla="*/ 175405 w 340411"/>
              <a:gd name="connsiteY7" fmla="*/ 377248 h 378235"/>
              <a:gd name="connsiteX8" fmla="*/ 340412 w 340411"/>
              <a:gd name="connsiteY8" fmla="*/ 170206 h 378235"/>
              <a:gd name="connsiteX9" fmla="*/ 340412 w 340411"/>
              <a:gd name="connsiteY9" fmla="*/ 70919 h 378235"/>
              <a:gd name="connsiteX10" fmla="*/ 326228 w 340411"/>
              <a:gd name="connsiteY10" fmla="*/ 56735 h 378235"/>
              <a:gd name="connsiteX11" fmla="*/ 260165 w 340411"/>
              <a:gd name="connsiteY11" fmla="*/ 138110 h 378235"/>
              <a:gd name="connsiteX12" fmla="*/ 146695 w 340411"/>
              <a:gd name="connsiteY12" fmla="*/ 242125 h 378235"/>
              <a:gd name="connsiteX13" fmla="*/ 127081 w 340411"/>
              <a:gd name="connsiteY13" fmla="*/ 241698 h 378235"/>
              <a:gd name="connsiteX14" fmla="*/ 79801 w 340411"/>
              <a:gd name="connsiteY14" fmla="*/ 194418 h 378235"/>
              <a:gd name="connsiteX15" fmla="*/ 79801 w 340411"/>
              <a:gd name="connsiteY15" fmla="*/ 174361 h 378235"/>
              <a:gd name="connsiteX16" fmla="*/ 99860 w 340411"/>
              <a:gd name="connsiteY16" fmla="*/ 174361 h 378235"/>
              <a:gd name="connsiteX17" fmla="*/ 137538 w 340411"/>
              <a:gd name="connsiteY17" fmla="*/ 212037 h 378235"/>
              <a:gd name="connsiteX18" fmla="*/ 240996 w 340411"/>
              <a:gd name="connsiteY18" fmla="*/ 117199 h 378235"/>
              <a:gd name="connsiteX19" fmla="*/ 261037 w 340411"/>
              <a:gd name="connsiteY19" fmla="*/ 118070 h 378235"/>
              <a:gd name="connsiteX20" fmla="*/ 260165 w 340411"/>
              <a:gd name="connsiteY20" fmla="*/ 138110 h 37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411" h="378235">
                <a:moveTo>
                  <a:pt x="326228" y="56735"/>
                </a:moveTo>
                <a:cubicBezTo>
                  <a:pt x="275858" y="56735"/>
                  <a:pt x="226790" y="38892"/>
                  <a:pt x="178716" y="2837"/>
                </a:cubicBezTo>
                <a:cubicBezTo>
                  <a:pt x="173672" y="-946"/>
                  <a:pt x="166739" y="-946"/>
                  <a:pt x="161695" y="2837"/>
                </a:cubicBezTo>
                <a:cubicBezTo>
                  <a:pt x="113621" y="38892"/>
                  <a:pt x="64554" y="56735"/>
                  <a:pt x="14184" y="56735"/>
                </a:cubicBezTo>
                <a:cubicBezTo>
                  <a:pt x="6350" y="56735"/>
                  <a:pt x="0" y="63086"/>
                  <a:pt x="0" y="70919"/>
                </a:cubicBezTo>
                <a:lnTo>
                  <a:pt x="0" y="170206"/>
                </a:lnTo>
                <a:cubicBezTo>
                  <a:pt x="0" y="264787"/>
                  <a:pt x="55933" y="334278"/>
                  <a:pt x="165007" y="377248"/>
                </a:cubicBezTo>
                <a:cubicBezTo>
                  <a:pt x="168349" y="378564"/>
                  <a:pt x="172063" y="378564"/>
                  <a:pt x="175405" y="377248"/>
                </a:cubicBezTo>
                <a:cubicBezTo>
                  <a:pt x="284478" y="334278"/>
                  <a:pt x="340412" y="264787"/>
                  <a:pt x="340412" y="170206"/>
                </a:cubicBezTo>
                <a:lnTo>
                  <a:pt x="340412" y="70919"/>
                </a:lnTo>
                <a:cubicBezTo>
                  <a:pt x="340412" y="63086"/>
                  <a:pt x="334061" y="56735"/>
                  <a:pt x="326228" y="56735"/>
                </a:cubicBezTo>
                <a:close/>
                <a:moveTo>
                  <a:pt x="260165" y="138110"/>
                </a:moveTo>
                <a:lnTo>
                  <a:pt x="146695" y="242125"/>
                </a:lnTo>
                <a:cubicBezTo>
                  <a:pt x="141097" y="247256"/>
                  <a:pt x="132450" y="247069"/>
                  <a:pt x="127081" y="241698"/>
                </a:cubicBezTo>
                <a:lnTo>
                  <a:pt x="79801" y="194418"/>
                </a:lnTo>
                <a:cubicBezTo>
                  <a:pt x="74262" y="188879"/>
                  <a:pt x="74262" y="179900"/>
                  <a:pt x="79801" y="174361"/>
                </a:cubicBezTo>
                <a:cubicBezTo>
                  <a:pt x="85340" y="168821"/>
                  <a:pt x="94321" y="168821"/>
                  <a:pt x="99860" y="174361"/>
                </a:cubicBezTo>
                <a:lnTo>
                  <a:pt x="137538" y="212037"/>
                </a:lnTo>
                <a:lnTo>
                  <a:pt x="240996" y="117199"/>
                </a:lnTo>
                <a:cubicBezTo>
                  <a:pt x="246770" y="111905"/>
                  <a:pt x="255744" y="112296"/>
                  <a:pt x="261037" y="118070"/>
                </a:cubicBezTo>
                <a:cubicBezTo>
                  <a:pt x="266330" y="123845"/>
                  <a:pt x="265939" y="132817"/>
                  <a:pt x="260165" y="138110"/>
                </a:cubicBezTo>
                <a:close/>
              </a:path>
            </a:pathLst>
          </a:custGeom>
          <a:gradFill>
            <a:gsLst>
              <a:gs pos="0">
                <a:schemeClr val="accent1"/>
              </a:gs>
              <a:gs pos="100000">
                <a:srgbClr val="CD98CF"/>
              </a:gs>
            </a:gsLst>
            <a:lin ang="2700000" scaled="0"/>
          </a:gradFill>
          <a:ln w="1865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 name="Graphic 11">
            <a:extLst>
              <a:ext uri="{FF2B5EF4-FFF2-40B4-BE49-F238E27FC236}">
                <a16:creationId xmlns:a16="http://schemas.microsoft.com/office/drawing/2014/main" id="{C381B671-195D-7563-4B05-E9CA5EDC9C77}"/>
              </a:ext>
              <a:ext uri="{C183D7F6-B498-43B3-948B-1728B52AA6E4}">
                <adec:decorative xmlns:adec="http://schemas.microsoft.com/office/drawing/2017/decorative" val="1"/>
              </a:ext>
            </a:extLst>
          </p:cNvPr>
          <p:cNvSpPr>
            <a:spLocks noChangeAspect="1"/>
          </p:cNvSpPr>
          <p:nvPr/>
        </p:nvSpPr>
        <p:spPr>
          <a:xfrm>
            <a:off x="6098025" y="3333243"/>
            <a:ext cx="430361" cy="258285"/>
          </a:xfrm>
          <a:custGeom>
            <a:avLst/>
            <a:gdLst>
              <a:gd name="connsiteX0" fmla="*/ 292599 w 430361"/>
              <a:gd name="connsiteY0" fmla="*/ 4628 h 258285"/>
              <a:gd name="connsiteX1" fmla="*/ 331426 w 430361"/>
              <a:gd name="connsiteY1" fmla="*/ 4628 h 258285"/>
              <a:gd name="connsiteX2" fmla="*/ 406739 w 430361"/>
              <a:gd name="connsiteY2" fmla="*/ 42696 h 258285"/>
              <a:gd name="connsiteX3" fmla="*/ 430362 w 430361"/>
              <a:gd name="connsiteY3" fmla="*/ 81105 h 258285"/>
              <a:gd name="connsiteX4" fmla="*/ 430362 w 430361"/>
              <a:gd name="connsiteY4" fmla="*/ 177182 h 258285"/>
              <a:gd name="connsiteX5" fmla="*/ 406739 w 430361"/>
              <a:gd name="connsiteY5" fmla="*/ 215590 h 258285"/>
              <a:gd name="connsiteX6" fmla="*/ 331426 w 430361"/>
              <a:gd name="connsiteY6" fmla="*/ 253657 h 258285"/>
              <a:gd name="connsiteX7" fmla="*/ 292599 w 430361"/>
              <a:gd name="connsiteY7" fmla="*/ 253657 h 258285"/>
              <a:gd name="connsiteX8" fmla="*/ 217285 w 430361"/>
              <a:gd name="connsiteY8" fmla="*/ 215590 h 258285"/>
              <a:gd name="connsiteX9" fmla="*/ 193663 w 430361"/>
              <a:gd name="connsiteY9" fmla="*/ 177182 h 258285"/>
              <a:gd name="connsiteX10" fmla="*/ 193663 w 430361"/>
              <a:gd name="connsiteY10" fmla="*/ 81105 h 258285"/>
              <a:gd name="connsiteX11" fmla="*/ 217285 w 430361"/>
              <a:gd name="connsiteY11" fmla="*/ 42696 h 258285"/>
              <a:gd name="connsiteX12" fmla="*/ 292599 w 430361"/>
              <a:gd name="connsiteY12" fmla="*/ 4628 h 258285"/>
              <a:gd name="connsiteX13" fmla="*/ 249216 w 430361"/>
              <a:gd name="connsiteY13" fmla="*/ 94789 h 258285"/>
              <a:gd name="connsiteX14" fmla="*/ 256280 w 430361"/>
              <a:gd name="connsiteY14" fmla="*/ 116492 h 258285"/>
              <a:gd name="connsiteX15" fmla="*/ 295878 w 430361"/>
              <a:gd name="connsiteY15" fmla="*/ 136644 h 258285"/>
              <a:gd name="connsiteX16" fmla="*/ 295878 w 430361"/>
              <a:gd name="connsiteY16" fmla="*/ 177582 h 258285"/>
              <a:gd name="connsiteX17" fmla="*/ 312017 w 430361"/>
              <a:gd name="connsiteY17" fmla="*/ 193721 h 258285"/>
              <a:gd name="connsiteX18" fmla="*/ 328155 w 430361"/>
              <a:gd name="connsiteY18" fmla="*/ 177582 h 258285"/>
              <a:gd name="connsiteX19" fmla="*/ 328155 w 430361"/>
              <a:gd name="connsiteY19" fmla="*/ 136644 h 258285"/>
              <a:gd name="connsiteX20" fmla="*/ 367751 w 430361"/>
              <a:gd name="connsiteY20" fmla="*/ 116492 h 258285"/>
              <a:gd name="connsiteX21" fmla="*/ 374815 w 430361"/>
              <a:gd name="connsiteY21" fmla="*/ 94789 h 258285"/>
              <a:gd name="connsiteX22" fmla="*/ 353112 w 430361"/>
              <a:gd name="connsiteY22" fmla="*/ 87727 h 258285"/>
              <a:gd name="connsiteX23" fmla="*/ 312017 w 430361"/>
              <a:gd name="connsiteY23" fmla="*/ 108641 h 258285"/>
              <a:gd name="connsiteX24" fmla="*/ 270919 w 430361"/>
              <a:gd name="connsiteY24" fmla="*/ 87727 h 258285"/>
              <a:gd name="connsiteX25" fmla="*/ 249216 w 430361"/>
              <a:gd name="connsiteY25" fmla="*/ 94789 h 258285"/>
              <a:gd name="connsiteX26" fmla="*/ 59175 w 430361"/>
              <a:gd name="connsiteY26" fmla="*/ 21413 h 258285"/>
              <a:gd name="connsiteX27" fmla="*/ 43036 w 430361"/>
              <a:gd name="connsiteY27" fmla="*/ 37552 h 258285"/>
              <a:gd name="connsiteX28" fmla="*/ 59175 w 430361"/>
              <a:gd name="connsiteY28" fmla="*/ 53690 h 258285"/>
              <a:gd name="connsiteX29" fmla="*/ 156006 w 430361"/>
              <a:gd name="connsiteY29" fmla="*/ 53690 h 258285"/>
              <a:gd name="connsiteX30" fmla="*/ 172145 w 430361"/>
              <a:gd name="connsiteY30" fmla="*/ 37552 h 258285"/>
              <a:gd name="connsiteX31" fmla="*/ 156006 w 430361"/>
              <a:gd name="connsiteY31" fmla="*/ 21413 h 258285"/>
              <a:gd name="connsiteX32" fmla="*/ 59175 w 430361"/>
              <a:gd name="connsiteY32" fmla="*/ 21413 h 258285"/>
              <a:gd name="connsiteX33" fmla="*/ 16139 w 430361"/>
              <a:gd name="connsiteY33" fmla="*/ 107485 h 258285"/>
              <a:gd name="connsiteX34" fmla="*/ 0 w 430361"/>
              <a:gd name="connsiteY34" fmla="*/ 123624 h 258285"/>
              <a:gd name="connsiteX35" fmla="*/ 16139 w 430361"/>
              <a:gd name="connsiteY35" fmla="*/ 139762 h 258285"/>
              <a:gd name="connsiteX36" fmla="*/ 112970 w 430361"/>
              <a:gd name="connsiteY36" fmla="*/ 139762 h 258285"/>
              <a:gd name="connsiteX37" fmla="*/ 129109 w 430361"/>
              <a:gd name="connsiteY37" fmla="*/ 123624 h 258285"/>
              <a:gd name="connsiteX38" fmla="*/ 112970 w 430361"/>
              <a:gd name="connsiteY38" fmla="*/ 107485 h 258285"/>
              <a:gd name="connsiteX39" fmla="*/ 16139 w 430361"/>
              <a:gd name="connsiteY39" fmla="*/ 107485 h 258285"/>
              <a:gd name="connsiteX40" fmla="*/ 43036 w 430361"/>
              <a:gd name="connsiteY40" fmla="*/ 209696 h 258285"/>
              <a:gd name="connsiteX41" fmla="*/ 59175 w 430361"/>
              <a:gd name="connsiteY41" fmla="*/ 193557 h 258285"/>
              <a:gd name="connsiteX42" fmla="*/ 156006 w 430361"/>
              <a:gd name="connsiteY42" fmla="*/ 193557 h 258285"/>
              <a:gd name="connsiteX43" fmla="*/ 172145 w 430361"/>
              <a:gd name="connsiteY43" fmla="*/ 209696 h 258285"/>
              <a:gd name="connsiteX44" fmla="*/ 156006 w 430361"/>
              <a:gd name="connsiteY44" fmla="*/ 225834 h 258285"/>
              <a:gd name="connsiteX45" fmla="*/ 59175 w 430361"/>
              <a:gd name="connsiteY45" fmla="*/ 225834 h 258285"/>
              <a:gd name="connsiteX46" fmla="*/ 43036 w 430361"/>
              <a:gd name="connsiteY46" fmla="*/ 209696 h 25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0361" h="258285">
                <a:moveTo>
                  <a:pt x="292599" y="4628"/>
                </a:moveTo>
                <a:cubicBezTo>
                  <a:pt x="304806" y="-1543"/>
                  <a:pt x="319219" y="-1543"/>
                  <a:pt x="331426" y="4628"/>
                </a:cubicBezTo>
                <a:lnTo>
                  <a:pt x="406739" y="42696"/>
                </a:lnTo>
                <a:cubicBezTo>
                  <a:pt x="421227" y="50019"/>
                  <a:pt x="430362" y="64872"/>
                  <a:pt x="430362" y="81105"/>
                </a:cubicBezTo>
                <a:lnTo>
                  <a:pt x="430362" y="177182"/>
                </a:lnTo>
                <a:cubicBezTo>
                  <a:pt x="430362" y="193415"/>
                  <a:pt x="421227" y="208267"/>
                  <a:pt x="406739" y="215590"/>
                </a:cubicBezTo>
                <a:lnTo>
                  <a:pt x="331426" y="253657"/>
                </a:lnTo>
                <a:cubicBezTo>
                  <a:pt x="319219" y="259829"/>
                  <a:pt x="304806" y="259829"/>
                  <a:pt x="292599" y="253657"/>
                </a:cubicBezTo>
                <a:lnTo>
                  <a:pt x="217285" y="215590"/>
                </a:lnTo>
                <a:cubicBezTo>
                  <a:pt x="202797" y="208267"/>
                  <a:pt x="193663" y="193415"/>
                  <a:pt x="193663" y="177182"/>
                </a:cubicBezTo>
                <a:lnTo>
                  <a:pt x="193663" y="81105"/>
                </a:lnTo>
                <a:cubicBezTo>
                  <a:pt x="193663" y="64872"/>
                  <a:pt x="202797" y="50020"/>
                  <a:pt x="217285" y="42696"/>
                </a:cubicBezTo>
                <a:lnTo>
                  <a:pt x="292599" y="4628"/>
                </a:lnTo>
                <a:close/>
                <a:moveTo>
                  <a:pt x="249216" y="94789"/>
                </a:moveTo>
                <a:cubicBezTo>
                  <a:pt x="245175" y="102734"/>
                  <a:pt x="248336" y="112449"/>
                  <a:pt x="256280" y="116492"/>
                </a:cubicBezTo>
                <a:lnTo>
                  <a:pt x="295878" y="136644"/>
                </a:lnTo>
                <a:lnTo>
                  <a:pt x="295878" y="177582"/>
                </a:lnTo>
                <a:cubicBezTo>
                  <a:pt x="295878" y="186495"/>
                  <a:pt x="303102" y="193721"/>
                  <a:pt x="312017" y="193721"/>
                </a:cubicBezTo>
                <a:cubicBezTo>
                  <a:pt x="320929" y="193721"/>
                  <a:pt x="328155" y="186495"/>
                  <a:pt x="328155" y="177582"/>
                </a:cubicBezTo>
                <a:lnTo>
                  <a:pt x="328155" y="136644"/>
                </a:lnTo>
                <a:lnTo>
                  <a:pt x="367751" y="116492"/>
                </a:lnTo>
                <a:cubicBezTo>
                  <a:pt x="375695" y="112449"/>
                  <a:pt x="378856" y="102734"/>
                  <a:pt x="374815" y="94789"/>
                </a:cubicBezTo>
                <a:cubicBezTo>
                  <a:pt x="370772" y="86847"/>
                  <a:pt x="361056" y="83684"/>
                  <a:pt x="353112" y="87727"/>
                </a:cubicBezTo>
                <a:lnTo>
                  <a:pt x="312017" y="108641"/>
                </a:lnTo>
                <a:lnTo>
                  <a:pt x="270919" y="87727"/>
                </a:lnTo>
                <a:cubicBezTo>
                  <a:pt x="262977" y="83684"/>
                  <a:pt x="253259" y="86847"/>
                  <a:pt x="249216" y="94789"/>
                </a:cubicBezTo>
                <a:close/>
                <a:moveTo>
                  <a:pt x="59175" y="21413"/>
                </a:moveTo>
                <a:cubicBezTo>
                  <a:pt x="50262" y="21413"/>
                  <a:pt x="43036" y="28638"/>
                  <a:pt x="43036" y="37552"/>
                </a:cubicBezTo>
                <a:cubicBezTo>
                  <a:pt x="43036" y="46465"/>
                  <a:pt x="50262" y="53690"/>
                  <a:pt x="59175" y="53690"/>
                </a:cubicBezTo>
                <a:lnTo>
                  <a:pt x="156006" y="53690"/>
                </a:lnTo>
                <a:cubicBezTo>
                  <a:pt x="164919" y="53690"/>
                  <a:pt x="172145" y="46465"/>
                  <a:pt x="172145" y="37552"/>
                </a:cubicBezTo>
                <a:cubicBezTo>
                  <a:pt x="172145" y="28638"/>
                  <a:pt x="164919" y="21413"/>
                  <a:pt x="156006" y="21413"/>
                </a:cubicBezTo>
                <a:lnTo>
                  <a:pt x="59175" y="21413"/>
                </a:lnTo>
                <a:close/>
                <a:moveTo>
                  <a:pt x="16139" y="107485"/>
                </a:moveTo>
                <a:cubicBezTo>
                  <a:pt x="7226" y="107485"/>
                  <a:pt x="0" y="114711"/>
                  <a:pt x="0" y="123624"/>
                </a:cubicBezTo>
                <a:cubicBezTo>
                  <a:pt x="0" y="132536"/>
                  <a:pt x="7226" y="139762"/>
                  <a:pt x="16139" y="139762"/>
                </a:cubicBezTo>
                <a:lnTo>
                  <a:pt x="112970" y="139762"/>
                </a:lnTo>
                <a:cubicBezTo>
                  <a:pt x="121883" y="139762"/>
                  <a:pt x="129109" y="132536"/>
                  <a:pt x="129109" y="123624"/>
                </a:cubicBezTo>
                <a:cubicBezTo>
                  <a:pt x="129109" y="114711"/>
                  <a:pt x="121883" y="107485"/>
                  <a:pt x="112970" y="107485"/>
                </a:cubicBezTo>
                <a:lnTo>
                  <a:pt x="16139" y="107485"/>
                </a:lnTo>
                <a:close/>
                <a:moveTo>
                  <a:pt x="43036" y="209696"/>
                </a:moveTo>
                <a:cubicBezTo>
                  <a:pt x="43036" y="200783"/>
                  <a:pt x="50262" y="193557"/>
                  <a:pt x="59175" y="193557"/>
                </a:cubicBezTo>
                <a:lnTo>
                  <a:pt x="156006" y="193557"/>
                </a:lnTo>
                <a:cubicBezTo>
                  <a:pt x="164919" y="193557"/>
                  <a:pt x="172145" y="200783"/>
                  <a:pt x="172145" y="209696"/>
                </a:cubicBezTo>
                <a:cubicBezTo>
                  <a:pt x="172145" y="218609"/>
                  <a:pt x="164919" y="225834"/>
                  <a:pt x="156006" y="225834"/>
                </a:cubicBezTo>
                <a:lnTo>
                  <a:pt x="59175" y="225834"/>
                </a:lnTo>
                <a:cubicBezTo>
                  <a:pt x="50262" y="225834"/>
                  <a:pt x="43036" y="218609"/>
                  <a:pt x="43036" y="209696"/>
                </a:cubicBezTo>
                <a:close/>
              </a:path>
            </a:pathLst>
          </a:custGeom>
          <a:gradFill>
            <a:gsLst>
              <a:gs pos="0">
                <a:schemeClr val="accent1"/>
              </a:gs>
              <a:gs pos="100000">
                <a:srgbClr val="CD98CF"/>
              </a:gs>
            </a:gsLst>
            <a:lin ang="2700000" scaled="0"/>
          </a:gradFill>
          <a:ln w="2143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 name="Graphic 13">
            <a:extLst>
              <a:ext uri="{FF2B5EF4-FFF2-40B4-BE49-F238E27FC236}">
                <a16:creationId xmlns:a16="http://schemas.microsoft.com/office/drawing/2014/main" id="{47262B8E-4088-C95D-AE12-F19C549DA2B4}"/>
              </a:ext>
              <a:ext uri="{C183D7F6-B498-43B3-948B-1728B52AA6E4}">
                <adec:decorative xmlns:adec="http://schemas.microsoft.com/office/drawing/2017/decorative" val="1"/>
              </a:ext>
            </a:extLst>
          </p:cNvPr>
          <p:cNvSpPr>
            <a:spLocks noChangeAspect="1"/>
          </p:cNvSpPr>
          <p:nvPr/>
        </p:nvSpPr>
        <p:spPr>
          <a:xfrm>
            <a:off x="6157254" y="5099497"/>
            <a:ext cx="311902" cy="328318"/>
          </a:xfrm>
          <a:custGeom>
            <a:avLst/>
            <a:gdLst>
              <a:gd name="connsiteX0" fmla="*/ 231123 w 311902"/>
              <a:gd name="connsiteY0" fmla="*/ 6806 h 328318"/>
              <a:gd name="connsiteX1" fmla="*/ 242135 w 311902"/>
              <a:gd name="connsiteY1" fmla="*/ 0 h 328318"/>
              <a:gd name="connsiteX2" fmla="*/ 266759 w 311902"/>
              <a:gd name="connsiteY2" fmla="*/ 0 h 328318"/>
              <a:gd name="connsiteX3" fmla="*/ 277770 w 311902"/>
              <a:gd name="connsiteY3" fmla="*/ 6806 h 328318"/>
              <a:gd name="connsiteX4" fmla="*/ 294186 w 311902"/>
              <a:gd name="connsiteY4" fmla="*/ 39638 h 328318"/>
              <a:gd name="connsiteX5" fmla="*/ 293865 w 311902"/>
              <a:gd name="connsiteY5" fmla="*/ 51252 h 328318"/>
              <a:gd name="connsiteX6" fmla="*/ 279071 w 311902"/>
              <a:gd name="connsiteY6" fmla="*/ 77141 h 328318"/>
              <a:gd name="connsiteX7" fmla="*/ 279071 w 311902"/>
              <a:gd name="connsiteY7" fmla="*/ 164159 h 328318"/>
              <a:gd name="connsiteX8" fmla="*/ 299590 w 311902"/>
              <a:gd name="connsiteY8" fmla="*/ 164159 h 328318"/>
              <a:gd name="connsiteX9" fmla="*/ 311902 w 311902"/>
              <a:gd name="connsiteY9" fmla="*/ 176471 h 328318"/>
              <a:gd name="connsiteX10" fmla="*/ 311902 w 311902"/>
              <a:gd name="connsiteY10" fmla="*/ 205199 h 328318"/>
              <a:gd name="connsiteX11" fmla="*/ 196991 w 311902"/>
              <a:gd name="connsiteY11" fmla="*/ 205199 h 328318"/>
              <a:gd name="connsiteX12" fmla="*/ 196991 w 311902"/>
              <a:gd name="connsiteY12" fmla="*/ 176471 h 328318"/>
              <a:gd name="connsiteX13" fmla="*/ 209303 w 311902"/>
              <a:gd name="connsiteY13" fmla="*/ 164159 h 328318"/>
              <a:gd name="connsiteX14" fmla="*/ 229823 w 311902"/>
              <a:gd name="connsiteY14" fmla="*/ 164159 h 328318"/>
              <a:gd name="connsiteX15" fmla="*/ 229823 w 311902"/>
              <a:gd name="connsiteY15" fmla="*/ 77141 h 328318"/>
              <a:gd name="connsiteX16" fmla="*/ 215029 w 311902"/>
              <a:gd name="connsiteY16" fmla="*/ 51252 h 328318"/>
              <a:gd name="connsiteX17" fmla="*/ 214707 w 311902"/>
              <a:gd name="connsiteY17" fmla="*/ 39638 h 328318"/>
              <a:gd name="connsiteX18" fmla="*/ 231123 w 311902"/>
              <a:gd name="connsiteY18" fmla="*/ 6806 h 328318"/>
              <a:gd name="connsiteX19" fmla="*/ 196991 w 311902"/>
              <a:gd name="connsiteY19" fmla="*/ 229823 h 328318"/>
              <a:gd name="connsiteX20" fmla="*/ 196991 w 311902"/>
              <a:gd name="connsiteY20" fmla="*/ 270863 h 328318"/>
              <a:gd name="connsiteX21" fmla="*/ 254447 w 311902"/>
              <a:gd name="connsiteY21" fmla="*/ 328318 h 328318"/>
              <a:gd name="connsiteX22" fmla="*/ 311902 w 311902"/>
              <a:gd name="connsiteY22" fmla="*/ 270863 h 328318"/>
              <a:gd name="connsiteX23" fmla="*/ 311902 w 311902"/>
              <a:gd name="connsiteY23" fmla="*/ 229823 h 328318"/>
              <a:gd name="connsiteX24" fmla="*/ 196991 w 311902"/>
              <a:gd name="connsiteY24" fmla="*/ 229823 h 328318"/>
              <a:gd name="connsiteX25" fmla="*/ 112096 w 311902"/>
              <a:gd name="connsiteY25" fmla="*/ 3485 h 328318"/>
              <a:gd name="connsiteX26" fmla="*/ 123551 w 311902"/>
              <a:gd name="connsiteY26" fmla="*/ 2225 h 328318"/>
              <a:gd name="connsiteX27" fmla="*/ 180575 w 311902"/>
              <a:gd name="connsiteY27" fmla="*/ 86184 h 328318"/>
              <a:gd name="connsiteX28" fmla="*/ 131913 w 311902"/>
              <a:gd name="connsiteY28" fmla="*/ 166321 h 328318"/>
              <a:gd name="connsiteX29" fmla="*/ 131913 w 311902"/>
              <a:gd name="connsiteY29" fmla="*/ 286689 h 328318"/>
              <a:gd name="connsiteX30" fmla="*/ 90288 w 311902"/>
              <a:gd name="connsiteY30" fmla="*/ 328315 h 328318"/>
              <a:gd name="connsiteX31" fmla="*/ 48662 w 311902"/>
              <a:gd name="connsiteY31" fmla="*/ 286689 h 328318"/>
              <a:gd name="connsiteX32" fmla="*/ 48662 w 311902"/>
              <a:gd name="connsiteY32" fmla="*/ 166321 h 328318"/>
              <a:gd name="connsiteX33" fmla="*/ 0 w 311902"/>
              <a:gd name="connsiteY33" fmla="*/ 86184 h 328318"/>
              <a:gd name="connsiteX34" fmla="*/ 57020 w 311902"/>
              <a:gd name="connsiteY34" fmla="*/ 2226 h 328318"/>
              <a:gd name="connsiteX35" fmla="*/ 68476 w 311902"/>
              <a:gd name="connsiteY35" fmla="*/ 3486 h 328318"/>
              <a:gd name="connsiteX36" fmla="*/ 73870 w 311902"/>
              <a:gd name="connsiteY36" fmla="*/ 13671 h 328318"/>
              <a:gd name="connsiteX37" fmla="*/ 73870 w 311902"/>
              <a:gd name="connsiteY37" fmla="*/ 73870 h 328318"/>
              <a:gd name="connsiteX38" fmla="*/ 90286 w 311902"/>
              <a:gd name="connsiteY38" fmla="*/ 90286 h 328318"/>
              <a:gd name="connsiteX39" fmla="*/ 106702 w 311902"/>
              <a:gd name="connsiteY39" fmla="*/ 73870 h 328318"/>
              <a:gd name="connsiteX40" fmla="*/ 106702 w 311902"/>
              <a:gd name="connsiteY40" fmla="*/ 13670 h 328318"/>
              <a:gd name="connsiteX41" fmla="*/ 112096 w 311902"/>
              <a:gd name="connsiteY41" fmla="*/ 3485 h 32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1902" h="328318">
                <a:moveTo>
                  <a:pt x="231123" y="6806"/>
                </a:moveTo>
                <a:cubicBezTo>
                  <a:pt x="233208" y="2635"/>
                  <a:pt x="237471" y="0"/>
                  <a:pt x="242135" y="0"/>
                </a:cubicBezTo>
                <a:lnTo>
                  <a:pt x="266759" y="0"/>
                </a:lnTo>
                <a:cubicBezTo>
                  <a:pt x="271422" y="0"/>
                  <a:pt x="275686" y="2635"/>
                  <a:pt x="277770" y="6806"/>
                </a:cubicBezTo>
                <a:lnTo>
                  <a:pt x="294186" y="39638"/>
                </a:lnTo>
                <a:cubicBezTo>
                  <a:pt x="296028" y="43320"/>
                  <a:pt x="295907" y="47678"/>
                  <a:pt x="293865" y="51252"/>
                </a:cubicBezTo>
                <a:lnTo>
                  <a:pt x="279071" y="77141"/>
                </a:lnTo>
                <a:lnTo>
                  <a:pt x="279071" y="164159"/>
                </a:lnTo>
                <a:lnTo>
                  <a:pt x="299590" y="164159"/>
                </a:lnTo>
                <a:cubicBezTo>
                  <a:pt x="306390" y="164159"/>
                  <a:pt x="311902" y="169672"/>
                  <a:pt x="311902" y="176471"/>
                </a:cubicBezTo>
                <a:lnTo>
                  <a:pt x="311902" y="205199"/>
                </a:lnTo>
                <a:lnTo>
                  <a:pt x="196991" y="205199"/>
                </a:lnTo>
                <a:lnTo>
                  <a:pt x="196991" y="176471"/>
                </a:lnTo>
                <a:cubicBezTo>
                  <a:pt x="196991" y="169672"/>
                  <a:pt x="202503" y="164159"/>
                  <a:pt x="209303" y="164159"/>
                </a:cubicBezTo>
                <a:lnTo>
                  <a:pt x="229823" y="164159"/>
                </a:lnTo>
                <a:lnTo>
                  <a:pt x="229823" y="77141"/>
                </a:lnTo>
                <a:lnTo>
                  <a:pt x="215029" y="51252"/>
                </a:lnTo>
                <a:cubicBezTo>
                  <a:pt x="212987" y="47678"/>
                  <a:pt x="212865" y="43320"/>
                  <a:pt x="214707" y="39638"/>
                </a:cubicBezTo>
                <a:lnTo>
                  <a:pt x="231123" y="6806"/>
                </a:lnTo>
                <a:close/>
                <a:moveTo>
                  <a:pt x="196991" y="229823"/>
                </a:moveTo>
                <a:lnTo>
                  <a:pt x="196991" y="270863"/>
                </a:lnTo>
                <a:cubicBezTo>
                  <a:pt x="196991" y="302595"/>
                  <a:pt x="222715" y="328318"/>
                  <a:pt x="254447" y="328318"/>
                </a:cubicBezTo>
                <a:cubicBezTo>
                  <a:pt x="286179" y="328318"/>
                  <a:pt x="311902" y="302595"/>
                  <a:pt x="311902" y="270863"/>
                </a:cubicBezTo>
                <a:lnTo>
                  <a:pt x="311902" y="229823"/>
                </a:lnTo>
                <a:lnTo>
                  <a:pt x="196991" y="229823"/>
                </a:lnTo>
                <a:close/>
                <a:moveTo>
                  <a:pt x="112096" y="3485"/>
                </a:moveTo>
                <a:cubicBezTo>
                  <a:pt x="115470" y="1193"/>
                  <a:pt x="119760" y="721"/>
                  <a:pt x="123551" y="2225"/>
                </a:cubicBezTo>
                <a:cubicBezTo>
                  <a:pt x="156933" y="15460"/>
                  <a:pt x="180575" y="48046"/>
                  <a:pt x="180575" y="86184"/>
                </a:cubicBezTo>
                <a:cubicBezTo>
                  <a:pt x="180575" y="121052"/>
                  <a:pt x="160812" y="151279"/>
                  <a:pt x="131913" y="166321"/>
                </a:cubicBezTo>
                <a:lnTo>
                  <a:pt x="131913" y="286689"/>
                </a:lnTo>
                <a:cubicBezTo>
                  <a:pt x="131913" y="309678"/>
                  <a:pt x="113277" y="328315"/>
                  <a:pt x="90288" y="328315"/>
                </a:cubicBezTo>
                <a:cubicBezTo>
                  <a:pt x="67298" y="328315"/>
                  <a:pt x="48662" y="309678"/>
                  <a:pt x="48662" y="286689"/>
                </a:cubicBezTo>
                <a:lnTo>
                  <a:pt x="48662" y="166321"/>
                </a:lnTo>
                <a:cubicBezTo>
                  <a:pt x="19763" y="151279"/>
                  <a:pt x="0" y="121052"/>
                  <a:pt x="0" y="86184"/>
                </a:cubicBezTo>
                <a:cubicBezTo>
                  <a:pt x="0" y="48047"/>
                  <a:pt x="23640" y="15462"/>
                  <a:pt x="57020" y="2226"/>
                </a:cubicBezTo>
                <a:cubicBezTo>
                  <a:pt x="60811" y="723"/>
                  <a:pt x="65101" y="1195"/>
                  <a:pt x="68476" y="3486"/>
                </a:cubicBezTo>
                <a:cubicBezTo>
                  <a:pt x="71850" y="5778"/>
                  <a:pt x="73870" y="9592"/>
                  <a:pt x="73870" y="13671"/>
                </a:cubicBezTo>
                <a:lnTo>
                  <a:pt x="73870" y="73870"/>
                </a:lnTo>
                <a:cubicBezTo>
                  <a:pt x="73870" y="82936"/>
                  <a:pt x="81220" y="90286"/>
                  <a:pt x="90286" y="90286"/>
                </a:cubicBezTo>
                <a:cubicBezTo>
                  <a:pt x="99352" y="90286"/>
                  <a:pt x="106702" y="82936"/>
                  <a:pt x="106702" y="73870"/>
                </a:cubicBezTo>
                <a:lnTo>
                  <a:pt x="106702" y="13670"/>
                </a:lnTo>
                <a:cubicBezTo>
                  <a:pt x="106702" y="9591"/>
                  <a:pt x="108722" y="5777"/>
                  <a:pt x="112096" y="3485"/>
                </a:cubicBezTo>
                <a:close/>
              </a:path>
            </a:pathLst>
          </a:custGeom>
          <a:gradFill>
            <a:gsLst>
              <a:gs pos="0">
                <a:schemeClr val="accent1"/>
              </a:gs>
              <a:gs pos="100000">
                <a:srgbClr val="CD98CF"/>
              </a:gs>
            </a:gsLst>
            <a:lin ang="2700000" scaled="0"/>
          </a:gradFill>
          <a:ln w="162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68912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42" presetClass="path" presetSubtype="0" decel="100000" fill="hold" grpId="1" nodeType="withEffect">
                                  <p:stCondLst>
                                    <p:cond delay="0"/>
                                  </p:stCondLst>
                                  <p:childTnLst>
                                    <p:animMotion origin="layout" path="M 2.08333E-6 0 L 2.08333E-6 0.03542 " pathEditMode="relative" rAng="0" ptsTypes="AA">
                                      <p:cBhvr>
                                        <p:cTn id="9" dur="700" spd="-100000" fill="hold"/>
                                        <p:tgtEl>
                                          <p:spTgt spid="125"/>
                                        </p:tgtEl>
                                        <p:attrNameLst>
                                          <p:attrName>ppt_x</p:attrName>
                                          <p:attrName>ppt_y</p:attrName>
                                        </p:attrNameLst>
                                      </p:cBhvr>
                                      <p:rCtr x="0" y="1759"/>
                                    </p:animMotion>
                                  </p:childTnLst>
                                </p:cTn>
                              </p:par>
                              <p:par>
                                <p:cTn id="10" presetID="22" presetClass="entr" presetSubtype="1" fill="hold" nodeType="withEffect">
                                  <p:stCondLst>
                                    <p:cond delay="100"/>
                                  </p:stCondLst>
                                  <p:childTnLst>
                                    <p:set>
                                      <p:cBhvr>
                                        <p:cTn id="11" dur="1" fill="hold">
                                          <p:stCondLst>
                                            <p:cond delay="0"/>
                                          </p:stCondLst>
                                        </p:cTn>
                                        <p:tgtEl>
                                          <p:spTgt spid="58"/>
                                        </p:tgtEl>
                                        <p:attrNameLst>
                                          <p:attrName>style.visibility</p:attrName>
                                        </p:attrNameLst>
                                      </p:cBhvr>
                                      <p:to>
                                        <p:strVal val="visible"/>
                                      </p:to>
                                    </p:set>
                                    <p:animEffect transition="in" filter="wipe(up)">
                                      <p:cBhvr>
                                        <p:cTn id="12" dur="700"/>
                                        <p:tgtEl>
                                          <p:spTgt spid="58"/>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42" presetClass="path" presetSubtype="0" decel="100000" fill="hold" grpId="1" nodeType="withEffect">
                                  <p:stCondLst>
                                    <p:cond delay="200"/>
                                  </p:stCondLst>
                                  <p:childTnLst>
                                    <p:animMotion origin="layout" path="M -3.95833E-6 3.7037E-6 L -3.95833E-6 0.03472 " pathEditMode="relative" rAng="0" ptsTypes="AA">
                                      <p:cBhvr>
                                        <p:cTn id="17" dur="750" spd="-100000" fill="hold"/>
                                        <p:tgtEl>
                                          <p:spTgt spid="54"/>
                                        </p:tgtEl>
                                        <p:attrNameLst>
                                          <p:attrName>ppt_x</p:attrName>
                                          <p:attrName>ppt_y</p:attrName>
                                        </p:attrNameLst>
                                      </p:cBhvr>
                                      <p:rCtr x="0" y="1736"/>
                                    </p:animMotion>
                                  </p:childTnLst>
                                </p:cTn>
                              </p:par>
                              <p:par>
                                <p:cTn id="18" presetID="10" presetClass="entr" presetSubtype="0" fill="hold" grpId="0" nodeType="withEffect">
                                  <p:stCondLst>
                                    <p:cond delay="3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42" presetClass="path" presetSubtype="0" decel="100000" fill="hold" grpId="1" nodeType="withEffect">
                                  <p:stCondLst>
                                    <p:cond delay="300"/>
                                  </p:stCondLst>
                                  <p:childTnLst>
                                    <p:animMotion origin="layout" path="M 3.54167E-6 2.59259E-6 L 3.54167E-6 0.03472 " pathEditMode="relative" rAng="0" ptsTypes="AA">
                                      <p:cBhvr>
                                        <p:cTn id="22" dur="750" spd="-100000" fill="hold"/>
                                        <p:tgtEl>
                                          <p:spTgt spid="55"/>
                                        </p:tgtEl>
                                        <p:attrNameLst>
                                          <p:attrName>ppt_x</p:attrName>
                                          <p:attrName>ppt_y</p:attrName>
                                        </p:attrNameLst>
                                      </p:cBhvr>
                                      <p:rCtr x="0" y="1736"/>
                                    </p:animMotion>
                                  </p:childTnLst>
                                </p:cTn>
                              </p:par>
                              <p:par>
                                <p:cTn id="23" presetID="10" presetClass="entr" presetSubtype="0" fill="hold" grpId="0" nodeType="withEffect">
                                  <p:stCondLst>
                                    <p:cond delay="4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42" presetClass="path" presetSubtype="0" decel="100000" fill="hold" grpId="1" nodeType="withEffect">
                                  <p:stCondLst>
                                    <p:cond delay="400"/>
                                  </p:stCondLst>
                                  <p:childTnLst>
                                    <p:animMotion origin="layout" path="M 3.54167E-6 1.11111E-6 L 3.54167E-6 0.03472 " pathEditMode="relative" rAng="0" ptsTypes="AA">
                                      <p:cBhvr>
                                        <p:cTn id="27" dur="750" spd="-100000" fill="hold"/>
                                        <p:tgtEl>
                                          <p:spTgt spid="42"/>
                                        </p:tgtEl>
                                        <p:attrNameLst>
                                          <p:attrName>ppt_x</p:attrName>
                                          <p:attrName>ppt_y</p:attrName>
                                        </p:attrNameLst>
                                      </p:cBhvr>
                                      <p:rCtr x="0" y="1736"/>
                                    </p:animMotion>
                                  </p:childTnLst>
                                </p:cTn>
                              </p:par>
                              <p:par>
                                <p:cTn id="28" presetID="10" presetClass="entr" presetSubtype="0" fill="hold" grpId="0" nodeType="withEffect">
                                  <p:stCondLst>
                                    <p:cond delay="50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42" presetClass="path" presetSubtype="0" decel="100000" fill="hold" grpId="1" nodeType="withEffect">
                                  <p:stCondLst>
                                    <p:cond delay="500"/>
                                  </p:stCondLst>
                                  <p:childTnLst>
                                    <p:animMotion origin="layout" path="M 3.54167E-6 -3.7037E-7 L 3.54167E-6 0.03472 " pathEditMode="relative" rAng="0" ptsTypes="AA">
                                      <p:cBhvr>
                                        <p:cTn id="32" dur="750" spd="-100000" fill="hold"/>
                                        <p:tgtEl>
                                          <p:spTgt spid="43"/>
                                        </p:tgtEl>
                                        <p:attrNameLst>
                                          <p:attrName>ppt_x</p:attrName>
                                          <p:attrName>ppt_y</p:attrName>
                                        </p:attrNameLst>
                                      </p:cBhvr>
                                      <p:rCtr x="0" y="1736"/>
                                    </p:animMotion>
                                  </p:childTnLst>
                                </p:cTn>
                              </p:par>
                              <p:par>
                                <p:cTn id="33" presetID="10" presetClass="entr" presetSubtype="0" fill="hold" grpId="0" nodeType="withEffect">
                                  <p:stCondLst>
                                    <p:cond delay="6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42" presetClass="path" presetSubtype="0" decel="100000" fill="hold" grpId="1" nodeType="withEffect">
                                  <p:stCondLst>
                                    <p:cond delay="600"/>
                                  </p:stCondLst>
                                  <p:childTnLst>
                                    <p:animMotion origin="layout" path="M -3.33333E-6 7.40741E-7 L -3.33333E-6 0.03472 " pathEditMode="relative" rAng="0" ptsTypes="AA">
                                      <p:cBhvr>
                                        <p:cTn id="37" dur="750" spd="-100000" fill="hold"/>
                                        <p:tgtEl>
                                          <p:spTgt spid="44"/>
                                        </p:tgtEl>
                                        <p:attrNameLst>
                                          <p:attrName>ppt_x</p:attrName>
                                          <p:attrName>ppt_y</p:attrName>
                                        </p:attrNameLst>
                                      </p:cBhvr>
                                      <p:rCtr x="0" y="1736"/>
                                    </p:animMotion>
                                  </p:childTnLst>
                                </p:cTn>
                              </p:par>
                              <p:par>
                                <p:cTn id="38" presetID="10" presetClass="entr" presetSubtype="0" fill="hold" grpId="0" nodeType="withEffect">
                                  <p:stCondLst>
                                    <p:cond delay="2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42" presetClass="path" presetSubtype="0" decel="100000" fill="hold" grpId="1" nodeType="withEffect">
                                  <p:stCondLst>
                                    <p:cond delay="200"/>
                                  </p:stCondLst>
                                  <p:childTnLst>
                                    <p:animMotion origin="layout" path="M -3.95833E-6 3.7037E-6 L -3.95833E-6 0.03472 " pathEditMode="relative" rAng="0" ptsTypes="AA">
                                      <p:cBhvr>
                                        <p:cTn id="42" dur="750" spd="-100000" fill="hold"/>
                                        <p:tgtEl>
                                          <p:spTgt spid="16"/>
                                        </p:tgtEl>
                                        <p:attrNameLst>
                                          <p:attrName>ppt_x</p:attrName>
                                          <p:attrName>ppt_y</p:attrName>
                                        </p:attrNameLst>
                                      </p:cBhvr>
                                      <p:rCtr x="0" y="1736"/>
                                    </p:animMotion>
                                  </p:childTnLst>
                                </p:cTn>
                              </p:par>
                              <p:par>
                                <p:cTn id="43" presetID="10" presetClass="entr" presetSubtype="0" fill="hold" grpId="0" nodeType="withEffect">
                                  <p:stCondLst>
                                    <p:cond delay="3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42" presetClass="path" presetSubtype="0" decel="100000" fill="hold" grpId="1" nodeType="withEffect">
                                  <p:stCondLst>
                                    <p:cond delay="300"/>
                                  </p:stCondLst>
                                  <p:childTnLst>
                                    <p:animMotion origin="layout" path="M 3.54167E-6 2.59259E-6 L 3.54167E-6 0.03472 " pathEditMode="relative" rAng="0" ptsTypes="AA">
                                      <p:cBhvr>
                                        <p:cTn id="47" dur="750" spd="-100000" fill="hold"/>
                                        <p:tgtEl>
                                          <p:spTgt spid="15"/>
                                        </p:tgtEl>
                                        <p:attrNameLst>
                                          <p:attrName>ppt_x</p:attrName>
                                          <p:attrName>ppt_y</p:attrName>
                                        </p:attrNameLst>
                                      </p:cBhvr>
                                      <p:rCtr x="0" y="1736"/>
                                    </p:animMotion>
                                  </p:childTnLst>
                                </p:cTn>
                              </p:par>
                              <p:par>
                                <p:cTn id="48" presetID="10" presetClass="entr" presetSubtype="0" fill="hold" grpId="0" nodeType="withEffect">
                                  <p:stCondLst>
                                    <p:cond delay="4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42" presetClass="path" presetSubtype="0" decel="100000" fill="hold" grpId="1" nodeType="withEffect">
                                  <p:stCondLst>
                                    <p:cond delay="400"/>
                                  </p:stCondLst>
                                  <p:childTnLst>
                                    <p:animMotion origin="layout" path="M 3.54167E-6 1.11111E-6 L 3.54167E-6 0.03472 " pathEditMode="relative" rAng="0" ptsTypes="AA">
                                      <p:cBhvr>
                                        <p:cTn id="52" dur="750" spd="-100000" fill="hold"/>
                                        <p:tgtEl>
                                          <p:spTgt spid="18"/>
                                        </p:tgtEl>
                                        <p:attrNameLst>
                                          <p:attrName>ppt_x</p:attrName>
                                          <p:attrName>ppt_y</p:attrName>
                                        </p:attrNameLst>
                                      </p:cBhvr>
                                      <p:rCtr x="0" y="1736"/>
                                    </p:animMotion>
                                  </p:childTnLst>
                                </p:cTn>
                              </p:par>
                              <p:par>
                                <p:cTn id="53" presetID="10" presetClass="entr" presetSubtype="0" fill="hold" grpId="0"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42" presetClass="path" presetSubtype="0" decel="100000" fill="hold" grpId="1" nodeType="withEffect">
                                  <p:stCondLst>
                                    <p:cond delay="500"/>
                                  </p:stCondLst>
                                  <p:childTnLst>
                                    <p:animMotion origin="layout" path="M 3.54167E-6 -3.7037E-7 L 3.54167E-6 0.03472 " pathEditMode="relative" rAng="0" ptsTypes="AA">
                                      <p:cBhvr>
                                        <p:cTn id="57" dur="750" spd="-100000" fill="hold"/>
                                        <p:tgtEl>
                                          <p:spTgt spid="17"/>
                                        </p:tgtEl>
                                        <p:attrNameLst>
                                          <p:attrName>ppt_x</p:attrName>
                                          <p:attrName>ppt_y</p:attrName>
                                        </p:attrNameLst>
                                      </p:cBhvr>
                                      <p:rCtr x="0" y="1736"/>
                                    </p:animMotion>
                                  </p:childTnLst>
                                </p:cTn>
                              </p:par>
                              <p:par>
                                <p:cTn id="58" presetID="10" presetClass="entr" presetSubtype="0" fill="hold" grpId="0" nodeType="withEffect">
                                  <p:stCondLst>
                                    <p:cond delay="6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42" presetClass="path" presetSubtype="0" decel="100000" fill="hold" grpId="1" nodeType="withEffect">
                                  <p:stCondLst>
                                    <p:cond delay="600"/>
                                  </p:stCondLst>
                                  <p:childTnLst>
                                    <p:animMotion origin="layout" path="M -3.33333E-6 7.40741E-7 L -3.33333E-6 0.03472 " pathEditMode="relative" rAng="0" ptsTypes="AA">
                                      <p:cBhvr>
                                        <p:cTn id="62" dur="750" spd="-100000" fill="hold"/>
                                        <p:tgtEl>
                                          <p:spTgt spid="19"/>
                                        </p:tgtEl>
                                        <p:attrNameLst>
                                          <p:attrName>ppt_x</p:attrName>
                                          <p:attrName>ppt_y</p:attrName>
                                        </p:attrNameLst>
                                      </p:cBhvr>
                                      <p:rCtr x="0" y="1736"/>
                                    </p:animMotion>
                                  </p:childTnLst>
                                </p:cTn>
                              </p:par>
                              <p:par>
                                <p:cTn id="63" presetID="10" presetClass="entr" presetSubtype="0" fill="hold" grpId="0" nodeType="withEffect">
                                  <p:stCondLst>
                                    <p:cond delay="20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500"/>
                                        <p:tgtEl>
                                          <p:spTgt spid="50"/>
                                        </p:tgtEl>
                                      </p:cBhvr>
                                    </p:animEffect>
                                  </p:childTnLst>
                                </p:cTn>
                              </p:par>
                              <p:par>
                                <p:cTn id="66" presetID="42" presetClass="path" presetSubtype="0" decel="100000" fill="hold" grpId="1" nodeType="withEffect">
                                  <p:stCondLst>
                                    <p:cond delay="200"/>
                                  </p:stCondLst>
                                  <p:childTnLst>
                                    <p:animMotion origin="layout" path="M -3.95833E-6 3.7037E-6 L -3.95833E-6 0.03472 " pathEditMode="relative" rAng="0" ptsTypes="AA">
                                      <p:cBhvr>
                                        <p:cTn id="67" dur="750" spd="-100000" fill="hold"/>
                                        <p:tgtEl>
                                          <p:spTgt spid="50"/>
                                        </p:tgtEl>
                                        <p:attrNameLst>
                                          <p:attrName>ppt_x</p:attrName>
                                          <p:attrName>ppt_y</p:attrName>
                                        </p:attrNameLst>
                                      </p:cBhvr>
                                      <p:rCtr x="0" y="1736"/>
                                    </p:animMotion>
                                  </p:childTnLst>
                                </p:cTn>
                              </p:par>
                              <p:par>
                                <p:cTn id="68" presetID="10" presetClass="entr" presetSubtype="0" fill="hold" grpId="0" nodeType="withEffect">
                                  <p:stCondLst>
                                    <p:cond delay="3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42" presetClass="path" presetSubtype="0" decel="100000" fill="hold" grpId="1" nodeType="withEffect">
                                  <p:stCondLst>
                                    <p:cond delay="300"/>
                                  </p:stCondLst>
                                  <p:childTnLst>
                                    <p:animMotion origin="layout" path="M 3.54167E-6 2.59259E-6 L 3.54167E-6 0.03472 " pathEditMode="relative" rAng="0" ptsTypes="AA">
                                      <p:cBhvr>
                                        <p:cTn id="72" dur="750" spd="-100000" fill="hold"/>
                                        <p:tgtEl>
                                          <p:spTgt spid="39"/>
                                        </p:tgtEl>
                                        <p:attrNameLst>
                                          <p:attrName>ppt_x</p:attrName>
                                          <p:attrName>ppt_y</p:attrName>
                                        </p:attrNameLst>
                                      </p:cBhvr>
                                      <p:rCtr x="0" y="1736"/>
                                    </p:animMotion>
                                  </p:childTnLst>
                                </p:cTn>
                              </p:par>
                              <p:par>
                                <p:cTn id="73" presetID="10" presetClass="entr" presetSubtype="0" fill="hold" grpId="0" nodeType="withEffect">
                                  <p:stCondLst>
                                    <p:cond delay="4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42" presetClass="path" presetSubtype="0" decel="100000" fill="hold" grpId="1" nodeType="withEffect">
                                  <p:stCondLst>
                                    <p:cond delay="400"/>
                                  </p:stCondLst>
                                  <p:childTnLst>
                                    <p:animMotion origin="layout" path="M 3.54167E-6 1.11111E-6 L 3.54167E-6 0.03472 " pathEditMode="relative" rAng="0" ptsTypes="AA">
                                      <p:cBhvr>
                                        <p:cTn id="77" dur="750" spd="-100000" fill="hold"/>
                                        <p:tgtEl>
                                          <p:spTgt spid="40"/>
                                        </p:tgtEl>
                                        <p:attrNameLst>
                                          <p:attrName>ppt_x</p:attrName>
                                          <p:attrName>ppt_y</p:attrName>
                                        </p:attrNameLst>
                                      </p:cBhvr>
                                      <p:rCtr x="0" y="1736"/>
                                    </p:animMotion>
                                  </p:childTnLst>
                                </p:cTn>
                              </p:par>
                              <p:par>
                                <p:cTn id="78" presetID="10" presetClass="entr" presetSubtype="0" fill="hold" grpId="0" nodeType="withEffect">
                                  <p:stCondLst>
                                    <p:cond delay="50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par>
                                <p:cTn id="81" presetID="42" presetClass="path" presetSubtype="0" decel="100000" fill="hold" grpId="1" nodeType="withEffect">
                                  <p:stCondLst>
                                    <p:cond delay="500"/>
                                  </p:stCondLst>
                                  <p:childTnLst>
                                    <p:animMotion origin="layout" path="M 3.54167E-6 -3.7037E-7 L 3.54167E-6 0.03472 " pathEditMode="relative" rAng="0" ptsTypes="AA">
                                      <p:cBhvr>
                                        <p:cTn id="82" dur="750" spd="-100000" fill="hold"/>
                                        <p:tgtEl>
                                          <p:spTgt spid="51"/>
                                        </p:tgtEl>
                                        <p:attrNameLst>
                                          <p:attrName>ppt_x</p:attrName>
                                          <p:attrName>ppt_y</p:attrName>
                                        </p:attrNameLst>
                                      </p:cBhvr>
                                      <p:rCtr x="0" y="1736"/>
                                    </p:animMotion>
                                  </p:childTnLst>
                                </p:cTn>
                              </p:par>
                              <p:par>
                                <p:cTn id="83" presetID="10" presetClass="entr" presetSubtype="0" fill="hold" grpId="0" nodeType="withEffect">
                                  <p:stCondLst>
                                    <p:cond delay="60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par>
                                <p:cTn id="86" presetID="42" presetClass="path" presetSubtype="0" decel="100000" fill="hold" grpId="1" nodeType="withEffect">
                                  <p:stCondLst>
                                    <p:cond delay="600"/>
                                  </p:stCondLst>
                                  <p:childTnLst>
                                    <p:animMotion origin="layout" path="M -3.33333E-6 7.40741E-7 L -3.33333E-6 0.03472 " pathEditMode="relative" rAng="0" ptsTypes="AA">
                                      <p:cBhvr>
                                        <p:cTn id="87" dur="750" spd="-100000" fill="hold"/>
                                        <p:tgtEl>
                                          <p:spTgt spid="5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5" grpId="1"/>
      <p:bldP spid="54" grpId="0"/>
      <p:bldP spid="54" grpId="1"/>
      <p:bldP spid="55" grpId="0"/>
      <p:bldP spid="55" grpId="1"/>
      <p:bldP spid="50" grpId="0" animBg="1"/>
      <p:bldP spid="50" grpId="1" animBg="1"/>
      <p:bldP spid="51" grpId="0" animBg="1"/>
      <p:bldP spid="51" grpId="1" animBg="1"/>
      <p:bldP spid="52" grpId="0" animBg="1"/>
      <p:bldP spid="52" grpId="1" animBg="1"/>
      <p:bldP spid="39" grpId="0" animBg="1"/>
      <p:bldP spid="39" grpId="1" animBg="1"/>
      <p:bldP spid="40" grpId="0" animBg="1"/>
      <p:bldP spid="40" grpId="1" animBg="1"/>
      <p:bldP spid="42" grpId="0"/>
      <p:bldP spid="42" grpId="1"/>
      <p:bldP spid="43" grpId="0"/>
      <p:bldP spid="43" grpId="1"/>
      <p:bldP spid="44" grpId="0"/>
      <p:bldP spid="44"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E08D1BB-1CCE-BDAD-B58C-ECA0F6C1819E}"/>
              </a:ext>
              <a:ext uri="{C183D7F6-B498-43B3-948B-1728B52AA6E4}">
                <adec:decorative xmlns:adec="http://schemas.microsoft.com/office/drawing/2017/decorative" val="1"/>
              </a:ext>
            </a:extLst>
          </p:cNvPr>
          <p:cNvGrpSpPr/>
          <p:nvPr/>
        </p:nvGrpSpPr>
        <p:grpSpPr>
          <a:xfrm>
            <a:off x="5801548" y="2199966"/>
            <a:ext cx="5478807" cy="2458071"/>
            <a:chOff x="5801548" y="2199966"/>
            <a:chExt cx="5478807" cy="2458071"/>
          </a:xfrm>
        </p:grpSpPr>
        <p:cxnSp>
          <p:nvCxnSpPr>
            <p:cNvPr id="40" name="Straight Connector 39">
              <a:extLst>
                <a:ext uri="{FF2B5EF4-FFF2-40B4-BE49-F238E27FC236}">
                  <a16:creationId xmlns:a16="http://schemas.microsoft.com/office/drawing/2014/main" id="{1B79E038-41CD-A4F2-83AD-5F8EDED77BE2}"/>
                </a:ext>
                <a:ext uri="{C183D7F6-B498-43B3-948B-1728B52AA6E4}">
                  <adec:decorative xmlns:adec="http://schemas.microsoft.com/office/drawing/2017/decorative" val="1"/>
                </a:ext>
              </a:extLst>
            </p:cNvPr>
            <p:cNvCxnSpPr>
              <a:cxnSpLocks/>
            </p:cNvCxnSpPr>
            <p:nvPr/>
          </p:nvCxnSpPr>
          <p:spPr>
            <a:xfrm>
              <a:off x="5801548" y="2199966"/>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0CF59B3-E1EC-CB31-3D4E-C15842445419}"/>
                </a:ext>
                <a:ext uri="{C183D7F6-B498-43B3-948B-1728B52AA6E4}">
                  <adec:decorative xmlns:adec="http://schemas.microsoft.com/office/drawing/2017/decorative" val="1"/>
                </a:ext>
              </a:extLst>
            </p:cNvPr>
            <p:cNvCxnSpPr>
              <a:cxnSpLocks/>
            </p:cNvCxnSpPr>
            <p:nvPr/>
          </p:nvCxnSpPr>
          <p:spPr>
            <a:xfrm>
              <a:off x="5801548" y="3290502"/>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FE82996-523B-B4C9-1F79-0427946E3F84}"/>
                </a:ext>
                <a:ext uri="{C183D7F6-B498-43B3-948B-1728B52AA6E4}">
                  <adec:decorative xmlns:adec="http://schemas.microsoft.com/office/drawing/2017/decorative" val="1"/>
                </a:ext>
              </a:extLst>
            </p:cNvPr>
            <p:cNvCxnSpPr>
              <a:cxnSpLocks/>
            </p:cNvCxnSpPr>
            <p:nvPr/>
          </p:nvCxnSpPr>
          <p:spPr>
            <a:xfrm>
              <a:off x="5801548" y="4658037"/>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B23824E6-52B0-B4B8-6C0D-72A5188023CE}"/>
              </a:ext>
            </a:extLst>
          </p:cNvPr>
          <p:cNvSpPr>
            <a:spLocks noGrp="1"/>
          </p:cNvSpPr>
          <p:nvPr>
            <p:ph type="title"/>
          </p:nvPr>
        </p:nvSpPr>
        <p:spPr>
          <a:xfrm>
            <a:off x="916058" y="2231073"/>
            <a:ext cx="3862355" cy="1661993"/>
          </a:xfrm>
        </p:spPr>
        <p:txBody>
          <a:bodyPr/>
          <a:lstStyle/>
          <a:p>
            <a:r>
              <a:rPr kumimoji="0" lang="en-US" sz="3600" b="1" i="0" u="none" strike="noStrike" kern="1200" cap="none" spc="-50" normalizeH="0" baseline="0" noProof="0">
                <a:ln w="3175">
                  <a:noFill/>
                </a:ln>
                <a:gradFill>
                  <a:gsLst>
                    <a:gs pos="0">
                      <a:schemeClr val="accent1"/>
                    </a:gs>
                    <a:gs pos="100000">
                      <a:srgbClr val="CD98CF"/>
                    </a:gs>
                  </a:gsLst>
                  <a:lin ang="2700000" scaled="1"/>
                </a:gradFill>
                <a:effectLst/>
                <a:uLnTx/>
                <a:uFillTx/>
                <a:latin typeface="Segoe UI Semibold"/>
                <a:ea typeface="+mn-ea"/>
                <a:cs typeface="+mn-cs"/>
              </a:rPr>
              <a:t>Develop </a:t>
            </a:r>
            <a:br>
              <a:rPr kumimoji="0" lang="en-US" sz="3600" b="1" i="0" u="none" strike="noStrike" kern="1200" cap="none" spc="-50" normalizeH="0" baseline="0" noProof="0">
                <a:ln w="3175">
                  <a:noFill/>
                </a:ln>
                <a:gradFill>
                  <a:gsLst>
                    <a:gs pos="0">
                      <a:schemeClr val="accent1"/>
                    </a:gs>
                    <a:gs pos="100000">
                      <a:srgbClr val="CD98CF"/>
                    </a:gs>
                  </a:gsLst>
                  <a:lin ang="2700000" scaled="1"/>
                </a:gradFill>
                <a:effectLst/>
                <a:uLnTx/>
                <a:uFillTx/>
                <a:latin typeface="Segoe UI Semibold"/>
                <a:ea typeface="+mn-ea"/>
                <a:cs typeface="+mn-cs"/>
              </a:rPr>
            </a:br>
            <a:r>
              <a:rPr kumimoji="0" lang="en-US" sz="3600" b="1" i="0" u="none" strike="noStrike" kern="1200" cap="none" spc="-50" normalizeH="0" baseline="0" noProof="0">
                <a:ln w="3175">
                  <a:noFill/>
                </a:ln>
                <a:gradFill>
                  <a:gsLst>
                    <a:gs pos="0">
                      <a:schemeClr val="accent1"/>
                    </a:gs>
                    <a:gs pos="100000">
                      <a:srgbClr val="CD98CF"/>
                    </a:gs>
                  </a:gsLst>
                  <a:lin ang="2700000" scaled="1"/>
                </a:gradFill>
                <a:effectLst/>
                <a:uLnTx/>
                <a:uFillTx/>
                <a:latin typeface="Segoe UI Semibold"/>
                <a:ea typeface="+mn-ea"/>
                <a:cs typeface="+mn-cs"/>
              </a:rPr>
              <a:t>cloud-native, operate anywhere </a:t>
            </a:r>
            <a:endParaRPr lang="en-US"/>
          </a:p>
        </p:txBody>
      </p:sp>
      <p:pic>
        <p:nvPicPr>
          <p:cNvPr id="21" name="Picture 20" descr="Icon&#10;&#10;Description automatically generated with medium confidence">
            <a:extLst>
              <a:ext uri="{FF2B5EF4-FFF2-40B4-BE49-F238E27FC236}">
                <a16:creationId xmlns:a16="http://schemas.microsoft.com/office/drawing/2014/main" id="{72AAE314-CCB5-4611-C665-58A9A53CC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048" y="4251037"/>
            <a:ext cx="1246876" cy="277462"/>
          </a:xfrm>
          <a:prstGeom prst="rect">
            <a:avLst/>
          </a:prstGeom>
        </p:spPr>
      </p:pic>
      <p:sp>
        <p:nvSpPr>
          <p:cNvPr id="44" name="Graphic 42">
            <a:extLst>
              <a:ext uri="{FF2B5EF4-FFF2-40B4-BE49-F238E27FC236}">
                <a16:creationId xmlns:a16="http://schemas.microsoft.com/office/drawing/2014/main" id="{E0DB80FA-F925-646B-61F7-2936403938BD}"/>
              </a:ext>
              <a:ext uri="{C183D7F6-B498-43B3-948B-1728B52AA6E4}">
                <adec:decorative xmlns:adec="http://schemas.microsoft.com/office/drawing/2017/decorative" val="1"/>
              </a:ext>
            </a:extLst>
          </p:cNvPr>
          <p:cNvSpPr/>
          <p:nvPr/>
        </p:nvSpPr>
        <p:spPr>
          <a:xfrm>
            <a:off x="6002382" y="2511540"/>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5" name="Graphic 42">
            <a:extLst>
              <a:ext uri="{FF2B5EF4-FFF2-40B4-BE49-F238E27FC236}">
                <a16:creationId xmlns:a16="http://schemas.microsoft.com/office/drawing/2014/main" id="{565BCC7E-D7BC-D4E3-85F2-9935A5F5DDCF}"/>
              </a:ext>
              <a:ext uri="{C183D7F6-B498-43B3-948B-1728B52AA6E4}">
                <adec:decorative xmlns:adec="http://schemas.microsoft.com/office/drawing/2017/decorative" val="1"/>
              </a:ext>
            </a:extLst>
          </p:cNvPr>
          <p:cNvSpPr/>
          <p:nvPr/>
        </p:nvSpPr>
        <p:spPr>
          <a:xfrm>
            <a:off x="6002382" y="142100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6" name="Graphic 42">
            <a:extLst>
              <a:ext uri="{FF2B5EF4-FFF2-40B4-BE49-F238E27FC236}">
                <a16:creationId xmlns:a16="http://schemas.microsoft.com/office/drawing/2014/main" id="{3199C63F-9AB1-0931-7C4B-A26FCC3D9379}"/>
              </a:ext>
              <a:ext uri="{C183D7F6-B498-43B3-948B-1728B52AA6E4}">
                <adec:decorative xmlns:adec="http://schemas.microsoft.com/office/drawing/2017/decorative" val="1"/>
              </a:ext>
            </a:extLst>
          </p:cNvPr>
          <p:cNvSpPr/>
          <p:nvPr/>
        </p:nvSpPr>
        <p:spPr>
          <a:xfrm>
            <a:off x="6002382" y="3740575"/>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 name="TextBox 1">
            <a:extLst>
              <a:ext uri="{FF2B5EF4-FFF2-40B4-BE49-F238E27FC236}">
                <a16:creationId xmlns:a16="http://schemas.microsoft.com/office/drawing/2014/main" id="{7CC67A88-96D1-EC99-F40B-8249468AB0C2}"/>
              </a:ext>
            </a:extLst>
          </p:cNvPr>
          <p:cNvSpPr txBox="1"/>
          <p:nvPr/>
        </p:nvSpPr>
        <p:spPr>
          <a:xfrm>
            <a:off x="6920609" y="1377699"/>
            <a:ext cx="3723158" cy="553998"/>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Build and modernize to cloud-native apps on any Kubernetes</a:t>
            </a:r>
          </a:p>
        </p:txBody>
      </p:sp>
      <p:sp>
        <p:nvSpPr>
          <p:cNvPr id="3" name="TextBox 2">
            <a:extLst>
              <a:ext uri="{FF2B5EF4-FFF2-40B4-BE49-F238E27FC236}">
                <a16:creationId xmlns:a16="http://schemas.microsoft.com/office/drawing/2014/main" id="{E3D0CF16-8216-2679-D7AE-860802EE912E}"/>
              </a:ext>
            </a:extLst>
          </p:cNvPr>
          <p:cNvSpPr txBox="1"/>
          <p:nvPr/>
        </p:nvSpPr>
        <p:spPr>
          <a:xfrm>
            <a:off x="6920609" y="2468235"/>
            <a:ext cx="4001977" cy="553998"/>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Bring cloud data management to any infrastructure</a:t>
            </a:r>
          </a:p>
        </p:txBody>
      </p:sp>
      <p:sp>
        <p:nvSpPr>
          <p:cNvPr id="4" name="TextBox 3">
            <a:extLst>
              <a:ext uri="{FF2B5EF4-FFF2-40B4-BE49-F238E27FC236}">
                <a16:creationId xmlns:a16="http://schemas.microsoft.com/office/drawing/2014/main" id="{BA35D5FA-2B13-D27B-750E-94EC4C6DBBB3}"/>
              </a:ext>
            </a:extLst>
          </p:cNvPr>
          <p:cNvSpPr txBox="1"/>
          <p:nvPr/>
        </p:nvSpPr>
        <p:spPr>
          <a:xfrm>
            <a:off x="6920609" y="3558771"/>
            <a:ext cx="4001977" cy="83099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Consistent </a:t>
            </a:r>
            <a:r>
              <a:rPr kumimoji="0" lang="en-US" sz="1800" b="0" i="0" u="none" strike="noStrike" kern="1200" cap="none" spc="0" normalizeH="0" baseline="0" noProof="0" err="1">
                <a:ln>
                  <a:noFill/>
                </a:ln>
                <a:solidFill>
                  <a:srgbClr val="FFFFFF"/>
                </a:solidFill>
                <a:effectLst/>
                <a:uLnTx/>
                <a:uFillTx/>
                <a:latin typeface="Segoe UI"/>
                <a:ea typeface="+mn-ea"/>
                <a:cs typeface="+mn-cs"/>
              </a:rPr>
              <a:t>GitOps</a:t>
            </a:r>
            <a:r>
              <a:rPr kumimoji="0" lang="en-US" sz="1800" b="0" i="0" u="none" strike="noStrike" kern="1200" cap="none" spc="0" normalizeH="0" baseline="0" noProof="0">
                <a:ln>
                  <a:noFill/>
                </a:ln>
                <a:solidFill>
                  <a:srgbClr val="FFFFFF"/>
                </a:solidFill>
                <a:effectLst/>
                <a:uLnTx/>
                <a:uFillTx/>
                <a:latin typeface="Segoe UI"/>
                <a:ea typeface="+mn-ea"/>
                <a:cs typeface="+mn-cs"/>
              </a:rPr>
              <a:t> and policy driven deployment and configuration across environments</a:t>
            </a:r>
          </a:p>
        </p:txBody>
      </p:sp>
      <p:sp>
        <p:nvSpPr>
          <p:cNvPr id="54" name="Text Placeholder 7">
            <a:extLst>
              <a:ext uri="{FF2B5EF4-FFF2-40B4-BE49-F238E27FC236}">
                <a16:creationId xmlns:a16="http://schemas.microsoft.com/office/drawing/2014/main" id="{69FBC518-E057-4060-38A2-6CD62E684292}"/>
              </a:ext>
              <a:ext uri="{C183D7F6-B498-43B3-948B-1728B52AA6E4}">
                <adec:decorative xmlns:adec="http://schemas.microsoft.com/office/drawing/2017/decorative" val="1"/>
              </a:ext>
            </a:extLst>
          </p:cNvPr>
          <p:cNvSpPr txBox="1">
            <a:spLocks/>
          </p:cNvSpPr>
          <p:nvPr/>
        </p:nvSpPr>
        <p:spPr>
          <a:xfrm>
            <a:off x="6894513" y="4926304"/>
            <a:ext cx="4101523" cy="553998"/>
          </a:xfrm>
          <a:prstGeom prst="rect">
            <a:avLst/>
          </a:prstGeom>
          <a:noFill/>
        </p:spPr>
        <p:txBody>
          <a:bodyPr vert="horz" wrap="square" lIns="0" tIns="0" rIns="0" bIns="0" rtlCol="0">
            <a:spAutoFit/>
          </a:bodyPr>
          <a:lstStyle>
            <a:lvl1pPr marL="0" marR="0" indent="0" algn="ctr"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2000" kern="1200" spc="0" baseline="0">
                <a:solidFill>
                  <a:schemeClr val="accent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Integrate Azure Security, governance and monitoring into your DevOps toolkit </a:t>
            </a:r>
          </a:p>
        </p:txBody>
      </p:sp>
      <p:sp>
        <p:nvSpPr>
          <p:cNvPr id="56" name="Graphic 42">
            <a:extLst>
              <a:ext uri="{FF2B5EF4-FFF2-40B4-BE49-F238E27FC236}">
                <a16:creationId xmlns:a16="http://schemas.microsoft.com/office/drawing/2014/main" id="{420AE432-F131-624D-F306-082F2A3ADF9E}"/>
              </a:ext>
              <a:ext uri="{C183D7F6-B498-43B3-948B-1728B52AA6E4}">
                <adec:decorative xmlns:adec="http://schemas.microsoft.com/office/drawing/2017/decorative" val="1"/>
              </a:ext>
            </a:extLst>
          </p:cNvPr>
          <p:cNvSpPr/>
          <p:nvPr/>
        </p:nvSpPr>
        <p:spPr>
          <a:xfrm>
            <a:off x="6002382" y="496960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09682A6B-C78B-ED34-C70F-5FCF9C2E4643}"/>
              </a:ext>
              <a:ext uri="{C183D7F6-B498-43B3-948B-1728B52AA6E4}">
                <adec:decorative xmlns:adec="http://schemas.microsoft.com/office/drawing/2017/decorative" val="1"/>
              </a:ext>
            </a:extLst>
          </p:cNvPr>
          <p:cNvGrpSpPr>
            <a:grpSpLocks noChangeAspect="1"/>
          </p:cNvGrpSpPr>
          <p:nvPr/>
        </p:nvGrpSpPr>
        <p:grpSpPr>
          <a:xfrm>
            <a:off x="2160037" y="4251313"/>
            <a:ext cx="1158240" cy="266327"/>
            <a:chOff x="4420477" y="6375492"/>
            <a:chExt cx="1158240" cy="266327"/>
          </a:xfrm>
        </p:grpSpPr>
        <p:sp>
          <p:nvSpPr>
            <p:cNvPr id="26" name="Freeform 25">
              <a:extLst>
                <a:ext uri="{FF2B5EF4-FFF2-40B4-BE49-F238E27FC236}">
                  <a16:creationId xmlns:a16="http://schemas.microsoft.com/office/drawing/2014/main" id="{D4DD4774-A30D-C665-3DAC-02ECE394167E}"/>
                </a:ext>
              </a:extLst>
            </p:cNvPr>
            <p:cNvSpPr/>
            <p:nvPr/>
          </p:nvSpPr>
          <p:spPr>
            <a:xfrm>
              <a:off x="5192402" y="6558384"/>
              <a:ext cx="42347" cy="66068"/>
            </a:xfrm>
            <a:custGeom>
              <a:avLst/>
              <a:gdLst>
                <a:gd name="connsiteX0" fmla="*/ 19589 w 95068"/>
                <a:gd name="connsiteY0" fmla="*/ 128819 h 148322"/>
                <a:gd name="connsiteX1" fmla="*/ 36770 w 95068"/>
                <a:gd name="connsiteY1" fmla="*/ 133178 h 148322"/>
                <a:gd name="connsiteX2" fmla="*/ 74306 w 95068"/>
                <a:gd name="connsiteY2" fmla="*/ 95235 h 148322"/>
                <a:gd name="connsiteX3" fmla="*/ 44328 w 95068"/>
                <a:gd name="connsiteY3" fmla="*/ 59982 h 148322"/>
                <a:gd name="connsiteX4" fmla="*/ 25863 w 95068"/>
                <a:gd name="connsiteY4" fmla="*/ 64119 h 148322"/>
                <a:gd name="connsiteX5" fmla="*/ 36568 w 95068"/>
                <a:gd name="connsiteY5" fmla="*/ 45238 h 148322"/>
                <a:gd name="connsiteX6" fmla="*/ 47880 w 95068"/>
                <a:gd name="connsiteY6" fmla="*/ 44215 h 148322"/>
                <a:gd name="connsiteX7" fmla="*/ 95068 w 95068"/>
                <a:gd name="connsiteY7" fmla="*/ 93367 h 148322"/>
                <a:gd name="connsiteX8" fmla="*/ 33218 w 95068"/>
                <a:gd name="connsiteY8" fmla="*/ 148323 h 148322"/>
                <a:gd name="connsiteX9" fmla="*/ 0 w 95068"/>
                <a:gd name="connsiteY9" fmla="*/ 144675 h 148322"/>
                <a:gd name="connsiteX10" fmla="*/ 0 w 95068"/>
                <a:gd name="connsiteY10" fmla="*/ 0 h 148322"/>
                <a:gd name="connsiteX11" fmla="*/ 19589 w 95068"/>
                <a:gd name="connsiteY11" fmla="*/ 0 h 148322"/>
                <a:gd name="connsiteX12" fmla="*/ 19589 w 95068"/>
                <a:gd name="connsiteY12" fmla="*/ 128819 h 1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68" h="148322">
                  <a:moveTo>
                    <a:pt x="19589" y="128819"/>
                  </a:moveTo>
                  <a:cubicBezTo>
                    <a:pt x="24829" y="131731"/>
                    <a:pt x="30271" y="133178"/>
                    <a:pt x="36770" y="133178"/>
                  </a:cubicBezTo>
                  <a:cubicBezTo>
                    <a:pt x="59846" y="133178"/>
                    <a:pt x="74306" y="118454"/>
                    <a:pt x="74306" y="95235"/>
                  </a:cubicBezTo>
                  <a:cubicBezTo>
                    <a:pt x="74306" y="74083"/>
                    <a:pt x="61936" y="59982"/>
                    <a:pt x="44328" y="59982"/>
                  </a:cubicBezTo>
                  <a:cubicBezTo>
                    <a:pt x="39087" y="59982"/>
                    <a:pt x="32993" y="61429"/>
                    <a:pt x="25863" y="64119"/>
                  </a:cubicBezTo>
                  <a:lnTo>
                    <a:pt x="36568" y="45238"/>
                  </a:lnTo>
                  <a:cubicBezTo>
                    <a:pt x="40550" y="44636"/>
                    <a:pt x="44328" y="44215"/>
                    <a:pt x="47880" y="44215"/>
                  </a:cubicBezTo>
                  <a:cubicBezTo>
                    <a:pt x="76429" y="44215"/>
                    <a:pt x="95068" y="63698"/>
                    <a:pt x="95068" y="93367"/>
                  </a:cubicBezTo>
                  <a:cubicBezTo>
                    <a:pt x="95068" y="126328"/>
                    <a:pt x="71787" y="148323"/>
                    <a:pt x="33218" y="148323"/>
                  </a:cubicBezTo>
                  <a:cubicBezTo>
                    <a:pt x="24604" y="148323"/>
                    <a:pt x="13517" y="147100"/>
                    <a:pt x="0" y="144675"/>
                  </a:cubicBezTo>
                  <a:lnTo>
                    <a:pt x="0" y="0"/>
                  </a:lnTo>
                  <a:lnTo>
                    <a:pt x="19589" y="0"/>
                  </a:lnTo>
                  <a:lnTo>
                    <a:pt x="19589" y="12881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Freeform 26">
              <a:extLst>
                <a:ext uri="{FF2B5EF4-FFF2-40B4-BE49-F238E27FC236}">
                  <a16:creationId xmlns:a16="http://schemas.microsoft.com/office/drawing/2014/main" id="{3353667E-0880-7615-A1D4-7F8AC0BB94F5}"/>
                </a:ext>
              </a:extLst>
            </p:cNvPr>
            <p:cNvSpPr/>
            <p:nvPr/>
          </p:nvSpPr>
          <p:spPr>
            <a:xfrm>
              <a:off x="5240816" y="6577335"/>
              <a:ext cx="40928" cy="47018"/>
            </a:xfrm>
            <a:custGeom>
              <a:avLst/>
              <a:gdLst>
                <a:gd name="connsiteX0" fmla="*/ 83032 w 91883"/>
                <a:gd name="connsiteY0" fmla="*/ 24266 h 105554"/>
                <a:gd name="connsiteX1" fmla="*/ 83032 w 91883"/>
                <a:gd name="connsiteY1" fmla="*/ 2491 h 105554"/>
                <a:gd name="connsiteX2" fmla="*/ 57268 w 91883"/>
                <a:gd name="connsiteY2" fmla="*/ 0 h 105554"/>
                <a:gd name="connsiteX3" fmla="*/ 0 w 91883"/>
                <a:gd name="connsiteY3" fmla="*/ 53912 h 105554"/>
                <a:gd name="connsiteX4" fmla="*/ 59553 w 91883"/>
                <a:gd name="connsiteY4" fmla="*/ 105555 h 105554"/>
                <a:gd name="connsiteX5" fmla="*/ 85155 w 91883"/>
                <a:gd name="connsiteY5" fmla="*/ 98505 h 105554"/>
                <a:gd name="connsiteX6" fmla="*/ 91884 w 91883"/>
                <a:gd name="connsiteY6" fmla="*/ 81825 h 105554"/>
                <a:gd name="connsiteX7" fmla="*/ 63133 w 91883"/>
                <a:gd name="connsiteY7" fmla="*/ 89164 h 105554"/>
                <a:gd name="connsiteX8" fmla="*/ 23083 w 91883"/>
                <a:gd name="connsiteY8" fmla="*/ 49775 h 105554"/>
                <a:gd name="connsiteX9" fmla="*/ 56206 w 91883"/>
                <a:gd name="connsiteY9" fmla="*/ 14924 h 105554"/>
                <a:gd name="connsiteX10" fmla="*/ 83032 w 91883"/>
                <a:gd name="connsiteY10" fmla="*/ 24266 h 1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83" h="105554">
                  <a:moveTo>
                    <a:pt x="83032" y="24266"/>
                  </a:moveTo>
                  <a:lnTo>
                    <a:pt x="83032" y="2491"/>
                  </a:lnTo>
                  <a:cubicBezTo>
                    <a:pt x="70887" y="824"/>
                    <a:pt x="62287" y="0"/>
                    <a:pt x="57268" y="0"/>
                  </a:cubicBezTo>
                  <a:cubicBezTo>
                    <a:pt x="24739" y="0"/>
                    <a:pt x="0" y="23643"/>
                    <a:pt x="0" y="53912"/>
                  </a:cubicBezTo>
                  <a:cubicBezTo>
                    <a:pt x="0" y="83358"/>
                    <a:pt x="24541" y="105555"/>
                    <a:pt x="59553" y="105555"/>
                  </a:cubicBezTo>
                  <a:cubicBezTo>
                    <a:pt x="69196" y="105555"/>
                    <a:pt x="77400" y="103286"/>
                    <a:pt x="85155" y="98505"/>
                  </a:cubicBezTo>
                  <a:lnTo>
                    <a:pt x="91884" y="81825"/>
                  </a:lnTo>
                  <a:cubicBezTo>
                    <a:pt x="81808" y="86451"/>
                    <a:pt x="72543" y="89164"/>
                    <a:pt x="63133" y="89164"/>
                  </a:cubicBezTo>
                  <a:cubicBezTo>
                    <a:pt x="40463" y="89164"/>
                    <a:pt x="23083" y="72795"/>
                    <a:pt x="23083" y="49775"/>
                  </a:cubicBezTo>
                  <a:cubicBezTo>
                    <a:pt x="23083" y="29025"/>
                    <a:pt x="36073" y="14924"/>
                    <a:pt x="56206" y="14924"/>
                  </a:cubicBezTo>
                  <a:cubicBezTo>
                    <a:pt x="63961" y="14924"/>
                    <a:pt x="72992" y="18038"/>
                    <a:pt x="83032" y="24266"/>
                  </a:cubicBez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Freeform 27">
              <a:extLst>
                <a:ext uri="{FF2B5EF4-FFF2-40B4-BE49-F238E27FC236}">
                  <a16:creationId xmlns:a16="http://schemas.microsoft.com/office/drawing/2014/main" id="{6C1B7218-BD44-515F-D8CD-E78D15248C4F}"/>
                </a:ext>
              </a:extLst>
            </p:cNvPr>
            <p:cNvSpPr/>
            <p:nvPr/>
          </p:nvSpPr>
          <p:spPr>
            <a:xfrm>
              <a:off x="5291265" y="6577514"/>
              <a:ext cx="46666" cy="64305"/>
            </a:xfrm>
            <a:custGeom>
              <a:avLst/>
              <a:gdLst>
                <a:gd name="connsiteX0" fmla="*/ 19629 w 104765"/>
                <a:gd name="connsiteY0" fmla="*/ 144366 h 144365"/>
                <a:gd name="connsiteX1" fmla="*/ 0 w 104765"/>
                <a:gd name="connsiteY1" fmla="*/ 144366 h 144365"/>
                <a:gd name="connsiteX2" fmla="*/ 0 w 104765"/>
                <a:gd name="connsiteY2" fmla="*/ 2224 h 144365"/>
                <a:gd name="connsiteX3" fmla="*/ 19161 w 104765"/>
                <a:gd name="connsiteY3" fmla="*/ 2224 h 144365"/>
                <a:gd name="connsiteX4" fmla="*/ 19215 w 104765"/>
                <a:gd name="connsiteY4" fmla="*/ 16592 h 144365"/>
                <a:gd name="connsiteX5" fmla="*/ 55684 w 104765"/>
                <a:gd name="connsiteY5" fmla="*/ 0 h 144365"/>
                <a:gd name="connsiteX6" fmla="*/ 104766 w 104765"/>
                <a:gd name="connsiteY6" fmla="*/ 49997 h 144365"/>
                <a:gd name="connsiteX7" fmla="*/ 83572 w 104765"/>
                <a:gd name="connsiteY7" fmla="*/ 94368 h 144365"/>
                <a:gd name="connsiteX8" fmla="*/ 52968 w 104765"/>
                <a:gd name="connsiteY8" fmla="*/ 104332 h 144365"/>
                <a:gd name="connsiteX9" fmla="*/ 37243 w 104765"/>
                <a:gd name="connsiteY9" fmla="*/ 102464 h 144365"/>
                <a:gd name="connsiteX10" fmla="*/ 24883 w 104765"/>
                <a:gd name="connsiteY10" fmla="*/ 84627 h 144365"/>
                <a:gd name="connsiteX11" fmla="*/ 46886 w 104765"/>
                <a:gd name="connsiteY11" fmla="*/ 90232 h 144365"/>
                <a:gd name="connsiteX12" fmla="*/ 82744 w 104765"/>
                <a:gd name="connsiteY12" fmla="*/ 53312 h 144365"/>
                <a:gd name="connsiteX13" fmla="*/ 49387 w 104765"/>
                <a:gd name="connsiteY13" fmla="*/ 15147 h 144365"/>
                <a:gd name="connsiteX14" fmla="*/ 27797 w 104765"/>
                <a:gd name="connsiteY14" fmla="*/ 23442 h 144365"/>
                <a:gd name="connsiteX15" fmla="*/ 19611 w 104765"/>
                <a:gd name="connsiteY15" fmla="*/ 54356 h 144365"/>
                <a:gd name="connsiteX16" fmla="*/ 19611 w 104765"/>
                <a:gd name="connsiteY16" fmla="*/ 60562 h 144365"/>
                <a:gd name="connsiteX17" fmla="*/ 19629 w 104765"/>
                <a:gd name="connsiteY17" fmla="*/ 144366 h 1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65" h="144365">
                  <a:moveTo>
                    <a:pt x="19629" y="144366"/>
                  </a:moveTo>
                  <a:lnTo>
                    <a:pt x="0" y="144366"/>
                  </a:lnTo>
                  <a:lnTo>
                    <a:pt x="0" y="2224"/>
                  </a:lnTo>
                  <a:lnTo>
                    <a:pt x="19161" y="2224"/>
                  </a:lnTo>
                  <a:lnTo>
                    <a:pt x="19215" y="16592"/>
                  </a:lnTo>
                  <a:cubicBezTo>
                    <a:pt x="29470" y="5605"/>
                    <a:pt x="41633" y="0"/>
                    <a:pt x="55684" y="0"/>
                  </a:cubicBezTo>
                  <a:cubicBezTo>
                    <a:pt x="83176" y="0"/>
                    <a:pt x="104766" y="21574"/>
                    <a:pt x="104766" y="49997"/>
                  </a:cubicBezTo>
                  <a:cubicBezTo>
                    <a:pt x="104766" y="68658"/>
                    <a:pt x="97011" y="84426"/>
                    <a:pt x="83572" y="94368"/>
                  </a:cubicBezTo>
                  <a:cubicBezTo>
                    <a:pt x="74360" y="101219"/>
                    <a:pt x="64303" y="104332"/>
                    <a:pt x="52968" y="104332"/>
                  </a:cubicBezTo>
                  <a:cubicBezTo>
                    <a:pt x="47930" y="104332"/>
                    <a:pt x="42694" y="103710"/>
                    <a:pt x="37243" y="102464"/>
                  </a:cubicBezTo>
                  <a:lnTo>
                    <a:pt x="24883" y="84627"/>
                  </a:lnTo>
                  <a:cubicBezTo>
                    <a:pt x="33249" y="88363"/>
                    <a:pt x="40391" y="90232"/>
                    <a:pt x="46886" y="90232"/>
                  </a:cubicBezTo>
                  <a:cubicBezTo>
                    <a:pt x="69106" y="90232"/>
                    <a:pt x="82744" y="76754"/>
                    <a:pt x="82744" y="53312"/>
                  </a:cubicBezTo>
                  <a:cubicBezTo>
                    <a:pt x="82744" y="30493"/>
                    <a:pt x="68279" y="15147"/>
                    <a:pt x="49387" y="15147"/>
                  </a:cubicBezTo>
                  <a:cubicBezTo>
                    <a:pt x="41237" y="15147"/>
                    <a:pt x="33681" y="18059"/>
                    <a:pt x="27797" y="23442"/>
                  </a:cubicBezTo>
                  <a:cubicBezTo>
                    <a:pt x="20043" y="30493"/>
                    <a:pt x="19611" y="40457"/>
                    <a:pt x="19611" y="54356"/>
                  </a:cubicBezTo>
                  <a:lnTo>
                    <a:pt x="19611" y="60562"/>
                  </a:lnTo>
                  <a:lnTo>
                    <a:pt x="19629" y="144366"/>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Freeform 28">
              <a:extLst>
                <a:ext uri="{FF2B5EF4-FFF2-40B4-BE49-F238E27FC236}">
                  <a16:creationId xmlns:a16="http://schemas.microsoft.com/office/drawing/2014/main" id="{9C827C05-95E9-3F59-AFEF-28216C2E2E98}"/>
                </a:ext>
              </a:extLst>
            </p:cNvPr>
            <p:cNvSpPr/>
            <p:nvPr/>
          </p:nvSpPr>
          <p:spPr>
            <a:xfrm>
              <a:off x="4723753" y="6409355"/>
              <a:ext cx="23601" cy="24192"/>
            </a:xfrm>
            <a:custGeom>
              <a:avLst/>
              <a:gdLst>
                <a:gd name="connsiteX0" fmla="*/ 52986 w 52985"/>
                <a:gd name="connsiteY0" fmla="*/ 26934 h 54311"/>
                <a:gd name="connsiteX1" fmla="*/ 27551 w 52985"/>
                <a:gd name="connsiteY1" fmla="*/ 0 h 54311"/>
                <a:gd name="connsiteX2" fmla="*/ 0 w 52985"/>
                <a:gd name="connsiteY2" fmla="*/ 25644 h 54311"/>
                <a:gd name="connsiteX3" fmla="*/ 27551 w 52985"/>
                <a:gd name="connsiteY3" fmla="*/ 54312 h 54311"/>
                <a:gd name="connsiteX4" fmla="*/ 52986 w 52985"/>
                <a:gd name="connsiteY4" fmla="*/ 26934 h 5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311">
                  <a:moveTo>
                    <a:pt x="52986" y="26934"/>
                  </a:moveTo>
                  <a:cubicBezTo>
                    <a:pt x="52986" y="12611"/>
                    <a:pt x="41966" y="0"/>
                    <a:pt x="27551" y="0"/>
                  </a:cubicBezTo>
                  <a:cubicBezTo>
                    <a:pt x="13562" y="0"/>
                    <a:pt x="0" y="10431"/>
                    <a:pt x="0" y="25644"/>
                  </a:cubicBezTo>
                  <a:cubicBezTo>
                    <a:pt x="0" y="41701"/>
                    <a:pt x="11875" y="54312"/>
                    <a:pt x="27551" y="54312"/>
                  </a:cubicBezTo>
                  <a:cubicBezTo>
                    <a:pt x="41966" y="54312"/>
                    <a:pt x="52986" y="41279"/>
                    <a:pt x="52986" y="26934"/>
                  </a:cubicBez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Freeform 29">
              <a:extLst>
                <a:ext uri="{FF2B5EF4-FFF2-40B4-BE49-F238E27FC236}">
                  <a16:creationId xmlns:a16="http://schemas.microsoft.com/office/drawing/2014/main" id="{860BE06E-132C-D440-2FFD-D7DFD7F082D8}"/>
                </a:ext>
              </a:extLst>
            </p:cNvPr>
            <p:cNvSpPr/>
            <p:nvPr/>
          </p:nvSpPr>
          <p:spPr>
            <a:xfrm>
              <a:off x="4727960" y="6445148"/>
              <a:ext cx="17311" cy="89003"/>
            </a:xfrm>
            <a:custGeom>
              <a:avLst/>
              <a:gdLst>
                <a:gd name="connsiteX0" fmla="*/ 135 w 38862"/>
                <a:gd name="connsiteY0" fmla="*/ 0 h 199811"/>
                <a:gd name="connsiteX1" fmla="*/ 293 w 38862"/>
                <a:gd name="connsiteY1" fmla="*/ 47795 h 199811"/>
                <a:gd name="connsiteX2" fmla="*/ 293 w 38862"/>
                <a:gd name="connsiteY2" fmla="*/ 151594 h 199811"/>
                <a:gd name="connsiteX3" fmla="*/ 0 w 38862"/>
                <a:gd name="connsiteY3" fmla="*/ 199812 h 199811"/>
                <a:gd name="connsiteX4" fmla="*/ 38817 w 38862"/>
                <a:gd name="connsiteY4" fmla="*/ 199812 h 199811"/>
                <a:gd name="connsiteX5" fmla="*/ 38862 w 38862"/>
                <a:gd name="connsiteY5" fmla="*/ 151594 h 199811"/>
                <a:gd name="connsiteX6" fmla="*/ 38862 w 38862"/>
                <a:gd name="connsiteY6" fmla="*/ 22 h 199811"/>
                <a:gd name="connsiteX7" fmla="*/ 10054 w 38862"/>
                <a:gd name="connsiteY7" fmla="*/ 0 h 199811"/>
                <a:gd name="connsiteX8" fmla="*/ 135 w 38862"/>
                <a:gd name="connsiteY8" fmla="*/ 0 h 19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811">
                  <a:moveTo>
                    <a:pt x="135" y="0"/>
                  </a:moveTo>
                  <a:cubicBezTo>
                    <a:pt x="135" y="0"/>
                    <a:pt x="293" y="27802"/>
                    <a:pt x="293" y="47795"/>
                  </a:cubicBezTo>
                  <a:lnTo>
                    <a:pt x="293" y="151594"/>
                  </a:lnTo>
                  <a:cubicBezTo>
                    <a:pt x="293" y="171587"/>
                    <a:pt x="0" y="199812"/>
                    <a:pt x="0" y="199812"/>
                  </a:cubicBezTo>
                  <a:lnTo>
                    <a:pt x="38817" y="199812"/>
                  </a:lnTo>
                  <a:cubicBezTo>
                    <a:pt x="38817" y="199812"/>
                    <a:pt x="38862" y="171587"/>
                    <a:pt x="38862" y="151594"/>
                  </a:cubicBezTo>
                  <a:lnTo>
                    <a:pt x="38862" y="22"/>
                  </a:lnTo>
                  <a:cubicBezTo>
                    <a:pt x="38862" y="22"/>
                    <a:pt x="19791" y="0"/>
                    <a:pt x="10054" y="0"/>
                  </a:cubicBezTo>
                  <a:lnTo>
                    <a:pt x="135" y="0"/>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Freeform 30">
              <a:extLst>
                <a:ext uri="{FF2B5EF4-FFF2-40B4-BE49-F238E27FC236}">
                  <a16:creationId xmlns:a16="http://schemas.microsoft.com/office/drawing/2014/main" id="{E5C75E12-0B4B-CB69-09DC-D6A5FCB4B52C}"/>
                </a:ext>
              </a:extLst>
            </p:cNvPr>
            <p:cNvSpPr/>
            <p:nvPr/>
          </p:nvSpPr>
          <p:spPr>
            <a:xfrm>
              <a:off x="4773081" y="6406710"/>
              <a:ext cx="18192" cy="127481"/>
            </a:xfrm>
            <a:custGeom>
              <a:avLst/>
              <a:gdLst>
                <a:gd name="connsiteX0" fmla="*/ 0 w 40841"/>
                <a:gd name="connsiteY0" fmla="*/ 89 h 286194"/>
                <a:gd name="connsiteX1" fmla="*/ 270 w 40841"/>
                <a:gd name="connsiteY1" fmla="*/ 48351 h 286194"/>
                <a:gd name="connsiteX2" fmla="*/ 270 w 40841"/>
                <a:gd name="connsiteY2" fmla="*/ 237932 h 286194"/>
                <a:gd name="connsiteX3" fmla="*/ 381 w 40841"/>
                <a:gd name="connsiteY3" fmla="*/ 286195 h 286194"/>
                <a:gd name="connsiteX4" fmla="*/ 40841 w 40841"/>
                <a:gd name="connsiteY4" fmla="*/ 286195 h 286194"/>
                <a:gd name="connsiteX5" fmla="*/ 40280 w 40841"/>
                <a:gd name="connsiteY5" fmla="*/ 237932 h 286194"/>
                <a:gd name="connsiteX6" fmla="*/ 40280 w 40841"/>
                <a:gd name="connsiteY6" fmla="*/ 0 h 286194"/>
                <a:gd name="connsiteX7" fmla="*/ 10818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70" y="28357"/>
                    <a:pt x="270" y="48351"/>
                  </a:cubicBezTo>
                  <a:lnTo>
                    <a:pt x="270" y="237932"/>
                  </a:lnTo>
                  <a:cubicBezTo>
                    <a:pt x="270" y="257926"/>
                    <a:pt x="381" y="286195"/>
                    <a:pt x="381" y="286195"/>
                  </a:cubicBezTo>
                  <a:lnTo>
                    <a:pt x="40841" y="286195"/>
                  </a:lnTo>
                  <a:cubicBezTo>
                    <a:pt x="40841" y="286195"/>
                    <a:pt x="40280" y="257926"/>
                    <a:pt x="40280" y="237932"/>
                  </a:cubicBezTo>
                  <a:lnTo>
                    <a:pt x="40280" y="0"/>
                  </a:lnTo>
                  <a:cubicBezTo>
                    <a:pt x="40280" y="0"/>
                    <a:pt x="20939" y="89"/>
                    <a:pt x="10818" y="89"/>
                  </a:cubicBezTo>
                  <a:lnTo>
                    <a:pt x="0" y="8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Freeform 31">
              <a:extLst>
                <a:ext uri="{FF2B5EF4-FFF2-40B4-BE49-F238E27FC236}">
                  <a16:creationId xmlns:a16="http://schemas.microsoft.com/office/drawing/2014/main" id="{8BC6F8CA-E965-8A1E-0E82-55E172686668}"/>
                </a:ext>
              </a:extLst>
            </p:cNvPr>
            <p:cNvSpPr/>
            <p:nvPr/>
          </p:nvSpPr>
          <p:spPr>
            <a:xfrm>
              <a:off x="4817519" y="6406531"/>
              <a:ext cx="18192" cy="127481"/>
            </a:xfrm>
            <a:custGeom>
              <a:avLst/>
              <a:gdLst>
                <a:gd name="connsiteX0" fmla="*/ 0 w 40841"/>
                <a:gd name="connsiteY0" fmla="*/ 89 h 286194"/>
                <a:gd name="connsiteX1" fmla="*/ 293 w 40841"/>
                <a:gd name="connsiteY1" fmla="*/ 48351 h 286194"/>
                <a:gd name="connsiteX2" fmla="*/ 293 w 40841"/>
                <a:gd name="connsiteY2" fmla="*/ 237932 h 286194"/>
                <a:gd name="connsiteX3" fmla="*/ 383 w 40841"/>
                <a:gd name="connsiteY3" fmla="*/ 286195 h 286194"/>
                <a:gd name="connsiteX4" fmla="*/ 40841 w 40841"/>
                <a:gd name="connsiteY4" fmla="*/ 286195 h 286194"/>
                <a:gd name="connsiteX5" fmla="*/ 40302 w 40841"/>
                <a:gd name="connsiteY5" fmla="*/ 237932 h 286194"/>
                <a:gd name="connsiteX6" fmla="*/ 40302 w 40841"/>
                <a:gd name="connsiteY6" fmla="*/ 0 h 286194"/>
                <a:gd name="connsiteX7" fmla="*/ 10840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93" y="28357"/>
                    <a:pt x="293" y="48351"/>
                  </a:cubicBezTo>
                  <a:lnTo>
                    <a:pt x="293" y="237932"/>
                  </a:lnTo>
                  <a:cubicBezTo>
                    <a:pt x="293" y="257926"/>
                    <a:pt x="383" y="286195"/>
                    <a:pt x="383" y="286195"/>
                  </a:cubicBezTo>
                  <a:lnTo>
                    <a:pt x="40841" y="286195"/>
                  </a:lnTo>
                  <a:cubicBezTo>
                    <a:pt x="40841" y="286195"/>
                    <a:pt x="40302" y="257926"/>
                    <a:pt x="40302" y="237932"/>
                  </a:cubicBezTo>
                  <a:lnTo>
                    <a:pt x="40302" y="0"/>
                  </a:lnTo>
                  <a:cubicBezTo>
                    <a:pt x="40302" y="0"/>
                    <a:pt x="20939" y="89"/>
                    <a:pt x="10840" y="89"/>
                  </a:cubicBezTo>
                  <a:lnTo>
                    <a:pt x="0" y="8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32">
              <a:extLst>
                <a:ext uri="{FF2B5EF4-FFF2-40B4-BE49-F238E27FC236}">
                  <a16:creationId xmlns:a16="http://schemas.microsoft.com/office/drawing/2014/main" id="{F1EB42E8-0FD6-8F45-D81B-A2077F33F3A5}"/>
                </a:ext>
              </a:extLst>
            </p:cNvPr>
            <p:cNvSpPr/>
            <p:nvPr/>
          </p:nvSpPr>
          <p:spPr>
            <a:xfrm>
              <a:off x="4525012" y="6375492"/>
              <a:ext cx="177614" cy="161096"/>
            </a:xfrm>
            <a:custGeom>
              <a:avLst/>
              <a:gdLst>
                <a:gd name="connsiteX0" fmla="*/ 221950 w 398741"/>
                <a:gd name="connsiteY0" fmla="*/ 282171 h 361659"/>
                <a:gd name="connsiteX1" fmla="*/ 139817 w 398741"/>
                <a:gd name="connsiteY1" fmla="*/ 91634 h 361659"/>
                <a:gd name="connsiteX2" fmla="*/ 49702 w 398741"/>
                <a:gd name="connsiteY2" fmla="*/ 2382 h 361659"/>
                <a:gd name="connsiteX3" fmla="*/ 0 w 398741"/>
                <a:gd name="connsiteY3" fmla="*/ 981 h 361659"/>
                <a:gd name="connsiteX4" fmla="*/ 43133 w 398741"/>
                <a:gd name="connsiteY4" fmla="*/ 13836 h 361659"/>
                <a:gd name="connsiteX5" fmla="*/ 71899 w 398741"/>
                <a:gd name="connsiteY5" fmla="*/ 103777 h 361659"/>
                <a:gd name="connsiteX6" fmla="*/ 45879 w 398741"/>
                <a:gd name="connsiteY6" fmla="*/ 294270 h 361659"/>
                <a:gd name="connsiteX7" fmla="*/ 35444 w 398741"/>
                <a:gd name="connsiteY7" fmla="*/ 356032 h 361659"/>
                <a:gd name="connsiteX8" fmla="*/ 72821 w 398741"/>
                <a:gd name="connsiteY8" fmla="*/ 356032 h 361659"/>
                <a:gd name="connsiteX9" fmla="*/ 78645 w 398741"/>
                <a:gd name="connsiteY9" fmla="*/ 300297 h 361659"/>
                <a:gd name="connsiteX10" fmla="*/ 103542 w 398741"/>
                <a:gd name="connsiteY10" fmla="*/ 114542 h 361659"/>
                <a:gd name="connsiteX11" fmla="*/ 186551 w 398741"/>
                <a:gd name="connsiteY11" fmla="*/ 309371 h 361659"/>
                <a:gd name="connsiteX12" fmla="*/ 225008 w 398741"/>
                <a:gd name="connsiteY12" fmla="*/ 361660 h 361659"/>
                <a:gd name="connsiteX13" fmla="*/ 322862 w 398741"/>
                <a:gd name="connsiteY13" fmla="*/ 114097 h 361659"/>
                <a:gd name="connsiteX14" fmla="*/ 347757 w 398741"/>
                <a:gd name="connsiteY14" fmla="*/ 322338 h 361659"/>
                <a:gd name="connsiteX15" fmla="*/ 350276 w 398741"/>
                <a:gd name="connsiteY15" fmla="*/ 356032 h 361659"/>
                <a:gd name="connsiteX16" fmla="*/ 398742 w 398741"/>
                <a:gd name="connsiteY16" fmla="*/ 356032 h 361659"/>
                <a:gd name="connsiteX17" fmla="*/ 391881 w 398741"/>
                <a:gd name="connsiteY17" fmla="*/ 310684 h 361659"/>
                <a:gd name="connsiteX18" fmla="*/ 363050 w 398741"/>
                <a:gd name="connsiteY18" fmla="*/ 98551 h 361659"/>
                <a:gd name="connsiteX19" fmla="*/ 361002 w 398741"/>
                <a:gd name="connsiteY19" fmla="*/ 71773 h 361659"/>
                <a:gd name="connsiteX20" fmla="*/ 301023 w 398741"/>
                <a:gd name="connsiteY20" fmla="*/ 71773 h 361659"/>
                <a:gd name="connsiteX21" fmla="*/ 301023 w 398741"/>
                <a:gd name="connsiteY21" fmla="*/ 72195 h 361659"/>
                <a:gd name="connsiteX22" fmla="*/ 294456 w 398741"/>
                <a:gd name="connsiteY22" fmla="*/ 98973 h 361659"/>
                <a:gd name="connsiteX23" fmla="*/ 221950 w 398741"/>
                <a:gd name="connsiteY23" fmla="*/ 282171 h 36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741" h="361659">
                  <a:moveTo>
                    <a:pt x="221950" y="282171"/>
                  </a:moveTo>
                  <a:lnTo>
                    <a:pt x="139817" y="91634"/>
                  </a:lnTo>
                  <a:cubicBezTo>
                    <a:pt x="114246" y="33096"/>
                    <a:pt x="78264" y="9143"/>
                    <a:pt x="49702" y="2382"/>
                  </a:cubicBezTo>
                  <a:cubicBezTo>
                    <a:pt x="36973" y="-1977"/>
                    <a:pt x="0" y="981"/>
                    <a:pt x="0" y="981"/>
                  </a:cubicBezTo>
                  <a:cubicBezTo>
                    <a:pt x="0" y="981"/>
                    <a:pt x="27842" y="2382"/>
                    <a:pt x="43133" y="13836"/>
                  </a:cubicBezTo>
                  <a:cubicBezTo>
                    <a:pt x="64545" y="27669"/>
                    <a:pt x="77836" y="60008"/>
                    <a:pt x="71899" y="103777"/>
                  </a:cubicBezTo>
                  <a:lnTo>
                    <a:pt x="45879" y="294270"/>
                  </a:lnTo>
                  <a:cubicBezTo>
                    <a:pt x="42392" y="317600"/>
                    <a:pt x="35444" y="356032"/>
                    <a:pt x="35444" y="356032"/>
                  </a:cubicBezTo>
                  <a:lnTo>
                    <a:pt x="72821" y="356032"/>
                  </a:lnTo>
                  <a:cubicBezTo>
                    <a:pt x="72821" y="356032"/>
                    <a:pt x="75160" y="326653"/>
                    <a:pt x="78645" y="300297"/>
                  </a:cubicBezTo>
                  <a:lnTo>
                    <a:pt x="103542" y="114542"/>
                  </a:lnTo>
                  <a:lnTo>
                    <a:pt x="186551" y="309371"/>
                  </a:lnTo>
                  <a:cubicBezTo>
                    <a:pt x="197031" y="333569"/>
                    <a:pt x="203148" y="345246"/>
                    <a:pt x="225008" y="361660"/>
                  </a:cubicBezTo>
                  <a:lnTo>
                    <a:pt x="322862" y="114097"/>
                  </a:lnTo>
                  <a:lnTo>
                    <a:pt x="347757" y="322338"/>
                  </a:lnTo>
                  <a:cubicBezTo>
                    <a:pt x="349196" y="337061"/>
                    <a:pt x="350276" y="356032"/>
                    <a:pt x="350276" y="356032"/>
                  </a:cubicBezTo>
                  <a:lnTo>
                    <a:pt x="398742" y="356032"/>
                  </a:lnTo>
                  <a:cubicBezTo>
                    <a:pt x="398742" y="356032"/>
                    <a:pt x="394512" y="330989"/>
                    <a:pt x="391881" y="310684"/>
                  </a:cubicBezTo>
                  <a:lnTo>
                    <a:pt x="363050" y="98551"/>
                  </a:lnTo>
                  <a:cubicBezTo>
                    <a:pt x="362174" y="88609"/>
                    <a:pt x="361002" y="71773"/>
                    <a:pt x="361002" y="71773"/>
                  </a:cubicBezTo>
                  <a:lnTo>
                    <a:pt x="301023" y="71773"/>
                  </a:lnTo>
                  <a:lnTo>
                    <a:pt x="301023" y="72195"/>
                  </a:lnTo>
                  <a:cubicBezTo>
                    <a:pt x="301023" y="81270"/>
                    <a:pt x="297965" y="89899"/>
                    <a:pt x="294456" y="98973"/>
                  </a:cubicBezTo>
                  <a:lnTo>
                    <a:pt x="221950" y="282171"/>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Freeform 33">
              <a:extLst>
                <a:ext uri="{FF2B5EF4-FFF2-40B4-BE49-F238E27FC236}">
                  <a16:creationId xmlns:a16="http://schemas.microsoft.com/office/drawing/2014/main" id="{55FD4824-7D6A-F4E2-76A7-B90F56D81ED5}"/>
                </a:ext>
              </a:extLst>
            </p:cNvPr>
            <p:cNvSpPr/>
            <p:nvPr/>
          </p:nvSpPr>
          <p:spPr>
            <a:xfrm>
              <a:off x="4855517" y="6441740"/>
              <a:ext cx="93049" cy="94125"/>
            </a:xfrm>
            <a:custGeom>
              <a:avLst/>
              <a:gdLst>
                <a:gd name="connsiteX0" fmla="*/ 208839 w 208894"/>
                <a:gd name="connsiteY0" fmla="*/ 98705 h 211309"/>
                <a:gd name="connsiteX1" fmla="*/ 109928 w 208894"/>
                <a:gd name="connsiteY1" fmla="*/ 0 h 211309"/>
                <a:gd name="connsiteX2" fmla="*/ 0 w 208894"/>
                <a:gd name="connsiteY2" fmla="*/ 104354 h 211309"/>
                <a:gd name="connsiteX3" fmla="*/ 126189 w 208894"/>
                <a:gd name="connsiteY3" fmla="*/ 211309 h 211309"/>
                <a:gd name="connsiteX4" fmla="*/ 186866 w 208894"/>
                <a:gd name="connsiteY4" fmla="*/ 200456 h 211309"/>
                <a:gd name="connsiteX5" fmla="*/ 208839 w 208894"/>
                <a:gd name="connsiteY5" fmla="*/ 159577 h 211309"/>
                <a:gd name="connsiteX6" fmla="*/ 207535 w 208894"/>
                <a:gd name="connsiteY6" fmla="*/ 159577 h 211309"/>
                <a:gd name="connsiteX7" fmla="*/ 135433 w 208894"/>
                <a:gd name="connsiteY7" fmla="*/ 182619 h 211309"/>
                <a:gd name="connsiteX8" fmla="*/ 47498 w 208894"/>
                <a:gd name="connsiteY8" fmla="*/ 98705 h 211309"/>
                <a:gd name="connsiteX9" fmla="*/ 208839 w 208894"/>
                <a:gd name="connsiteY9" fmla="*/ 98705 h 211309"/>
                <a:gd name="connsiteX10" fmla="*/ 49252 w 208894"/>
                <a:gd name="connsiteY10" fmla="*/ 73484 h 211309"/>
                <a:gd name="connsiteX11" fmla="*/ 105971 w 208894"/>
                <a:gd name="connsiteY11" fmla="*/ 28713 h 211309"/>
                <a:gd name="connsiteX12" fmla="*/ 162688 w 208894"/>
                <a:gd name="connsiteY12" fmla="*/ 73484 h 211309"/>
                <a:gd name="connsiteX13" fmla="*/ 49252 w 208894"/>
                <a:gd name="connsiteY13" fmla="*/ 73484 h 21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94" h="211309">
                  <a:moveTo>
                    <a:pt x="208839" y="98705"/>
                  </a:moveTo>
                  <a:cubicBezTo>
                    <a:pt x="210615" y="42614"/>
                    <a:pt x="169707" y="0"/>
                    <a:pt x="109928" y="0"/>
                  </a:cubicBezTo>
                  <a:cubicBezTo>
                    <a:pt x="44416" y="0"/>
                    <a:pt x="0" y="43925"/>
                    <a:pt x="0" y="104354"/>
                  </a:cubicBezTo>
                  <a:cubicBezTo>
                    <a:pt x="0" y="164805"/>
                    <a:pt x="51455" y="211309"/>
                    <a:pt x="126189" y="211309"/>
                  </a:cubicBezTo>
                  <a:cubicBezTo>
                    <a:pt x="146858" y="211309"/>
                    <a:pt x="167953" y="208285"/>
                    <a:pt x="186866" y="200456"/>
                  </a:cubicBezTo>
                  <a:lnTo>
                    <a:pt x="208839" y="159577"/>
                  </a:lnTo>
                  <a:lnTo>
                    <a:pt x="207535" y="159577"/>
                  </a:lnTo>
                  <a:cubicBezTo>
                    <a:pt x="187292" y="175235"/>
                    <a:pt x="161812" y="182619"/>
                    <a:pt x="135433" y="182619"/>
                  </a:cubicBezTo>
                  <a:cubicBezTo>
                    <a:pt x="85752" y="182619"/>
                    <a:pt x="48374" y="151749"/>
                    <a:pt x="47498" y="98705"/>
                  </a:cubicBezTo>
                  <a:lnTo>
                    <a:pt x="208839" y="98705"/>
                  </a:lnTo>
                  <a:close/>
                  <a:moveTo>
                    <a:pt x="49252" y="73484"/>
                  </a:moveTo>
                  <a:cubicBezTo>
                    <a:pt x="54515" y="46105"/>
                    <a:pt x="76510" y="28713"/>
                    <a:pt x="105971" y="28713"/>
                  </a:cubicBezTo>
                  <a:cubicBezTo>
                    <a:pt x="137613" y="28713"/>
                    <a:pt x="157854" y="43059"/>
                    <a:pt x="162688" y="73484"/>
                  </a:cubicBezTo>
                  <a:lnTo>
                    <a:pt x="49252" y="73484"/>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Freeform 34">
              <a:extLst>
                <a:ext uri="{FF2B5EF4-FFF2-40B4-BE49-F238E27FC236}">
                  <a16:creationId xmlns:a16="http://schemas.microsoft.com/office/drawing/2014/main" id="{B8D7C596-28F4-84EA-214A-13A71BDCC2CC}"/>
                </a:ext>
              </a:extLst>
            </p:cNvPr>
            <p:cNvSpPr/>
            <p:nvPr/>
          </p:nvSpPr>
          <p:spPr>
            <a:xfrm>
              <a:off x="5168800" y="6409464"/>
              <a:ext cx="23601" cy="24182"/>
            </a:xfrm>
            <a:custGeom>
              <a:avLst/>
              <a:gdLst>
                <a:gd name="connsiteX0" fmla="*/ 52986 w 52985"/>
                <a:gd name="connsiteY0" fmla="*/ 26934 h 54289"/>
                <a:gd name="connsiteX1" fmla="*/ 27551 w 52985"/>
                <a:gd name="connsiteY1" fmla="*/ 0 h 54289"/>
                <a:gd name="connsiteX2" fmla="*/ 0 w 52985"/>
                <a:gd name="connsiteY2" fmla="*/ 25621 h 54289"/>
                <a:gd name="connsiteX3" fmla="*/ 27551 w 52985"/>
                <a:gd name="connsiteY3" fmla="*/ 54290 h 54289"/>
                <a:gd name="connsiteX4" fmla="*/ 52986 w 52985"/>
                <a:gd name="connsiteY4" fmla="*/ 26934 h 5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289">
                  <a:moveTo>
                    <a:pt x="52986" y="26934"/>
                  </a:moveTo>
                  <a:cubicBezTo>
                    <a:pt x="52986" y="12588"/>
                    <a:pt x="41966" y="0"/>
                    <a:pt x="27551" y="0"/>
                  </a:cubicBezTo>
                  <a:cubicBezTo>
                    <a:pt x="13562" y="0"/>
                    <a:pt x="0" y="10409"/>
                    <a:pt x="0" y="25621"/>
                  </a:cubicBezTo>
                  <a:cubicBezTo>
                    <a:pt x="0" y="41701"/>
                    <a:pt x="11875" y="54290"/>
                    <a:pt x="27551" y="54290"/>
                  </a:cubicBezTo>
                  <a:cubicBezTo>
                    <a:pt x="41966" y="54290"/>
                    <a:pt x="52986" y="41257"/>
                    <a:pt x="52986" y="26934"/>
                  </a:cubicBez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Freeform 35">
              <a:extLst>
                <a:ext uri="{FF2B5EF4-FFF2-40B4-BE49-F238E27FC236}">
                  <a16:creationId xmlns:a16="http://schemas.microsoft.com/office/drawing/2014/main" id="{8806A428-F9F4-9AE5-4875-1E4B44C2C376}"/>
                </a:ext>
              </a:extLst>
            </p:cNvPr>
            <p:cNvSpPr/>
            <p:nvPr/>
          </p:nvSpPr>
          <p:spPr>
            <a:xfrm>
              <a:off x="5173018" y="6445257"/>
              <a:ext cx="17311" cy="88993"/>
            </a:xfrm>
            <a:custGeom>
              <a:avLst/>
              <a:gdLst>
                <a:gd name="connsiteX0" fmla="*/ 135 w 38862"/>
                <a:gd name="connsiteY0" fmla="*/ 0 h 199789"/>
                <a:gd name="connsiteX1" fmla="*/ 292 w 38862"/>
                <a:gd name="connsiteY1" fmla="*/ 47773 h 199789"/>
                <a:gd name="connsiteX2" fmla="*/ 292 w 38862"/>
                <a:gd name="connsiteY2" fmla="*/ 151593 h 199789"/>
                <a:gd name="connsiteX3" fmla="*/ 0 w 38862"/>
                <a:gd name="connsiteY3" fmla="*/ 199790 h 199789"/>
                <a:gd name="connsiteX4" fmla="*/ 38794 w 38862"/>
                <a:gd name="connsiteY4" fmla="*/ 199790 h 199789"/>
                <a:gd name="connsiteX5" fmla="*/ 38862 w 38862"/>
                <a:gd name="connsiteY5" fmla="*/ 151593 h 199789"/>
                <a:gd name="connsiteX6" fmla="*/ 38862 w 38862"/>
                <a:gd name="connsiteY6" fmla="*/ 22 h 199789"/>
                <a:gd name="connsiteX7" fmla="*/ 10030 w 38862"/>
                <a:gd name="connsiteY7" fmla="*/ 0 h 199789"/>
                <a:gd name="connsiteX8" fmla="*/ 135 w 38862"/>
                <a:gd name="connsiteY8" fmla="*/ 0 h 19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789">
                  <a:moveTo>
                    <a:pt x="135" y="0"/>
                  </a:moveTo>
                  <a:cubicBezTo>
                    <a:pt x="135" y="0"/>
                    <a:pt x="292" y="27801"/>
                    <a:pt x="292" y="47773"/>
                  </a:cubicBezTo>
                  <a:lnTo>
                    <a:pt x="292" y="151593"/>
                  </a:lnTo>
                  <a:cubicBezTo>
                    <a:pt x="292" y="171565"/>
                    <a:pt x="0" y="199790"/>
                    <a:pt x="0" y="199790"/>
                  </a:cubicBezTo>
                  <a:lnTo>
                    <a:pt x="38794" y="199790"/>
                  </a:lnTo>
                  <a:cubicBezTo>
                    <a:pt x="38794" y="199790"/>
                    <a:pt x="38862" y="171565"/>
                    <a:pt x="38862" y="151593"/>
                  </a:cubicBezTo>
                  <a:lnTo>
                    <a:pt x="38862" y="22"/>
                  </a:lnTo>
                  <a:cubicBezTo>
                    <a:pt x="38862" y="22"/>
                    <a:pt x="19791" y="0"/>
                    <a:pt x="10030" y="0"/>
                  </a:cubicBezTo>
                  <a:lnTo>
                    <a:pt x="135" y="0"/>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Freeform 36">
              <a:extLst>
                <a:ext uri="{FF2B5EF4-FFF2-40B4-BE49-F238E27FC236}">
                  <a16:creationId xmlns:a16="http://schemas.microsoft.com/office/drawing/2014/main" id="{88FA6DB4-4D28-298D-0B8B-9746022966F6}"/>
                </a:ext>
              </a:extLst>
            </p:cNvPr>
            <p:cNvSpPr/>
            <p:nvPr/>
          </p:nvSpPr>
          <p:spPr>
            <a:xfrm>
              <a:off x="4964989" y="6442573"/>
              <a:ext cx="80412" cy="91619"/>
            </a:xfrm>
            <a:custGeom>
              <a:avLst/>
              <a:gdLst>
                <a:gd name="connsiteX0" fmla="*/ 0 w 180525"/>
                <a:gd name="connsiteY0" fmla="*/ 5671 h 205683"/>
                <a:gd name="connsiteX1" fmla="*/ 383 w 180525"/>
                <a:gd name="connsiteY1" fmla="*/ 53934 h 205683"/>
                <a:gd name="connsiteX2" fmla="*/ 383 w 180525"/>
                <a:gd name="connsiteY2" fmla="*/ 157421 h 205683"/>
                <a:gd name="connsiteX3" fmla="*/ 428 w 180525"/>
                <a:gd name="connsiteY3" fmla="*/ 205683 h 205683"/>
                <a:gd name="connsiteX4" fmla="*/ 40730 w 180525"/>
                <a:gd name="connsiteY4" fmla="*/ 205683 h 205683"/>
                <a:gd name="connsiteX5" fmla="*/ 40415 w 180525"/>
                <a:gd name="connsiteY5" fmla="*/ 157843 h 205683"/>
                <a:gd name="connsiteX6" fmla="*/ 40415 w 180525"/>
                <a:gd name="connsiteY6" fmla="*/ 80889 h 205683"/>
                <a:gd name="connsiteX7" fmla="*/ 87013 w 180525"/>
                <a:gd name="connsiteY7" fmla="*/ 28713 h 205683"/>
                <a:gd name="connsiteX8" fmla="*/ 140202 w 180525"/>
                <a:gd name="connsiteY8" fmla="*/ 99150 h 205683"/>
                <a:gd name="connsiteX9" fmla="*/ 140202 w 180525"/>
                <a:gd name="connsiteY9" fmla="*/ 157843 h 205683"/>
                <a:gd name="connsiteX10" fmla="*/ 140179 w 180525"/>
                <a:gd name="connsiteY10" fmla="*/ 205683 h 205683"/>
                <a:gd name="connsiteX11" fmla="*/ 180525 w 180525"/>
                <a:gd name="connsiteY11" fmla="*/ 205683 h 205683"/>
                <a:gd name="connsiteX12" fmla="*/ 180234 w 180525"/>
                <a:gd name="connsiteY12" fmla="*/ 157843 h 205683"/>
                <a:gd name="connsiteX13" fmla="*/ 180234 w 180525"/>
                <a:gd name="connsiteY13" fmla="*/ 94812 h 205683"/>
                <a:gd name="connsiteX14" fmla="*/ 169236 w 180525"/>
                <a:gd name="connsiteY14" fmla="*/ 30003 h 205683"/>
                <a:gd name="connsiteX15" fmla="*/ 102396 w 180525"/>
                <a:gd name="connsiteY15" fmla="*/ 0 h 205683"/>
                <a:gd name="connsiteX16" fmla="*/ 40415 w 180525"/>
                <a:gd name="connsiteY16" fmla="*/ 33495 h 205683"/>
                <a:gd name="connsiteX17" fmla="*/ 40415 w 180525"/>
                <a:gd name="connsiteY17" fmla="*/ 5471 h 205683"/>
                <a:gd name="connsiteX18" fmla="*/ 9627 w 180525"/>
                <a:gd name="connsiteY18" fmla="*/ 5671 h 205683"/>
                <a:gd name="connsiteX19" fmla="*/ 0 w 180525"/>
                <a:gd name="connsiteY19" fmla="*/ 5671 h 20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5" h="205683">
                  <a:moveTo>
                    <a:pt x="0" y="5671"/>
                  </a:moveTo>
                  <a:cubicBezTo>
                    <a:pt x="0" y="5671"/>
                    <a:pt x="383" y="33917"/>
                    <a:pt x="383" y="53934"/>
                  </a:cubicBezTo>
                  <a:lnTo>
                    <a:pt x="383" y="157421"/>
                  </a:lnTo>
                  <a:cubicBezTo>
                    <a:pt x="383" y="177414"/>
                    <a:pt x="428" y="205683"/>
                    <a:pt x="428" y="205683"/>
                  </a:cubicBezTo>
                  <a:lnTo>
                    <a:pt x="40730" y="205683"/>
                  </a:lnTo>
                  <a:cubicBezTo>
                    <a:pt x="40730" y="205683"/>
                    <a:pt x="40415" y="177859"/>
                    <a:pt x="40415" y="157843"/>
                  </a:cubicBezTo>
                  <a:lnTo>
                    <a:pt x="40415" y="80889"/>
                  </a:lnTo>
                  <a:cubicBezTo>
                    <a:pt x="40415" y="55224"/>
                    <a:pt x="47005" y="28713"/>
                    <a:pt x="87013" y="28713"/>
                  </a:cubicBezTo>
                  <a:cubicBezTo>
                    <a:pt x="127023" y="28713"/>
                    <a:pt x="140202" y="52622"/>
                    <a:pt x="140202" y="99150"/>
                  </a:cubicBezTo>
                  <a:lnTo>
                    <a:pt x="140202" y="157843"/>
                  </a:lnTo>
                  <a:cubicBezTo>
                    <a:pt x="140202" y="177414"/>
                    <a:pt x="140179" y="205683"/>
                    <a:pt x="140179" y="205683"/>
                  </a:cubicBezTo>
                  <a:lnTo>
                    <a:pt x="180525" y="205683"/>
                  </a:lnTo>
                  <a:cubicBezTo>
                    <a:pt x="180525" y="205683"/>
                    <a:pt x="180234" y="177859"/>
                    <a:pt x="180234" y="157843"/>
                  </a:cubicBezTo>
                  <a:lnTo>
                    <a:pt x="180234" y="94812"/>
                  </a:lnTo>
                  <a:cubicBezTo>
                    <a:pt x="180234" y="74374"/>
                    <a:pt x="181538" y="47418"/>
                    <a:pt x="169236" y="30003"/>
                  </a:cubicBezTo>
                  <a:cubicBezTo>
                    <a:pt x="155157" y="9586"/>
                    <a:pt x="127023" y="0"/>
                    <a:pt x="102396" y="0"/>
                  </a:cubicBezTo>
                  <a:cubicBezTo>
                    <a:pt x="73813" y="0"/>
                    <a:pt x="55798" y="12633"/>
                    <a:pt x="40415" y="33495"/>
                  </a:cubicBezTo>
                  <a:lnTo>
                    <a:pt x="40415" y="5471"/>
                  </a:lnTo>
                  <a:cubicBezTo>
                    <a:pt x="40415" y="5471"/>
                    <a:pt x="19298" y="5671"/>
                    <a:pt x="9627" y="5671"/>
                  </a:cubicBezTo>
                  <a:lnTo>
                    <a:pt x="0" y="5671"/>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Freeform 37">
              <a:extLst>
                <a:ext uri="{FF2B5EF4-FFF2-40B4-BE49-F238E27FC236}">
                  <a16:creationId xmlns:a16="http://schemas.microsoft.com/office/drawing/2014/main" id="{416E06F7-A56A-F816-6FD5-384B17279FCC}"/>
                </a:ext>
              </a:extLst>
            </p:cNvPr>
            <p:cNvSpPr/>
            <p:nvPr/>
          </p:nvSpPr>
          <p:spPr>
            <a:xfrm>
              <a:off x="5213820" y="6444831"/>
              <a:ext cx="80290" cy="91608"/>
            </a:xfrm>
            <a:custGeom>
              <a:avLst/>
              <a:gdLst>
                <a:gd name="connsiteX0" fmla="*/ 140165 w 180250"/>
                <a:gd name="connsiteY0" fmla="*/ 0 h 205660"/>
                <a:gd name="connsiteX1" fmla="*/ 140201 w 180250"/>
                <a:gd name="connsiteY1" fmla="*/ 48685 h 205660"/>
                <a:gd name="connsiteX2" fmla="*/ 140201 w 180250"/>
                <a:gd name="connsiteY2" fmla="*/ 115653 h 205660"/>
                <a:gd name="connsiteX3" fmla="*/ 90094 w 180250"/>
                <a:gd name="connsiteY3" fmla="*/ 172610 h 205660"/>
                <a:gd name="connsiteX4" fmla="*/ 40418 w 180250"/>
                <a:gd name="connsiteY4" fmla="*/ 107824 h 205660"/>
                <a:gd name="connsiteX5" fmla="*/ 40418 w 180250"/>
                <a:gd name="connsiteY5" fmla="*/ 22 h 205660"/>
                <a:gd name="connsiteX6" fmla="*/ 12258 w 180250"/>
                <a:gd name="connsiteY6" fmla="*/ 0 h 205660"/>
                <a:gd name="connsiteX7" fmla="*/ 0 w 180250"/>
                <a:gd name="connsiteY7" fmla="*/ 0 h 205660"/>
                <a:gd name="connsiteX8" fmla="*/ 381 w 180250"/>
                <a:gd name="connsiteY8" fmla="*/ 48263 h 205660"/>
                <a:gd name="connsiteX9" fmla="*/ 381 w 180250"/>
                <a:gd name="connsiteY9" fmla="*/ 115229 h 205660"/>
                <a:gd name="connsiteX10" fmla="*/ 76888 w 180250"/>
                <a:gd name="connsiteY10" fmla="*/ 205660 h 205660"/>
                <a:gd name="connsiteX11" fmla="*/ 140201 w 180250"/>
                <a:gd name="connsiteY11" fmla="*/ 171744 h 205660"/>
                <a:gd name="connsiteX12" fmla="*/ 140201 w 180250"/>
                <a:gd name="connsiteY12" fmla="*/ 200011 h 205660"/>
                <a:gd name="connsiteX13" fmla="*/ 180250 w 180250"/>
                <a:gd name="connsiteY13" fmla="*/ 200011 h 205660"/>
                <a:gd name="connsiteX14" fmla="*/ 180232 w 180250"/>
                <a:gd name="connsiteY14" fmla="*/ 152617 h 205660"/>
                <a:gd name="connsiteX15" fmla="*/ 180232 w 180250"/>
                <a:gd name="connsiteY15" fmla="*/ 67 h 205660"/>
                <a:gd name="connsiteX16" fmla="*/ 145940 w 180250"/>
                <a:gd name="connsiteY16" fmla="*/ 0 h 205660"/>
                <a:gd name="connsiteX17" fmla="*/ 140165 w 180250"/>
                <a:gd name="connsiteY17" fmla="*/ 0 h 2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250" h="205660">
                  <a:moveTo>
                    <a:pt x="140165" y="0"/>
                  </a:moveTo>
                  <a:cubicBezTo>
                    <a:pt x="140165" y="0"/>
                    <a:pt x="140201" y="28268"/>
                    <a:pt x="140201" y="48685"/>
                  </a:cubicBezTo>
                  <a:lnTo>
                    <a:pt x="140201" y="115653"/>
                  </a:lnTo>
                  <a:cubicBezTo>
                    <a:pt x="140201" y="149147"/>
                    <a:pt x="119114" y="172610"/>
                    <a:pt x="90094" y="172610"/>
                  </a:cubicBezTo>
                  <a:cubicBezTo>
                    <a:pt x="51843" y="172610"/>
                    <a:pt x="40418" y="147834"/>
                    <a:pt x="40418" y="107824"/>
                  </a:cubicBezTo>
                  <a:lnTo>
                    <a:pt x="40418" y="22"/>
                  </a:lnTo>
                  <a:cubicBezTo>
                    <a:pt x="40418" y="22"/>
                    <a:pt x="21959" y="0"/>
                    <a:pt x="12258" y="0"/>
                  </a:cubicBezTo>
                  <a:lnTo>
                    <a:pt x="0" y="0"/>
                  </a:lnTo>
                  <a:cubicBezTo>
                    <a:pt x="0" y="0"/>
                    <a:pt x="381" y="28268"/>
                    <a:pt x="381" y="48263"/>
                  </a:cubicBezTo>
                  <a:lnTo>
                    <a:pt x="381" y="115229"/>
                  </a:lnTo>
                  <a:cubicBezTo>
                    <a:pt x="381" y="176525"/>
                    <a:pt x="25000" y="205660"/>
                    <a:pt x="76888" y="205660"/>
                  </a:cubicBezTo>
                  <a:cubicBezTo>
                    <a:pt x="107689" y="205660"/>
                    <a:pt x="124386" y="195652"/>
                    <a:pt x="140201" y="171744"/>
                  </a:cubicBezTo>
                  <a:lnTo>
                    <a:pt x="140201" y="200011"/>
                  </a:lnTo>
                  <a:lnTo>
                    <a:pt x="180250" y="200011"/>
                  </a:lnTo>
                  <a:cubicBezTo>
                    <a:pt x="180250" y="200011"/>
                    <a:pt x="180232" y="172610"/>
                    <a:pt x="180232" y="152617"/>
                  </a:cubicBezTo>
                  <a:lnTo>
                    <a:pt x="180232" y="67"/>
                  </a:lnTo>
                  <a:cubicBezTo>
                    <a:pt x="180232" y="67"/>
                    <a:pt x="157365" y="0"/>
                    <a:pt x="145940" y="0"/>
                  </a:cubicBezTo>
                  <a:lnTo>
                    <a:pt x="140165" y="0"/>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38">
              <a:extLst>
                <a:ext uri="{FF2B5EF4-FFF2-40B4-BE49-F238E27FC236}">
                  <a16:creationId xmlns:a16="http://schemas.microsoft.com/office/drawing/2014/main" id="{566995AA-BB77-7B9D-E160-E8C70B7A8348}"/>
                </a:ext>
              </a:extLst>
            </p:cNvPr>
            <p:cNvSpPr/>
            <p:nvPr/>
          </p:nvSpPr>
          <p:spPr>
            <a:xfrm>
              <a:off x="5066659" y="6442483"/>
              <a:ext cx="80412" cy="91609"/>
            </a:xfrm>
            <a:custGeom>
              <a:avLst/>
              <a:gdLst>
                <a:gd name="connsiteX0" fmla="*/ 0 w 180523"/>
                <a:gd name="connsiteY0" fmla="*/ 5649 h 205661"/>
                <a:gd name="connsiteX1" fmla="*/ 383 w 180523"/>
                <a:gd name="connsiteY1" fmla="*/ 53935 h 205661"/>
                <a:gd name="connsiteX2" fmla="*/ 383 w 180523"/>
                <a:gd name="connsiteY2" fmla="*/ 157399 h 205661"/>
                <a:gd name="connsiteX3" fmla="*/ 428 w 180523"/>
                <a:gd name="connsiteY3" fmla="*/ 205661 h 205661"/>
                <a:gd name="connsiteX4" fmla="*/ 40730 w 180523"/>
                <a:gd name="connsiteY4" fmla="*/ 205661 h 205661"/>
                <a:gd name="connsiteX5" fmla="*/ 40391 w 180523"/>
                <a:gd name="connsiteY5" fmla="*/ 157843 h 205661"/>
                <a:gd name="connsiteX6" fmla="*/ 40391 w 180523"/>
                <a:gd name="connsiteY6" fmla="*/ 80890 h 205661"/>
                <a:gd name="connsiteX7" fmla="*/ 87013 w 180523"/>
                <a:gd name="connsiteY7" fmla="*/ 28714 h 205661"/>
                <a:gd name="connsiteX8" fmla="*/ 140201 w 180523"/>
                <a:gd name="connsiteY8" fmla="*/ 99149 h 205661"/>
                <a:gd name="connsiteX9" fmla="*/ 140201 w 180523"/>
                <a:gd name="connsiteY9" fmla="*/ 157843 h 205661"/>
                <a:gd name="connsiteX10" fmla="*/ 140177 w 180523"/>
                <a:gd name="connsiteY10" fmla="*/ 205661 h 205661"/>
                <a:gd name="connsiteX11" fmla="*/ 180524 w 180523"/>
                <a:gd name="connsiteY11" fmla="*/ 205661 h 205661"/>
                <a:gd name="connsiteX12" fmla="*/ 180209 w 180523"/>
                <a:gd name="connsiteY12" fmla="*/ 157843 h 205661"/>
                <a:gd name="connsiteX13" fmla="*/ 180209 w 180523"/>
                <a:gd name="connsiteY13" fmla="*/ 94790 h 205661"/>
                <a:gd name="connsiteX14" fmla="*/ 169236 w 180523"/>
                <a:gd name="connsiteY14" fmla="*/ 30003 h 205661"/>
                <a:gd name="connsiteX15" fmla="*/ 102396 w 180523"/>
                <a:gd name="connsiteY15" fmla="*/ 0 h 205661"/>
                <a:gd name="connsiteX16" fmla="*/ 40391 w 180523"/>
                <a:gd name="connsiteY16" fmla="*/ 33494 h 205661"/>
                <a:gd name="connsiteX17" fmla="*/ 40391 w 180523"/>
                <a:gd name="connsiteY17" fmla="*/ 5471 h 205661"/>
                <a:gd name="connsiteX18" fmla="*/ 9626 w 180523"/>
                <a:gd name="connsiteY18" fmla="*/ 5649 h 205661"/>
                <a:gd name="connsiteX19" fmla="*/ 0 w 180523"/>
                <a:gd name="connsiteY19"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3" h="205661">
                  <a:moveTo>
                    <a:pt x="0" y="5649"/>
                  </a:moveTo>
                  <a:cubicBezTo>
                    <a:pt x="0" y="5649"/>
                    <a:pt x="383" y="33918"/>
                    <a:pt x="383" y="53935"/>
                  </a:cubicBezTo>
                  <a:lnTo>
                    <a:pt x="383" y="157399"/>
                  </a:lnTo>
                  <a:cubicBezTo>
                    <a:pt x="383" y="177415"/>
                    <a:pt x="428" y="205661"/>
                    <a:pt x="428" y="205661"/>
                  </a:cubicBezTo>
                  <a:lnTo>
                    <a:pt x="40730" y="205661"/>
                  </a:lnTo>
                  <a:cubicBezTo>
                    <a:pt x="40730" y="205661"/>
                    <a:pt x="40391" y="177837"/>
                    <a:pt x="40391" y="157843"/>
                  </a:cubicBezTo>
                  <a:lnTo>
                    <a:pt x="40391" y="80890"/>
                  </a:lnTo>
                  <a:cubicBezTo>
                    <a:pt x="40391" y="55225"/>
                    <a:pt x="47003" y="28714"/>
                    <a:pt x="87013" y="28714"/>
                  </a:cubicBezTo>
                  <a:cubicBezTo>
                    <a:pt x="127022" y="28714"/>
                    <a:pt x="140201" y="52621"/>
                    <a:pt x="140201" y="99149"/>
                  </a:cubicBezTo>
                  <a:lnTo>
                    <a:pt x="140201" y="157843"/>
                  </a:lnTo>
                  <a:cubicBezTo>
                    <a:pt x="140201" y="177415"/>
                    <a:pt x="140177" y="205661"/>
                    <a:pt x="140177" y="205661"/>
                  </a:cubicBezTo>
                  <a:lnTo>
                    <a:pt x="180524" y="205661"/>
                  </a:lnTo>
                  <a:cubicBezTo>
                    <a:pt x="180524" y="205661"/>
                    <a:pt x="180209" y="177837"/>
                    <a:pt x="180209" y="157843"/>
                  </a:cubicBezTo>
                  <a:lnTo>
                    <a:pt x="180209" y="94790"/>
                  </a:lnTo>
                  <a:cubicBezTo>
                    <a:pt x="180209" y="74352"/>
                    <a:pt x="181537" y="47396"/>
                    <a:pt x="169236" y="30003"/>
                  </a:cubicBezTo>
                  <a:cubicBezTo>
                    <a:pt x="155157" y="9564"/>
                    <a:pt x="127022" y="0"/>
                    <a:pt x="102396" y="0"/>
                  </a:cubicBezTo>
                  <a:cubicBezTo>
                    <a:pt x="73811" y="0"/>
                    <a:pt x="55796" y="12611"/>
                    <a:pt x="40391" y="33494"/>
                  </a:cubicBezTo>
                  <a:lnTo>
                    <a:pt x="40391" y="5471"/>
                  </a:lnTo>
                  <a:cubicBezTo>
                    <a:pt x="40391" y="5471"/>
                    <a:pt x="19296" y="5649"/>
                    <a:pt x="9626" y="5649"/>
                  </a:cubicBezTo>
                  <a:lnTo>
                    <a:pt x="0" y="564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2" name="Freeform 41">
              <a:extLst>
                <a:ext uri="{FF2B5EF4-FFF2-40B4-BE49-F238E27FC236}">
                  <a16:creationId xmlns:a16="http://schemas.microsoft.com/office/drawing/2014/main" id="{C7FC8D11-69AC-1ACD-0A51-B2BA39F88DF5}"/>
                </a:ext>
              </a:extLst>
            </p:cNvPr>
            <p:cNvSpPr/>
            <p:nvPr/>
          </p:nvSpPr>
          <p:spPr>
            <a:xfrm>
              <a:off x="5319218" y="6442543"/>
              <a:ext cx="142628" cy="91609"/>
            </a:xfrm>
            <a:custGeom>
              <a:avLst/>
              <a:gdLst>
                <a:gd name="connsiteX0" fmla="*/ 0 w 320198"/>
                <a:gd name="connsiteY0" fmla="*/ 5649 h 205661"/>
                <a:gd name="connsiteX1" fmla="*/ 432 w 320198"/>
                <a:gd name="connsiteY1" fmla="*/ 53490 h 205661"/>
                <a:gd name="connsiteX2" fmla="*/ 432 w 320198"/>
                <a:gd name="connsiteY2" fmla="*/ 157399 h 205661"/>
                <a:gd name="connsiteX3" fmla="*/ 252 w 320198"/>
                <a:gd name="connsiteY3" fmla="*/ 205661 h 205661"/>
                <a:gd name="connsiteX4" fmla="*/ 40427 w 320198"/>
                <a:gd name="connsiteY4" fmla="*/ 205661 h 205661"/>
                <a:gd name="connsiteX5" fmla="*/ 40427 w 320198"/>
                <a:gd name="connsiteY5" fmla="*/ 157399 h 205661"/>
                <a:gd name="connsiteX6" fmla="*/ 40427 w 320198"/>
                <a:gd name="connsiteY6" fmla="*/ 90876 h 205661"/>
                <a:gd name="connsiteX7" fmla="*/ 90139 w 320198"/>
                <a:gd name="connsiteY7" fmla="*/ 28690 h 205661"/>
                <a:gd name="connsiteX8" fmla="*/ 140246 w 320198"/>
                <a:gd name="connsiteY8" fmla="*/ 97393 h 205661"/>
                <a:gd name="connsiteX9" fmla="*/ 140246 w 320198"/>
                <a:gd name="connsiteY9" fmla="*/ 157399 h 205661"/>
                <a:gd name="connsiteX10" fmla="*/ 140282 w 320198"/>
                <a:gd name="connsiteY10" fmla="*/ 205661 h 205661"/>
                <a:gd name="connsiteX11" fmla="*/ 180241 w 320198"/>
                <a:gd name="connsiteY11" fmla="*/ 205661 h 205661"/>
                <a:gd name="connsiteX12" fmla="*/ 180241 w 320198"/>
                <a:gd name="connsiteY12" fmla="*/ 157399 h 205661"/>
                <a:gd name="connsiteX13" fmla="*/ 180241 w 320198"/>
                <a:gd name="connsiteY13" fmla="*/ 94368 h 205661"/>
                <a:gd name="connsiteX14" fmla="*/ 230834 w 320198"/>
                <a:gd name="connsiteY14" fmla="*/ 28690 h 205661"/>
                <a:gd name="connsiteX15" fmla="*/ 280059 w 320198"/>
                <a:gd name="connsiteY15" fmla="*/ 101307 h 205661"/>
                <a:gd name="connsiteX16" fmla="*/ 280059 w 320198"/>
                <a:gd name="connsiteY16" fmla="*/ 157399 h 205661"/>
                <a:gd name="connsiteX17" fmla="*/ 279664 w 320198"/>
                <a:gd name="connsiteY17" fmla="*/ 205661 h 205661"/>
                <a:gd name="connsiteX18" fmla="*/ 320199 w 320198"/>
                <a:gd name="connsiteY18" fmla="*/ 205661 h 205661"/>
                <a:gd name="connsiteX19" fmla="*/ 320091 w 320198"/>
                <a:gd name="connsiteY19" fmla="*/ 157399 h 205661"/>
                <a:gd name="connsiteX20" fmla="*/ 320091 w 320198"/>
                <a:gd name="connsiteY20" fmla="*/ 90454 h 205661"/>
                <a:gd name="connsiteX21" fmla="*/ 241377 w 320198"/>
                <a:gd name="connsiteY21" fmla="*/ 0 h 205661"/>
                <a:gd name="connsiteX22" fmla="*/ 171029 w 320198"/>
                <a:gd name="connsiteY22" fmla="*/ 37832 h 205661"/>
                <a:gd name="connsiteX23" fmla="*/ 102445 w 320198"/>
                <a:gd name="connsiteY23" fmla="*/ 0 h 205661"/>
                <a:gd name="connsiteX24" fmla="*/ 40427 w 320198"/>
                <a:gd name="connsiteY24" fmla="*/ 34363 h 205661"/>
                <a:gd name="connsiteX25" fmla="*/ 40427 w 320198"/>
                <a:gd name="connsiteY25" fmla="*/ 5738 h 205661"/>
                <a:gd name="connsiteX26" fmla="*/ 11875 w 320198"/>
                <a:gd name="connsiteY26" fmla="*/ 5649 h 205661"/>
                <a:gd name="connsiteX27" fmla="*/ 0 w 320198"/>
                <a:gd name="connsiteY27"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98" h="205661">
                  <a:moveTo>
                    <a:pt x="0" y="5649"/>
                  </a:moveTo>
                  <a:cubicBezTo>
                    <a:pt x="0" y="5649"/>
                    <a:pt x="432" y="33494"/>
                    <a:pt x="432" y="53490"/>
                  </a:cubicBezTo>
                  <a:lnTo>
                    <a:pt x="432" y="157399"/>
                  </a:lnTo>
                  <a:cubicBezTo>
                    <a:pt x="432" y="177415"/>
                    <a:pt x="252" y="205661"/>
                    <a:pt x="252" y="205661"/>
                  </a:cubicBezTo>
                  <a:lnTo>
                    <a:pt x="40427" y="205661"/>
                  </a:lnTo>
                  <a:cubicBezTo>
                    <a:pt x="40427" y="205661"/>
                    <a:pt x="40427" y="177415"/>
                    <a:pt x="40427" y="157399"/>
                  </a:cubicBezTo>
                  <a:lnTo>
                    <a:pt x="40427" y="90876"/>
                  </a:lnTo>
                  <a:cubicBezTo>
                    <a:pt x="40427" y="49131"/>
                    <a:pt x="56710" y="28690"/>
                    <a:pt x="90139" y="28690"/>
                  </a:cubicBezTo>
                  <a:cubicBezTo>
                    <a:pt x="117396" y="28690"/>
                    <a:pt x="140246" y="51755"/>
                    <a:pt x="140246" y="97393"/>
                  </a:cubicBezTo>
                  <a:lnTo>
                    <a:pt x="140246" y="157399"/>
                  </a:lnTo>
                  <a:cubicBezTo>
                    <a:pt x="140246" y="177415"/>
                    <a:pt x="140282" y="205661"/>
                    <a:pt x="140282" y="205661"/>
                  </a:cubicBezTo>
                  <a:lnTo>
                    <a:pt x="180241" y="205661"/>
                  </a:lnTo>
                  <a:cubicBezTo>
                    <a:pt x="180241" y="205661"/>
                    <a:pt x="180241" y="177415"/>
                    <a:pt x="180241" y="157399"/>
                  </a:cubicBezTo>
                  <a:lnTo>
                    <a:pt x="180241" y="94368"/>
                  </a:lnTo>
                  <a:cubicBezTo>
                    <a:pt x="180241" y="53490"/>
                    <a:pt x="191252" y="28690"/>
                    <a:pt x="230834" y="28690"/>
                  </a:cubicBezTo>
                  <a:cubicBezTo>
                    <a:pt x="266008" y="28690"/>
                    <a:pt x="280059" y="56959"/>
                    <a:pt x="280059" y="101307"/>
                  </a:cubicBezTo>
                  <a:lnTo>
                    <a:pt x="280059" y="157399"/>
                  </a:lnTo>
                  <a:cubicBezTo>
                    <a:pt x="280059" y="177415"/>
                    <a:pt x="279664" y="205661"/>
                    <a:pt x="279664" y="205661"/>
                  </a:cubicBezTo>
                  <a:lnTo>
                    <a:pt x="320199" y="205661"/>
                  </a:lnTo>
                  <a:cubicBezTo>
                    <a:pt x="320199" y="205661"/>
                    <a:pt x="320091" y="176102"/>
                    <a:pt x="320091" y="157399"/>
                  </a:cubicBezTo>
                  <a:lnTo>
                    <a:pt x="320091" y="90454"/>
                  </a:lnTo>
                  <a:cubicBezTo>
                    <a:pt x="320091" y="35229"/>
                    <a:pt x="303808" y="0"/>
                    <a:pt x="241377" y="0"/>
                  </a:cubicBezTo>
                  <a:cubicBezTo>
                    <a:pt x="208830" y="0"/>
                    <a:pt x="188175" y="14345"/>
                    <a:pt x="171029" y="37832"/>
                  </a:cubicBezTo>
                  <a:cubicBezTo>
                    <a:pt x="154765" y="12188"/>
                    <a:pt x="133661" y="0"/>
                    <a:pt x="102445" y="0"/>
                  </a:cubicBezTo>
                  <a:cubicBezTo>
                    <a:pt x="72974" y="0"/>
                    <a:pt x="55828" y="10876"/>
                    <a:pt x="40427" y="34363"/>
                  </a:cubicBezTo>
                  <a:lnTo>
                    <a:pt x="40427" y="5738"/>
                  </a:lnTo>
                  <a:cubicBezTo>
                    <a:pt x="40427" y="5738"/>
                    <a:pt x="21536" y="5649"/>
                    <a:pt x="11875" y="5649"/>
                  </a:cubicBezTo>
                  <a:lnTo>
                    <a:pt x="0" y="564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3" name="Freeform 42">
              <a:extLst>
                <a:ext uri="{FF2B5EF4-FFF2-40B4-BE49-F238E27FC236}">
                  <a16:creationId xmlns:a16="http://schemas.microsoft.com/office/drawing/2014/main" id="{4BB89100-5686-A4D7-8536-518734B89FFC}"/>
                </a:ext>
              </a:extLst>
            </p:cNvPr>
            <p:cNvSpPr/>
            <p:nvPr/>
          </p:nvSpPr>
          <p:spPr>
            <a:xfrm>
              <a:off x="4420477" y="6553320"/>
              <a:ext cx="1158240" cy="5201"/>
            </a:xfrm>
            <a:custGeom>
              <a:avLst/>
              <a:gdLst>
                <a:gd name="connsiteX0" fmla="*/ 0 w 2600236"/>
                <a:gd name="connsiteY0" fmla="*/ 0 h 11677"/>
                <a:gd name="connsiteX1" fmla="*/ 0 w 2600236"/>
                <a:gd name="connsiteY1" fmla="*/ 11677 h 11677"/>
                <a:gd name="connsiteX2" fmla="*/ 2600237 w 2600236"/>
                <a:gd name="connsiteY2" fmla="*/ 11677 h 11677"/>
                <a:gd name="connsiteX3" fmla="*/ 2600237 w 2600236"/>
                <a:gd name="connsiteY3" fmla="*/ 0 h 11677"/>
                <a:gd name="connsiteX4" fmla="*/ 0 w 2600236"/>
                <a:gd name="connsiteY4" fmla="*/ 0 h 1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236" h="11677">
                  <a:moveTo>
                    <a:pt x="0" y="0"/>
                  </a:moveTo>
                  <a:lnTo>
                    <a:pt x="0" y="11677"/>
                  </a:lnTo>
                  <a:lnTo>
                    <a:pt x="2600237" y="11677"/>
                  </a:lnTo>
                  <a:lnTo>
                    <a:pt x="2600237" y="0"/>
                  </a:lnTo>
                  <a:lnTo>
                    <a:pt x="0" y="0"/>
                  </a:lnTo>
                  <a:close/>
                </a:path>
              </a:pathLst>
            </a:custGeom>
            <a:solidFill>
              <a:srgbClr val="CD0066"/>
            </a:solidFill>
            <a:ln w="119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FB20F37B-406D-DC60-3850-818C99D4CB96}"/>
              </a:ext>
              <a:ext uri="{C183D7F6-B498-43B3-948B-1728B52AA6E4}">
                <adec:decorative xmlns:adec="http://schemas.microsoft.com/office/drawing/2017/decorative" val="1"/>
              </a:ext>
            </a:extLst>
          </p:cNvPr>
          <p:cNvGrpSpPr>
            <a:grpSpLocks noChangeAspect="1"/>
          </p:cNvGrpSpPr>
          <p:nvPr/>
        </p:nvGrpSpPr>
        <p:grpSpPr>
          <a:xfrm>
            <a:off x="965104" y="4142694"/>
            <a:ext cx="633647" cy="684721"/>
            <a:chOff x="1750477" y="2087552"/>
            <a:chExt cx="2503889" cy="2705718"/>
          </a:xfrm>
        </p:grpSpPr>
        <p:sp>
          <p:nvSpPr>
            <p:cNvPr id="7" name="Rectangle 6">
              <a:extLst>
                <a:ext uri="{FF2B5EF4-FFF2-40B4-BE49-F238E27FC236}">
                  <a16:creationId xmlns:a16="http://schemas.microsoft.com/office/drawing/2014/main" id="{38882833-E297-20DA-C067-8C7BE10AB61C}"/>
                </a:ext>
              </a:extLst>
            </p:cNvPr>
            <p:cNvSpPr/>
            <p:nvPr/>
          </p:nvSpPr>
          <p:spPr bwMode="auto">
            <a:xfrm>
              <a:off x="1750477" y="2087552"/>
              <a:ext cx="2503889" cy="2705718"/>
            </a:xfrm>
            <a:prstGeom prst="rect">
              <a:avLst/>
            </a:prstGeom>
            <a:solidFill>
              <a:srgbClr val="D51C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 name="Freeform 5">
              <a:extLst>
                <a:ext uri="{FF2B5EF4-FFF2-40B4-BE49-F238E27FC236}">
                  <a16:creationId xmlns:a16="http://schemas.microsoft.com/office/drawing/2014/main" id="{2A7DBB52-C846-FDC2-F670-80B3C3068172}"/>
                </a:ext>
              </a:extLst>
            </p:cNvPr>
            <p:cNvSpPr/>
            <p:nvPr/>
          </p:nvSpPr>
          <p:spPr>
            <a:xfrm>
              <a:off x="1750477" y="4594662"/>
              <a:ext cx="2503889" cy="198608"/>
            </a:xfrm>
            <a:custGeom>
              <a:avLst/>
              <a:gdLst>
                <a:gd name="connsiteX0" fmla="*/ 0 w 2995646"/>
                <a:gd name="connsiteY0" fmla="*/ 118807 h 237614"/>
                <a:gd name="connsiteX1" fmla="*/ 0 w 2995646"/>
                <a:gd name="connsiteY1" fmla="*/ 237615 h 237614"/>
                <a:gd name="connsiteX2" fmla="*/ 1497823 w 2995646"/>
                <a:gd name="connsiteY2" fmla="*/ 237615 h 237614"/>
                <a:gd name="connsiteX3" fmla="*/ 2995646 w 2995646"/>
                <a:gd name="connsiteY3" fmla="*/ 237615 h 237614"/>
                <a:gd name="connsiteX4" fmla="*/ 2995646 w 2995646"/>
                <a:gd name="connsiteY4" fmla="*/ 118807 h 237614"/>
                <a:gd name="connsiteX5" fmla="*/ 2995646 w 2995646"/>
                <a:gd name="connsiteY5" fmla="*/ 0 h 237614"/>
                <a:gd name="connsiteX6" fmla="*/ 1497823 w 2995646"/>
                <a:gd name="connsiteY6" fmla="*/ 0 h 237614"/>
                <a:gd name="connsiteX7" fmla="*/ 0 w 2995646"/>
                <a:gd name="connsiteY7" fmla="*/ 0 h 237614"/>
                <a:gd name="connsiteX8" fmla="*/ 0 w 2995646"/>
                <a:gd name="connsiteY8" fmla="*/ 118807 h 2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646" h="237614">
                  <a:moveTo>
                    <a:pt x="0" y="118807"/>
                  </a:moveTo>
                  <a:lnTo>
                    <a:pt x="0" y="237615"/>
                  </a:lnTo>
                  <a:lnTo>
                    <a:pt x="1497823" y="237615"/>
                  </a:lnTo>
                  <a:lnTo>
                    <a:pt x="2995646" y="237615"/>
                  </a:lnTo>
                  <a:lnTo>
                    <a:pt x="2995646" y="118807"/>
                  </a:lnTo>
                  <a:lnTo>
                    <a:pt x="2995646" y="0"/>
                  </a:lnTo>
                  <a:lnTo>
                    <a:pt x="1497823" y="0"/>
                  </a:lnTo>
                  <a:lnTo>
                    <a:pt x="0" y="0"/>
                  </a:lnTo>
                  <a:lnTo>
                    <a:pt x="0" y="118807"/>
                  </a:lnTo>
                </a:path>
              </a:pathLst>
            </a:custGeom>
            <a:solidFill>
              <a:srgbClr val="FCCC44"/>
            </a:solidFill>
            <a:ln w="771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 name="Freeform 7">
              <a:extLst>
                <a:ext uri="{FF2B5EF4-FFF2-40B4-BE49-F238E27FC236}">
                  <a16:creationId xmlns:a16="http://schemas.microsoft.com/office/drawing/2014/main" id="{88E5187E-A3F3-C2EC-1719-54D4823C0F91}"/>
                </a:ext>
              </a:extLst>
            </p:cNvPr>
            <p:cNvSpPr/>
            <p:nvPr/>
          </p:nvSpPr>
          <p:spPr bwMode="auto">
            <a:xfrm>
              <a:off x="1962827" y="2818143"/>
              <a:ext cx="2039997" cy="1025394"/>
            </a:xfrm>
            <a:custGeom>
              <a:avLst/>
              <a:gdLst>
                <a:gd name="connsiteX0" fmla="*/ 0 w 2503889"/>
                <a:gd name="connsiteY0" fmla="*/ 1773942 h 1773943"/>
                <a:gd name="connsiteX1" fmla="*/ 1251944 w 2503889"/>
                <a:gd name="connsiteY1" fmla="*/ 1773942 h 1773943"/>
                <a:gd name="connsiteX2" fmla="*/ 2503889 w 2503889"/>
                <a:gd name="connsiteY2" fmla="*/ 1773942 h 1773943"/>
                <a:gd name="connsiteX3" fmla="*/ 2503889 w 2503889"/>
                <a:gd name="connsiteY3" fmla="*/ 1773943 h 1773943"/>
                <a:gd name="connsiteX4" fmla="*/ 0 w 2503889"/>
                <a:gd name="connsiteY4" fmla="*/ 1773943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988649 w 2503889"/>
                <a:gd name="connsiteY58" fmla="*/ 612837 h 1773943"/>
                <a:gd name="connsiteX59" fmla="*/ 1120942 w 2503889"/>
                <a:gd name="connsiteY59" fmla="*/ 613927 h 1773943"/>
                <a:gd name="connsiteX60" fmla="*/ 1298015 w 2503889"/>
                <a:gd name="connsiteY60" fmla="*/ 630795 h 1773943"/>
                <a:gd name="connsiteX61" fmla="*/ 1351325 w 2503889"/>
                <a:gd name="connsiteY61" fmla="*/ 720233 h 1773943"/>
                <a:gd name="connsiteX62" fmla="*/ 1274886 w 2503889"/>
                <a:gd name="connsiteY62" fmla="*/ 817997 h 1773943"/>
                <a:gd name="connsiteX63" fmla="*/ 1264852 w 2503889"/>
                <a:gd name="connsiteY63" fmla="*/ 822910 h 1773943"/>
                <a:gd name="connsiteX64" fmla="*/ 1328236 w 2503889"/>
                <a:gd name="connsiteY64" fmla="*/ 906178 h 1773943"/>
                <a:gd name="connsiteX65" fmla="*/ 1366595 w 2503889"/>
                <a:gd name="connsiteY65" fmla="*/ 966612 h 1773943"/>
                <a:gd name="connsiteX66" fmla="*/ 1383592 w 2503889"/>
                <a:gd name="connsiteY66" fmla="*/ 991740 h 1773943"/>
                <a:gd name="connsiteX67" fmla="*/ 1337980 w 2503889"/>
                <a:gd name="connsiteY67" fmla="*/ 1016908 h 1773943"/>
                <a:gd name="connsiteX68" fmla="*/ 1243987 w 2503889"/>
                <a:gd name="connsiteY68" fmla="*/ 944346 h 1773943"/>
                <a:gd name="connsiteX69" fmla="*/ 1157081 w 2503889"/>
                <a:gd name="connsiteY69" fmla="*/ 845764 h 1773943"/>
                <a:gd name="connsiteX70" fmla="*/ 1125460 w 2503889"/>
                <a:gd name="connsiteY70" fmla="*/ 844854 h 1773943"/>
                <a:gd name="connsiteX71" fmla="*/ 1125460 w 2503889"/>
                <a:gd name="connsiteY71" fmla="*/ 903063 h 1773943"/>
                <a:gd name="connsiteX72" fmla="*/ 1125460 w 2503889"/>
                <a:gd name="connsiteY72" fmla="*/ 961272 h 1773943"/>
                <a:gd name="connsiteX73" fmla="*/ 1151918 w 2503889"/>
                <a:gd name="connsiteY73" fmla="*/ 962008 h 1773943"/>
                <a:gd name="connsiteX74" fmla="*/ 1178377 w 2503889"/>
                <a:gd name="connsiteY74" fmla="*/ 962742 h 1773943"/>
                <a:gd name="connsiteX75" fmla="*/ 1179113 w 2503889"/>
                <a:gd name="connsiteY75" fmla="*/ 987891 h 1773943"/>
                <a:gd name="connsiteX76" fmla="*/ 1179855 w 2503889"/>
                <a:gd name="connsiteY76" fmla="*/ 1013039 h 1773943"/>
                <a:gd name="connsiteX77" fmla="*/ 999064 w 2503889"/>
                <a:gd name="connsiteY77" fmla="*/ 1013039 h 1773943"/>
                <a:gd name="connsiteX78" fmla="*/ 818282 w 2503889"/>
                <a:gd name="connsiteY78" fmla="*/ 1013039 h 1773943"/>
                <a:gd name="connsiteX79" fmla="*/ 818282 w 2503889"/>
                <a:gd name="connsiteY79" fmla="*/ 987246 h 1773943"/>
                <a:gd name="connsiteX80" fmla="*/ 818282 w 2503889"/>
                <a:gd name="connsiteY80" fmla="*/ 961453 h 1773943"/>
                <a:gd name="connsiteX81" fmla="*/ 840223 w 2503889"/>
                <a:gd name="connsiteY81" fmla="*/ 961453 h 1773943"/>
                <a:gd name="connsiteX82" fmla="*/ 850768 w 2503889"/>
                <a:gd name="connsiteY82" fmla="*/ 925342 h 1773943"/>
                <a:gd name="connsiteX83" fmla="*/ 839558 w 2503889"/>
                <a:gd name="connsiteY83" fmla="*/ 895679 h 1773943"/>
                <a:gd name="connsiteX84" fmla="*/ 766603 w 2503889"/>
                <a:gd name="connsiteY84" fmla="*/ 895679 h 1773943"/>
                <a:gd name="connsiteX85" fmla="*/ 693642 w 2503889"/>
                <a:gd name="connsiteY85" fmla="*/ 895679 h 1773943"/>
                <a:gd name="connsiteX86" fmla="*/ 681464 w 2503889"/>
                <a:gd name="connsiteY86" fmla="*/ 927921 h 1773943"/>
                <a:gd name="connsiteX87" fmla="*/ 669287 w 2503889"/>
                <a:gd name="connsiteY87" fmla="*/ 960163 h 1773943"/>
                <a:gd name="connsiteX88" fmla="*/ 692157 w 2503889"/>
                <a:gd name="connsiteY88" fmla="*/ 960904 h 1773943"/>
                <a:gd name="connsiteX89" fmla="*/ 715028 w 2503889"/>
                <a:gd name="connsiteY89" fmla="*/ 961646 h 1773943"/>
                <a:gd name="connsiteX90" fmla="*/ 715028 w 2503889"/>
                <a:gd name="connsiteY90" fmla="*/ 987343 h 1773943"/>
                <a:gd name="connsiteX91" fmla="*/ 715028 w 2503889"/>
                <a:gd name="connsiteY91" fmla="*/ 1013039 h 1773943"/>
                <a:gd name="connsiteX92" fmla="*/ 638879 w 2503889"/>
                <a:gd name="connsiteY92" fmla="*/ 1013039 h 1773943"/>
                <a:gd name="connsiteX93" fmla="*/ 562730 w 2503889"/>
                <a:gd name="connsiteY93" fmla="*/ 1013039 h 1773943"/>
                <a:gd name="connsiteX94" fmla="*/ 562730 w 2503889"/>
                <a:gd name="connsiteY94" fmla="*/ 987355 h 1773943"/>
                <a:gd name="connsiteX95" fmla="*/ 562730 w 2503889"/>
                <a:gd name="connsiteY95" fmla="*/ 961672 h 1773943"/>
                <a:gd name="connsiteX96" fmla="*/ 582206 w 2503889"/>
                <a:gd name="connsiteY96" fmla="*/ 960918 h 1773943"/>
                <a:gd name="connsiteX97" fmla="*/ 601676 w 2503889"/>
                <a:gd name="connsiteY97" fmla="*/ 960163 h 1773943"/>
                <a:gd name="connsiteX98" fmla="*/ 621081 w 2503889"/>
                <a:gd name="connsiteY98" fmla="*/ 912446 h 1773943"/>
                <a:gd name="connsiteX99" fmla="*/ 684026 w 2503889"/>
                <a:gd name="connsiteY99" fmla="*/ 755107 h 1773943"/>
                <a:gd name="connsiteX100" fmla="*/ 731929 w 2503889"/>
                <a:gd name="connsiteY100" fmla="*/ 635167 h 1773943"/>
                <a:gd name="connsiteX101" fmla="*/ 738532 w 2503889"/>
                <a:gd name="connsiteY101" fmla="*/ 618982 h 1773943"/>
                <a:gd name="connsiteX102" fmla="*/ 780168 w 2503889"/>
                <a:gd name="connsiteY102" fmla="*/ 613823 h 1773943"/>
                <a:gd name="connsiteX103" fmla="*/ 819572 w 2503889"/>
                <a:gd name="connsiteY103" fmla="*/ 614533 h 1773943"/>
                <a:gd name="connsiteX104" fmla="*/ 834621 w 2503889"/>
                <a:gd name="connsiteY104" fmla="*/ 651933 h 1773943"/>
                <a:gd name="connsiteX105" fmla="*/ 866404 w 2503889"/>
                <a:gd name="connsiteY105" fmla="*/ 729313 h 1773943"/>
                <a:gd name="connsiteX106" fmla="*/ 912784 w 2503889"/>
                <a:gd name="connsiteY106" fmla="*/ 842803 h 1773943"/>
                <a:gd name="connsiteX107" fmla="*/ 951704 w 2503889"/>
                <a:gd name="connsiteY107" fmla="*/ 938883 h 1773943"/>
                <a:gd name="connsiteX108" fmla="*/ 960964 w 2503889"/>
                <a:gd name="connsiteY108" fmla="*/ 961453 h 1773943"/>
                <a:gd name="connsiteX109" fmla="*/ 998039 w 2503889"/>
                <a:gd name="connsiteY109" fmla="*/ 961453 h 1773943"/>
                <a:gd name="connsiteX110" fmla="*/ 1035113 w 2503889"/>
                <a:gd name="connsiteY110" fmla="*/ 961453 h 1773943"/>
                <a:gd name="connsiteX111" fmla="*/ 1035113 w 2503889"/>
                <a:gd name="connsiteY111" fmla="*/ 814430 h 1773943"/>
                <a:gd name="connsiteX112" fmla="*/ 1035113 w 2503889"/>
                <a:gd name="connsiteY112" fmla="*/ 667409 h 1773943"/>
                <a:gd name="connsiteX113" fmla="*/ 1011881 w 2503889"/>
                <a:gd name="connsiteY113" fmla="*/ 667409 h 1773943"/>
                <a:gd name="connsiteX114" fmla="*/ 988649 w 2503889"/>
                <a:gd name="connsiteY114" fmla="*/ 667409 h 1773943"/>
                <a:gd name="connsiteX115" fmla="*/ 988649 w 2503889"/>
                <a:gd name="connsiteY115" fmla="*/ 640120 h 1773943"/>
                <a:gd name="connsiteX116" fmla="*/ 2036438 w 2503889"/>
                <a:gd name="connsiteY116" fmla="*/ 600060 h 1773943"/>
                <a:gd name="connsiteX117" fmla="*/ 2096446 w 2503889"/>
                <a:gd name="connsiteY117" fmla="*/ 607956 h 1773943"/>
                <a:gd name="connsiteX118" fmla="*/ 2102492 w 2503889"/>
                <a:gd name="connsiteY118" fmla="*/ 1016934 h 1773943"/>
                <a:gd name="connsiteX119" fmla="*/ 1832931 w 2503889"/>
                <a:gd name="connsiteY119" fmla="*/ 870699 h 1773943"/>
                <a:gd name="connsiteX120" fmla="*/ 2036438 w 2503889"/>
                <a:gd name="connsiteY120" fmla="*/ 600060 h 1773943"/>
                <a:gd name="connsiteX121" fmla="*/ 1617737 w 2503889"/>
                <a:gd name="connsiteY121" fmla="*/ 599882 h 1773943"/>
                <a:gd name="connsiteX122" fmla="*/ 1673992 w 2503889"/>
                <a:gd name="connsiteY122" fmla="*/ 606756 h 1773943"/>
                <a:gd name="connsiteX123" fmla="*/ 1747560 w 2503889"/>
                <a:gd name="connsiteY123" fmla="*/ 630795 h 1773943"/>
                <a:gd name="connsiteX124" fmla="*/ 1761757 w 2503889"/>
                <a:gd name="connsiteY124" fmla="*/ 637747 h 1773943"/>
                <a:gd name="connsiteX125" fmla="*/ 1761757 w 2503889"/>
                <a:gd name="connsiteY125" fmla="*/ 689333 h 1773943"/>
                <a:gd name="connsiteX126" fmla="*/ 1761757 w 2503889"/>
                <a:gd name="connsiteY126" fmla="*/ 740920 h 1773943"/>
                <a:gd name="connsiteX127" fmla="*/ 1740487 w 2503889"/>
                <a:gd name="connsiteY127" fmla="*/ 741668 h 1773943"/>
                <a:gd name="connsiteX128" fmla="*/ 1719217 w 2503889"/>
                <a:gd name="connsiteY128" fmla="*/ 742416 h 1773943"/>
                <a:gd name="connsiteX129" fmla="*/ 1709098 w 2503889"/>
                <a:gd name="connsiteY129" fmla="*/ 720524 h 1773943"/>
                <a:gd name="connsiteX130" fmla="*/ 1614622 w 2503889"/>
                <a:gd name="connsiteY130" fmla="*/ 658440 h 1773943"/>
                <a:gd name="connsiteX131" fmla="*/ 1498494 w 2503889"/>
                <a:gd name="connsiteY131" fmla="*/ 813142 h 1773943"/>
                <a:gd name="connsiteX132" fmla="*/ 1577405 w 2503889"/>
                <a:gd name="connsiteY132" fmla="*/ 964122 h 1773943"/>
                <a:gd name="connsiteX133" fmla="*/ 1670765 w 2503889"/>
                <a:gd name="connsiteY133" fmla="*/ 962833 h 1773943"/>
                <a:gd name="connsiteX134" fmla="*/ 1683026 w 2503889"/>
                <a:gd name="connsiteY134" fmla="*/ 958389 h 1773943"/>
                <a:gd name="connsiteX135" fmla="*/ 1683026 w 2503889"/>
                <a:gd name="connsiteY135" fmla="*/ 909621 h 1773943"/>
                <a:gd name="connsiteX136" fmla="*/ 1683026 w 2503889"/>
                <a:gd name="connsiteY136" fmla="*/ 860859 h 1773943"/>
                <a:gd name="connsiteX137" fmla="*/ 1649405 w 2503889"/>
                <a:gd name="connsiteY137" fmla="*/ 860859 h 1773943"/>
                <a:gd name="connsiteX138" fmla="*/ 1615783 w 2503889"/>
                <a:gd name="connsiteY138" fmla="*/ 860859 h 1773943"/>
                <a:gd name="connsiteX139" fmla="*/ 1613266 w 2503889"/>
                <a:gd name="connsiteY139" fmla="*/ 854242 h 1773943"/>
                <a:gd name="connsiteX140" fmla="*/ 1615267 w 2503889"/>
                <a:gd name="connsiteY140" fmla="*/ 806912 h 1773943"/>
                <a:gd name="connsiteX141" fmla="*/ 1694643 w 2503889"/>
                <a:gd name="connsiteY141" fmla="*/ 802114 h 1773943"/>
                <a:gd name="connsiteX142" fmla="*/ 1769501 w 2503889"/>
                <a:gd name="connsiteY142" fmla="*/ 802824 h 1773943"/>
                <a:gd name="connsiteX143" fmla="*/ 1770179 w 2503889"/>
                <a:gd name="connsiteY143" fmla="*/ 893301 h 1773943"/>
                <a:gd name="connsiteX144" fmla="*/ 1770857 w 2503889"/>
                <a:gd name="connsiteY144" fmla="*/ 983777 h 1773943"/>
                <a:gd name="connsiteX145" fmla="*/ 1749528 w 2503889"/>
                <a:gd name="connsiteY145" fmla="*/ 992979 h 1773943"/>
                <a:gd name="connsiteX146" fmla="*/ 1400423 w 2503889"/>
                <a:gd name="connsiteY146" fmla="*/ 813142 h 1773943"/>
                <a:gd name="connsiteX147" fmla="*/ 1617737 w 2503889"/>
                <a:gd name="connsiteY147" fmla="*/ 599882 h 1773943"/>
                <a:gd name="connsiteX148" fmla="*/ 1641838 w 2503889"/>
                <a:gd name="connsiteY148" fmla="*/ 9713 h 1773943"/>
                <a:gd name="connsiteX149" fmla="*/ 1735731 w 2503889"/>
                <a:gd name="connsiteY149" fmla="*/ 11246 h 1773943"/>
                <a:gd name="connsiteX150" fmla="*/ 1739816 w 2503889"/>
                <a:gd name="connsiteY150" fmla="*/ 38239 h 1773943"/>
                <a:gd name="connsiteX151" fmla="*/ 1739816 w 2503889"/>
                <a:gd name="connsiteY151" fmla="*/ 63665 h 1773943"/>
                <a:gd name="connsiteX152" fmla="*/ 1713357 w 2503889"/>
                <a:gd name="connsiteY152" fmla="*/ 64399 h 1773943"/>
                <a:gd name="connsiteX153" fmla="*/ 1686899 w 2503889"/>
                <a:gd name="connsiteY153" fmla="*/ 65135 h 1773943"/>
                <a:gd name="connsiteX154" fmla="*/ 1686234 w 2503889"/>
                <a:gd name="connsiteY154" fmla="*/ 211512 h 1773943"/>
                <a:gd name="connsiteX155" fmla="*/ 1685563 w 2503889"/>
                <a:gd name="connsiteY155" fmla="*/ 357889 h 1773943"/>
                <a:gd name="connsiteX156" fmla="*/ 1733175 w 2503889"/>
                <a:gd name="connsiteY156" fmla="*/ 357889 h 1773943"/>
                <a:gd name="connsiteX157" fmla="*/ 1825226 w 2503889"/>
                <a:gd name="connsiteY157" fmla="*/ 294960 h 1773943"/>
                <a:gd name="connsiteX158" fmla="*/ 1830795 w 2503889"/>
                <a:gd name="connsiteY158" fmla="*/ 272771 h 1773943"/>
                <a:gd name="connsiteX159" fmla="*/ 1852368 w 2503889"/>
                <a:gd name="connsiteY159" fmla="*/ 272771 h 1773943"/>
                <a:gd name="connsiteX160" fmla="*/ 1876065 w 2503889"/>
                <a:gd name="connsiteY160" fmla="*/ 347572 h 1773943"/>
                <a:gd name="connsiteX161" fmla="*/ 1875335 w 2503889"/>
                <a:gd name="connsiteY161" fmla="*/ 410765 h 1773943"/>
                <a:gd name="connsiteX162" fmla="*/ 1712712 w 2503889"/>
                <a:gd name="connsiteY162" fmla="*/ 410765 h 1773943"/>
                <a:gd name="connsiteX163" fmla="*/ 1550088 w 2503889"/>
                <a:gd name="connsiteY163" fmla="*/ 410765 h 1773943"/>
                <a:gd name="connsiteX164" fmla="*/ 1550088 w 2503889"/>
                <a:gd name="connsiteY164" fmla="*/ 384972 h 1773943"/>
                <a:gd name="connsiteX165" fmla="*/ 1550088 w 2503889"/>
                <a:gd name="connsiteY165" fmla="*/ 359179 h 1773943"/>
                <a:gd name="connsiteX166" fmla="*/ 1573966 w 2503889"/>
                <a:gd name="connsiteY166" fmla="*/ 358437 h 1773943"/>
                <a:gd name="connsiteX167" fmla="*/ 1597843 w 2503889"/>
                <a:gd name="connsiteY167" fmla="*/ 357696 h 1773943"/>
                <a:gd name="connsiteX168" fmla="*/ 1597843 w 2503889"/>
                <a:gd name="connsiteY168" fmla="*/ 210770 h 1773943"/>
                <a:gd name="connsiteX169" fmla="*/ 1597843 w 2503889"/>
                <a:gd name="connsiteY169" fmla="*/ 63845 h 1773943"/>
                <a:gd name="connsiteX170" fmla="*/ 1573320 w 2503889"/>
                <a:gd name="connsiteY170" fmla="*/ 63845 h 1773943"/>
                <a:gd name="connsiteX171" fmla="*/ 1548797 w 2503889"/>
                <a:gd name="connsiteY171" fmla="*/ 63845 h 1773943"/>
                <a:gd name="connsiteX172" fmla="*/ 1548797 w 2503889"/>
                <a:gd name="connsiteY172" fmla="*/ 38484 h 1773943"/>
                <a:gd name="connsiteX173" fmla="*/ 1550520 w 2503889"/>
                <a:gd name="connsiteY173" fmla="*/ 11401 h 1773943"/>
                <a:gd name="connsiteX174" fmla="*/ 1641838 w 2503889"/>
                <a:gd name="connsiteY174" fmla="*/ 9713 h 1773943"/>
                <a:gd name="connsiteX175" fmla="*/ 1319195 w 2503889"/>
                <a:gd name="connsiteY175" fmla="*/ 9477 h 1773943"/>
                <a:gd name="connsiteX176" fmla="*/ 1380469 w 2503889"/>
                <a:gd name="connsiteY176" fmla="*/ 11872 h 1773943"/>
                <a:gd name="connsiteX177" fmla="*/ 1383051 w 2503889"/>
                <a:gd name="connsiteY177" fmla="*/ 38265 h 1773943"/>
                <a:gd name="connsiteX178" fmla="*/ 1382302 w 2503889"/>
                <a:gd name="connsiteY178" fmla="*/ 62555 h 1773943"/>
                <a:gd name="connsiteX179" fmla="*/ 1354553 w 2503889"/>
                <a:gd name="connsiteY179" fmla="*/ 63291 h 1773943"/>
                <a:gd name="connsiteX180" fmla="*/ 1326803 w 2503889"/>
                <a:gd name="connsiteY180" fmla="*/ 64019 h 1773943"/>
                <a:gd name="connsiteX181" fmla="*/ 1326803 w 2503889"/>
                <a:gd name="connsiteY181" fmla="*/ 210958 h 1773943"/>
                <a:gd name="connsiteX182" fmla="*/ 1326803 w 2503889"/>
                <a:gd name="connsiteY182" fmla="*/ 357889 h 1773943"/>
                <a:gd name="connsiteX183" fmla="*/ 1375203 w 2503889"/>
                <a:gd name="connsiteY183" fmla="*/ 357831 h 1773943"/>
                <a:gd name="connsiteX184" fmla="*/ 1466311 w 2503889"/>
                <a:gd name="connsiteY184" fmla="*/ 300215 h 1773943"/>
                <a:gd name="connsiteX185" fmla="*/ 1473107 w 2503889"/>
                <a:gd name="connsiteY185" fmla="*/ 274060 h 1773943"/>
                <a:gd name="connsiteX186" fmla="*/ 1495461 w 2503889"/>
                <a:gd name="connsiteY186" fmla="*/ 273312 h 1773943"/>
                <a:gd name="connsiteX187" fmla="*/ 1517821 w 2503889"/>
                <a:gd name="connsiteY187" fmla="*/ 272571 h 1773943"/>
                <a:gd name="connsiteX188" fmla="*/ 1517821 w 2503889"/>
                <a:gd name="connsiteY188" fmla="*/ 342329 h 1773943"/>
                <a:gd name="connsiteX189" fmla="*/ 1517821 w 2503889"/>
                <a:gd name="connsiteY189" fmla="*/ 412094 h 1773943"/>
                <a:gd name="connsiteX190" fmla="*/ 1354553 w 2503889"/>
                <a:gd name="connsiteY190" fmla="*/ 411430 h 1773943"/>
                <a:gd name="connsiteX191" fmla="*/ 1191283 w 2503889"/>
                <a:gd name="connsiteY191" fmla="*/ 410765 h 1773943"/>
                <a:gd name="connsiteX192" fmla="*/ 1190535 w 2503889"/>
                <a:gd name="connsiteY192" fmla="*/ 387938 h 1773943"/>
                <a:gd name="connsiteX193" fmla="*/ 1218723 w 2503889"/>
                <a:gd name="connsiteY193" fmla="*/ 357889 h 1773943"/>
                <a:gd name="connsiteX194" fmla="*/ 1241665 w 2503889"/>
                <a:gd name="connsiteY194" fmla="*/ 357889 h 1773943"/>
                <a:gd name="connsiteX195" fmla="*/ 1240993 w 2503889"/>
                <a:gd name="connsiteY195" fmla="*/ 211512 h 1773943"/>
                <a:gd name="connsiteX196" fmla="*/ 1240329 w 2503889"/>
                <a:gd name="connsiteY196" fmla="*/ 65135 h 1773943"/>
                <a:gd name="connsiteX197" fmla="*/ 1215806 w 2503889"/>
                <a:gd name="connsiteY197" fmla="*/ 63845 h 1773943"/>
                <a:gd name="connsiteX198" fmla="*/ 1191283 w 2503889"/>
                <a:gd name="connsiteY198" fmla="*/ 62555 h 1773943"/>
                <a:gd name="connsiteX199" fmla="*/ 1190535 w 2503889"/>
                <a:gd name="connsiteY199" fmla="*/ 39729 h 1773943"/>
                <a:gd name="connsiteX200" fmla="*/ 1192787 w 2503889"/>
                <a:gd name="connsiteY200" fmla="*/ 13290 h 1773943"/>
                <a:gd name="connsiteX201" fmla="*/ 1319195 w 2503889"/>
                <a:gd name="connsiteY201" fmla="*/ 9477 h 1773943"/>
                <a:gd name="connsiteX202" fmla="*/ 533759 w 2503889"/>
                <a:gd name="connsiteY202" fmla="*/ 9254 h 1773943"/>
                <a:gd name="connsiteX203" fmla="*/ 575352 w 2503889"/>
                <a:gd name="connsiteY203" fmla="*/ 14309 h 1773943"/>
                <a:gd name="connsiteX204" fmla="*/ 645713 w 2503889"/>
                <a:gd name="connsiteY204" fmla="*/ 264259 h 1773943"/>
                <a:gd name="connsiteX205" fmla="*/ 654858 w 2503889"/>
                <a:gd name="connsiteY205" fmla="*/ 295069 h 1773943"/>
                <a:gd name="connsiteX206" fmla="*/ 715028 w 2503889"/>
                <a:gd name="connsiteY206" fmla="*/ 67805 h 1773943"/>
                <a:gd name="connsiteX207" fmla="*/ 689125 w 2503889"/>
                <a:gd name="connsiteY207" fmla="*/ 63845 h 1773943"/>
                <a:gd name="connsiteX208" fmla="*/ 663221 w 2503889"/>
                <a:gd name="connsiteY208" fmla="*/ 63845 h 1773943"/>
                <a:gd name="connsiteX209" fmla="*/ 663957 w 2503889"/>
                <a:gd name="connsiteY209" fmla="*/ 37407 h 1773943"/>
                <a:gd name="connsiteX210" fmla="*/ 664692 w 2503889"/>
                <a:gd name="connsiteY210" fmla="*/ 10969 h 1773943"/>
                <a:gd name="connsiteX211" fmla="*/ 900884 w 2503889"/>
                <a:gd name="connsiteY211" fmla="*/ 10259 h 1773943"/>
                <a:gd name="connsiteX212" fmla="*/ 1142929 w 2503889"/>
                <a:gd name="connsiteY212" fmla="*/ 10962 h 1773943"/>
                <a:gd name="connsiteX213" fmla="*/ 1148782 w 2503889"/>
                <a:gd name="connsiteY213" fmla="*/ 12381 h 1773943"/>
                <a:gd name="connsiteX214" fmla="*/ 1148091 w 2503889"/>
                <a:gd name="connsiteY214" fmla="*/ 77444 h 1773943"/>
                <a:gd name="connsiteX215" fmla="*/ 1147401 w 2503889"/>
                <a:gd name="connsiteY215" fmla="*/ 142515 h 1773943"/>
                <a:gd name="connsiteX216" fmla="*/ 1125711 w 2503889"/>
                <a:gd name="connsiteY216" fmla="*/ 142515 h 1773943"/>
                <a:gd name="connsiteX217" fmla="*/ 1104021 w 2503889"/>
                <a:gd name="connsiteY217" fmla="*/ 142515 h 1773943"/>
                <a:gd name="connsiteX218" fmla="*/ 1095942 w 2503889"/>
                <a:gd name="connsiteY218" fmla="*/ 117450 h 1773943"/>
                <a:gd name="connsiteX219" fmla="*/ 993167 w 2503889"/>
                <a:gd name="connsiteY219" fmla="*/ 63955 h 1773943"/>
                <a:gd name="connsiteX220" fmla="*/ 944766 w 2503889"/>
                <a:gd name="connsiteY220" fmla="*/ 63845 h 1773943"/>
                <a:gd name="connsiteX221" fmla="*/ 944766 w 2503889"/>
                <a:gd name="connsiteY221" fmla="*/ 121880 h 1773943"/>
                <a:gd name="connsiteX222" fmla="*/ 944766 w 2503889"/>
                <a:gd name="connsiteY222" fmla="*/ 179915 h 1773943"/>
                <a:gd name="connsiteX223" fmla="*/ 1001621 w 2503889"/>
                <a:gd name="connsiteY223" fmla="*/ 179915 h 1773943"/>
                <a:gd name="connsiteX224" fmla="*/ 1058474 w 2503889"/>
                <a:gd name="connsiteY224" fmla="*/ 179915 h 1773943"/>
                <a:gd name="connsiteX225" fmla="*/ 1060991 w 2503889"/>
                <a:gd name="connsiteY225" fmla="*/ 186531 h 1773943"/>
                <a:gd name="connsiteX226" fmla="*/ 1060991 w 2503889"/>
                <a:gd name="connsiteY226" fmla="*/ 232624 h 1773943"/>
                <a:gd name="connsiteX227" fmla="*/ 1058474 w 2503889"/>
                <a:gd name="connsiteY227" fmla="*/ 239240 h 1773943"/>
                <a:gd name="connsiteX228" fmla="*/ 1001621 w 2503889"/>
                <a:gd name="connsiteY228" fmla="*/ 239240 h 1773943"/>
                <a:gd name="connsiteX229" fmla="*/ 944766 w 2503889"/>
                <a:gd name="connsiteY229" fmla="*/ 239240 h 1773943"/>
                <a:gd name="connsiteX230" fmla="*/ 944766 w 2503889"/>
                <a:gd name="connsiteY230" fmla="*/ 298564 h 1773943"/>
                <a:gd name="connsiteX231" fmla="*/ 944766 w 2503889"/>
                <a:gd name="connsiteY231" fmla="*/ 357889 h 1773943"/>
                <a:gd name="connsiteX232" fmla="*/ 1002949 w 2503889"/>
                <a:gd name="connsiteY232" fmla="*/ 357889 h 1773943"/>
                <a:gd name="connsiteX233" fmla="*/ 1101021 w 2503889"/>
                <a:gd name="connsiteY233" fmla="*/ 303723 h 1773943"/>
                <a:gd name="connsiteX234" fmla="*/ 1108849 w 2503889"/>
                <a:gd name="connsiteY234" fmla="*/ 275892 h 1773943"/>
                <a:gd name="connsiteX235" fmla="*/ 1131229 w 2503889"/>
                <a:gd name="connsiteY235" fmla="*/ 273312 h 1773943"/>
                <a:gd name="connsiteX236" fmla="*/ 1152564 w 2503889"/>
                <a:gd name="connsiteY236" fmla="*/ 274060 h 1773943"/>
                <a:gd name="connsiteX237" fmla="*/ 1152564 w 2503889"/>
                <a:gd name="connsiteY237" fmla="*/ 342413 h 1773943"/>
                <a:gd name="connsiteX238" fmla="*/ 1152564 w 2503889"/>
                <a:gd name="connsiteY238" fmla="*/ 410765 h 1773943"/>
                <a:gd name="connsiteX239" fmla="*/ 980169 w 2503889"/>
                <a:gd name="connsiteY239" fmla="*/ 411430 h 1773943"/>
                <a:gd name="connsiteX240" fmla="*/ 807775 w 2503889"/>
                <a:gd name="connsiteY240" fmla="*/ 412094 h 1773943"/>
                <a:gd name="connsiteX241" fmla="*/ 808511 w 2503889"/>
                <a:gd name="connsiteY241" fmla="*/ 385636 h 1773943"/>
                <a:gd name="connsiteX242" fmla="*/ 809246 w 2503889"/>
                <a:gd name="connsiteY242" fmla="*/ 359179 h 1773943"/>
                <a:gd name="connsiteX243" fmla="*/ 833124 w 2503889"/>
                <a:gd name="connsiteY243" fmla="*/ 358437 h 1773943"/>
                <a:gd name="connsiteX244" fmla="*/ 857001 w 2503889"/>
                <a:gd name="connsiteY244" fmla="*/ 357696 h 1773943"/>
                <a:gd name="connsiteX245" fmla="*/ 857001 w 2503889"/>
                <a:gd name="connsiteY245" fmla="*/ 210770 h 1773943"/>
                <a:gd name="connsiteX246" fmla="*/ 857001 w 2503889"/>
                <a:gd name="connsiteY246" fmla="*/ 63845 h 1773943"/>
                <a:gd name="connsiteX247" fmla="*/ 819921 w 2503889"/>
                <a:gd name="connsiteY247" fmla="*/ 63845 h 1773943"/>
                <a:gd name="connsiteX248" fmla="*/ 782834 w 2503889"/>
                <a:gd name="connsiteY248" fmla="*/ 63845 h 1773943"/>
                <a:gd name="connsiteX249" fmla="*/ 774883 w 2503889"/>
                <a:gd name="connsiteY249" fmla="*/ 88994 h 1773943"/>
                <a:gd name="connsiteX250" fmla="*/ 726780 w 2503889"/>
                <a:gd name="connsiteY250" fmla="*/ 257295 h 1773943"/>
                <a:gd name="connsiteX251" fmla="*/ 684104 w 2503889"/>
                <a:gd name="connsiteY251" fmla="*/ 406252 h 1773943"/>
                <a:gd name="connsiteX252" fmla="*/ 641454 w 2503889"/>
                <a:gd name="connsiteY252" fmla="*/ 412055 h 1773943"/>
                <a:gd name="connsiteX253" fmla="*/ 601320 w 2503889"/>
                <a:gd name="connsiteY253" fmla="*/ 412055 h 1773943"/>
                <a:gd name="connsiteX254" fmla="*/ 598933 w 2503889"/>
                <a:gd name="connsiteY254" fmla="*/ 405781 h 1773943"/>
                <a:gd name="connsiteX255" fmla="*/ 575604 w 2503889"/>
                <a:gd name="connsiteY255" fmla="*/ 322597 h 1773943"/>
                <a:gd name="connsiteX256" fmla="*/ 522307 w 2503889"/>
                <a:gd name="connsiteY256" fmla="*/ 136066 h 1773943"/>
                <a:gd name="connsiteX257" fmla="*/ 506876 w 2503889"/>
                <a:gd name="connsiteY257" fmla="*/ 181205 h 1773943"/>
                <a:gd name="connsiteX258" fmla="*/ 473732 w 2503889"/>
                <a:gd name="connsiteY258" fmla="*/ 294696 h 1773943"/>
                <a:gd name="connsiteX259" fmla="*/ 447241 w 2503889"/>
                <a:gd name="connsiteY259" fmla="*/ 384972 h 1773943"/>
                <a:gd name="connsiteX260" fmla="*/ 439872 w 2503889"/>
                <a:gd name="connsiteY260" fmla="*/ 410765 h 1773943"/>
                <a:gd name="connsiteX261" fmla="*/ 399067 w 2503889"/>
                <a:gd name="connsiteY261" fmla="*/ 410765 h 1773943"/>
                <a:gd name="connsiteX262" fmla="*/ 358269 w 2503889"/>
                <a:gd name="connsiteY262" fmla="*/ 410765 h 1773943"/>
                <a:gd name="connsiteX263" fmla="*/ 340548 w 2503889"/>
                <a:gd name="connsiteY263" fmla="*/ 351440 h 1773943"/>
                <a:gd name="connsiteX264" fmla="*/ 290800 w 2503889"/>
                <a:gd name="connsiteY264" fmla="*/ 178626 h 1773943"/>
                <a:gd name="connsiteX265" fmla="*/ 258779 w 2503889"/>
                <a:gd name="connsiteY265" fmla="*/ 65135 h 1773943"/>
                <a:gd name="connsiteX266" fmla="*/ 235224 w 2503889"/>
                <a:gd name="connsiteY266" fmla="*/ 64393 h 1773943"/>
                <a:gd name="connsiteX267" fmla="*/ 211669 w 2503889"/>
                <a:gd name="connsiteY267" fmla="*/ 63652 h 1773943"/>
                <a:gd name="connsiteX268" fmla="*/ 211669 w 2503889"/>
                <a:gd name="connsiteY268" fmla="*/ 38168 h 1773943"/>
                <a:gd name="connsiteX269" fmla="*/ 214896 w 2503889"/>
                <a:gd name="connsiteY269" fmla="*/ 11388 h 1773943"/>
                <a:gd name="connsiteX270" fmla="*/ 399564 w 2503889"/>
                <a:gd name="connsiteY270" fmla="*/ 11872 h 1773943"/>
                <a:gd name="connsiteX271" fmla="*/ 402146 w 2503889"/>
                <a:gd name="connsiteY271" fmla="*/ 38265 h 1773943"/>
                <a:gd name="connsiteX272" fmla="*/ 401397 w 2503889"/>
                <a:gd name="connsiteY272" fmla="*/ 62555 h 1773943"/>
                <a:gd name="connsiteX273" fmla="*/ 374938 w 2503889"/>
                <a:gd name="connsiteY273" fmla="*/ 63291 h 1773943"/>
                <a:gd name="connsiteX274" fmla="*/ 348480 w 2503889"/>
                <a:gd name="connsiteY274" fmla="*/ 65251 h 1773943"/>
                <a:gd name="connsiteX275" fmla="*/ 385354 w 2503889"/>
                <a:gd name="connsiteY275" fmla="*/ 196681 h 1773943"/>
                <a:gd name="connsiteX276" fmla="*/ 405308 w 2503889"/>
                <a:gd name="connsiteY276" fmla="*/ 268290 h 1773943"/>
                <a:gd name="connsiteX277" fmla="*/ 412142 w 2503889"/>
                <a:gd name="connsiteY277" fmla="*/ 289975 h 1773943"/>
                <a:gd name="connsiteX278" fmla="*/ 476300 w 2503889"/>
                <a:gd name="connsiteY278" fmla="*/ 62555 h 1773943"/>
                <a:gd name="connsiteX279" fmla="*/ 491111 w 2503889"/>
                <a:gd name="connsiteY279" fmla="*/ 12903 h 1773943"/>
                <a:gd name="connsiteX280" fmla="*/ 533759 w 2503889"/>
                <a:gd name="connsiteY280" fmla="*/ 9254 h 1773943"/>
                <a:gd name="connsiteX281" fmla="*/ 2055785 w 2503889"/>
                <a:gd name="connsiteY281" fmla="*/ 1 h 1773943"/>
                <a:gd name="connsiteX282" fmla="*/ 2136050 w 2503889"/>
                <a:gd name="connsiteY282" fmla="*/ 6829 h 1773943"/>
                <a:gd name="connsiteX283" fmla="*/ 2201926 w 2503889"/>
                <a:gd name="connsiteY283" fmla="*/ 29256 h 1773943"/>
                <a:gd name="connsiteX284" fmla="*/ 2217362 w 2503889"/>
                <a:gd name="connsiteY284" fmla="*/ 36175 h 1773943"/>
                <a:gd name="connsiteX285" fmla="*/ 2217362 w 2503889"/>
                <a:gd name="connsiteY285" fmla="*/ 86125 h 1773943"/>
                <a:gd name="connsiteX286" fmla="*/ 2217362 w 2503889"/>
                <a:gd name="connsiteY286" fmla="*/ 136066 h 1773943"/>
                <a:gd name="connsiteX287" fmla="*/ 2194130 w 2503889"/>
                <a:gd name="connsiteY287" fmla="*/ 136066 h 1773943"/>
                <a:gd name="connsiteX288" fmla="*/ 2170898 w 2503889"/>
                <a:gd name="connsiteY288" fmla="*/ 132468 h 1773943"/>
                <a:gd name="connsiteX289" fmla="*/ 2075208 w 2503889"/>
                <a:gd name="connsiteY289" fmla="*/ 57410 h 1773943"/>
                <a:gd name="connsiteX290" fmla="*/ 1997949 w 2503889"/>
                <a:gd name="connsiteY290" fmla="*/ 106894 h 1773943"/>
                <a:gd name="connsiteX291" fmla="*/ 2090877 w 2503889"/>
                <a:gd name="connsiteY291" fmla="*/ 167225 h 1773943"/>
                <a:gd name="connsiteX292" fmla="*/ 2183004 w 2503889"/>
                <a:gd name="connsiteY292" fmla="*/ 197706 h 1773943"/>
                <a:gd name="connsiteX293" fmla="*/ 2177119 w 2503889"/>
                <a:gd name="connsiteY293" fmla="*/ 401196 h 1773943"/>
                <a:gd name="connsiteX294" fmla="*/ 1925671 w 2503889"/>
                <a:gd name="connsiteY294" fmla="*/ 393187 h 1773943"/>
                <a:gd name="connsiteX295" fmla="*/ 1908893 w 2503889"/>
                <a:gd name="connsiteY295" fmla="*/ 384972 h 1773943"/>
                <a:gd name="connsiteX296" fmla="*/ 1908196 w 2503889"/>
                <a:gd name="connsiteY296" fmla="*/ 328936 h 1773943"/>
                <a:gd name="connsiteX297" fmla="*/ 1907499 w 2503889"/>
                <a:gd name="connsiteY297" fmla="*/ 272894 h 1773943"/>
                <a:gd name="connsiteX298" fmla="*/ 1913442 w 2503889"/>
                <a:gd name="connsiteY298" fmla="*/ 271404 h 1773943"/>
                <a:gd name="connsiteX299" fmla="*/ 1936074 w 2503889"/>
                <a:gd name="connsiteY299" fmla="*/ 270701 h 1773943"/>
                <a:gd name="connsiteX300" fmla="*/ 1952775 w 2503889"/>
                <a:gd name="connsiteY300" fmla="*/ 271481 h 1773943"/>
                <a:gd name="connsiteX301" fmla="*/ 1958268 w 2503889"/>
                <a:gd name="connsiteY301" fmla="*/ 288582 h 1773943"/>
                <a:gd name="connsiteX302" fmla="*/ 2066354 w 2503889"/>
                <a:gd name="connsiteY302" fmla="*/ 366743 h 1773943"/>
                <a:gd name="connsiteX303" fmla="*/ 2149634 w 2503889"/>
                <a:gd name="connsiteY303" fmla="*/ 322114 h 1773943"/>
                <a:gd name="connsiteX304" fmla="*/ 2054970 w 2503889"/>
                <a:gd name="connsiteY304" fmla="*/ 249590 h 1773943"/>
                <a:gd name="connsiteX305" fmla="*/ 1919148 w 2503889"/>
                <a:gd name="connsiteY305" fmla="*/ 171462 h 1773943"/>
                <a:gd name="connsiteX306" fmla="*/ 2035378 w 2503889"/>
                <a:gd name="connsiteY306" fmla="*/ 1026 h 1773943"/>
                <a:gd name="connsiteX307" fmla="*/ 2055785 w 2503889"/>
                <a:gd name="connsiteY307" fmla="*/ 1 h 1773943"/>
                <a:gd name="connsiteX0" fmla="*/ 0 w 2503889"/>
                <a:gd name="connsiteY0" fmla="*/ 1773942 h 1773943"/>
                <a:gd name="connsiteX1" fmla="*/ 1251944 w 2503889"/>
                <a:gd name="connsiteY1" fmla="*/ 1773942 h 1773943"/>
                <a:gd name="connsiteX2" fmla="*/ 2503889 w 2503889"/>
                <a:gd name="connsiteY2" fmla="*/ 1773942 h 1773943"/>
                <a:gd name="connsiteX3" fmla="*/ 0 w 2503889"/>
                <a:gd name="connsiteY3" fmla="*/ 1773943 h 1773943"/>
                <a:gd name="connsiteX4" fmla="*/ 0 w 2503889"/>
                <a:gd name="connsiteY4" fmla="*/ 1773942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1125460 w 2503889"/>
                <a:gd name="connsiteY18" fmla="*/ 666919 h 1773943"/>
                <a:gd name="connsiteX19" fmla="*/ 2046389 w 2503889"/>
                <a:gd name="connsiteY19" fmla="*/ 656775 h 1773943"/>
                <a:gd name="connsiteX20" fmla="*/ 2008274 w 2503889"/>
                <a:gd name="connsiteY20" fmla="*/ 660477 h 1773943"/>
                <a:gd name="connsiteX21" fmla="*/ 1924459 w 2503889"/>
                <a:gd name="connsiteY21" fmla="*/ 813142 h 1773943"/>
                <a:gd name="connsiteX22" fmla="*/ 1938584 w 2503889"/>
                <a:gd name="connsiteY22" fmla="*/ 905443 h 1773943"/>
                <a:gd name="connsiteX23" fmla="*/ 2135921 w 2503889"/>
                <a:gd name="connsiteY23" fmla="*/ 912703 h 1773943"/>
                <a:gd name="connsiteX24" fmla="*/ 2137192 w 2503889"/>
                <a:gd name="connsiteY24" fmla="*/ 717390 h 1773943"/>
                <a:gd name="connsiteX25" fmla="*/ 2046389 w 2503889"/>
                <a:gd name="connsiteY25" fmla="*/ 656775 h 1773943"/>
                <a:gd name="connsiteX26" fmla="*/ 276203 w 2503889"/>
                <a:gd name="connsiteY26" fmla="*/ 613205 h 1773943"/>
                <a:gd name="connsiteX27" fmla="*/ 448506 w 2503889"/>
                <a:gd name="connsiteY27" fmla="*/ 613868 h 1773943"/>
                <a:gd name="connsiteX28" fmla="*/ 620810 w 2503889"/>
                <a:gd name="connsiteY28" fmla="*/ 614533 h 1773943"/>
                <a:gd name="connsiteX29" fmla="*/ 620810 w 2503889"/>
                <a:gd name="connsiteY29" fmla="*/ 680305 h 1773943"/>
                <a:gd name="connsiteX30" fmla="*/ 620810 w 2503889"/>
                <a:gd name="connsiteY30" fmla="*/ 746079 h 1773943"/>
                <a:gd name="connsiteX31" fmla="*/ 599475 w 2503889"/>
                <a:gd name="connsiteY31" fmla="*/ 746827 h 1773943"/>
                <a:gd name="connsiteX32" fmla="*/ 577134 w 2503889"/>
                <a:gd name="connsiteY32" fmla="*/ 744247 h 1773943"/>
                <a:gd name="connsiteX33" fmla="*/ 569493 w 2503889"/>
                <a:gd name="connsiteY33" fmla="*/ 718828 h 1773943"/>
                <a:gd name="connsiteX34" fmla="*/ 470544 w 2503889"/>
                <a:gd name="connsiteY34" fmla="*/ 667409 h 1773943"/>
                <a:gd name="connsiteX35" fmla="*/ 413013 w 2503889"/>
                <a:gd name="connsiteY35" fmla="*/ 667409 h 1773943"/>
                <a:gd name="connsiteX36" fmla="*/ 413013 w 2503889"/>
                <a:gd name="connsiteY36" fmla="*/ 728024 h 1773943"/>
                <a:gd name="connsiteX37" fmla="*/ 413013 w 2503889"/>
                <a:gd name="connsiteY37" fmla="*/ 788637 h 1773943"/>
                <a:gd name="connsiteX38" fmla="*/ 469485 w 2503889"/>
                <a:gd name="connsiteY38" fmla="*/ 788637 h 1773943"/>
                <a:gd name="connsiteX39" fmla="*/ 533045 w 2503889"/>
                <a:gd name="connsiteY39" fmla="*/ 819589 h 1773943"/>
                <a:gd name="connsiteX40" fmla="*/ 469485 w 2503889"/>
                <a:gd name="connsiteY40" fmla="*/ 850541 h 1773943"/>
                <a:gd name="connsiteX41" fmla="*/ 413013 w 2503889"/>
                <a:gd name="connsiteY41" fmla="*/ 850541 h 1773943"/>
                <a:gd name="connsiteX42" fmla="*/ 413013 w 2503889"/>
                <a:gd name="connsiteY42" fmla="*/ 905997 h 1773943"/>
                <a:gd name="connsiteX43" fmla="*/ 413013 w 2503889"/>
                <a:gd name="connsiteY43" fmla="*/ 961453 h 1773943"/>
                <a:gd name="connsiteX44" fmla="*/ 440116 w 2503889"/>
                <a:gd name="connsiteY44" fmla="*/ 961453 h 1773943"/>
                <a:gd name="connsiteX45" fmla="*/ 467220 w 2503889"/>
                <a:gd name="connsiteY45" fmla="*/ 961453 h 1773943"/>
                <a:gd name="connsiteX46" fmla="*/ 467220 w 2503889"/>
                <a:gd name="connsiteY46" fmla="*/ 987246 h 1773943"/>
                <a:gd name="connsiteX47" fmla="*/ 467220 w 2503889"/>
                <a:gd name="connsiteY47" fmla="*/ 1013039 h 1773943"/>
                <a:gd name="connsiteX48" fmla="*/ 371711 w 2503889"/>
                <a:gd name="connsiteY48" fmla="*/ 1013039 h 1773943"/>
                <a:gd name="connsiteX49" fmla="*/ 276203 w 2503889"/>
                <a:gd name="connsiteY49" fmla="*/ 1013039 h 1773943"/>
                <a:gd name="connsiteX50" fmla="*/ 276203 w 2503889"/>
                <a:gd name="connsiteY50" fmla="*/ 987246 h 1773943"/>
                <a:gd name="connsiteX51" fmla="*/ 276203 w 2503889"/>
                <a:gd name="connsiteY51" fmla="*/ 961453 h 1773943"/>
                <a:gd name="connsiteX52" fmla="*/ 299434 w 2503889"/>
                <a:gd name="connsiteY52" fmla="*/ 961453 h 1773943"/>
                <a:gd name="connsiteX53" fmla="*/ 322666 w 2503889"/>
                <a:gd name="connsiteY53" fmla="*/ 961453 h 1773943"/>
                <a:gd name="connsiteX54" fmla="*/ 322666 w 2503889"/>
                <a:gd name="connsiteY54" fmla="*/ 814430 h 1773943"/>
                <a:gd name="connsiteX55" fmla="*/ 322666 w 2503889"/>
                <a:gd name="connsiteY55" fmla="*/ 667409 h 1773943"/>
                <a:gd name="connsiteX56" fmla="*/ 299434 w 2503889"/>
                <a:gd name="connsiteY56" fmla="*/ 667409 h 1773943"/>
                <a:gd name="connsiteX57" fmla="*/ 276203 w 2503889"/>
                <a:gd name="connsiteY57" fmla="*/ 667409 h 1773943"/>
                <a:gd name="connsiteX58" fmla="*/ 276203 w 2503889"/>
                <a:gd name="connsiteY58" fmla="*/ 640307 h 1773943"/>
                <a:gd name="connsiteX59" fmla="*/ 276203 w 2503889"/>
                <a:gd name="connsiteY59" fmla="*/ 613205 h 1773943"/>
                <a:gd name="connsiteX60" fmla="*/ 988649 w 2503889"/>
                <a:gd name="connsiteY60" fmla="*/ 612837 h 1773943"/>
                <a:gd name="connsiteX61" fmla="*/ 1120942 w 2503889"/>
                <a:gd name="connsiteY61" fmla="*/ 613927 h 1773943"/>
                <a:gd name="connsiteX62" fmla="*/ 1298015 w 2503889"/>
                <a:gd name="connsiteY62" fmla="*/ 630795 h 1773943"/>
                <a:gd name="connsiteX63" fmla="*/ 1351325 w 2503889"/>
                <a:gd name="connsiteY63" fmla="*/ 720233 h 1773943"/>
                <a:gd name="connsiteX64" fmla="*/ 1274886 w 2503889"/>
                <a:gd name="connsiteY64" fmla="*/ 817997 h 1773943"/>
                <a:gd name="connsiteX65" fmla="*/ 1264852 w 2503889"/>
                <a:gd name="connsiteY65" fmla="*/ 822910 h 1773943"/>
                <a:gd name="connsiteX66" fmla="*/ 1328236 w 2503889"/>
                <a:gd name="connsiteY66" fmla="*/ 906178 h 1773943"/>
                <a:gd name="connsiteX67" fmla="*/ 1366595 w 2503889"/>
                <a:gd name="connsiteY67" fmla="*/ 966612 h 1773943"/>
                <a:gd name="connsiteX68" fmla="*/ 1383592 w 2503889"/>
                <a:gd name="connsiteY68" fmla="*/ 991740 h 1773943"/>
                <a:gd name="connsiteX69" fmla="*/ 1337980 w 2503889"/>
                <a:gd name="connsiteY69" fmla="*/ 1016908 h 1773943"/>
                <a:gd name="connsiteX70" fmla="*/ 1243987 w 2503889"/>
                <a:gd name="connsiteY70" fmla="*/ 944346 h 1773943"/>
                <a:gd name="connsiteX71" fmla="*/ 1157081 w 2503889"/>
                <a:gd name="connsiteY71" fmla="*/ 845764 h 1773943"/>
                <a:gd name="connsiteX72" fmla="*/ 1125460 w 2503889"/>
                <a:gd name="connsiteY72" fmla="*/ 844854 h 1773943"/>
                <a:gd name="connsiteX73" fmla="*/ 1125460 w 2503889"/>
                <a:gd name="connsiteY73" fmla="*/ 903063 h 1773943"/>
                <a:gd name="connsiteX74" fmla="*/ 1125460 w 2503889"/>
                <a:gd name="connsiteY74" fmla="*/ 961272 h 1773943"/>
                <a:gd name="connsiteX75" fmla="*/ 1151918 w 2503889"/>
                <a:gd name="connsiteY75" fmla="*/ 962008 h 1773943"/>
                <a:gd name="connsiteX76" fmla="*/ 1178377 w 2503889"/>
                <a:gd name="connsiteY76" fmla="*/ 962742 h 1773943"/>
                <a:gd name="connsiteX77" fmla="*/ 1179113 w 2503889"/>
                <a:gd name="connsiteY77" fmla="*/ 987891 h 1773943"/>
                <a:gd name="connsiteX78" fmla="*/ 1179855 w 2503889"/>
                <a:gd name="connsiteY78" fmla="*/ 1013039 h 1773943"/>
                <a:gd name="connsiteX79" fmla="*/ 999064 w 2503889"/>
                <a:gd name="connsiteY79" fmla="*/ 1013039 h 1773943"/>
                <a:gd name="connsiteX80" fmla="*/ 818282 w 2503889"/>
                <a:gd name="connsiteY80" fmla="*/ 1013039 h 1773943"/>
                <a:gd name="connsiteX81" fmla="*/ 818282 w 2503889"/>
                <a:gd name="connsiteY81" fmla="*/ 987246 h 1773943"/>
                <a:gd name="connsiteX82" fmla="*/ 818282 w 2503889"/>
                <a:gd name="connsiteY82" fmla="*/ 961453 h 1773943"/>
                <a:gd name="connsiteX83" fmla="*/ 840223 w 2503889"/>
                <a:gd name="connsiteY83" fmla="*/ 961453 h 1773943"/>
                <a:gd name="connsiteX84" fmla="*/ 850768 w 2503889"/>
                <a:gd name="connsiteY84" fmla="*/ 925342 h 1773943"/>
                <a:gd name="connsiteX85" fmla="*/ 839558 w 2503889"/>
                <a:gd name="connsiteY85" fmla="*/ 895679 h 1773943"/>
                <a:gd name="connsiteX86" fmla="*/ 766603 w 2503889"/>
                <a:gd name="connsiteY86" fmla="*/ 895679 h 1773943"/>
                <a:gd name="connsiteX87" fmla="*/ 693642 w 2503889"/>
                <a:gd name="connsiteY87" fmla="*/ 895679 h 1773943"/>
                <a:gd name="connsiteX88" fmla="*/ 681464 w 2503889"/>
                <a:gd name="connsiteY88" fmla="*/ 927921 h 1773943"/>
                <a:gd name="connsiteX89" fmla="*/ 669287 w 2503889"/>
                <a:gd name="connsiteY89" fmla="*/ 960163 h 1773943"/>
                <a:gd name="connsiteX90" fmla="*/ 692157 w 2503889"/>
                <a:gd name="connsiteY90" fmla="*/ 960904 h 1773943"/>
                <a:gd name="connsiteX91" fmla="*/ 715028 w 2503889"/>
                <a:gd name="connsiteY91" fmla="*/ 961646 h 1773943"/>
                <a:gd name="connsiteX92" fmla="*/ 715028 w 2503889"/>
                <a:gd name="connsiteY92" fmla="*/ 987343 h 1773943"/>
                <a:gd name="connsiteX93" fmla="*/ 715028 w 2503889"/>
                <a:gd name="connsiteY93" fmla="*/ 1013039 h 1773943"/>
                <a:gd name="connsiteX94" fmla="*/ 638879 w 2503889"/>
                <a:gd name="connsiteY94" fmla="*/ 1013039 h 1773943"/>
                <a:gd name="connsiteX95" fmla="*/ 562730 w 2503889"/>
                <a:gd name="connsiteY95" fmla="*/ 1013039 h 1773943"/>
                <a:gd name="connsiteX96" fmla="*/ 562730 w 2503889"/>
                <a:gd name="connsiteY96" fmla="*/ 987355 h 1773943"/>
                <a:gd name="connsiteX97" fmla="*/ 562730 w 2503889"/>
                <a:gd name="connsiteY97" fmla="*/ 961672 h 1773943"/>
                <a:gd name="connsiteX98" fmla="*/ 582206 w 2503889"/>
                <a:gd name="connsiteY98" fmla="*/ 960918 h 1773943"/>
                <a:gd name="connsiteX99" fmla="*/ 601676 w 2503889"/>
                <a:gd name="connsiteY99" fmla="*/ 960163 h 1773943"/>
                <a:gd name="connsiteX100" fmla="*/ 621081 w 2503889"/>
                <a:gd name="connsiteY100" fmla="*/ 912446 h 1773943"/>
                <a:gd name="connsiteX101" fmla="*/ 684026 w 2503889"/>
                <a:gd name="connsiteY101" fmla="*/ 755107 h 1773943"/>
                <a:gd name="connsiteX102" fmla="*/ 731929 w 2503889"/>
                <a:gd name="connsiteY102" fmla="*/ 635167 h 1773943"/>
                <a:gd name="connsiteX103" fmla="*/ 738532 w 2503889"/>
                <a:gd name="connsiteY103" fmla="*/ 618982 h 1773943"/>
                <a:gd name="connsiteX104" fmla="*/ 780168 w 2503889"/>
                <a:gd name="connsiteY104" fmla="*/ 613823 h 1773943"/>
                <a:gd name="connsiteX105" fmla="*/ 819572 w 2503889"/>
                <a:gd name="connsiteY105" fmla="*/ 614533 h 1773943"/>
                <a:gd name="connsiteX106" fmla="*/ 834621 w 2503889"/>
                <a:gd name="connsiteY106" fmla="*/ 651933 h 1773943"/>
                <a:gd name="connsiteX107" fmla="*/ 866404 w 2503889"/>
                <a:gd name="connsiteY107" fmla="*/ 729313 h 1773943"/>
                <a:gd name="connsiteX108" fmla="*/ 912784 w 2503889"/>
                <a:gd name="connsiteY108" fmla="*/ 842803 h 1773943"/>
                <a:gd name="connsiteX109" fmla="*/ 951704 w 2503889"/>
                <a:gd name="connsiteY109" fmla="*/ 938883 h 1773943"/>
                <a:gd name="connsiteX110" fmla="*/ 960964 w 2503889"/>
                <a:gd name="connsiteY110" fmla="*/ 961453 h 1773943"/>
                <a:gd name="connsiteX111" fmla="*/ 998039 w 2503889"/>
                <a:gd name="connsiteY111" fmla="*/ 961453 h 1773943"/>
                <a:gd name="connsiteX112" fmla="*/ 1035113 w 2503889"/>
                <a:gd name="connsiteY112" fmla="*/ 961453 h 1773943"/>
                <a:gd name="connsiteX113" fmla="*/ 1035113 w 2503889"/>
                <a:gd name="connsiteY113" fmla="*/ 814430 h 1773943"/>
                <a:gd name="connsiteX114" fmla="*/ 1035113 w 2503889"/>
                <a:gd name="connsiteY114" fmla="*/ 667409 h 1773943"/>
                <a:gd name="connsiteX115" fmla="*/ 1011881 w 2503889"/>
                <a:gd name="connsiteY115" fmla="*/ 667409 h 1773943"/>
                <a:gd name="connsiteX116" fmla="*/ 988649 w 2503889"/>
                <a:gd name="connsiteY116" fmla="*/ 667409 h 1773943"/>
                <a:gd name="connsiteX117" fmla="*/ 988649 w 2503889"/>
                <a:gd name="connsiteY117" fmla="*/ 640120 h 1773943"/>
                <a:gd name="connsiteX118" fmla="*/ 988649 w 2503889"/>
                <a:gd name="connsiteY118" fmla="*/ 612837 h 1773943"/>
                <a:gd name="connsiteX119" fmla="*/ 2036438 w 2503889"/>
                <a:gd name="connsiteY119" fmla="*/ 600060 h 1773943"/>
                <a:gd name="connsiteX120" fmla="*/ 2096446 w 2503889"/>
                <a:gd name="connsiteY120" fmla="*/ 607956 h 1773943"/>
                <a:gd name="connsiteX121" fmla="*/ 2102492 w 2503889"/>
                <a:gd name="connsiteY121" fmla="*/ 1016934 h 1773943"/>
                <a:gd name="connsiteX122" fmla="*/ 1832931 w 2503889"/>
                <a:gd name="connsiteY122" fmla="*/ 870699 h 1773943"/>
                <a:gd name="connsiteX123" fmla="*/ 2036438 w 2503889"/>
                <a:gd name="connsiteY123" fmla="*/ 600060 h 1773943"/>
                <a:gd name="connsiteX124" fmla="*/ 1617737 w 2503889"/>
                <a:gd name="connsiteY124" fmla="*/ 599882 h 1773943"/>
                <a:gd name="connsiteX125" fmla="*/ 1673992 w 2503889"/>
                <a:gd name="connsiteY125" fmla="*/ 606756 h 1773943"/>
                <a:gd name="connsiteX126" fmla="*/ 1747560 w 2503889"/>
                <a:gd name="connsiteY126" fmla="*/ 630795 h 1773943"/>
                <a:gd name="connsiteX127" fmla="*/ 1761757 w 2503889"/>
                <a:gd name="connsiteY127" fmla="*/ 637747 h 1773943"/>
                <a:gd name="connsiteX128" fmla="*/ 1761757 w 2503889"/>
                <a:gd name="connsiteY128" fmla="*/ 689333 h 1773943"/>
                <a:gd name="connsiteX129" fmla="*/ 1761757 w 2503889"/>
                <a:gd name="connsiteY129" fmla="*/ 740920 h 1773943"/>
                <a:gd name="connsiteX130" fmla="*/ 1740487 w 2503889"/>
                <a:gd name="connsiteY130" fmla="*/ 741668 h 1773943"/>
                <a:gd name="connsiteX131" fmla="*/ 1719217 w 2503889"/>
                <a:gd name="connsiteY131" fmla="*/ 742416 h 1773943"/>
                <a:gd name="connsiteX132" fmla="*/ 1709098 w 2503889"/>
                <a:gd name="connsiteY132" fmla="*/ 720524 h 1773943"/>
                <a:gd name="connsiteX133" fmla="*/ 1614622 w 2503889"/>
                <a:gd name="connsiteY133" fmla="*/ 658440 h 1773943"/>
                <a:gd name="connsiteX134" fmla="*/ 1498494 w 2503889"/>
                <a:gd name="connsiteY134" fmla="*/ 813142 h 1773943"/>
                <a:gd name="connsiteX135" fmla="*/ 1577405 w 2503889"/>
                <a:gd name="connsiteY135" fmla="*/ 964122 h 1773943"/>
                <a:gd name="connsiteX136" fmla="*/ 1670765 w 2503889"/>
                <a:gd name="connsiteY136" fmla="*/ 962833 h 1773943"/>
                <a:gd name="connsiteX137" fmla="*/ 1683026 w 2503889"/>
                <a:gd name="connsiteY137" fmla="*/ 958389 h 1773943"/>
                <a:gd name="connsiteX138" fmla="*/ 1683026 w 2503889"/>
                <a:gd name="connsiteY138" fmla="*/ 909621 h 1773943"/>
                <a:gd name="connsiteX139" fmla="*/ 1683026 w 2503889"/>
                <a:gd name="connsiteY139" fmla="*/ 860859 h 1773943"/>
                <a:gd name="connsiteX140" fmla="*/ 1649405 w 2503889"/>
                <a:gd name="connsiteY140" fmla="*/ 860859 h 1773943"/>
                <a:gd name="connsiteX141" fmla="*/ 1615783 w 2503889"/>
                <a:gd name="connsiteY141" fmla="*/ 860859 h 1773943"/>
                <a:gd name="connsiteX142" fmla="*/ 1613266 w 2503889"/>
                <a:gd name="connsiteY142" fmla="*/ 854242 h 1773943"/>
                <a:gd name="connsiteX143" fmla="*/ 1615267 w 2503889"/>
                <a:gd name="connsiteY143" fmla="*/ 806912 h 1773943"/>
                <a:gd name="connsiteX144" fmla="*/ 1694643 w 2503889"/>
                <a:gd name="connsiteY144" fmla="*/ 802114 h 1773943"/>
                <a:gd name="connsiteX145" fmla="*/ 1769501 w 2503889"/>
                <a:gd name="connsiteY145" fmla="*/ 802824 h 1773943"/>
                <a:gd name="connsiteX146" fmla="*/ 1770179 w 2503889"/>
                <a:gd name="connsiteY146" fmla="*/ 893301 h 1773943"/>
                <a:gd name="connsiteX147" fmla="*/ 1770857 w 2503889"/>
                <a:gd name="connsiteY147" fmla="*/ 983777 h 1773943"/>
                <a:gd name="connsiteX148" fmla="*/ 1749528 w 2503889"/>
                <a:gd name="connsiteY148" fmla="*/ 992979 h 1773943"/>
                <a:gd name="connsiteX149" fmla="*/ 1400423 w 2503889"/>
                <a:gd name="connsiteY149" fmla="*/ 813142 h 1773943"/>
                <a:gd name="connsiteX150" fmla="*/ 1617737 w 2503889"/>
                <a:gd name="connsiteY150" fmla="*/ 599882 h 1773943"/>
                <a:gd name="connsiteX151" fmla="*/ 1641838 w 2503889"/>
                <a:gd name="connsiteY151" fmla="*/ 9713 h 1773943"/>
                <a:gd name="connsiteX152" fmla="*/ 1735731 w 2503889"/>
                <a:gd name="connsiteY152" fmla="*/ 11246 h 1773943"/>
                <a:gd name="connsiteX153" fmla="*/ 1739816 w 2503889"/>
                <a:gd name="connsiteY153" fmla="*/ 38239 h 1773943"/>
                <a:gd name="connsiteX154" fmla="*/ 1739816 w 2503889"/>
                <a:gd name="connsiteY154" fmla="*/ 63665 h 1773943"/>
                <a:gd name="connsiteX155" fmla="*/ 1713357 w 2503889"/>
                <a:gd name="connsiteY155" fmla="*/ 64399 h 1773943"/>
                <a:gd name="connsiteX156" fmla="*/ 1686899 w 2503889"/>
                <a:gd name="connsiteY156" fmla="*/ 65135 h 1773943"/>
                <a:gd name="connsiteX157" fmla="*/ 1686234 w 2503889"/>
                <a:gd name="connsiteY157" fmla="*/ 211512 h 1773943"/>
                <a:gd name="connsiteX158" fmla="*/ 1685563 w 2503889"/>
                <a:gd name="connsiteY158" fmla="*/ 357889 h 1773943"/>
                <a:gd name="connsiteX159" fmla="*/ 1733175 w 2503889"/>
                <a:gd name="connsiteY159" fmla="*/ 357889 h 1773943"/>
                <a:gd name="connsiteX160" fmla="*/ 1825226 w 2503889"/>
                <a:gd name="connsiteY160" fmla="*/ 294960 h 1773943"/>
                <a:gd name="connsiteX161" fmla="*/ 1830795 w 2503889"/>
                <a:gd name="connsiteY161" fmla="*/ 272771 h 1773943"/>
                <a:gd name="connsiteX162" fmla="*/ 1852368 w 2503889"/>
                <a:gd name="connsiteY162" fmla="*/ 272771 h 1773943"/>
                <a:gd name="connsiteX163" fmla="*/ 1876065 w 2503889"/>
                <a:gd name="connsiteY163" fmla="*/ 347572 h 1773943"/>
                <a:gd name="connsiteX164" fmla="*/ 1875335 w 2503889"/>
                <a:gd name="connsiteY164" fmla="*/ 410765 h 1773943"/>
                <a:gd name="connsiteX165" fmla="*/ 1712712 w 2503889"/>
                <a:gd name="connsiteY165" fmla="*/ 410765 h 1773943"/>
                <a:gd name="connsiteX166" fmla="*/ 1550088 w 2503889"/>
                <a:gd name="connsiteY166" fmla="*/ 410765 h 1773943"/>
                <a:gd name="connsiteX167" fmla="*/ 1550088 w 2503889"/>
                <a:gd name="connsiteY167" fmla="*/ 384972 h 1773943"/>
                <a:gd name="connsiteX168" fmla="*/ 1550088 w 2503889"/>
                <a:gd name="connsiteY168" fmla="*/ 359179 h 1773943"/>
                <a:gd name="connsiteX169" fmla="*/ 1573966 w 2503889"/>
                <a:gd name="connsiteY169" fmla="*/ 358437 h 1773943"/>
                <a:gd name="connsiteX170" fmla="*/ 1597843 w 2503889"/>
                <a:gd name="connsiteY170" fmla="*/ 357696 h 1773943"/>
                <a:gd name="connsiteX171" fmla="*/ 1597843 w 2503889"/>
                <a:gd name="connsiteY171" fmla="*/ 210770 h 1773943"/>
                <a:gd name="connsiteX172" fmla="*/ 1597843 w 2503889"/>
                <a:gd name="connsiteY172" fmla="*/ 63845 h 1773943"/>
                <a:gd name="connsiteX173" fmla="*/ 1573320 w 2503889"/>
                <a:gd name="connsiteY173" fmla="*/ 63845 h 1773943"/>
                <a:gd name="connsiteX174" fmla="*/ 1548797 w 2503889"/>
                <a:gd name="connsiteY174" fmla="*/ 63845 h 1773943"/>
                <a:gd name="connsiteX175" fmla="*/ 1548797 w 2503889"/>
                <a:gd name="connsiteY175" fmla="*/ 38484 h 1773943"/>
                <a:gd name="connsiteX176" fmla="*/ 1550520 w 2503889"/>
                <a:gd name="connsiteY176" fmla="*/ 11401 h 1773943"/>
                <a:gd name="connsiteX177" fmla="*/ 1641838 w 2503889"/>
                <a:gd name="connsiteY177" fmla="*/ 9713 h 1773943"/>
                <a:gd name="connsiteX178" fmla="*/ 1319195 w 2503889"/>
                <a:gd name="connsiteY178" fmla="*/ 9477 h 1773943"/>
                <a:gd name="connsiteX179" fmla="*/ 1380469 w 2503889"/>
                <a:gd name="connsiteY179" fmla="*/ 11872 h 1773943"/>
                <a:gd name="connsiteX180" fmla="*/ 1383051 w 2503889"/>
                <a:gd name="connsiteY180" fmla="*/ 38265 h 1773943"/>
                <a:gd name="connsiteX181" fmla="*/ 1382302 w 2503889"/>
                <a:gd name="connsiteY181" fmla="*/ 62555 h 1773943"/>
                <a:gd name="connsiteX182" fmla="*/ 1354553 w 2503889"/>
                <a:gd name="connsiteY182" fmla="*/ 63291 h 1773943"/>
                <a:gd name="connsiteX183" fmla="*/ 1326803 w 2503889"/>
                <a:gd name="connsiteY183" fmla="*/ 64019 h 1773943"/>
                <a:gd name="connsiteX184" fmla="*/ 1326803 w 2503889"/>
                <a:gd name="connsiteY184" fmla="*/ 210958 h 1773943"/>
                <a:gd name="connsiteX185" fmla="*/ 1326803 w 2503889"/>
                <a:gd name="connsiteY185" fmla="*/ 357889 h 1773943"/>
                <a:gd name="connsiteX186" fmla="*/ 1375203 w 2503889"/>
                <a:gd name="connsiteY186" fmla="*/ 357831 h 1773943"/>
                <a:gd name="connsiteX187" fmla="*/ 1466311 w 2503889"/>
                <a:gd name="connsiteY187" fmla="*/ 300215 h 1773943"/>
                <a:gd name="connsiteX188" fmla="*/ 1473107 w 2503889"/>
                <a:gd name="connsiteY188" fmla="*/ 274060 h 1773943"/>
                <a:gd name="connsiteX189" fmla="*/ 1495461 w 2503889"/>
                <a:gd name="connsiteY189" fmla="*/ 273312 h 1773943"/>
                <a:gd name="connsiteX190" fmla="*/ 1517821 w 2503889"/>
                <a:gd name="connsiteY190" fmla="*/ 272571 h 1773943"/>
                <a:gd name="connsiteX191" fmla="*/ 1517821 w 2503889"/>
                <a:gd name="connsiteY191" fmla="*/ 342329 h 1773943"/>
                <a:gd name="connsiteX192" fmla="*/ 1517821 w 2503889"/>
                <a:gd name="connsiteY192" fmla="*/ 412094 h 1773943"/>
                <a:gd name="connsiteX193" fmla="*/ 1354553 w 2503889"/>
                <a:gd name="connsiteY193" fmla="*/ 411430 h 1773943"/>
                <a:gd name="connsiteX194" fmla="*/ 1191283 w 2503889"/>
                <a:gd name="connsiteY194" fmla="*/ 410765 h 1773943"/>
                <a:gd name="connsiteX195" fmla="*/ 1190535 w 2503889"/>
                <a:gd name="connsiteY195" fmla="*/ 387938 h 1773943"/>
                <a:gd name="connsiteX196" fmla="*/ 1218723 w 2503889"/>
                <a:gd name="connsiteY196" fmla="*/ 357889 h 1773943"/>
                <a:gd name="connsiteX197" fmla="*/ 1241665 w 2503889"/>
                <a:gd name="connsiteY197" fmla="*/ 357889 h 1773943"/>
                <a:gd name="connsiteX198" fmla="*/ 1240993 w 2503889"/>
                <a:gd name="connsiteY198" fmla="*/ 211512 h 1773943"/>
                <a:gd name="connsiteX199" fmla="*/ 1240329 w 2503889"/>
                <a:gd name="connsiteY199" fmla="*/ 65135 h 1773943"/>
                <a:gd name="connsiteX200" fmla="*/ 1215806 w 2503889"/>
                <a:gd name="connsiteY200" fmla="*/ 63845 h 1773943"/>
                <a:gd name="connsiteX201" fmla="*/ 1191283 w 2503889"/>
                <a:gd name="connsiteY201" fmla="*/ 62555 h 1773943"/>
                <a:gd name="connsiteX202" fmla="*/ 1190535 w 2503889"/>
                <a:gd name="connsiteY202" fmla="*/ 39729 h 1773943"/>
                <a:gd name="connsiteX203" fmla="*/ 1192787 w 2503889"/>
                <a:gd name="connsiteY203" fmla="*/ 13290 h 1773943"/>
                <a:gd name="connsiteX204" fmla="*/ 1319195 w 2503889"/>
                <a:gd name="connsiteY204" fmla="*/ 9477 h 1773943"/>
                <a:gd name="connsiteX205" fmla="*/ 533759 w 2503889"/>
                <a:gd name="connsiteY205" fmla="*/ 9254 h 1773943"/>
                <a:gd name="connsiteX206" fmla="*/ 575352 w 2503889"/>
                <a:gd name="connsiteY206" fmla="*/ 14309 h 1773943"/>
                <a:gd name="connsiteX207" fmla="*/ 645713 w 2503889"/>
                <a:gd name="connsiteY207" fmla="*/ 264259 h 1773943"/>
                <a:gd name="connsiteX208" fmla="*/ 654858 w 2503889"/>
                <a:gd name="connsiteY208" fmla="*/ 295069 h 1773943"/>
                <a:gd name="connsiteX209" fmla="*/ 715028 w 2503889"/>
                <a:gd name="connsiteY209" fmla="*/ 67805 h 1773943"/>
                <a:gd name="connsiteX210" fmla="*/ 689125 w 2503889"/>
                <a:gd name="connsiteY210" fmla="*/ 63845 h 1773943"/>
                <a:gd name="connsiteX211" fmla="*/ 663221 w 2503889"/>
                <a:gd name="connsiteY211" fmla="*/ 63845 h 1773943"/>
                <a:gd name="connsiteX212" fmla="*/ 663957 w 2503889"/>
                <a:gd name="connsiteY212" fmla="*/ 37407 h 1773943"/>
                <a:gd name="connsiteX213" fmla="*/ 664692 w 2503889"/>
                <a:gd name="connsiteY213" fmla="*/ 10969 h 1773943"/>
                <a:gd name="connsiteX214" fmla="*/ 900884 w 2503889"/>
                <a:gd name="connsiteY214" fmla="*/ 10259 h 1773943"/>
                <a:gd name="connsiteX215" fmla="*/ 1142929 w 2503889"/>
                <a:gd name="connsiteY215" fmla="*/ 10962 h 1773943"/>
                <a:gd name="connsiteX216" fmla="*/ 1148782 w 2503889"/>
                <a:gd name="connsiteY216" fmla="*/ 12381 h 1773943"/>
                <a:gd name="connsiteX217" fmla="*/ 1148091 w 2503889"/>
                <a:gd name="connsiteY217" fmla="*/ 77444 h 1773943"/>
                <a:gd name="connsiteX218" fmla="*/ 1147401 w 2503889"/>
                <a:gd name="connsiteY218" fmla="*/ 142515 h 1773943"/>
                <a:gd name="connsiteX219" fmla="*/ 1125711 w 2503889"/>
                <a:gd name="connsiteY219" fmla="*/ 142515 h 1773943"/>
                <a:gd name="connsiteX220" fmla="*/ 1104021 w 2503889"/>
                <a:gd name="connsiteY220" fmla="*/ 142515 h 1773943"/>
                <a:gd name="connsiteX221" fmla="*/ 1095942 w 2503889"/>
                <a:gd name="connsiteY221" fmla="*/ 117450 h 1773943"/>
                <a:gd name="connsiteX222" fmla="*/ 993167 w 2503889"/>
                <a:gd name="connsiteY222" fmla="*/ 63955 h 1773943"/>
                <a:gd name="connsiteX223" fmla="*/ 944766 w 2503889"/>
                <a:gd name="connsiteY223" fmla="*/ 63845 h 1773943"/>
                <a:gd name="connsiteX224" fmla="*/ 944766 w 2503889"/>
                <a:gd name="connsiteY224" fmla="*/ 121880 h 1773943"/>
                <a:gd name="connsiteX225" fmla="*/ 944766 w 2503889"/>
                <a:gd name="connsiteY225" fmla="*/ 179915 h 1773943"/>
                <a:gd name="connsiteX226" fmla="*/ 1001621 w 2503889"/>
                <a:gd name="connsiteY226" fmla="*/ 179915 h 1773943"/>
                <a:gd name="connsiteX227" fmla="*/ 1058474 w 2503889"/>
                <a:gd name="connsiteY227" fmla="*/ 179915 h 1773943"/>
                <a:gd name="connsiteX228" fmla="*/ 1060991 w 2503889"/>
                <a:gd name="connsiteY228" fmla="*/ 186531 h 1773943"/>
                <a:gd name="connsiteX229" fmla="*/ 1060991 w 2503889"/>
                <a:gd name="connsiteY229" fmla="*/ 232624 h 1773943"/>
                <a:gd name="connsiteX230" fmla="*/ 1058474 w 2503889"/>
                <a:gd name="connsiteY230" fmla="*/ 239240 h 1773943"/>
                <a:gd name="connsiteX231" fmla="*/ 1001621 w 2503889"/>
                <a:gd name="connsiteY231" fmla="*/ 239240 h 1773943"/>
                <a:gd name="connsiteX232" fmla="*/ 944766 w 2503889"/>
                <a:gd name="connsiteY232" fmla="*/ 239240 h 1773943"/>
                <a:gd name="connsiteX233" fmla="*/ 944766 w 2503889"/>
                <a:gd name="connsiteY233" fmla="*/ 298564 h 1773943"/>
                <a:gd name="connsiteX234" fmla="*/ 944766 w 2503889"/>
                <a:gd name="connsiteY234" fmla="*/ 357889 h 1773943"/>
                <a:gd name="connsiteX235" fmla="*/ 1002949 w 2503889"/>
                <a:gd name="connsiteY235" fmla="*/ 357889 h 1773943"/>
                <a:gd name="connsiteX236" fmla="*/ 1101021 w 2503889"/>
                <a:gd name="connsiteY236" fmla="*/ 303723 h 1773943"/>
                <a:gd name="connsiteX237" fmla="*/ 1108849 w 2503889"/>
                <a:gd name="connsiteY237" fmla="*/ 275892 h 1773943"/>
                <a:gd name="connsiteX238" fmla="*/ 1131229 w 2503889"/>
                <a:gd name="connsiteY238" fmla="*/ 273312 h 1773943"/>
                <a:gd name="connsiteX239" fmla="*/ 1152564 w 2503889"/>
                <a:gd name="connsiteY239" fmla="*/ 274060 h 1773943"/>
                <a:gd name="connsiteX240" fmla="*/ 1152564 w 2503889"/>
                <a:gd name="connsiteY240" fmla="*/ 342413 h 1773943"/>
                <a:gd name="connsiteX241" fmla="*/ 1152564 w 2503889"/>
                <a:gd name="connsiteY241" fmla="*/ 410765 h 1773943"/>
                <a:gd name="connsiteX242" fmla="*/ 980169 w 2503889"/>
                <a:gd name="connsiteY242" fmla="*/ 411430 h 1773943"/>
                <a:gd name="connsiteX243" fmla="*/ 807775 w 2503889"/>
                <a:gd name="connsiteY243" fmla="*/ 412094 h 1773943"/>
                <a:gd name="connsiteX244" fmla="*/ 808511 w 2503889"/>
                <a:gd name="connsiteY244" fmla="*/ 385636 h 1773943"/>
                <a:gd name="connsiteX245" fmla="*/ 809246 w 2503889"/>
                <a:gd name="connsiteY245" fmla="*/ 359179 h 1773943"/>
                <a:gd name="connsiteX246" fmla="*/ 833124 w 2503889"/>
                <a:gd name="connsiteY246" fmla="*/ 358437 h 1773943"/>
                <a:gd name="connsiteX247" fmla="*/ 857001 w 2503889"/>
                <a:gd name="connsiteY247" fmla="*/ 357696 h 1773943"/>
                <a:gd name="connsiteX248" fmla="*/ 857001 w 2503889"/>
                <a:gd name="connsiteY248" fmla="*/ 210770 h 1773943"/>
                <a:gd name="connsiteX249" fmla="*/ 857001 w 2503889"/>
                <a:gd name="connsiteY249" fmla="*/ 63845 h 1773943"/>
                <a:gd name="connsiteX250" fmla="*/ 819921 w 2503889"/>
                <a:gd name="connsiteY250" fmla="*/ 63845 h 1773943"/>
                <a:gd name="connsiteX251" fmla="*/ 782834 w 2503889"/>
                <a:gd name="connsiteY251" fmla="*/ 63845 h 1773943"/>
                <a:gd name="connsiteX252" fmla="*/ 774883 w 2503889"/>
                <a:gd name="connsiteY252" fmla="*/ 88994 h 1773943"/>
                <a:gd name="connsiteX253" fmla="*/ 726780 w 2503889"/>
                <a:gd name="connsiteY253" fmla="*/ 257295 h 1773943"/>
                <a:gd name="connsiteX254" fmla="*/ 684104 w 2503889"/>
                <a:gd name="connsiteY254" fmla="*/ 406252 h 1773943"/>
                <a:gd name="connsiteX255" fmla="*/ 641454 w 2503889"/>
                <a:gd name="connsiteY255" fmla="*/ 412055 h 1773943"/>
                <a:gd name="connsiteX256" fmla="*/ 601320 w 2503889"/>
                <a:gd name="connsiteY256" fmla="*/ 412055 h 1773943"/>
                <a:gd name="connsiteX257" fmla="*/ 598933 w 2503889"/>
                <a:gd name="connsiteY257" fmla="*/ 405781 h 1773943"/>
                <a:gd name="connsiteX258" fmla="*/ 575604 w 2503889"/>
                <a:gd name="connsiteY258" fmla="*/ 322597 h 1773943"/>
                <a:gd name="connsiteX259" fmla="*/ 522307 w 2503889"/>
                <a:gd name="connsiteY259" fmla="*/ 136066 h 1773943"/>
                <a:gd name="connsiteX260" fmla="*/ 506876 w 2503889"/>
                <a:gd name="connsiteY260" fmla="*/ 181205 h 1773943"/>
                <a:gd name="connsiteX261" fmla="*/ 473732 w 2503889"/>
                <a:gd name="connsiteY261" fmla="*/ 294696 h 1773943"/>
                <a:gd name="connsiteX262" fmla="*/ 447241 w 2503889"/>
                <a:gd name="connsiteY262" fmla="*/ 384972 h 1773943"/>
                <a:gd name="connsiteX263" fmla="*/ 439872 w 2503889"/>
                <a:gd name="connsiteY263" fmla="*/ 410765 h 1773943"/>
                <a:gd name="connsiteX264" fmla="*/ 399067 w 2503889"/>
                <a:gd name="connsiteY264" fmla="*/ 410765 h 1773943"/>
                <a:gd name="connsiteX265" fmla="*/ 358269 w 2503889"/>
                <a:gd name="connsiteY265" fmla="*/ 410765 h 1773943"/>
                <a:gd name="connsiteX266" fmla="*/ 340548 w 2503889"/>
                <a:gd name="connsiteY266" fmla="*/ 351440 h 1773943"/>
                <a:gd name="connsiteX267" fmla="*/ 290800 w 2503889"/>
                <a:gd name="connsiteY267" fmla="*/ 178626 h 1773943"/>
                <a:gd name="connsiteX268" fmla="*/ 258779 w 2503889"/>
                <a:gd name="connsiteY268" fmla="*/ 65135 h 1773943"/>
                <a:gd name="connsiteX269" fmla="*/ 235224 w 2503889"/>
                <a:gd name="connsiteY269" fmla="*/ 64393 h 1773943"/>
                <a:gd name="connsiteX270" fmla="*/ 211669 w 2503889"/>
                <a:gd name="connsiteY270" fmla="*/ 63652 h 1773943"/>
                <a:gd name="connsiteX271" fmla="*/ 211669 w 2503889"/>
                <a:gd name="connsiteY271" fmla="*/ 38168 h 1773943"/>
                <a:gd name="connsiteX272" fmla="*/ 214896 w 2503889"/>
                <a:gd name="connsiteY272" fmla="*/ 11388 h 1773943"/>
                <a:gd name="connsiteX273" fmla="*/ 399564 w 2503889"/>
                <a:gd name="connsiteY273" fmla="*/ 11872 h 1773943"/>
                <a:gd name="connsiteX274" fmla="*/ 402146 w 2503889"/>
                <a:gd name="connsiteY274" fmla="*/ 38265 h 1773943"/>
                <a:gd name="connsiteX275" fmla="*/ 401397 w 2503889"/>
                <a:gd name="connsiteY275" fmla="*/ 62555 h 1773943"/>
                <a:gd name="connsiteX276" fmla="*/ 374938 w 2503889"/>
                <a:gd name="connsiteY276" fmla="*/ 63291 h 1773943"/>
                <a:gd name="connsiteX277" fmla="*/ 348480 w 2503889"/>
                <a:gd name="connsiteY277" fmla="*/ 65251 h 1773943"/>
                <a:gd name="connsiteX278" fmla="*/ 385354 w 2503889"/>
                <a:gd name="connsiteY278" fmla="*/ 196681 h 1773943"/>
                <a:gd name="connsiteX279" fmla="*/ 405308 w 2503889"/>
                <a:gd name="connsiteY279" fmla="*/ 268290 h 1773943"/>
                <a:gd name="connsiteX280" fmla="*/ 412142 w 2503889"/>
                <a:gd name="connsiteY280" fmla="*/ 289975 h 1773943"/>
                <a:gd name="connsiteX281" fmla="*/ 476300 w 2503889"/>
                <a:gd name="connsiteY281" fmla="*/ 62555 h 1773943"/>
                <a:gd name="connsiteX282" fmla="*/ 491111 w 2503889"/>
                <a:gd name="connsiteY282" fmla="*/ 12903 h 1773943"/>
                <a:gd name="connsiteX283" fmla="*/ 533759 w 2503889"/>
                <a:gd name="connsiteY283" fmla="*/ 9254 h 1773943"/>
                <a:gd name="connsiteX284" fmla="*/ 2055785 w 2503889"/>
                <a:gd name="connsiteY284" fmla="*/ 1 h 1773943"/>
                <a:gd name="connsiteX285" fmla="*/ 2136050 w 2503889"/>
                <a:gd name="connsiteY285" fmla="*/ 6829 h 1773943"/>
                <a:gd name="connsiteX286" fmla="*/ 2201926 w 2503889"/>
                <a:gd name="connsiteY286" fmla="*/ 29256 h 1773943"/>
                <a:gd name="connsiteX287" fmla="*/ 2217362 w 2503889"/>
                <a:gd name="connsiteY287" fmla="*/ 36175 h 1773943"/>
                <a:gd name="connsiteX288" fmla="*/ 2217362 w 2503889"/>
                <a:gd name="connsiteY288" fmla="*/ 86125 h 1773943"/>
                <a:gd name="connsiteX289" fmla="*/ 2217362 w 2503889"/>
                <a:gd name="connsiteY289" fmla="*/ 136066 h 1773943"/>
                <a:gd name="connsiteX290" fmla="*/ 2194130 w 2503889"/>
                <a:gd name="connsiteY290" fmla="*/ 136066 h 1773943"/>
                <a:gd name="connsiteX291" fmla="*/ 2170898 w 2503889"/>
                <a:gd name="connsiteY291" fmla="*/ 132468 h 1773943"/>
                <a:gd name="connsiteX292" fmla="*/ 2075208 w 2503889"/>
                <a:gd name="connsiteY292" fmla="*/ 57410 h 1773943"/>
                <a:gd name="connsiteX293" fmla="*/ 1997949 w 2503889"/>
                <a:gd name="connsiteY293" fmla="*/ 106894 h 1773943"/>
                <a:gd name="connsiteX294" fmla="*/ 2090877 w 2503889"/>
                <a:gd name="connsiteY294" fmla="*/ 167225 h 1773943"/>
                <a:gd name="connsiteX295" fmla="*/ 2183004 w 2503889"/>
                <a:gd name="connsiteY295" fmla="*/ 197706 h 1773943"/>
                <a:gd name="connsiteX296" fmla="*/ 2177119 w 2503889"/>
                <a:gd name="connsiteY296" fmla="*/ 401196 h 1773943"/>
                <a:gd name="connsiteX297" fmla="*/ 1925671 w 2503889"/>
                <a:gd name="connsiteY297" fmla="*/ 393187 h 1773943"/>
                <a:gd name="connsiteX298" fmla="*/ 1908893 w 2503889"/>
                <a:gd name="connsiteY298" fmla="*/ 384972 h 1773943"/>
                <a:gd name="connsiteX299" fmla="*/ 1908196 w 2503889"/>
                <a:gd name="connsiteY299" fmla="*/ 328936 h 1773943"/>
                <a:gd name="connsiteX300" fmla="*/ 1907499 w 2503889"/>
                <a:gd name="connsiteY300" fmla="*/ 272894 h 1773943"/>
                <a:gd name="connsiteX301" fmla="*/ 1913442 w 2503889"/>
                <a:gd name="connsiteY301" fmla="*/ 271404 h 1773943"/>
                <a:gd name="connsiteX302" fmla="*/ 1936074 w 2503889"/>
                <a:gd name="connsiteY302" fmla="*/ 270701 h 1773943"/>
                <a:gd name="connsiteX303" fmla="*/ 1952775 w 2503889"/>
                <a:gd name="connsiteY303" fmla="*/ 271481 h 1773943"/>
                <a:gd name="connsiteX304" fmla="*/ 1958268 w 2503889"/>
                <a:gd name="connsiteY304" fmla="*/ 288582 h 1773943"/>
                <a:gd name="connsiteX305" fmla="*/ 2066354 w 2503889"/>
                <a:gd name="connsiteY305" fmla="*/ 366743 h 1773943"/>
                <a:gd name="connsiteX306" fmla="*/ 2149634 w 2503889"/>
                <a:gd name="connsiteY306" fmla="*/ 322114 h 1773943"/>
                <a:gd name="connsiteX307" fmla="*/ 2054970 w 2503889"/>
                <a:gd name="connsiteY307" fmla="*/ 249590 h 1773943"/>
                <a:gd name="connsiteX308" fmla="*/ 1919148 w 2503889"/>
                <a:gd name="connsiteY308" fmla="*/ 171462 h 1773943"/>
                <a:gd name="connsiteX309" fmla="*/ 2035378 w 2503889"/>
                <a:gd name="connsiteY309" fmla="*/ 1026 h 1773943"/>
                <a:gd name="connsiteX310" fmla="*/ 2055785 w 2503889"/>
                <a:gd name="connsiteY310" fmla="*/ 1 h 1773943"/>
                <a:gd name="connsiteX0" fmla="*/ 0 w 2503889"/>
                <a:gd name="connsiteY0" fmla="*/ 1773942 h 1773943"/>
                <a:gd name="connsiteX1" fmla="*/ 2503889 w 2503889"/>
                <a:gd name="connsiteY1" fmla="*/ 1773942 h 1773943"/>
                <a:gd name="connsiteX2" fmla="*/ 0 w 2503889"/>
                <a:gd name="connsiteY2" fmla="*/ 1773943 h 1773943"/>
                <a:gd name="connsiteX3" fmla="*/ 0 w 2503889"/>
                <a:gd name="connsiteY3" fmla="*/ 1773942 h 1773943"/>
                <a:gd name="connsiteX4" fmla="*/ 766777 w 2503889"/>
                <a:gd name="connsiteY4" fmla="*/ 702765 h 1773943"/>
                <a:gd name="connsiteX5" fmla="*/ 739041 w 2503889"/>
                <a:gd name="connsiteY5" fmla="*/ 771762 h 1773943"/>
                <a:gd name="connsiteX6" fmla="*/ 713195 w 2503889"/>
                <a:gd name="connsiteY6" fmla="*/ 842803 h 1773943"/>
                <a:gd name="connsiteX7" fmla="*/ 766016 w 2503889"/>
                <a:gd name="connsiteY7" fmla="*/ 842803 h 1773943"/>
                <a:gd name="connsiteX8" fmla="*/ 817087 w 2503889"/>
                <a:gd name="connsiteY8" fmla="*/ 838290 h 1773943"/>
                <a:gd name="connsiteX9" fmla="*/ 792004 w 2503889"/>
                <a:gd name="connsiteY9" fmla="*/ 769292 h 1773943"/>
                <a:gd name="connsiteX10" fmla="*/ 766777 w 2503889"/>
                <a:gd name="connsiteY10" fmla="*/ 702765 h 1773943"/>
                <a:gd name="connsiteX11" fmla="*/ 1125460 w 2503889"/>
                <a:gd name="connsiteY11" fmla="*/ 666919 h 1773943"/>
                <a:gd name="connsiteX12" fmla="*/ 1125460 w 2503889"/>
                <a:gd name="connsiteY12" fmla="*/ 727978 h 1773943"/>
                <a:gd name="connsiteX13" fmla="*/ 1125460 w 2503889"/>
                <a:gd name="connsiteY13" fmla="*/ 789038 h 1773943"/>
                <a:gd name="connsiteX14" fmla="*/ 1173859 w 2503889"/>
                <a:gd name="connsiteY14" fmla="*/ 788193 h 1773943"/>
                <a:gd name="connsiteX15" fmla="*/ 1264090 w 2503889"/>
                <a:gd name="connsiteY15" fmla="*/ 735116 h 1773943"/>
                <a:gd name="connsiteX16" fmla="*/ 1172569 w 2503889"/>
                <a:gd name="connsiteY16" fmla="*/ 667867 h 1773943"/>
                <a:gd name="connsiteX17" fmla="*/ 1125460 w 2503889"/>
                <a:gd name="connsiteY17" fmla="*/ 666919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276203 w 2503889"/>
                <a:gd name="connsiteY58" fmla="*/ 613205 h 1773943"/>
                <a:gd name="connsiteX59" fmla="*/ 988649 w 2503889"/>
                <a:gd name="connsiteY59" fmla="*/ 612837 h 1773943"/>
                <a:gd name="connsiteX60" fmla="*/ 1120942 w 2503889"/>
                <a:gd name="connsiteY60" fmla="*/ 613927 h 1773943"/>
                <a:gd name="connsiteX61" fmla="*/ 1298015 w 2503889"/>
                <a:gd name="connsiteY61" fmla="*/ 630795 h 1773943"/>
                <a:gd name="connsiteX62" fmla="*/ 1351325 w 2503889"/>
                <a:gd name="connsiteY62" fmla="*/ 720233 h 1773943"/>
                <a:gd name="connsiteX63" fmla="*/ 1274886 w 2503889"/>
                <a:gd name="connsiteY63" fmla="*/ 817997 h 1773943"/>
                <a:gd name="connsiteX64" fmla="*/ 1264852 w 2503889"/>
                <a:gd name="connsiteY64" fmla="*/ 822910 h 1773943"/>
                <a:gd name="connsiteX65" fmla="*/ 1328236 w 2503889"/>
                <a:gd name="connsiteY65" fmla="*/ 906178 h 1773943"/>
                <a:gd name="connsiteX66" fmla="*/ 1366595 w 2503889"/>
                <a:gd name="connsiteY66" fmla="*/ 966612 h 1773943"/>
                <a:gd name="connsiteX67" fmla="*/ 1383592 w 2503889"/>
                <a:gd name="connsiteY67" fmla="*/ 991740 h 1773943"/>
                <a:gd name="connsiteX68" fmla="*/ 1337980 w 2503889"/>
                <a:gd name="connsiteY68" fmla="*/ 1016908 h 1773943"/>
                <a:gd name="connsiteX69" fmla="*/ 1243987 w 2503889"/>
                <a:gd name="connsiteY69" fmla="*/ 944346 h 1773943"/>
                <a:gd name="connsiteX70" fmla="*/ 1157081 w 2503889"/>
                <a:gd name="connsiteY70" fmla="*/ 845764 h 1773943"/>
                <a:gd name="connsiteX71" fmla="*/ 1125460 w 2503889"/>
                <a:gd name="connsiteY71" fmla="*/ 844854 h 1773943"/>
                <a:gd name="connsiteX72" fmla="*/ 1125460 w 2503889"/>
                <a:gd name="connsiteY72" fmla="*/ 903063 h 1773943"/>
                <a:gd name="connsiteX73" fmla="*/ 1125460 w 2503889"/>
                <a:gd name="connsiteY73" fmla="*/ 961272 h 1773943"/>
                <a:gd name="connsiteX74" fmla="*/ 1151918 w 2503889"/>
                <a:gd name="connsiteY74" fmla="*/ 962008 h 1773943"/>
                <a:gd name="connsiteX75" fmla="*/ 1178377 w 2503889"/>
                <a:gd name="connsiteY75" fmla="*/ 962742 h 1773943"/>
                <a:gd name="connsiteX76" fmla="*/ 1179113 w 2503889"/>
                <a:gd name="connsiteY76" fmla="*/ 987891 h 1773943"/>
                <a:gd name="connsiteX77" fmla="*/ 1179855 w 2503889"/>
                <a:gd name="connsiteY77" fmla="*/ 1013039 h 1773943"/>
                <a:gd name="connsiteX78" fmla="*/ 999064 w 2503889"/>
                <a:gd name="connsiteY78" fmla="*/ 1013039 h 1773943"/>
                <a:gd name="connsiteX79" fmla="*/ 818282 w 2503889"/>
                <a:gd name="connsiteY79" fmla="*/ 1013039 h 1773943"/>
                <a:gd name="connsiteX80" fmla="*/ 818282 w 2503889"/>
                <a:gd name="connsiteY80" fmla="*/ 987246 h 1773943"/>
                <a:gd name="connsiteX81" fmla="*/ 818282 w 2503889"/>
                <a:gd name="connsiteY81" fmla="*/ 961453 h 1773943"/>
                <a:gd name="connsiteX82" fmla="*/ 840223 w 2503889"/>
                <a:gd name="connsiteY82" fmla="*/ 961453 h 1773943"/>
                <a:gd name="connsiteX83" fmla="*/ 850768 w 2503889"/>
                <a:gd name="connsiteY83" fmla="*/ 925342 h 1773943"/>
                <a:gd name="connsiteX84" fmla="*/ 839558 w 2503889"/>
                <a:gd name="connsiteY84" fmla="*/ 895679 h 1773943"/>
                <a:gd name="connsiteX85" fmla="*/ 766603 w 2503889"/>
                <a:gd name="connsiteY85" fmla="*/ 895679 h 1773943"/>
                <a:gd name="connsiteX86" fmla="*/ 693642 w 2503889"/>
                <a:gd name="connsiteY86" fmla="*/ 895679 h 1773943"/>
                <a:gd name="connsiteX87" fmla="*/ 681464 w 2503889"/>
                <a:gd name="connsiteY87" fmla="*/ 927921 h 1773943"/>
                <a:gd name="connsiteX88" fmla="*/ 669287 w 2503889"/>
                <a:gd name="connsiteY88" fmla="*/ 960163 h 1773943"/>
                <a:gd name="connsiteX89" fmla="*/ 692157 w 2503889"/>
                <a:gd name="connsiteY89" fmla="*/ 960904 h 1773943"/>
                <a:gd name="connsiteX90" fmla="*/ 715028 w 2503889"/>
                <a:gd name="connsiteY90" fmla="*/ 961646 h 1773943"/>
                <a:gd name="connsiteX91" fmla="*/ 715028 w 2503889"/>
                <a:gd name="connsiteY91" fmla="*/ 987343 h 1773943"/>
                <a:gd name="connsiteX92" fmla="*/ 715028 w 2503889"/>
                <a:gd name="connsiteY92" fmla="*/ 1013039 h 1773943"/>
                <a:gd name="connsiteX93" fmla="*/ 638879 w 2503889"/>
                <a:gd name="connsiteY93" fmla="*/ 1013039 h 1773943"/>
                <a:gd name="connsiteX94" fmla="*/ 562730 w 2503889"/>
                <a:gd name="connsiteY94" fmla="*/ 1013039 h 1773943"/>
                <a:gd name="connsiteX95" fmla="*/ 562730 w 2503889"/>
                <a:gd name="connsiteY95" fmla="*/ 987355 h 1773943"/>
                <a:gd name="connsiteX96" fmla="*/ 562730 w 2503889"/>
                <a:gd name="connsiteY96" fmla="*/ 961672 h 1773943"/>
                <a:gd name="connsiteX97" fmla="*/ 582206 w 2503889"/>
                <a:gd name="connsiteY97" fmla="*/ 960918 h 1773943"/>
                <a:gd name="connsiteX98" fmla="*/ 601676 w 2503889"/>
                <a:gd name="connsiteY98" fmla="*/ 960163 h 1773943"/>
                <a:gd name="connsiteX99" fmla="*/ 621081 w 2503889"/>
                <a:gd name="connsiteY99" fmla="*/ 912446 h 1773943"/>
                <a:gd name="connsiteX100" fmla="*/ 684026 w 2503889"/>
                <a:gd name="connsiteY100" fmla="*/ 755107 h 1773943"/>
                <a:gd name="connsiteX101" fmla="*/ 731929 w 2503889"/>
                <a:gd name="connsiteY101" fmla="*/ 635167 h 1773943"/>
                <a:gd name="connsiteX102" fmla="*/ 738532 w 2503889"/>
                <a:gd name="connsiteY102" fmla="*/ 618982 h 1773943"/>
                <a:gd name="connsiteX103" fmla="*/ 780168 w 2503889"/>
                <a:gd name="connsiteY103" fmla="*/ 613823 h 1773943"/>
                <a:gd name="connsiteX104" fmla="*/ 819572 w 2503889"/>
                <a:gd name="connsiteY104" fmla="*/ 614533 h 1773943"/>
                <a:gd name="connsiteX105" fmla="*/ 834621 w 2503889"/>
                <a:gd name="connsiteY105" fmla="*/ 651933 h 1773943"/>
                <a:gd name="connsiteX106" fmla="*/ 866404 w 2503889"/>
                <a:gd name="connsiteY106" fmla="*/ 729313 h 1773943"/>
                <a:gd name="connsiteX107" fmla="*/ 912784 w 2503889"/>
                <a:gd name="connsiteY107" fmla="*/ 842803 h 1773943"/>
                <a:gd name="connsiteX108" fmla="*/ 951704 w 2503889"/>
                <a:gd name="connsiteY108" fmla="*/ 938883 h 1773943"/>
                <a:gd name="connsiteX109" fmla="*/ 960964 w 2503889"/>
                <a:gd name="connsiteY109" fmla="*/ 961453 h 1773943"/>
                <a:gd name="connsiteX110" fmla="*/ 998039 w 2503889"/>
                <a:gd name="connsiteY110" fmla="*/ 961453 h 1773943"/>
                <a:gd name="connsiteX111" fmla="*/ 1035113 w 2503889"/>
                <a:gd name="connsiteY111" fmla="*/ 961453 h 1773943"/>
                <a:gd name="connsiteX112" fmla="*/ 1035113 w 2503889"/>
                <a:gd name="connsiteY112" fmla="*/ 814430 h 1773943"/>
                <a:gd name="connsiteX113" fmla="*/ 1035113 w 2503889"/>
                <a:gd name="connsiteY113" fmla="*/ 667409 h 1773943"/>
                <a:gd name="connsiteX114" fmla="*/ 1011881 w 2503889"/>
                <a:gd name="connsiteY114" fmla="*/ 667409 h 1773943"/>
                <a:gd name="connsiteX115" fmla="*/ 988649 w 2503889"/>
                <a:gd name="connsiteY115" fmla="*/ 667409 h 1773943"/>
                <a:gd name="connsiteX116" fmla="*/ 988649 w 2503889"/>
                <a:gd name="connsiteY116" fmla="*/ 640120 h 1773943"/>
                <a:gd name="connsiteX117" fmla="*/ 988649 w 2503889"/>
                <a:gd name="connsiteY117" fmla="*/ 612837 h 1773943"/>
                <a:gd name="connsiteX118" fmla="*/ 2036438 w 2503889"/>
                <a:gd name="connsiteY118" fmla="*/ 600060 h 1773943"/>
                <a:gd name="connsiteX119" fmla="*/ 2096446 w 2503889"/>
                <a:gd name="connsiteY119" fmla="*/ 607956 h 1773943"/>
                <a:gd name="connsiteX120" fmla="*/ 2102492 w 2503889"/>
                <a:gd name="connsiteY120" fmla="*/ 1016934 h 1773943"/>
                <a:gd name="connsiteX121" fmla="*/ 1832931 w 2503889"/>
                <a:gd name="connsiteY121" fmla="*/ 870699 h 1773943"/>
                <a:gd name="connsiteX122" fmla="*/ 2036438 w 2503889"/>
                <a:gd name="connsiteY122" fmla="*/ 600060 h 1773943"/>
                <a:gd name="connsiteX123" fmla="*/ 1617737 w 2503889"/>
                <a:gd name="connsiteY123" fmla="*/ 599882 h 1773943"/>
                <a:gd name="connsiteX124" fmla="*/ 1673992 w 2503889"/>
                <a:gd name="connsiteY124" fmla="*/ 606756 h 1773943"/>
                <a:gd name="connsiteX125" fmla="*/ 1747560 w 2503889"/>
                <a:gd name="connsiteY125" fmla="*/ 630795 h 1773943"/>
                <a:gd name="connsiteX126" fmla="*/ 1761757 w 2503889"/>
                <a:gd name="connsiteY126" fmla="*/ 637747 h 1773943"/>
                <a:gd name="connsiteX127" fmla="*/ 1761757 w 2503889"/>
                <a:gd name="connsiteY127" fmla="*/ 689333 h 1773943"/>
                <a:gd name="connsiteX128" fmla="*/ 1761757 w 2503889"/>
                <a:gd name="connsiteY128" fmla="*/ 740920 h 1773943"/>
                <a:gd name="connsiteX129" fmla="*/ 1740487 w 2503889"/>
                <a:gd name="connsiteY129" fmla="*/ 741668 h 1773943"/>
                <a:gd name="connsiteX130" fmla="*/ 1719217 w 2503889"/>
                <a:gd name="connsiteY130" fmla="*/ 742416 h 1773943"/>
                <a:gd name="connsiteX131" fmla="*/ 1709098 w 2503889"/>
                <a:gd name="connsiteY131" fmla="*/ 720524 h 1773943"/>
                <a:gd name="connsiteX132" fmla="*/ 1614622 w 2503889"/>
                <a:gd name="connsiteY132" fmla="*/ 658440 h 1773943"/>
                <a:gd name="connsiteX133" fmla="*/ 1498494 w 2503889"/>
                <a:gd name="connsiteY133" fmla="*/ 813142 h 1773943"/>
                <a:gd name="connsiteX134" fmla="*/ 1577405 w 2503889"/>
                <a:gd name="connsiteY134" fmla="*/ 964122 h 1773943"/>
                <a:gd name="connsiteX135" fmla="*/ 1670765 w 2503889"/>
                <a:gd name="connsiteY135" fmla="*/ 962833 h 1773943"/>
                <a:gd name="connsiteX136" fmla="*/ 1683026 w 2503889"/>
                <a:gd name="connsiteY136" fmla="*/ 958389 h 1773943"/>
                <a:gd name="connsiteX137" fmla="*/ 1683026 w 2503889"/>
                <a:gd name="connsiteY137" fmla="*/ 909621 h 1773943"/>
                <a:gd name="connsiteX138" fmla="*/ 1683026 w 2503889"/>
                <a:gd name="connsiteY138" fmla="*/ 860859 h 1773943"/>
                <a:gd name="connsiteX139" fmla="*/ 1649405 w 2503889"/>
                <a:gd name="connsiteY139" fmla="*/ 860859 h 1773943"/>
                <a:gd name="connsiteX140" fmla="*/ 1615783 w 2503889"/>
                <a:gd name="connsiteY140" fmla="*/ 860859 h 1773943"/>
                <a:gd name="connsiteX141" fmla="*/ 1613266 w 2503889"/>
                <a:gd name="connsiteY141" fmla="*/ 854242 h 1773943"/>
                <a:gd name="connsiteX142" fmla="*/ 1615267 w 2503889"/>
                <a:gd name="connsiteY142" fmla="*/ 806912 h 1773943"/>
                <a:gd name="connsiteX143" fmla="*/ 1694643 w 2503889"/>
                <a:gd name="connsiteY143" fmla="*/ 802114 h 1773943"/>
                <a:gd name="connsiteX144" fmla="*/ 1769501 w 2503889"/>
                <a:gd name="connsiteY144" fmla="*/ 802824 h 1773943"/>
                <a:gd name="connsiteX145" fmla="*/ 1770179 w 2503889"/>
                <a:gd name="connsiteY145" fmla="*/ 893301 h 1773943"/>
                <a:gd name="connsiteX146" fmla="*/ 1770857 w 2503889"/>
                <a:gd name="connsiteY146" fmla="*/ 983777 h 1773943"/>
                <a:gd name="connsiteX147" fmla="*/ 1749528 w 2503889"/>
                <a:gd name="connsiteY147" fmla="*/ 992979 h 1773943"/>
                <a:gd name="connsiteX148" fmla="*/ 1400423 w 2503889"/>
                <a:gd name="connsiteY148" fmla="*/ 813142 h 1773943"/>
                <a:gd name="connsiteX149" fmla="*/ 1617737 w 2503889"/>
                <a:gd name="connsiteY149" fmla="*/ 599882 h 1773943"/>
                <a:gd name="connsiteX150" fmla="*/ 1641838 w 2503889"/>
                <a:gd name="connsiteY150" fmla="*/ 9713 h 1773943"/>
                <a:gd name="connsiteX151" fmla="*/ 1735731 w 2503889"/>
                <a:gd name="connsiteY151" fmla="*/ 11246 h 1773943"/>
                <a:gd name="connsiteX152" fmla="*/ 1739816 w 2503889"/>
                <a:gd name="connsiteY152" fmla="*/ 38239 h 1773943"/>
                <a:gd name="connsiteX153" fmla="*/ 1739816 w 2503889"/>
                <a:gd name="connsiteY153" fmla="*/ 63665 h 1773943"/>
                <a:gd name="connsiteX154" fmla="*/ 1713357 w 2503889"/>
                <a:gd name="connsiteY154" fmla="*/ 64399 h 1773943"/>
                <a:gd name="connsiteX155" fmla="*/ 1686899 w 2503889"/>
                <a:gd name="connsiteY155" fmla="*/ 65135 h 1773943"/>
                <a:gd name="connsiteX156" fmla="*/ 1686234 w 2503889"/>
                <a:gd name="connsiteY156" fmla="*/ 211512 h 1773943"/>
                <a:gd name="connsiteX157" fmla="*/ 1685563 w 2503889"/>
                <a:gd name="connsiteY157" fmla="*/ 357889 h 1773943"/>
                <a:gd name="connsiteX158" fmla="*/ 1733175 w 2503889"/>
                <a:gd name="connsiteY158" fmla="*/ 357889 h 1773943"/>
                <a:gd name="connsiteX159" fmla="*/ 1825226 w 2503889"/>
                <a:gd name="connsiteY159" fmla="*/ 294960 h 1773943"/>
                <a:gd name="connsiteX160" fmla="*/ 1830795 w 2503889"/>
                <a:gd name="connsiteY160" fmla="*/ 272771 h 1773943"/>
                <a:gd name="connsiteX161" fmla="*/ 1852368 w 2503889"/>
                <a:gd name="connsiteY161" fmla="*/ 272771 h 1773943"/>
                <a:gd name="connsiteX162" fmla="*/ 1876065 w 2503889"/>
                <a:gd name="connsiteY162" fmla="*/ 347572 h 1773943"/>
                <a:gd name="connsiteX163" fmla="*/ 1875335 w 2503889"/>
                <a:gd name="connsiteY163" fmla="*/ 410765 h 1773943"/>
                <a:gd name="connsiteX164" fmla="*/ 1712712 w 2503889"/>
                <a:gd name="connsiteY164" fmla="*/ 410765 h 1773943"/>
                <a:gd name="connsiteX165" fmla="*/ 1550088 w 2503889"/>
                <a:gd name="connsiteY165" fmla="*/ 410765 h 1773943"/>
                <a:gd name="connsiteX166" fmla="*/ 1550088 w 2503889"/>
                <a:gd name="connsiteY166" fmla="*/ 384972 h 1773943"/>
                <a:gd name="connsiteX167" fmla="*/ 1550088 w 2503889"/>
                <a:gd name="connsiteY167" fmla="*/ 359179 h 1773943"/>
                <a:gd name="connsiteX168" fmla="*/ 1573966 w 2503889"/>
                <a:gd name="connsiteY168" fmla="*/ 358437 h 1773943"/>
                <a:gd name="connsiteX169" fmla="*/ 1597843 w 2503889"/>
                <a:gd name="connsiteY169" fmla="*/ 357696 h 1773943"/>
                <a:gd name="connsiteX170" fmla="*/ 1597843 w 2503889"/>
                <a:gd name="connsiteY170" fmla="*/ 210770 h 1773943"/>
                <a:gd name="connsiteX171" fmla="*/ 1597843 w 2503889"/>
                <a:gd name="connsiteY171" fmla="*/ 63845 h 1773943"/>
                <a:gd name="connsiteX172" fmla="*/ 1573320 w 2503889"/>
                <a:gd name="connsiteY172" fmla="*/ 63845 h 1773943"/>
                <a:gd name="connsiteX173" fmla="*/ 1548797 w 2503889"/>
                <a:gd name="connsiteY173" fmla="*/ 63845 h 1773943"/>
                <a:gd name="connsiteX174" fmla="*/ 1548797 w 2503889"/>
                <a:gd name="connsiteY174" fmla="*/ 38484 h 1773943"/>
                <a:gd name="connsiteX175" fmla="*/ 1550520 w 2503889"/>
                <a:gd name="connsiteY175" fmla="*/ 11401 h 1773943"/>
                <a:gd name="connsiteX176" fmla="*/ 1641838 w 2503889"/>
                <a:gd name="connsiteY176" fmla="*/ 9713 h 1773943"/>
                <a:gd name="connsiteX177" fmla="*/ 1319195 w 2503889"/>
                <a:gd name="connsiteY177" fmla="*/ 9477 h 1773943"/>
                <a:gd name="connsiteX178" fmla="*/ 1380469 w 2503889"/>
                <a:gd name="connsiteY178" fmla="*/ 11872 h 1773943"/>
                <a:gd name="connsiteX179" fmla="*/ 1383051 w 2503889"/>
                <a:gd name="connsiteY179" fmla="*/ 38265 h 1773943"/>
                <a:gd name="connsiteX180" fmla="*/ 1382302 w 2503889"/>
                <a:gd name="connsiteY180" fmla="*/ 62555 h 1773943"/>
                <a:gd name="connsiteX181" fmla="*/ 1354553 w 2503889"/>
                <a:gd name="connsiteY181" fmla="*/ 63291 h 1773943"/>
                <a:gd name="connsiteX182" fmla="*/ 1326803 w 2503889"/>
                <a:gd name="connsiteY182" fmla="*/ 64019 h 1773943"/>
                <a:gd name="connsiteX183" fmla="*/ 1326803 w 2503889"/>
                <a:gd name="connsiteY183" fmla="*/ 210958 h 1773943"/>
                <a:gd name="connsiteX184" fmla="*/ 1326803 w 2503889"/>
                <a:gd name="connsiteY184" fmla="*/ 357889 h 1773943"/>
                <a:gd name="connsiteX185" fmla="*/ 1375203 w 2503889"/>
                <a:gd name="connsiteY185" fmla="*/ 357831 h 1773943"/>
                <a:gd name="connsiteX186" fmla="*/ 1466311 w 2503889"/>
                <a:gd name="connsiteY186" fmla="*/ 300215 h 1773943"/>
                <a:gd name="connsiteX187" fmla="*/ 1473107 w 2503889"/>
                <a:gd name="connsiteY187" fmla="*/ 274060 h 1773943"/>
                <a:gd name="connsiteX188" fmla="*/ 1495461 w 2503889"/>
                <a:gd name="connsiteY188" fmla="*/ 273312 h 1773943"/>
                <a:gd name="connsiteX189" fmla="*/ 1517821 w 2503889"/>
                <a:gd name="connsiteY189" fmla="*/ 272571 h 1773943"/>
                <a:gd name="connsiteX190" fmla="*/ 1517821 w 2503889"/>
                <a:gd name="connsiteY190" fmla="*/ 342329 h 1773943"/>
                <a:gd name="connsiteX191" fmla="*/ 1517821 w 2503889"/>
                <a:gd name="connsiteY191" fmla="*/ 412094 h 1773943"/>
                <a:gd name="connsiteX192" fmla="*/ 1354553 w 2503889"/>
                <a:gd name="connsiteY192" fmla="*/ 411430 h 1773943"/>
                <a:gd name="connsiteX193" fmla="*/ 1191283 w 2503889"/>
                <a:gd name="connsiteY193" fmla="*/ 410765 h 1773943"/>
                <a:gd name="connsiteX194" fmla="*/ 1190535 w 2503889"/>
                <a:gd name="connsiteY194" fmla="*/ 387938 h 1773943"/>
                <a:gd name="connsiteX195" fmla="*/ 1218723 w 2503889"/>
                <a:gd name="connsiteY195" fmla="*/ 357889 h 1773943"/>
                <a:gd name="connsiteX196" fmla="*/ 1241665 w 2503889"/>
                <a:gd name="connsiteY196" fmla="*/ 357889 h 1773943"/>
                <a:gd name="connsiteX197" fmla="*/ 1240993 w 2503889"/>
                <a:gd name="connsiteY197" fmla="*/ 211512 h 1773943"/>
                <a:gd name="connsiteX198" fmla="*/ 1240329 w 2503889"/>
                <a:gd name="connsiteY198" fmla="*/ 65135 h 1773943"/>
                <a:gd name="connsiteX199" fmla="*/ 1215806 w 2503889"/>
                <a:gd name="connsiteY199" fmla="*/ 63845 h 1773943"/>
                <a:gd name="connsiteX200" fmla="*/ 1191283 w 2503889"/>
                <a:gd name="connsiteY200" fmla="*/ 62555 h 1773943"/>
                <a:gd name="connsiteX201" fmla="*/ 1190535 w 2503889"/>
                <a:gd name="connsiteY201" fmla="*/ 39729 h 1773943"/>
                <a:gd name="connsiteX202" fmla="*/ 1192787 w 2503889"/>
                <a:gd name="connsiteY202" fmla="*/ 13290 h 1773943"/>
                <a:gd name="connsiteX203" fmla="*/ 1319195 w 2503889"/>
                <a:gd name="connsiteY203" fmla="*/ 9477 h 1773943"/>
                <a:gd name="connsiteX204" fmla="*/ 533759 w 2503889"/>
                <a:gd name="connsiteY204" fmla="*/ 9254 h 1773943"/>
                <a:gd name="connsiteX205" fmla="*/ 575352 w 2503889"/>
                <a:gd name="connsiteY205" fmla="*/ 14309 h 1773943"/>
                <a:gd name="connsiteX206" fmla="*/ 645713 w 2503889"/>
                <a:gd name="connsiteY206" fmla="*/ 264259 h 1773943"/>
                <a:gd name="connsiteX207" fmla="*/ 654858 w 2503889"/>
                <a:gd name="connsiteY207" fmla="*/ 295069 h 1773943"/>
                <a:gd name="connsiteX208" fmla="*/ 715028 w 2503889"/>
                <a:gd name="connsiteY208" fmla="*/ 67805 h 1773943"/>
                <a:gd name="connsiteX209" fmla="*/ 689125 w 2503889"/>
                <a:gd name="connsiteY209" fmla="*/ 63845 h 1773943"/>
                <a:gd name="connsiteX210" fmla="*/ 663221 w 2503889"/>
                <a:gd name="connsiteY210" fmla="*/ 63845 h 1773943"/>
                <a:gd name="connsiteX211" fmla="*/ 663957 w 2503889"/>
                <a:gd name="connsiteY211" fmla="*/ 37407 h 1773943"/>
                <a:gd name="connsiteX212" fmla="*/ 664692 w 2503889"/>
                <a:gd name="connsiteY212" fmla="*/ 10969 h 1773943"/>
                <a:gd name="connsiteX213" fmla="*/ 900884 w 2503889"/>
                <a:gd name="connsiteY213" fmla="*/ 10259 h 1773943"/>
                <a:gd name="connsiteX214" fmla="*/ 1142929 w 2503889"/>
                <a:gd name="connsiteY214" fmla="*/ 10962 h 1773943"/>
                <a:gd name="connsiteX215" fmla="*/ 1148782 w 2503889"/>
                <a:gd name="connsiteY215" fmla="*/ 12381 h 1773943"/>
                <a:gd name="connsiteX216" fmla="*/ 1148091 w 2503889"/>
                <a:gd name="connsiteY216" fmla="*/ 77444 h 1773943"/>
                <a:gd name="connsiteX217" fmla="*/ 1147401 w 2503889"/>
                <a:gd name="connsiteY217" fmla="*/ 142515 h 1773943"/>
                <a:gd name="connsiteX218" fmla="*/ 1125711 w 2503889"/>
                <a:gd name="connsiteY218" fmla="*/ 142515 h 1773943"/>
                <a:gd name="connsiteX219" fmla="*/ 1104021 w 2503889"/>
                <a:gd name="connsiteY219" fmla="*/ 142515 h 1773943"/>
                <a:gd name="connsiteX220" fmla="*/ 1095942 w 2503889"/>
                <a:gd name="connsiteY220" fmla="*/ 117450 h 1773943"/>
                <a:gd name="connsiteX221" fmla="*/ 993167 w 2503889"/>
                <a:gd name="connsiteY221" fmla="*/ 63955 h 1773943"/>
                <a:gd name="connsiteX222" fmla="*/ 944766 w 2503889"/>
                <a:gd name="connsiteY222" fmla="*/ 63845 h 1773943"/>
                <a:gd name="connsiteX223" fmla="*/ 944766 w 2503889"/>
                <a:gd name="connsiteY223" fmla="*/ 121880 h 1773943"/>
                <a:gd name="connsiteX224" fmla="*/ 944766 w 2503889"/>
                <a:gd name="connsiteY224" fmla="*/ 179915 h 1773943"/>
                <a:gd name="connsiteX225" fmla="*/ 1001621 w 2503889"/>
                <a:gd name="connsiteY225" fmla="*/ 179915 h 1773943"/>
                <a:gd name="connsiteX226" fmla="*/ 1058474 w 2503889"/>
                <a:gd name="connsiteY226" fmla="*/ 179915 h 1773943"/>
                <a:gd name="connsiteX227" fmla="*/ 1060991 w 2503889"/>
                <a:gd name="connsiteY227" fmla="*/ 186531 h 1773943"/>
                <a:gd name="connsiteX228" fmla="*/ 1060991 w 2503889"/>
                <a:gd name="connsiteY228" fmla="*/ 232624 h 1773943"/>
                <a:gd name="connsiteX229" fmla="*/ 1058474 w 2503889"/>
                <a:gd name="connsiteY229" fmla="*/ 239240 h 1773943"/>
                <a:gd name="connsiteX230" fmla="*/ 1001621 w 2503889"/>
                <a:gd name="connsiteY230" fmla="*/ 239240 h 1773943"/>
                <a:gd name="connsiteX231" fmla="*/ 944766 w 2503889"/>
                <a:gd name="connsiteY231" fmla="*/ 239240 h 1773943"/>
                <a:gd name="connsiteX232" fmla="*/ 944766 w 2503889"/>
                <a:gd name="connsiteY232" fmla="*/ 298564 h 1773943"/>
                <a:gd name="connsiteX233" fmla="*/ 944766 w 2503889"/>
                <a:gd name="connsiteY233" fmla="*/ 357889 h 1773943"/>
                <a:gd name="connsiteX234" fmla="*/ 1002949 w 2503889"/>
                <a:gd name="connsiteY234" fmla="*/ 357889 h 1773943"/>
                <a:gd name="connsiteX235" fmla="*/ 1101021 w 2503889"/>
                <a:gd name="connsiteY235" fmla="*/ 303723 h 1773943"/>
                <a:gd name="connsiteX236" fmla="*/ 1108849 w 2503889"/>
                <a:gd name="connsiteY236" fmla="*/ 275892 h 1773943"/>
                <a:gd name="connsiteX237" fmla="*/ 1131229 w 2503889"/>
                <a:gd name="connsiteY237" fmla="*/ 273312 h 1773943"/>
                <a:gd name="connsiteX238" fmla="*/ 1152564 w 2503889"/>
                <a:gd name="connsiteY238" fmla="*/ 274060 h 1773943"/>
                <a:gd name="connsiteX239" fmla="*/ 1152564 w 2503889"/>
                <a:gd name="connsiteY239" fmla="*/ 342413 h 1773943"/>
                <a:gd name="connsiteX240" fmla="*/ 1152564 w 2503889"/>
                <a:gd name="connsiteY240" fmla="*/ 410765 h 1773943"/>
                <a:gd name="connsiteX241" fmla="*/ 980169 w 2503889"/>
                <a:gd name="connsiteY241" fmla="*/ 411430 h 1773943"/>
                <a:gd name="connsiteX242" fmla="*/ 807775 w 2503889"/>
                <a:gd name="connsiteY242" fmla="*/ 412094 h 1773943"/>
                <a:gd name="connsiteX243" fmla="*/ 808511 w 2503889"/>
                <a:gd name="connsiteY243" fmla="*/ 385636 h 1773943"/>
                <a:gd name="connsiteX244" fmla="*/ 809246 w 2503889"/>
                <a:gd name="connsiteY244" fmla="*/ 359179 h 1773943"/>
                <a:gd name="connsiteX245" fmla="*/ 833124 w 2503889"/>
                <a:gd name="connsiteY245" fmla="*/ 358437 h 1773943"/>
                <a:gd name="connsiteX246" fmla="*/ 857001 w 2503889"/>
                <a:gd name="connsiteY246" fmla="*/ 357696 h 1773943"/>
                <a:gd name="connsiteX247" fmla="*/ 857001 w 2503889"/>
                <a:gd name="connsiteY247" fmla="*/ 210770 h 1773943"/>
                <a:gd name="connsiteX248" fmla="*/ 857001 w 2503889"/>
                <a:gd name="connsiteY248" fmla="*/ 63845 h 1773943"/>
                <a:gd name="connsiteX249" fmla="*/ 819921 w 2503889"/>
                <a:gd name="connsiteY249" fmla="*/ 63845 h 1773943"/>
                <a:gd name="connsiteX250" fmla="*/ 782834 w 2503889"/>
                <a:gd name="connsiteY250" fmla="*/ 63845 h 1773943"/>
                <a:gd name="connsiteX251" fmla="*/ 774883 w 2503889"/>
                <a:gd name="connsiteY251" fmla="*/ 88994 h 1773943"/>
                <a:gd name="connsiteX252" fmla="*/ 726780 w 2503889"/>
                <a:gd name="connsiteY252" fmla="*/ 257295 h 1773943"/>
                <a:gd name="connsiteX253" fmla="*/ 684104 w 2503889"/>
                <a:gd name="connsiteY253" fmla="*/ 406252 h 1773943"/>
                <a:gd name="connsiteX254" fmla="*/ 641454 w 2503889"/>
                <a:gd name="connsiteY254" fmla="*/ 412055 h 1773943"/>
                <a:gd name="connsiteX255" fmla="*/ 601320 w 2503889"/>
                <a:gd name="connsiteY255" fmla="*/ 412055 h 1773943"/>
                <a:gd name="connsiteX256" fmla="*/ 598933 w 2503889"/>
                <a:gd name="connsiteY256" fmla="*/ 405781 h 1773943"/>
                <a:gd name="connsiteX257" fmla="*/ 575604 w 2503889"/>
                <a:gd name="connsiteY257" fmla="*/ 322597 h 1773943"/>
                <a:gd name="connsiteX258" fmla="*/ 522307 w 2503889"/>
                <a:gd name="connsiteY258" fmla="*/ 136066 h 1773943"/>
                <a:gd name="connsiteX259" fmla="*/ 506876 w 2503889"/>
                <a:gd name="connsiteY259" fmla="*/ 181205 h 1773943"/>
                <a:gd name="connsiteX260" fmla="*/ 473732 w 2503889"/>
                <a:gd name="connsiteY260" fmla="*/ 294696 h 1773943"/>
                <a:gd name="connsiteX261" fmla="*/ 447241 w 2503889"/>
                <a:gd name="connsiteY261" fmla="*/ 384972 h 1773943"/>
                <a:gd name="connsiteX262" fmla="*/ 439872 w 2503889"/>
                <a:gd name="connsiteY262" fmla="*/ 410765 h 1773943"/>
                <a:gd name="connsiteX263" fmla="*/ 399067 w 2503889"/>
                <a:gd name="connsiteY263" fmla="*/ 410765 h 1773943"/>
                <a:gd name="connsiteX264" fmla="*/ 358269 w 2503889"/>
                <a:gd name="connsiteY264" fmla="*/ 410765 h 1773943"/>
                <a:gd name="connsiteX265" fmla="*/ 340548 w 2503889"/>
                <a:gd name="connsiteY265" fmla="*/ 351440 h 1773943"/>
                <a:gd name="connsiteX266" fmla="*/ 290800 w 2503889"/>
                <a:gd name="connsiteY266" fmla="*/ 178626 h 1773943"/>
                <a:gd name="connsiteX267" fmla="*/ 258779 w 2503889"/>
                <a:gd name="connsiteY267" fmla="*/ 65135 h 1773943"/>
                <a:gd name="connsiteX268" fmla="*/ 235224 w 2503889"/>
                <a:gd name="connsiteY268" fmla="*/ 64393 h 1773943"/>
                <a:gd name="connsiteX269" fmla="*/ 211669 w 2503889"/>
                <a:gd name="connsiteY269" fmla="*/ 63652 h 1773943"/>
                <a:gd name="connsiteX270" fmla="*/ 211669 w 2503889"/>
                <a:gd name="connsiteY270" fmla="*/ 38168 h 1773943"/>
                <a:gd name="connsiteX271" fmla="*/ 214896 w 2503889"/>
                <a:gd name="connsiteY271" fmla="*/ 11388 h 1773943"/>
                <a:gd name="connsiteX272" fmla="*/ 399564 w 2503889"/>
                <a:gd name="connsiteY272" fmla="*/ 11872 h 1773943"/>
                <a:gd name="connsiteX273" fmla="*/ 402146 w 2503889"/>
                <a:gd name="connsiteY273" fmla="*/ 38265 h 1773943"/>
                <a:gd name="connsiteX274" fmla="*/ 401397 w 2503889"/>
                <a:gd name="connsiteY274" fmla="*/ 62555 h 1773943"/>
                <a:gd name="connsiteX275" fmla="*/ 374938 w 2503889"/>
                <a:gd name="connsiteY275" fmla="*/ 63291 h 1773943"/>
                <a:gd name="connsiteX276" fmla="*/ 348480 w 2503889"/>
                <a:gd name="connsiteY276" fmla="*/ 65251 h 1773943"/>
                <a:gd name="connsiteX277" fmla="*/ 385354 w 2503889"/>
                <a:gd name="connsiteY277" fmla="*/ 196681 h 1773943"/>
                <a:gd name="connsiteX278" fmla="*/ 405308 w 2503889"/>
                <a:gd name="connsiteY278" fmla="*/ 268290 h 1773943"/>
                <a:gd name="connsiteX279" fmla="*/ 412142 w 2503889"/>
                <a:gd name="connsiteY279" fmla="*/ 289975 h 1773943"/>
                <a:gd name="connsiteX280" fmla="*/ 476300 w 2503889"/>
                <a:gd name="connsiteY280" fmla="*/ 62555 h 1773943"/>
                <a:gd name="connsiteX281" fmla="*/ 491111 w 2503889"/>
                <a:gd name="connsiteY281" fmla="*/ 12903 h 1773943"/>
                <a:gd name="connsiteX282" fmla="*/ 533759 w 2503889"/>
                <a:gd name="connsiteY282" fmla="*/ 9254 h 1773943"/>
                <a:gd name="connsiteX283" fmla="*/ 2055785 w 2503889"/>
                <a:gd name="connsiteY283" fmla="*/ 1 h 1773943"/>
                <a:gd name="connsiteX284" fmla="*/ 2136050 w 2503889"/>
                <a:gd name="connsiteY284" fmla="*/ 6829 h 1773943"/>
                <a:gd name="connsiteX285" fmla="*/ 2201926 w 2503889"/>
                <a:gd name="connsiteY285" fmla="*/ 29256 h 1773943"/>
                <a:gd name="connsiteX286" fmla="*/ 2217362 w 2503889"/>
                <a:gd name="connsiteY286" fmla="*/ 36175 h 1773943"/>
                <a:gd name="connsiteX287" fmla="*/ 2217362 w 2503889"/>
                <a:gd name="connsiteY287" fmla="*/ 86125 h 1773943"/>
                <a:gd name="connsiteX288" fmla="*/ 2217362 w 2503889"/>
                <a:gd name="connsiteY288" fmla="*/ 136066 h 1773943"/>
                <a:gd name="connsiteX289" fmla="*/ 2194130 w 2503889"/>
                <a:gd name="connsiteY289" fmla="*/ 136066 h 1773943"/>
                <a:gd name="connsiteX290" fmla="*/ 2170898 w 2503889"/>
                <a:gd name="connsiteY290" fmla="*/ 132468 h 1773943"/>
                <a:gd name="connsiteX291" fmla="*/ 2075208 w 2503889"/>
                <a:gd name="connsiteY291" fmla="*/ 57410 h 1773943"/>
                <a:gd name="connsiteX292" fmla="*/ 1997949 w 2503889"/>
                <a:gd name="connsiteY292" fmla="*/ 106894 h 1773943"/>
                <a:gd name="connsiteX293" fmla="*/ 2090877 w 2503889"/>
                <a:gd name="connsiteY293" fmla="*/ 167225 h 1773943"/>
                <a:gd name="connsiteX294" fmla="*/ 2183004 w 2503889"/>
                <a:gd name="connsiteY294" fmla="*/ 197706 h 1773943"/>
                <a:gd name="connsiteX295" fmla="*/ 2177119 w 2503889"/>
                <a:gd name="connsiteY295" fmla="*/ 401196 h 1773943"/>
                <a:gd name="connsiteX296" fmla="*/ 1925671 w 2503889"/>
                <a:gd name="connsiteY296" fmla="*/ 393187 h 1773943"/>
                <a:gd name="connsiteX297" fmla="*/ 1908893 w 2503889"/>
                <a:gd name="connsiteY297" fmla="*/ 384972 h 1773943"/>
                <a:gd name="connsiteX298" fmla="*/ 1908196 w 2503889"/>
                <a:gd name="connsiteY298" fmla="*/ 328936 h 1773943"/>
                <a:gd name="connsiteX299" fmla="*/ 1907499 w 2503889"/>
                <a:gd name="connsiteY299" fmla="*/ 272894 h 1773943"/>
                <a:gd name="connsiteX300" fmla="*/ 1913442 w 2503889"/>
                <a:gd name="connsiteY300" fmla="*/ 271404 h 1773943"/>
                <a:gd name="connsiteX301" fmla="*/ 1936074 w 2503889"/>
                <a:gd name="connsiteY301" fmla="*/ 270701 h 1773943"/>
                <a:gd name="connsiteX302" fmla="*/ 1952775 w 2503889"/>
                <a:gd name="connsiteY302" fmla="*/ 271481 h 1773943"/>
                <a:gd name="connsiteX303" fmla="*/ 1958268 w 2503889"/>
                <a:gd name="connsiteY303" fmla="*/ 288582 h 1773943"/>
                <a:gd name="connsiteX304" fmla="*/ 2066354 w 2503889"/>
                <a:gd name="connsiteY304" fmla="*/ 366743 h 1773943"/>
                <a:gd name="connsiteX305" fmla="*/ 2149634 w 2503889"/>
                <a:gd name="connsiteY305" fmla="*/ 322114 h 1773943"/>
                <a:gd name="connsiteX306" fmla="*/ 2054970 w 2503889"/>
                <a:gd name="connsiteY306" fmla="*/ 249590 h 1773943"/>
                <a:gd name="connsiteX307" fmla="*/ 1919148 w 2503889"/>
                <a:gd name="connsiteY307" fmla="*/ 171462 h 1773943"/>
                <a:gd name="connsiteX308" fmla="*/ 2035378 w 2503889"/>
                <a:gd name="connsiteY308" fmla="*/ 1026 h 1773943"/>
                <a:gd name="connsiteX309" fmla="*/ 2055785 w 2503889"/>
                <a:gd name="connsiteY309" fmla="*/ 1 h 1773943"/>
                <a:gd name="connsiteX0" fmla="*/ 0 w 2251666"/>
                <a:gd name="connsiteY0" fmla="*/ 1773942 h 1773943"/>
                <a:gd name="connsiteX1" fmla="*/ 0 w 2251666"/>
                <a:gd name="connsiteY1" fmla="*/ 1773943 h 1773943"/>
                <a:gd name="connsiteX2" fmla="*/ 0 w 2251666"/>
                <a:gd name="connsiteY2" fmla="*/ 1773942 h 1773943"/>
                <a:gd name="connsiteX3" fmla="*/ 766777 w 2251666"/>
                <a:gd name="connsiteY3" fmla="*/ 702765 h 1773943"/>
                <a:gd name="connsiteX4" fmla="*/ 739041 w 2251666"/>
                <a:gd name="connsiteY4" fmla="*/ 771762 h 1773943"/>
                <a:gd name="connsiteX5" fmla="*/ 713195 w 2251666"/>
                <a:gd name="connsiteY5" fmla="*/ 842803 h 1773943"/>
                <a:gd name="connsiteX6" fmla="*/ 766016 w 2251666"/>
                <a:gd name="connsiteY6" fmla="*/ 842803 h 1773943"/>
                <a:gd name="connsiteX7" fmla="*/ 817087 w 2251666"/>
                <a:gd name="connsiteY7" fmla="*/ 838290 h 1773943"/>
                <a:gd name="connsiteX8" fmla="*/ 792004 w 2251666"/>
                <a:gd name="connsiteY8" fmla="*/ 769292 h 1773943"/>
                <a:gd name="connsiteX9" fmla="*/ 766777 w 2251666"/>
                <a:gd name="connsiteY9" fmla="*/ 702765 h 1773943"/>
                <a:gd name="connsiteX10" fmla="*/ 1125460 w 2251666"/>
                <a:gd name="connsiteY10" fmla="*/ 666919 h 1773943"/>
                <a:gd name="connsiteX11" fmla="*/ 1125460 w 2251666"/>
                <a:gd name="connsiteY11" fmla="*/ 727978 h 1773943"/>
                <a:gd name="connsiteX12" fmla="*/ 1125460 w 2251666"/>
                <a:gd name="connsiteY12" fmla="*/ 789038 h 1773943"/>
                <a:gd name="connsiteX13" fmla="*/ 1173859 w 2251666"/>
                <a:gd name="connsiteY13" fmla="*/ 788193 h 1773943"/>
                <a:gd name="connsiteX14" fmla="*/ 1264090 w 2251666"/>
                <a:gd name="connsiteY14" fmla="*/ 735116 h 1773943"/>
                <a:gd name="connsiteX15" fmla="*/ 1172569 w 2251666"/>
                <a:gd name="connsiteY15" fmla="*/ 667867 h 1773943"/>
                <a:gd name="connsiteX16" fmla="*/ 1125460 w 2251666"/>
                <a:gd name="connsiteY16" fmla="*/ 666919 h 1773943"/>
                <a:gd name="connsiteX17" fmla="*/ 2046389 w 2251666"/>
                <a:gd name="connsiteY17" fmla="*/ 656775 h 1773943"/>
                <a:gd name="connsiteX18" fmla="*/ 2008274 w 2251666"/>
                <a:gd name="connsiteY18" fmla="*/ 660477 h 1773943"/>
                <a:gd name="connsiteX19" fmla="*/ 1924459 w 2251666"/>
                <a:gd name="connsiteY19" fmla="*/ 813142 h 1773943"/>
                <a:gd name="connsiteX20" fmla="*/ 1938584 w 2251666"/>
                <a:gd name="connsiteY20" fmla="*/ 905443 h 1773943"/>
                <a:gd name="connsiteX21" fmla="*/ 2135921 w 2251666"/>
                <a:gd name="connsiteY21" fmla="*/ 912703 h 1773943"/>
                <a:gd name="connsiteX22" fmla="*/ 2137192 w 2251666"/>
                <a:gd name="connsiteY22" fmla="*/ 717390 h 1773943"/>
                <a:gd name="connsiteX23" fmla="*/ 2046389 w 2251666"/>
                <a:gd name="connsiteY23" fmla="*/ 656775 h 1773943"/>
                <a:gd name="connsiteX24" fmla="*/ 276203 w 2251666"/>
                <a:gd name="connsiteY24" fmla="*/ 613205 h 1773943"/>
                <a:gd name="connsiteX25" fmla="*/ 448506 w 2251666"/>
                <a:gd name="connsiteY25" fmla="*/ 613868 h 1773943"/>
                <a:gd name="connsiteX26" fmla="*/ 620810 w 2251666"/>
                <a:gd name="connsiteY26" fmla="*/ 614533 h 1773943"/>
                <a:gd name="connsiteX27" fmla="*/ 620810 w 2251666"/>
                <a:gd name="connsiteY27" fmla="*/ 680305 h 1773943"/>
                <a:gd name="connsiteX28" fmla="*/ 620810 w 2251666"/>
                <a:gd name="connsiteY28" fmla="*/ 746079 h 1773943"/>
                <a:gd name="connsiteX29" fmla="*/ 599475 w 2251666"/>
                <a:gd name="connsiteY29" fmla="*/ 746827 h 1773943"/>
                <a:gd name="connsiteX30" fmla="*/ 577134 w 2251666"/>
                <a:gd name="connsiteY30" fmla="*/ 744247 h 1773943"/>
                <a:gd name="connsiteX31" fmla="*/ 569493 w 2251666"/>
                <a:gd name="connsiteY31" fmla="*/ 718828 h 1773943"/>
                <a:gd name="connsiteX32" fmla="*/ 470544 w 2251666"/>
                <a:gd name="connsiteY32" fmla="*/ 667409 h 1773943"/>
                <a:gd name="connsiteX33" fmla="*/ 413013 w 2251666"/>
                <a:gd name="connsiteY33" fmla="*/ 667409 h 1773943"/>
                <a:gd name="connsiteX34" fmla="*/ 413013 w 2251666"/>
                <a:gd name="connsiteY34" fmla="*/ 728024 h 1773943"/>
                <a:gd name="connsiteX35" fmla="*/ 413013 w 2251666"/>
                <a:gd name="connsiteY35" fmla="*/ 788637 h 1773943"/>
                <a:gd name="connsiteX36" fmla="*/ 469485 w 2251666"/>
                <a:gd name="connsiteY36" fmla="*/ 788637 h 1773943"/>
                <a:gd name="connsiteX37" fmla="*/ 533045 w 2251666"/>
                <a:gd name="connsiteY37" fmla="*/ 819589 h 1773943"/>
                <a:gd name="connsiteX38" fmla="*/ 469485 w 2251666"/>
                <a:gd name="connsiteY38" fmla="*/ 850541 h 1773943"/>
                <a:gd name="connsiteX39" fmla="*/ 413013 w 2251666"/>
                <a:gd name="connsiteY39" fmla="*/ 850541 h 1773943"/>
                <a:gd name="connsiteX40" fmla="*/ 413013 w 2251666"/>
                <a:gd name="connsiteY40" fmla="*/ 905997 h 1773943"/>
                <a:gd name="connsiteX41" fmla="*/ 413013 w 2251666"/>
                <a:gd name="connsiteY41" fmla="*/ 961453 h 1773943"/>
                <a:gd name="connsiteX42" fmla="*/ 440116 w 2251666"/>
                <a:gd name="connsiteY42" fmla="*/ 961453 h 1773943"/>
                <a:gd name="connsiteX43" fmla="*/ 467220 w 2251666"/>
                <a:gd name="connsiteY43" fmla="*/ 961453 h 1773943"/>
                <a:gd name="connsiteX44" fmla="*/ 467220 w 2251666"/>
                <a:gd name="connsiteY44" fmla="*/ 987246 h 1773943"/>
                <a:gd name="connsiteX45" fmla="*/ 467220 w 2251666"/>
                <a:gd name="connsiteY45" fmla="*/ 1013039 h 1773943"/>
                <a:gd name="connsiteX46" fmla="*/ 371711 w 2251666"/>
                <a:gd name="connsiteY46" fmla="*/ 1013039 h 1773943"/>
                <a:gd name="connsiteX47" fmla="*/ 276203 w 2251666"/>
                <a:gd name="connsiteY47" fmla="*/ 1013039 h 1773943"/>
                <a:gd name="connsiteX48" fmla="*/ 276203 w 2251666"/>
                <a:gd name="connsiteY48" fmla="*/ 987246 h 1773943"/>
                <a:gd name="connsiteX49" fmla="*/ 276203 w 2251666"/>
                <a:gd name="connsiteY49" fmla="*/ 961453 h 1773943"/>
                <a:gd name="connsiteX50" fmla="*/ 299434 w 2251666"/>
                <a:gd name="connsiteY50" fmla="*/ 961453 h 1773943"/>
                <a:gd name="connsiteX51" fmla="*/ 322666 w 2251666"/>
                <a:gd name="connsiteY51" fmla="*/ 961453 h 1773943"/>
                <a:gd name="connsiteX52" fmla="*/ 322666 w 2251666"/>
                <a:gd name="connsiteY52" fmla="*/ 814430 h 1773943"/>
                <a:gd name="connsiteX53" fmla="*/ 322666 w 2251666"/>
                <a:gd name="connsiteY53" fmla="*/ 667409 h 1773943"/>
                <a:gd name="connsiteX54" fmla="*/ 299434 w 2251666"/>
                <a:gd name="connsiteY54" fmla="*/ 667409 h 1773943"/>
                <a:gd name="connsiteX55" fmla="*/ 276203 w 2251666"/>
                <a:gd name="connsiteY55" fmla="*/ 667409 h 1773943"/>
                <a:gd name="connsiteX56" fmla="*/ 276203 w 2251666"/>
                <a:gd name="connsiteY56" fmla="*/ 640307 h 1773943"/>
                <a:gd name="connsiteX57" fmla="*/ 276203 w 2251666"/>
                <a:gd name="connsiteY57" fmla="*/ 613205 h 1773943"/>
                <a:gd name="connsiteX58" fmla="*/ 988649 w 2251666"/>
                <a:gd name="connsiteY58" fmla="*/ 612837 h 1773943"/>
                <a:gd name="connsiteX59" fmla="*/ 1120942 w 2251666"/>
                <a:gd name="connsiteY59" fmla="*/ 613927 h 1773943"/>
                <a:gd name="connsiteX60" fmla="*/ 1298015 w 2251666"/>
                <a:gd name="connsiteY60" fmla="*/ 630795 h 1773943"/>
                <a:gd name="connsiteX61" fmla="*/ 1351325 w 2251666"/>
                <a:gd name="connsiteY61" fmla="*/ 720233 h 1773943"/>
                <a:gd name="connsiteX62" fmla="*/ 1274886 w 2251666"/>
                <a:gd name="connsiteY62" fmla="*/ 817997 h 1773943"/>
                <a:gd name="connsiteX63" fmla="*/ 1264852 w 2251666"/>
                <a:gd name="connsiteY63" fmla="*/ 822910 h 1773943"/>
                <a:gd name="connsiteX64" fmla="*/ 1328236 w 2251666"/>
                <a:gd name="connsiteY64" fmla="*/ 906178 h 1773943"/>
                <a:gd name="connsiteX65" fmla="*/ 1366595 w 2251666"/>
                <a:gd name="connsiteY65" fmla="*/ 966612 h 1773943"/>
                <a:gd name="connsiteX66" fmla="*/ 1383592 w 2251666"/>
                <a:gd name="connsiteY66" fmla="*/ 991740 h 1773943"/>
                <a:gd name="connsiteX67" fmla="*/ 1337980 w 2251666"/>
                <a:gd name="connsiteY67" fmla="*/ 1016908 h 1773943"/>
                <a:gd name="connsiteX68" fmla="*/ 1243987 w 2251666"/>
                <a:gd name="connsiteY68" fmla="*/ 944346 h 1773943"/>
                <a:gd name="connsiteX69" fmla="*/ 1157081 w 2251666"/>
                <a:gd name="connsiteY69" fmla="*/ 845764 h 1773943"/>
                <a:gd name="connsiteX70" fmla="*/ 1125460 w 2251666"/>
                <a:gd name="connsiteY70" fmla="*/ 844854 h 1773943"/>
                <a:gd name="connsiteX71" fmla="*/ 1125460 w 2251666"/>
                <a:gd name="connsiteY71" fmla="*/ 903063 h 1773943"/>
                <a:gd name="connsiteX72" fmla="*/ 1125460 w 2251666"/>
                <a:gd name="connsiteY72" fmla="*/ 961272 h 1773943"/>
                <a:gd name="connsiteX73" fmla="*/ 1151918 w 2251666"/>
                <a:gd name="connsiteY73" fmla="*/ 962008 h 1773943"/>
                <a:gd name="connsiteX74" fmla="*/ 1178377 w 2251666"/>
                <a:gd name="connsiteY74" fmla="*/ 962742 h 1773943"/>
                <a:gd name="connsiteX75" fmla="*/ 1179113 w 2251666"/>
                <a:gd name="connsiteY75" fmla="*/ 987891 h 1773943"/>
                <a:gd name="connsiteX76" fmla="*/ 1179855 w 2251666"/>
                <a:gd name="connsiteY76" fmla="*/ 1013039 h 1773943"/>
                <a:gd name="connsiteX77" fmla="*/ 999064 w 2251666"/>
                <a:gd name="connsiteY77" fmla="*/ 1013039 h 1773943"/>
                <a:gd name="connsiteX78" fmla="*/ 818282 w 2251666"/>
                <a:gd name="connsiteY78" fmla="*/ 1013039 h 1773943"/>
                <a:gd name="connsiteX79" fmla="*/ 818282 w 2251666"/>
                <a:gd name="connsiteY79" fmla="*/ 987246 h 1773943"/>
                <a:gd name="connsiteX80" fmla="*/ 818282 w 2251666"/>
                <a:gd name="connsiteY80" fmla="*/ 961453 h 1773943"/>
                <a:gd name="connsiteX81" fmla="*/ 840223 w 2251666"/>
                <a:gd name="connsiteY81" fmla="*/ 961453 h 1773943"/>
                <a:gd name="connsiteX82" fmla="*/ 850768 w 2251666"/>
                <a:gd name="connsiteY82" fmla="*/ 925342 h 1773943"/>
                <a:gd name="connsiteX83" fmla="*/ 839558 w 2251666"/>
                <a:gd name="connsiteY83" fmla="*/ 895679 h 1773943"/>
                <a:gd name="connsiteX84" fmla="*/ 766603 w 2251666"/>
                <a:gd name="connsiteY84" fmla="*/ 895679 h 1773943"/>
                <a:gd name="connsiteX85" fmla="*/ 693642 w 2251666"/>
                <a:gd name="connsiteY85" fmla="*/ 895679 h 1773943"/>
                <a:gd name="connsiteX86" fmla="*/ 681464 w 2251666"/>
                <a:gd name="connsiteY86" fmla="*/ 927921 h 1773943"/>
                <a:gd name="connsiteX87" fmla="*/ 669287 w 2251666"/>
                <a:gd name="connsiteY87" fmla="*/ 960163 h 1773943"/>
                <a:gd name="connsiteX88" fmla="*/ 692157 w 2251666"/>
                <a:gd name="connsiteY88" fmla="*/ 960904 h 1773943"/>
                <a:gd name="connsiteX89" fmla="*/ 715028 w 2251666"/>
                <a:gd name="connsiteY89" fmla="*/ 961646 h 1773943"/>
                <a:gd name="connsiteX90" fmla="*/ 715028 w 2251666"/>
                <a:gd name="connsiteY90" fmla="*/ 987343 h 1773943"/>
                <a:gd name="connsiteX91" fmla="*/ 715028 w 2251666"/>
                <a:gd name="connsiteY91" fmla="*/ 1013039 h 1773943"/>
                <a:gd name="connsiteX92" fmla="*/ 638879 w 2251666"/>
                <a:gd name="connsiteY92" fmla="*/ 1013039 h 1773943"/>
                <a:gd name="connsiteX93" fmla="*/ 562730 w 2251666"/>
                <a:gd name="connsiteY93" fmla="*/ 1013039 h 1773943"/>
                <a:gd name="connsiteX94" fmla="*/ 562730 w 2251666"/>
                <a:gd name="connsiteY94" fmla="*/ 987355 h 1773943"/>
                <a:gd name="connsiteX95" fmla="*/ 562730 w 2251666"/>
                <a:gd name="connsiteY95" fmla="*/ 961672 h 1773943"/>
                <a:gd name="connsiteX96" fmla="*/ 582206 w 2251666"/>
                <a:gd name="connsiteY96" fmla="*/ 960918 h 1773943"/>
                <a:gd name="connsiteX97" fmla="*/ 601676 w 2251666"/>
                <a:gd name="connsiteY97" fmla="*/ 960163 h 1773943"/>
                <a:gd name="connsiteX98" fmla="*/ 621081 w 2251666"/>
                <a:gd name="connsiteY98" fmla="*/ 912446 h 1773943"/>
                <a:gd name="connsiteX99" fmla="*/ 684026 w 2251666"/>
                <a:gd name="connsiteY99" fmla="*/ 755107 h 1773943"/>
                <a:gd name="connsiteX100" fmla="*/ 731929 w 2251666"/>
                <a:gd name="connsiteY100" fmla="*/ 635167 h 1773943"/>
                <a:gd name="connsiteX101" fmla="*/ 738532 w 2251666"/>
                <a:gd name="connsiteY101" fmla="*/ 618982 h 1773943"/>
                <a:gd name="connsiteX102" fmla="*/ 780168 w 2251666"/>
                <a:gd name="connsiteY102" fmla="*/ 613823 h 1773943"/>
                <a:gd name="connsiteX103" fmla="*/ 819572 w 2251666"/>
                <a:gd name="connsiteY103" fmla="*/ 614533 h 1773943"/>
                <a:gd name="connsiteX104" fmla="*/ 834621 w 2251666"/>
                <a:gd name="connsiteY104" fmla="*/ 651933 h 1773943"/>
                <a:gd name="connsiteX105" fmla="*/ 866404 w 2251666"/>
                <a:gd name="connsiteY105" fmla="*/ 729313 h 1773943"/>
                <a:gd name="connsiteX106" fmla="*/ 912784 w 2251666"/>
                <a:gd name="connsiteY106" fmla="*/ 842803 h 1773943"/>
                <a:gd name="connsiteX107" fmla="*/ 951704 w 2251666"/>
                <a:gd name="connsiteY107" fmla="*/ 938883 h 1773943"/>
                <a:gd name="connsiteX108" fmla="*/ 960964 w 2251666"/>
                <a:gd name="connsiteY108" fmla="*/ 961453 h 1773943"/>
                <a:gd name="connsiteX109" fmla="*/ 998039 w 2251666"/>
                <a:gd name="connsiteY109" fmla="*/ 961453 h 1773943"/>
                <a:gd name="connsiteX110" fmla="*/ 1035113 w 2251666"/>
                <a:gd name="connsiteY110" fmla="*/ 961453 h 1773943"/>
                <a:gd name="connsiteX111" fmla="*/ 1035113 w 2251666"/>
                <a:gd name="connsiteY111" fmla="*/ 814430 h 1773943"/>
                <a:gd name="connsiteX112" fmla="*/ 1035113 w 2251666"/>
                <a:gd name="connsiteY112" fmla="*/ 667409 h 1773943"/>
                <a:gd name="connsiteX113" fmla="*/ 1011881 w 2251666"/>
                <a:gd name="connsiteY113" fmla="*/ 667409 h 1773943"/>
                <a:gd name="connsiteX114" fmla="*/ 988649 w 2251666"/>
                <a:gd name="connsiteY114" fmla="*/ 667409 h 1773943"/>
                <a:gd name="connsiteX115" fmla="*/ 988649 w 2251666"/>
                <a:gd name="connsiteY115" fmla="*/ 640120 h 1773943"/>
                <a:gd name="connsiteX116" fmla="*/ 988649 w 2251666"/>
                <a:gd name="connsiteY116" fmla="*/ 612837 h 1773943"/>
                <a:gd name="connsiteX117" fmla="*/ 2036438 w 2251666"/>
                <a:gd name="connsiteY117" fmla="*/ 600060 h 1773943"/>
                <a:gd name="connsiteX118" fmla="*/ 2096446 w 2251666"/>
                <a:gd name="connsiteY118" fmla="*/ 607956 h 1773943"/>
                <a:gd name="connsiteX119" fmla="*/ 2102492 w 2251666"/>
                <a:gd name="connsiteY119" fmla="*/ 1016934 h 1773943"/>
                <a:gd name="connsiteX120" fmla="*/ 1832931 w 2251666"/>
                <a:gd name="connsiteY120" fmla="*/ 870699 h 1773943"/>
                <a:gd name="connsiteX121" fmla="*/ 2036438 w 2251666"/>
                <a:gd name="connsiteY121" fmla="*/ 600060 h 1773943"/>
                <a:gd name="connsiteX122" fmla="*/ 1617737 w 2251666"/>
                <a:gd name="connsiteY122" fmla="*/ 599882 h 1773943"/>
                <a:gd name="connsiteX123" fmla="*/ 1673992 w 2251666"/>
                <a:gd name="connsiteY123" fmla="*/ 606756 h 1773943"/>
                <a:gd name="connsiteX124" fmla="*/ 1747560 w 2251666"/>
                <a:gd name="connsiteY124" fmla="*/ 630795 h 1773943"/>
                <a:gd name="connsiteX125" fmla="*/ 1761757 w 2251666"/>
                <a:gd name="connsiteY125" fmla="*/ 637747 h 1773943"/>
                <a:gd name="connsiteX126" fmla="*/ 1761757 w 2251666"/>
                <a:gd name="connsiteY126" fmla="*/ 689333 h 1773943"/>
                <a:gd name="connsiteX127" fmla="*/ 1761757 w 2251666"/>
                <a:gd name="connsiteY127" fmla="*/ 740920 h 1773943"/>
                <a:gd name="connsiteX128" fmla="*/ 1740487 w 2251666"/>
                <a:gd name="connsiteY128" fmla="*/ 741668 h 1773943"/>
                <a:gd name="connsiteX129" fmla="*/ 1719217 w 2251666"/>
                <a:gd name="connsiteY129" fmla="*/ 742416 h 1773943"/>
                <a:gd name="connsiteX130" fmla="*/ 1709098 w 2251666"/>
                <a:gd name="connsiteY130" fmla="*/ 720524 h 1773943"/>
                <a:gd name="connsiteX131" fmla="*/ 1614622 w 2251666"/>
                <a:gd name="connsiteY131" fmla="*/ 658440 h 1773943"/>
                <a:gd name="connsiteX132" fmla="*/ 1498494 w 2251666"/>
                <a:gd name="connsiteY132" fmla="*/ 813142 h 1773943"/>
                <a:gd name="connsiteX133" fmla="*/ 1577405 w 2251666"/>
                <a:gd name="connsiteY133" fmla="*/ 964122 h 1773943"/>
                <a:gd name="connsiteX134" fmla="*/ 1670765 w 2251666"/>
                <a:gd name="connsiteY134" fmla="*/ 962833 h 1773943"/>
                <a:gd name="connsiteX135" fmla="*/ 1683026 w 2251666"/>
                <a:gd name="connsiteY135" fmla="*/ 958389 h 1773943"/>
                <a:gd name="connsiteX136" fmla="*/ 1683026 w 2251666"/>
                <a:gd name="connsiteY136" fmla="*/ 909621 h 1773943"/>
                <a:gd name="connsiteX137" fmla="*/ 1683026 w 2251666"/>
                <a:gd name="connsiteY137" fmla="*/ 860859 h 1773943"/>
                <a:gd name="connsiteX138" fmla="*/ 1649405 w 2251666"/>
                <a:gd name="connsiteY138" fmla="*/ 860859 h 1773943"/>
                <a:gd name="connsiteX139" fmla="*/ 1615783 w 2251666"/>
                <a:gd name="connsiteY139" fmla="*/ 860859 h 1773943"/>
                <a:gd name="connsiteX140" fmla="*/ 1613266 w 2251666"/>
                <a:gd name="connsiteY140" fmla="*/ 854242 h 1773943"/>
                <a:gd name="connsiteX141" fmla="*/ 1615267 w 2251666"/>
                <a:gd name="connsiteY141" fmla="*/ 806912 h 1773943"/>
                <a:gd name="connsiteX142" fmla="*/ 1694643 w 2251666"/>
                <a:gd name="connsiteY142" fmla="*/ 802114 h 1773943"/>
                <a:gd name="connsiteX143" fmla="*/ 1769501 w 2251666"/>
                <a:gd name="connsiteY143" fmla="*/ 802824 h 1773943"/>
                <a:gd name="connsiteX144" fmla="*/ 1770179 w 2251666"/>
                <a:gd name="connsiteY144" fmla="*/ 893301 h 1773943"/>
                <a:gd name="connsiteX145" fmla="*/ 1770857 w 2251666"/>
                <a:gd name="connsiteY145" fmla="*/ 983777 h 1773943"/>
                <a:gd name="connsiteX146" fmla="*/ 1749528 w 2251666"/>
                <a:gd name="connsiteY146" fmla="*/ 992979 h 1773943"/>
                <a:gd name="connsiteX147" fmla="*/ 1400423 w 2251666"/>
                <a:gd name="connsiteY147" fmla="*/ 813142 h 1773943"/>
                <a:gd name="connsiteX148" fmla="*/ 1617737 w 2251666"/>
                <a:gd name="connsiteY148" fmla="*/ 599882 h 1773943"/>
                <a:gd name="connsiteX149" fmla="*/ 1641838 w 2251666"/>
                <a:gd name="connsiteY149" fmla="*/ 9713 h 1773943"/>
                <a:gd name="connsiteX150" fmla="*/ 1735731 w 2251666"/>
                <a:gd name="connsiteY150" fmla="*/ 11246 h 1773943"/>
                <a:gd name="connsiteX151" fmla="*/ 1739816 w 2251666"/>
                <a:gd name="connsiteY151" fmla="*/ 38239 h 1773943"/>
                <a:gd name="connsiteX152" fmla="*/ 1739816 w 2251666"/>
                <a:gd name="connsiteY152" fmla="*/ 63665 h 1773943"/>
                <a:gd name="connsiteX153" fmla="*/ 1713357 w 2251666"/>
                <a:gd name="connsiteY153" fmla="*/ 64399 h 1773943"/>
                <a:gd name="connsiteX154" fmla="*/ 1686899 w 2251666"/>
                <a:gd name="connsiteY154" fmla="*/ 65135 h 1773943"/>
                <a:gd name="connsiteX155" fmla="*/ 1686234 w 2251666"/>
                <a:gd name="connsiteY155" fmla="*/ 211512 h 1773943"/>
                <a:gd name="connsiteX156" fmla="*/ 1685563 w 2251666"/>
                <a:gd name="connsiteY156" fmla="*/ 357889 h 1773943"/>
                <a:gd name="connsiteX157" fmla="*/ 1733175 w 2251666"/>
                <a:gd name="connsiteY157" fmla="*/ 357889 h 1773943"/>
                <a:gd name="connsiteX158" fmla="*/ 1825226 w 2251666"/>
                <a:gd name="connsiteY158" fmla="*/ 294960 h 1773943"/>
                <a:gd name="connsiteX159" fmla="*/ 1830795 w 2251666"/>
                <a:gd name="connsiteY159" fmla="*/ 272771 h 1773943"/>
                <a:gd name="connsiteX160" fmla="*/ 1852368 w 2251666"/>
                <a:gd name="connsiteY160" fmla="*/ 272771 h 1773943"/>
                <a:gd name="connsiteX161" fmla="*/ 1876065 w 2251666"/>
                <a:gd name="connsiteY161" fmla="*/ 347572 h 1773943"/>
                <a:gd name="connsiteX162" fmla="*/ 1875335 w 2251666"/>
                <a:gd name="connsiteY162" fmla="*/ 410765 h 1773943"/>
                <a:gd name="connsiteX163" fmla="*/ 1712712 w 2251666"/>
                <a:gd name="connsiteY163" fmla="*/ 410765 h 1773943"/>
                <a:gd name="connsiteX164" fmla="*/ 1550088 w 2251666"/>
                <a:gd name="connsiteY164" fmla="*/ 410765 h 1773943"/>
                <a:gd name="connsiteX165" fmla="*/ 1550088 w 2251666"/>
                <a:gd name="connsiteY165" fmla="*/ 384972 h 1773943"/>
                <a:gd name="connsiteX166" fmla="*/ 1550088 w 2251666"/>
                <a:gd name="connsiteY166" fmla="*/ 359179 h 1773943"/>
                <a:gd name="connsiteX167" fmla="*/ 1573966 w 2251666"/>
                <a:gd name="connsiteY167" fmla="*/ 358437 h 1773943"/>
                <a:gd name="connsiteX168" fmla="*/ 1597843 w 2251666"/>
                <a:gd name="connsiteY168" fmla="*/ 357696 h 1773943"/>
                <a:gd name="connsiteX169" fmla="*/ 1597843 w 2251666"/>
                <a:gd name="connsiteY169" fmla="*/ 210770 h 1773943"/>
                <a:gd name="connsiteX170" fmla="*/ 1597843 w 2251666"/>
                <a:gd name="connsiteY170" fmla="*/ 63845 h 1773943"/>
                <a:gd name="connsiteX171" fmla="*/ 1573320 w 2251666"/>
                <a:gd name="connsiteY171" fmla="*/ 63845 h 1773943"/>
                <a:gd name="connsiteX172" fmla="*/ 1548797 w 2251666"/>
                <a:gd name="connsiteY172" fmla="*/ 63845 h 1773943"/>
                <a:gd name="connsiteX173" fmla="*/ 1548797 w 2251666"/>
                <a:gd name="connsiteY173" fmla="*/ 38484 h 1773943"/>
                <a:gd name="connsiteX174" fmla="*/ 1550520 w 2251666"/>
                <a:gd name="connsiteY174" fmla="*/ 11401 h 1773943"/>
                <a:gd name="connsiteX175" fmla="*/ 1641838 w 2251666"/>
                <a:gd name="connsiteY175" fmla="*/ 9713 h 1773943"/>
                <a:gd name="connsiteX176" fmla="*/ 1319195 w 2251666"/>
                <a:gd name="connsiteY176" fmla="*/ 9477 h 1773943"/>
                <a:gd name="connsiteX177" fmla="*/ 1380469 w 2251666"/>
                <a:gd name="connsiteY177" fmla="*/ 11872 h 1773943"/>
                <a:gd name="connsiteX178" fmla="*/ 1383051 w 2251666"/>
                <a:gd name="connsiteY178" fmla="*/ 38265 h 1773943"/>
                <a:gd name="connsiteX179" fmla="*/ 1382302 w 2251666"/>
                <a:gd name="connsiteY179" fmla="*/ 62555 h 1773943"/>
                <a:gd name="connsiteX180" fmla="*/ 1354553 w 2251666"/>
                <a:gd name="connsiteY180" fmla="*/ 63291 h 1773943"/>
                <a:gd name="connsiteX181" fmla="*/ 1326803 w 2251666"/>
                <a:gd name="connsiteY181" fmla="*/ 64019 h 1773943"/>
                <a:gd name="connsiteX182" fmla="*/ 1326803 w 2251666"/>
                <a:gd name="connsiteY182" fmla="*/ 210958 h 1773943"/>
                <a:gd name="connsiteX183" fmla="*/ 1326803 w 2251666"/>
                <a:gd name="connsiteY183" fmla="*/ 357889 h 1773943"/>
                <a:gd name="connsiteX184" fmla="*/ 1375203 w 2251666"/>
                <a:gd name="connsiteY184" fmla="*/ 357831 h 1773943"/>
                <a:gd name="connsiteX185" fmla="*/ 1466311 w 2251666"/>
                <a:gd name="connsiteY185" fmla="*/ 300215 h 1773943"/>
                <a:gd name="connsiteX186" fmla="*/ 1473107 w 2251666"/>
                <a:gd name="connsiteY186" fmla="*/ 274060 h 1773943"/>
                <a:gd name="connsiteX187" fmla="*/ 1495461 w 2251666"/>
                <a:gd name="connsiteY187" fmla="*/ 273312 h 1773943"/>
                <a:gd name="connsiteX188" fmla="*/ 1517821 w 2251666"/>
                <a:gd name="connsiteY188" fmla="*/ 272571 h 1773943"/>
                <a:gd name="connsiteX189" fmla="*/ 1517821 w 2251666"/>
                <a:gd name="connsiteY189" fmla="*/ 342329 h 1773943"/>
                <a:gd name="connsiteX190" fmla="*/ 1517821 w 2251666"/>
                <a:gd name="connsiteY190" fmla="*/ 412094 h 1773943"/>
                <a:gd name="connsiteX191" fmla="*/ 1354553 w 2251666"/>
                <a:gd name="connsiteY191" fmla="*/ 411430 h 1773943"/>
                <a:gd name="connsiteX192" fmla="*/ 1191283 w 2251666"/>
                <a:gd name="connsiteY192" fmla="*/ 410765 h 1773943"/>
                <a:gd name="connsiteX193" fmla="*/ 1190535 w 2251666"/>
                <a:gd name="connsiteY193" fmla="*/ 387938 h 1773943"/>
                <a:gd name="connsiteX194" fmla="*/ 1218723 w 2251666"/>
                <a:gd name="connsiteY194" fmla="*/ 357889 h 1773943"/>
                <a:gd name="connsiteX195" fmla="*/ 1241665 w 2251666"/>
                <a:gd name="connsiteY195" fmla="*/ 357889 h 1773943"/>
                <a:gd name="connsiteX196" fmla="*/ 1240993 w 2251666"/>
                <a:gd name="connsiteY196" fmla="*/ 211512 h 1773943"/>
                <a:gd name="connsiteX197" fmla="*/ 1240329 w 2251666"/>
                <a:gd name="connsiteY197" fmla="*/ 65135 h 1773943"/>
                <a:gd name="connsiteX198" fmla="*/ 1215806 w 2251666"/>
                <a:gd name="connsiteY198" fmla="*/ 63845 h 1773943"/>
                <a:gd name="connsiteX199" fmla="*/ 1191283 w 2251666"/>
                <a:gd name="connsiteY199" fmla="*/ 62555 h 1773943"/>
                <a:gd name="connsiteX200" fmla="*/ 1190535 w 2251666"/>
                <a:gd name="connsiteY200" fmla="*/ 39729 h 1773943"/>
                <a:gd name="connsiteX201" fmla="*/ 1192787 w 2251666"/>
                <a:gd name="connsiteY201" fmla="*/ 13290 h 1773943"/>
                <a:gd name="connsiteX202" fmla="*/ 1319195 w 2251666"/>
                <a:gd name="connsiteY202" fmla="*/ 9477 h 1773943"/>
                <a:gd name="connsiteX203" fmla="*/ 533759 w 2251666"/>
                <a:gd name="connsiteY203" fmla="*/ 9254 h 1773943"/>
                <a:gd name="connsiteX204" fmla="*/ 575352 w 2251666"/>
                <a:gd name="connsiteY204" fmla="*/ 14309 h 1773943"/>
                <a:gd name="connsiteX205" fmla="*/ 645713 w 2251666"/>
                <a:gd name="connsiteY205" fmla="*/ 264259 h 1773943"/>
                <a:gd name="connsiteX206" fmla="*/ 654858 w 2251666"/>
                <a:gd name="connsiteY206" fmla="*/ 295069 h 1773943"/>
                <a:gd name="connsiteX207" fmla="*/ 715028 w 2251666"/>
                <a:gd name="connsiteY207" fmla="*/ 67805 h 1773943"/>
                <a:gd name="connsiteX208" fmla="*/ 689125 w 2251666"/>
                <a:gd name="connsiteY208" fmla="*/ 63845 h 1773943"/>
                <a:gd name="connsiteX209" fmla="*/ 663221 w 2251666"/>
                <a:gd name="connsiteY209" fmla="*/ 63845 h 1773943"/>
                <a:gd name="connsiteX210" fmla="*/ 663957 w 2251666"/>
                <a:gd name="connsiteY210" fmla="*/ 37407 h 1773943"/>
                <a:gd name="connsiteX211" fmla="*/ 664692 w 2251666"/>
                <a:gd name="connsiteY211" fmla="*/ 10969 h 1773943"/>
                <a:gd name="connsiteX212" fmla="*/ 900884 w 2251666"/>
                <a:gd name="connsiteY212" fmla="*/ 10259 h 1773943"/>
                <a:gd name="connsiteX213" fmla="*/ 1142929 w 2251666"/>
                <a:gd name="connsiteY213" fmla="*/ 10962 h 1773943"/>
                <a:gd name="connsiteX214" fmla="*/ 1148782 w 2251666"/>
                <a:gd name="connsiteY214" fmla="*/ 12381 h 1773943"/>
                <a:gd name="connsiteX215" fmla="*/ 1148091 w 2251666"/>
                <a:gd name="connsiteY215" fmla="*/ 77444 h 1773943"/>
                <a:gd name="connsiteX216" fmla="*/ 1147401 w 2251666"/>
                <a:gd name="connsiteY216" fmla="*/ 142515 h 1773943"/>
                <a:gd name="connsiteX217" fmla="*/ 1125711 w 2251666"/>
                <a:gd name="connsiteY217" fmla="*/ 142515 h 1773943"/>
                <a:gd name="connsiteX218" fmla="*/ 1104021 w 2251666"/>
                <a:gd name="connsiteY218" fmla="*/ 142515 h 1773943"/>
                <a:gd name="connsiteX219" fmla="*/ 1095942 w 2251666"/>
                <a:gd name="connsiteY219" fmla="*/ 117450 h 1773943"/>
                <a:gd name="connsiteX220" fmla="*/ 993167 w 2251666"/>
                <a:gd name="connsiteY220" fmla="*/ 63955 h 1773943"/>
                <a:gd name="connsiteX221" fmla="*/ 944766 w 2251666"/>
                <a:gd name="connsiteY221" fmla="*/ 63845 h 1773943"/>
                <a:gd name="connsiteX222" fmla="*/ 944766 w 2251666"/>
                <a:gd name="connsiteY222" fmla="*/ 121880 h 1773943"/>
                <a:gd name="connsiteX223" fmla="*/ 944766 w 2251666"/>
                <a:gd name="connsiteY223" fmla="*/ 179915 h 1773943"/>
                <a:gd name="connsiteX224" fmla="*/ 1001621 w 2251666"/>
                <a:gd name="connsiteY224" fmla="*/ 179915 h 1773943"/>
                <a:gd name="connsiteX225" fmla="*/ 1058474 w 2251666"/>
                <a:gd name="connsiteY225" fmla="*/ 179915 h 1773943"/>
                <a:gd name="connsiteX226" fmla="*/ 1060991 w 2251666"/>
                <a:gd name="connsiteY226" fmla="*/ 186531 h 1773943"/>
                <a:gd name="connsiteX227" fmla="*/ 1060991 w 2251666"/>
                <a:gd name="connsiteY227" fmla="*/ 232624 h 1773943"/>
                <a:gd name="connsiteX228" fmla="*/ 1058474 w 2251666"/>
                <a:gd name="connsiteY228" fmla="*/ 239240 h 1773943"/>
                <a:gd name="connsiteX229" fmla="*/ 1001621 w 2251666"/>
                <a:gd name="connsiteY229" fmla="*/ 239240 h 1773943"/>
                <a:gd name="connsiteX230" fmla="*/ 944766 w 2251666"/>
                <a:gd name="connsiteY230" fmla="*/ 239240 h 1773943"/>
                <a:gd name="connsiteX231" fmla="*/ 944766 w 2251666"/>
                <a:gd name="connsiteY231" fmla="*/ 298564 h 1773943"/>
                <a:gd name="connsiteX232" fmla="*/ 944766 w 2251666"/>
                <a:gd name="connsiteY232" fmla="*/ 357889 h 1773943"/>
                <a:gd name="connsiteX233" fmla="*/ 1002949 w 2251666"/>
                <a:gd name="connsiteY233" fmla="*/ 357889 h 1773943"/>
                <a:gd name="connsiteX234" fmla="*/ 1101021 w 2251666"/>
                <a:gd name="connsiteY234" fmla="*/ 303723 h 1773943"/>
                <a:gd name="connsiteX235" fmla="*/ 1108849 w 2251666"/>
                <a:gd name="connsiteY235" fmla="*/ 275892 h 1773943"/>
                <a:gd name="connsiteX236" fmla="*/ 1131229 w 2251666"/>
                <a:gd name="connsiteY236" fmla="*/ 273312 h 1773943"/>
                <a:gd name="connsiteX237" fmla="*/ 1152564 w 2251666"/>
                <a:gd name="connsiteY237" fmla="*/ 274060 h 1773943"/>
                <a:gd name="connsiteX238" fmla="*/ 1152564 w 2251666"/>
                <a:gd name="connsiteY238" fmla="*/ 342413 h 1773943"/>
                <a:gd name="connsiteX239" fmla="*/ 1152564 w 2251666"/>
                <a:gd name="connsiteY239" fmla="*/ 410765 h 1773943"/>
                <a:gd name="connsiteX240" fmla="*/ 980169 w 2251666"/>
                <a:gd name="connsiteY240" fmla="*/ 411430 h 1773943"/>
                <a:gd name="connsiteX241" fmla="*/ 807775 w 2251666"/>
                <a:gd name="connsiteY241" fmla="*/ 412094 h 1773943"/>
                <a:gd name="connsiteX242" fmla="*/ 808511 w 2251666"/>
                <a:gd name="connsiteY242" fmla="*/ 385636 h 1773943"/>
                <a:gd name="connsiteX243" fmla="*/ 809246 w 2251666"/>
                <a:gd name="connsiteY243" fmla="*/ 359179 h 1773943"/>
                <a:gd name="connsiteX244" fmla="*/ 833124 w 2251666"/>
                <a:gd name="connsiteY244" fmla="*/ 358437 h 1773943"/>
                <a:gd name="connsiteX245" fmla="*/ 857001 w 2251666"/>
                <a:gd name="connsiteY245" fmla="*/ 357696 h 1773943"/>
                <a:gd name="connsiteX246" fmla="*/ 857001 w 2251666"/>
                <a:gd name="connsiteY246" fmla="*/ 210770 h 1773943"/>
                <a:gd name="connsiteX247" fmla="*/ 857001 w 2251666"/>
                <a:gd name="connsiteY247" fmla="*/ 63845 h 1773943"/>
                <a:gd name="connsiteX248" fmla="*/ 819921 w 2251666"/>
                <a:gd name="connsiteY248" fmla="*/ 63845 h 1773943"/>
                <a:gd name="connsiteX249" fmla="*/ 782834 w 2251666"/>
                <a:gd name="connsiteY249" fmla="*/ 63845 h 1773943"/>
                <a:gd name="connsiteX250" fmla="*/ 774883 w 2251666"/>
                <a:gd name="connsiteY250" fmla="*/ 88994 h 1773943"/>
                <a:gd name="connsiteX251" fmla="*/ 726780 w 2251666"/>
                <a:gd name="connsiteY251" fmla="*/ 257295 h 1773943"/>
                <a:gd name="connsiteX252" fmla="*/ 684104 w 2251666"/>
                <a:gd name="connsiteY252" fmla="*/ 406252 h 1773943"/>
                <a:gd name="connsiteX253" fmla="*/ 641454 w 2251666"/>
                <a:gd name="connsiteY253" fmla="*/ 412055 h 1773943"/>
                <a:gd name="connsiteX254" fmla="*/ 601320 w 2251666"/>
                <a:gd name="connsiteY254" fmla="*/ 412055 h 1773943"/>
                <a:gd name="connsiteX255" fmla="*/ 598933 w 2251666"/>
                <a:gd name="connsiteY255" fmla="*/ 405781 h 1773943"/>
                <a:gd name="connsiteX256" fmla="*/ 575604 w 2251666"/>
                <a:gd name="connsiteY256" fmla="*/ 322597 h 1773943"/>
                <a:gd name="connsiteX257" fmla="*/ 522307 w 2251666"/>
                <a:gd name="connsiteY257" fmla="*/ 136066 h 1773943"/>
                <a:gd name="connsiteX258" fmla="*/ 506876 w 2251666"/>
                <a:gd name="connsiteY258" fmla="*/ 181205 h 1773943"/>
                <a:gd name="connsiteX259" fmla="*/ 473732 w 2251666"/>
                <a:gd name="connsiteY259" fmla="*/ 294696 h 1773943"/>
                <a:gd name="connsiteX260" fmla="*/ 447241 w 2251666"/>
                <a:gd name="connsiteY260" fmla="*/ 384972 h 1773943"/>
                <a:gd name="connsiteX261" fmla="*/ 439872 w 2251666"/>
                <a:gd name="connsiteY261" fmla="*/ 410765 h 1773943"/>
                <a:gd name="connsiteX262" fmla="*/ 399067 w 2251666"/>
                <a:gd name="connsiteY262" fmla="*/ 410765 h 1773943"/>
                <a:gd name="connsiteX263" fmla="*/ 358269 w 2251666"/>
                <a:gd name="connsiteY263" fmla="*/ 410765 h 1773943"/>
                <a:gd name="connsiteX264" fmla="*/ 340548 w 2251666"/>
                <a:gd name="connsiteY264" fmla="*/ 351440 h 1773943"/>
                <a:gd name="connsiteX265" fmla="*/ 290800 w 2251666"/>
                <a:gd name="connsiteY265" fmla="*/ 178626 h 1773943"/>
                <a:gd name="connsiteX266" fmla="*/ 258779 w 2251666"/>
                <a:gd name="connsiteY266" fmla="*/ 65135 h 1773943"/>
                <a:gd name="connsiteX267" fmla="*/ 235224 w 2251666"/>
                <a:gd name="connsiteY267" fmla="*/ 64393 h 1773943"/>
                <a:gd name="connsiteX268" fmla="*/ 211669 w 2251666"/>
                <a:gd name="connsiteY268" fmla="*/ 63652 h 1773943"/>
                <a:gd name="connsiteX269" fmla="*/ 211669 w 2251666"/>
                <a:gd name="connsiteY269" fmla="*/ 38168 h 1773943"/>
                <a:gd name="connsiteX270" fmla="*/ 214896 w 2251666"/>
                <a:gd name="connsiteY270" fmla="*/ 11388 h 1773943"/>
                <a:gd name="connsiteX271" fmla="*/ 399564 w 2251666"/>
                <a:gd name="connsiteY271" fmla="*/ 11872 h 1773943"/>
                <a:gd name="connsiteX272" fmla="*/ 402146 w 2251666"/>
                <a:gd name="connsiteY272" fmla="*/ 38265 h 1773943"/>
                <a:gd name="connsiteX273" fmla="*/ 401397 w 2251666"/>
                <a:gd name="connsiteY273" fmla="*/ 62555 h 1773943"/>
                <a:gd name="connsiteX274" fmla="*/ 374938 w 2251666"/>
                <a:gd name="connsiteY274" fmla="*/ 63291 h 1773943"/>
                <a:gd name="connsiteX275" fmla="*/ 348480 w 2251666"/>
                <a:gd name="connsiteY275" fmla="*/ 65251 h 1773943"/>
                <a:gd name="connsiteX276" fmla="*/ 385354 w 2251666"/>
                <a:gd name="connsiteY276" fmla="*/ 196681 h 1773943"/>
                <a:gd name="connsiteX277" fmla="*/ 405308 w 2251666"/>
                <a:gd name="connsiteY277" fmla="*/ 268290 h 1773943"/>
                <a:gd name="connsiteX278" fmla="*/ 412142 w 2251666"/>
                <a:gd name="connsiteY278" fmla="*/ 289975 h 1773943"/>
                <a:gd name="connsiteX279" fmla="*/ 476300 w 2251666"/>
                <a:gd name="connsiteY279" fmla="*/ 62555 h 1773943"/>
                <a:gd name="connsiteX280" fmla="*/ 491111 w 2251666"/>
                <a:gd name="connsiteY280" fmla="*/ 12903 h 1773943"/>
                <a:gd name="connsiteX281" fmla="*/ 533759 w 2251666"/>
                <a:gd name="connsiteY281" fmla="*/ 9254 h 1773943"/>
                <a:gd name="connsiteX282" fmla="*/ 2055785 w 2251666"/>
                <a:gd name="connsiteY282" fmla="*/ 1 h 1773943"/>
                <a:gd name="connsiteX283" fmla="*/ 2136050 w 2251666"/>
                <a:gd name="connsiteY283" fmla="*/ 6829 h 1773943"/>
                <a:gd name="connsiteX284" fmla="*/ 2201926 w 2251666"/>
                <a:gd name="connsiteY284" fmla="*/ 29256 h 1773943"/>
                <a:gd name="connsiteX285" fmla="*/ 2217362 w 2251666"/>
                <a:gd name="connsiteY285" fmla="*/ 36175 h 1773943"/>
                <a:gd name="connsiteX286" fmla="*/ 2217362 w 2251666"/>
                <a:gd name="connsiteY286" fmla="*/ 86125 h 1773943"/>
                <a:gd name="connsiteX287" fmla="*/ 2217362 w 2251666"/>
                <a:gd name="connsiteY287" fmla="*/ 136066 h 1773943"/>
                <a:gd name="connsiteX288" fmla="*/ 2194130 w 2251666"/>
                <a:gd name="connsiteY288" fmla="*/ 136066 h 1773943"/>
                <a:gd name="connsiteX289" fmla="*/ 2170898 w 2251666"/>
                <a:gd name="connsiteY289" fmla="*/ 132468 h 1773943"/>
                <a:gd name="connsiteX290" fmla="*/ 2075208 w 2251666"/>
                <a:gd name="connsiteY290" fmla="*/ 57410 h 1773943"/>
                <a:gd name="connsiteX291" fmla="*/ 1997949 w 2251666"/>
                <a:gd name="connsiteY291" fmla="*/ 106894 h 1773943"/>
                <a:gd name="connsiteX292" fmla="*/ 2090877 w 2251666"/>
                <a:gd name="connsiteY292" fmla="*/ 167225 h 1773943"/>
                <a:gd name="connsiteX293" fmla="*/ 2183004 w 2251666"/>
                <a:gd name="connsiteY293" fmla="*/ 197706 h 1773943"/>
                <a:gd name="connsiteX294" fmla="*/ 2177119 w 2251666"/>
                <a:gd name="connsiteY294" fmla="*/ 401196 h 1773943"/>
                <a:gd name="connsiteX295" fmla="*/ 1925671 w 2251666"/>
                <a:gd name="connsiteY295" fmla="*/ 393187 h 1773943"/>
                <a:gd name="connsiteX296" fmla="*/ 1908893 w 2251666"/>
                <a:gd name="connsiteY296" fmla="*/ 384972 h 1773943"/>
                <a:gd name="connsiteX297" fmla="*/ 1908196 w 2251666"/>
                <a:gd name="connsiteY297" fmla="*/ 328936 h 1773943"/>
                <a:gd name="connsiteX298" fmla="*/ 1907499 w 2251666"/>
                <a:gd name="connsiteY298" fmla="*/ 272894 h 1773943"/>
                <a:gd name="connsiteX299" fmla="*/ 1913442 w 2251666"/>
                <a:gd name="connsiteY299" fmla="*/ 271404 h 1773943"/>
                <a:gd name="connsiteX300" fmla="*/ 1936074 w 2251666"/>
                <a:gd name="connsiteY300" fmla="*/ 270701 h 1773943"/>
                <a:gd name="connsiteX301" fmla="*/ 1952775 w 2251666"/>
                <a:gd name="connsiteY301" fmla="*/ 271481 h 1773943"/>
                <a:gd name="connsiteX302" fmla="*/ 1958268 w 2251666"/>
                <a:gd name="connsiteY302" fmla="*/ 288582 h 1773943"/>
                <a:gd name="connsiteX303" fmla="*/ 2066354 w 2251666"/>
                <a:gd name="connsiteY303" fmla="*/ 366743 h 1773943"/>
                <a:gd name="connsiteX304" fmla="*/ 2149634 w 2251666"/>
                <a:gd name="connsiteY304" fmla="*/ 322114 h 1773943"/>
                <a:gd name="connsiteX305" fmla="*/ 2054970 w 2251666"/>
                <a:gd name="connsiteY305" fmla="*/ 249590 h 1773943"/>
                <a:gd name="connsiteX306" fmla="*/ 1919148 w 2251666"/>
                <a:gd name="connsiteY306" fmla="*/ 171462 h 1773943"/>
                <a:gd name="connsiteX307" fmla="*/ 2035378 w 2251666"/>
                <a:gd name="connsiteY307" fmla="*/ 1026 h 1773943"/>
                <a:gd name="connsiteX308" fmla="*/ 2055785 w 2251666"/>
                <a:gd name="connsiteY308" fmla="*/ 1 h 1773943"/>
                <a:gd name="connsiteX0" fmla="*/ 0 w 2259286"/>
                <a:gd name="connsiteY0" fmla="*/ 1796802 h 1796802"/>
                <a:gd name="connsiteX1" fmla="*/ 7620 w 2259286"/>
                <a:gd name="connsiteY1" fmla="*/ 1773943 h 1796802"/>
                <a:gd name="connsiteX2" fmla="*/ 0 w 2259286"/>
                <a:gd name="connsiteY2" fmla="*/ 1796802 h 1796802"/>
                <a:gd name="connsiteX3" fmla="*/ 774397 w 2259286"/>
                <a:gd name="connsiteY3" fmla="*/ 702765 h 1796802"/>
                <a:gd name="connsiteX4" fmla="*/ 746661 w 2259286"/>
                <a:gd name="connsiteY4" fmla="*/ 771762 h 1796802"/>
                <a:gd name="connsiteX5" fmla="*/ 720815 w 2259286"/>
                <a:gd name="connsiteY5" fmla="*/ 842803 h 1796802"/>
                <a:gd name="connsiteX6" fmla="*/ 773636 w 2259286"/>
                <a:gd name="connsiteY6" fmla="*/ 842803 h 1796802"/>
                <a:gd name="connsiteX7" fmla="*/ 824707 w 2259286"/>
                <a:gd name="connsiteY7" fmla="*/ 838290 h 1796802"/>
                <a:gd name="connsiteX8" fmla="*/ 799624 w 2259286"/>
                <a:gd name="connsiteY8" fmla="*/ 769292 h 1796802"/>
                <a:gd name="connsiteX9" fmla="*/ 774397 w 2259286"/>
                <a:gd name="connsiteY9" fmla="*/ 702765 h 1796802"/>
                <a:gd name="connsiteX10" fmla="*/ 1133080 w 2259286"/>
                <a:gd name="connsiteY10" fmla="*/ 666919 h 1796802"/>
                <a:gd name="connsiteX11" fmla="*/ 1133080 w 2259286"/>
                <a:gd name="connsiteY11" fmla="*/ 727978 h 1796802"/>
                <a:gd name="connsiteX12" fmla="*/ 1133080 w 2259286"/>
                <a:gd name="connsiteY12" fmla="*/ 789038 h 1796802"/>
                <a:gd name="connsiteX13" fmla="*/ 1181479 w 2259286"/>
                <a:gd name="connsiteY13" fmla="*/ 788193 h 1796802"/>
                <a:gd name="connsiteX14" fmla="*/ 1271710 w 2259286"/>
                <a:gd name="connsiteY14" fmla="*/ 735116 h 1796802"/>
                <a:gd name="connsiteX15" fmla="*/ 1180189 w 2259286"/>
                <a:gd name="connsiteY15" fmla="*/ 667867 h 1796802"/>
                <a:gd name="connsiteX16" fmla="*/ 1133080 w 2259286"/>
                <a:gd name="connsiteY16" fmla="*/ 666919 h 1796802"/>
                <a:gd name="connsiteX17" fmla="*/ 2054009 w 2259286"/>
                <a:gd name="connsiteY17" fmla="*/ 656775 h 1796802"/>
                <a:gd name="connsiteX18" fmla="*/ 2015894 w 2259286"/>
                <a:gd name="connsiteY18" fmla="*/ 660477 h 1796802"/>
                <a:gd name="connsiteX19" fmla="*/ 1932079 w 2259286"/>
                <a:gd name="connsiteY19" fmla="*/ 813142 h 1796802"/>
                <a:gd name="connsiteX20" fmla="*/ 1946204 w 2259286"/>
                <a:gd name="connsiteY20" fmla="*/ 905443 h 1796802"/>
                <a:gd name="connsiteX21" fmla="*/ 2143541 w 2259286"/>
                <a:gd name="connsiteY21" fmla="*/ 912703 h 1796802"/>
                <a:gd name="connsiteX22" fmla="*/ 2144812 w 2259286"/>
                <a:gd name="connsiteY22" fmla="*/ 717390 h 1796802"/>
                <a:gd name="connsiteX23" fmla="*/ 2054009 w 2259286"/>
                <a:gd name="connsiteY23" fmla="*/ 656775 h 1796802"/>
                <a:gd name="connsiteX24" fmla="*/ 283823 w 2259286"/>
                <a:gd name="connsiteY24" fmla="*/ 613205 h 1796802"/>
                <a:gd name="connsiteX25" fmla="*/ 456126 w 2259286"/>
                <a:gd name="connsiteY25" fmla="*/ 613868 h 1796802"/>
                <a:gd name="connsiteX26" fmla="*/ 628430 w 2259286"/>
                <a:gd name="connsiteY26" fmla="*/ 614533 h 1796802"/>
                <a:gd name="connsiteX27" fmla="*/ 628430 w 2259286"/>
                <a:gd name="connsiteY27" fmla="*/ 680305 h 1796802"/>
                <a:gd name="connsiteX28" fmla="*/ 628430 w 2259286"/>
                <a:gd name="connsiteY28" fmla="*/ 746079 h 1796802"/>
                <a:gd name="connsiteX29" fmla="*/ 607095 w 2259286"/>
                <a:gd name="connsiteY29" fmla="*/ 746827 h 1796802"/>
                <a:gd name="connsiteX30" fmla="*/ 584754 w 2259286"/>
                <a:gd name="connsiteY30" fmla="*/ 744247 h 1796802"/>
                <a:gd name="connsiteX31" fmla="*/ 577113 w 2259286"/>
                <a:gd name="connsiteY31" fmla="*/ 718828 h 1796802"/>
                <a:gd name="connsiteX32" fmla="*/ 478164 w 2259286"/>
                <a:gd name="connsiteY32" fmla="*/ 667409 h 1796802"/>
                <a:gd name="connsiteX33" fmla="*/ 420633 w 2259286"/>
                <a:gd name="connsiteY33" fmla="*/ 667409 h 1796802"/>
                <a:gd name="connsiteX34" fmla="*/ 420633 w 2259286"/>
                <a:gd name="connsiteY34" fmla="*/ 728024 h 1796802"/>
                <a:gd name="connsiteX35" fmla="*/ 420633 w 2259286"/>
                <a:gd name="connsiteY35" fmla="*/ 788637 h 1796802"/>
                <a:gd name="connsiteX36" fmla="*/ 477105 w 2259286"/>
                <a:gd name="connsiteY36" fmla="*/ 788637 h 1796802"/>
                <a:gd name="connsiteX37" fmla="*/ 540665 w 2259286"/>
                <a:gd name="connsiteY37" fmla="*/ 819589 h 1796802"/>
                <a:gd name="connsiteX38" fmla="*/ 477105 w 2259286"/>
                <a:gd name="connsiteY38" fmla="*/ 850541 h 1796802"/>
                <a:gd name="connsiteX39" fmla="*/ 420633 w 2259286"/>
                <a:gd name="connsiteY39" fmla="*/ 850541 h 1796802"/>
                <a:gd name="connsiteX40" fmla="*/ 420633 w 2259286"/>
                <a:gd name="connsiteY40" fmla="*/ 905997 h 1796802"/>
                <a:gd name="connsiteX41" fmla="*/ 420633 w 2259286"/>
                <a:gd name="connsiteY41" fmla="*/ 961453 h 1796802"/>
                <a:gd name="connsiteX42" fmla="*/ 447736 w 2259286"/>
                <a:gd name="connsiteY42" fmla="*/ 961453 h 1796802"/>
                <a:gd name="connsiteX43" fmla="*/ 474840 w 2259286"/>
                <a:gd name="connsiteY43" fmla="*/ 961453 h 1796802"/>
                <a:gd name="connsiteX44" fmla="*/ 474840 w 2259286"/>
                <a:gd name="connsiteY44" fmla="*/ 987246 h 1796802"/>
                <a:gd name="connsiteX45" fmla="*/ 474840 w 2259286"/>
                <a:gd name="connsiteY45" fmla="*/ 1013039 h 1796802"/>
                <a:gd name="connsiteX46" fmla="*/ 379331 w 2259286"/>
                <a:gd name="connsiteY46" fmla="*/ 1013039 h 1796802"/>
                <a:gd name="connsiteX47" fmla="*/ 283823 w 2259286"/>
                <a:gd name="connsiteY47" fmla="*/ 1013039 h 1796802"/>
                <a:gd name="connsiteX48" fmla="*/ 283823 w 2259286"/>
                <a:gd name="connsiteY48" fmla="*/ 987246 h 1796802"/>
                <a:gd name="connsiteX49" fmla="*/ 283823 w 2259286"/>
                <a:gd name="connsiteY49" fmla="*/ 961453 h 1796802"/>
                <a:gd name="connsiteX50" fmla="*/ 307054 w 2259286"/>
                <a:gd name="connsiteY50" fmla="*/ 961453 h 1796802"/>
                <a:gd name="connsiteX51" fmla="*/ 330286 w 2259286"/>
                <a:gd name="connsiteY51" fmla="*/ 961453 h 1796802"/>
                <a:gd name="connsiteX52" fmla="*/ 330286 w 2259286"/>
                <a:gd name="connsiteY52" fmla="*/ 814430 h 1796802"/>
                <a:gd name="connsiteX53" fmla="*/ 330286 w 2259286"/>
                <a:gd name="connsiteY53" fmla="*/ 667409 h 1796802"/>
                <a:gd name="connsiteX54" fmla="*/ 307054 w 2259286"/>
                <a:gd name="connsiteY54" fmla="*/ 667409 h 1796802"/>
                <a:gd name="connsiteX55" fmla="*/ 283823 w 2259286"/>
                <a:gd name="connsiteY55" fmla="*/ 667409 h 1796802"/>
                <a:gd name="connsiteX56" fmla="*/ 283823 w 2259286"/>
                <a:gd name="connsiteY56" fmla="*/ 640307 h 1796802"/>
                <a:gd name="connsiteX57" fmla="*/ 283823 w 2259286"/>
                <a:gd name="connsiteY57" fmla="*/ 613205 h 1796802"/>
                <a:gd name="connsiteX58" fmla="*/ 996269 w 2259286"/>
                <a:gd name="connsiteY58" fmla="*/ 612837 h 1796802"/>
                <a:gd name="connsiteX59" fmla="*/ 1128562 w 2259286"/>
                <a:gd name="connsiteY59" fmla="*/ 613927 h 1796802"/>
                <a:gd name="connsiteX60" fmla="*/ 1305635 w 2259286"/>
                <a:gd name="connsiteY60" fmla="*/ 630795 h 1796802"/>
                <a:gd name="connsiteX61" fmla="*/ 1358945 w 2259286"/>
                <a:gd name="connsiteY61" fmla="*/ 720233 h 1796802"/>
                <a:gd name="connsiteX62" fmla="*/ 1282506 w 2259286"/>
                <a:gd name="connsiteY62" fmla="*/ 817997 h 1796802"/>
                <a:gd name="connsiteX63" fmla="*/ 1272472 w 2259286"/>
                <a:gd name="connsiteY63" fmla="*/ 822910 h 1796802"/>
                <a:gd name="connsiteX64" fmla="*/ 1335856 w 2259286"/>
                <a:gd name="connsiteY64" fmla="*/ 906178 h 1796802"/>
                <a:gd name="connsiteX65" fmla="*/ 1374215 w 2259286"/>
                <a:gd name="connsiteY65" fmla="*/ 966612 h 1796802"/>
                <a:gd name="connsiteX66" fmla="*/ 1391212 w 2259286"/>
                <a:gd name="connsiteY66" fmla="*/ 991740 h 1796802"/>
                <a:gd name="connsiteX67" fmla="*/ 1345600 w 2259286"/>
                <a:gd name="connsiteY67" fmla="*/ 1016908 h 1796802"/>
                <a:gd name="connsiteX68" fmla="*/ 1251607 w 2259286"/>
                <a:gd name="connsiteY68" fmla="*/ 944346 h 1796802"/>
                <a:gd name="connsiteX69" fmla="*/ 1164701 w 2259286"/>
                <a:gd name="connsiteY69" fmla="*/ 845764 h 1796802"/>
                <a:gd name="connsiteX70" fmla="*/ 1133080 w 2259286"/>
                <a:gd name="connsiteY70" fmla="*/ 844854 h 1796802"/>
                <a:gd name="connsiteX71" fmla="*/ 1133080 w 2259286"/>
                <a:gd name="connsiteY71" fmla="*/ 903063 h 1796802"/>
                <a:gd name="connsiteX72" fmla="*/ 1133080 w 2259286"/>
                <a:gd name="connsiteY72" fmla="*/ 961272 h 1796802"/>
                <a:gd name="connsiteX73" fmla="*/ 1159538 w 2259286"/>
                <a:gd name="connsiteY73" fmla="*/ 962008 h 1796802"/>
                <a:gd name="connsiteX74" fmla="*/ 1185997 w 2259286"/>
                <a:gd name="connsiteY74" fmla="*/ 962742 h 1796802"/>
                <a:gd name="connsiteX75" fmla="*/ 1186733 w 2259286"/>
                <a:gd name="connsiteY75" fmla="*/ 987891 h 1796802"/>
                <a:gd name="connsiteX76" fmla="*/ 1187475 w 2259286"/>
                <a:gd name="connsiteY76" fmla="*/ 1013039 h 1796802"/>
                <a:gd name="connsiteX77" fmla="*/ 1006684 w 2259286"/>
                <a:gd name="connsiteY77" fmla="*/ 1013039 h 1796802"/>
                <a:gd name="connsiteX78" fmla="*/ 825902 w 2259286"/>
                <a:gd name="connsiteY78" fmla="*/ 1013039 h 1796802"/>
                <a:gd name="connsiteX79" fmla="*/ 825902 w 2259286"/>
                <a:gd name="connsiteY79" fmla="*/ 987246 h 1796802"/>
                <a:gd name="connsiteX80" fmla="*/ 825902 w 2259286"/>
                <a:gd name="connsiteY80" fmla="*/ 961453 h 1796802"/>
                <a:gd name="connsiteX81" fmla="*/ 847843 w 2259286"/>
                <a:gd name="connsiteY81" fmla="*/ 961453 h 1796802"/>
                <a:gd name="connsiteX82" fmla="*/ 858388 w 2259286"/>
                <a:gd name="connsiteY82" fmla="*/ 925342 h 1796802"/>
                <a:gd name="connsiteX83" fmla="*/ 847178 w 2259286"/>
                <a:gd name="connsiteY83" fmla="*/ 895679 h 1796802"/>
                <a:gd name="connsiteX84" fmla="*/ 774223 w 2259286"/>
                <a:gd name="connsiteY84" fmla="*/ 895679 h 1796802"/>
                <a:gd name="connsiteX85" fmla="*/ 701262 w 2259286"/>
                <a:gd name="connsiteY85" fmla="*/ 895679 h 1796802"/>
                <a:gd name="connsiteX86" fmla="*/ 689084 w 2259286"/>
                <a:gd name="connsiteY86" fmla="*/ 927921 h 1796802"/>
                <a:gd name="connsiteX87" fmla="*/ 676907 w 2259286"/>
                <a:gd name="connsiteY87" fmla="*/ 960163 h 1796802"/>
                <a:gd name="connsiteX88" fmla="*/ 699777 w 2259286"/>
                <a:gd name="connsiteY88" fmla="*/ 960904 h 1796802"/>
                <a:gd name="connsiteX89" fmla="*/ 722648 w 2259286"/>
                <a:gd name="connsiteY89" fmla="*/ 961646 h 1796802"/>
                <a:gd name="connsiteX90" fmla="*/ 722648 w 2259286"/>
                <a:gd name="connsiteY90" fmla="*/ 987343 h 1796802"/>
                <a:gd name="connsiteX91" fmla="*/ 722648 w 2259286"/>
                <a:gd name="connsiteY91" fmla="*/ 1013039 h 1796802"/>
                <a:gd name="connsiteX92" fmla="*/ 646499 w 2259286"/>
                <a:gd name="connsiteY92" fmla="*/ 1013039 h 1796802"/>
                <a:gd name="connsiteX93" fmla="*/ 570350 w 2259286"/>
                <a:gd name="connsiteY93" fmla="*/ 1013039 h 1796802"/>
                <a:gd name="connsiteX94" fmla="*/ 570350 w 2259286"/>
                <a:gd name="connsiteY94" fmla="*/ 987355 h 1796802"/>
                <a:gd name="connsiteX95" fmla="*/ 570350 w 2259286"/>
                <a:gd name="connsiteY95" fmla="*/ 961672 h 1796802"/>
                <a:gd name="connsiteX96" fmla="*/ 589826 w 2259286"/>
                <a:gd name="connsiteY96" fmla="*/ 960918 h 1796802"/>
                <a:gd name="connsiteX97" fmla="*/ 609296 w 2259286"/>
                <a:gd name="connsiteY97" fmla="*/ 960163 h 1796802"/>
                <a:gd name="connsiteX98" fmla="*/ 628701 w 2259286"/>
                <a:gd name="connsiteY98" fmla="*/ 912446 h 1796802"/>
                <a:gd name="connsiteX99" fmla="*/ 691646 w 2259286"/>
                <a:gd name="connsiteY99" fmla="*/ 755107 h 1796802"/>
                <a:gd name="connsiteX100" fmla="*/ 739549 w 2259286"/>
                <a:gd name="connsiteY100" fmla="*/ 635167 h 1796802"/>
                <a:gd name="connsiteX101" fmla="*/ 746152 w 2259286"/>
                <a:gd name="connsiteY101" fmla="*/ 618982 h 1796802"/>
                <a:gd name="connsiteX102" fmla="*/ 787788 w 2259286"/>
                <a:gd name="connsiteY102" fmla="*/ 613823 h 1796802"/>
                <a:gd name="connsiteX103" fmla="*/ 827192 w 2259286"/>
                <a:gd name="connsiteY103" fmla="*/ 614533 h 1796802"/>
                <a:gd name="connsiteX104" fmla="*/ 842241 w 2259286"/>
                <a:gd name="connsiteY104" fmla="*/ 651933 h 1796802"/>
                <a:gd name="connsiteX105" fmla="*/ 874024 w 2259286"/>
                <a:gd name="connsiteY105" fmla="*/ 729313 h 1796802"/>
                <a:gd name="connsiteX106" fmla="*/ 920404 w 2259286"/>
                <a:gd name="connsiteY106" fmla="*/ 842803 h 1796802"/>
                <a:gd name="connsiteX107" fmla="*/ 959324 w 2259286"/>
                <a:gd name="connsiteY107" fmla="*/ 938883 h 1796802"/>
                <a:gd name="connsiteX108" fmla="*/ 968584 w 2259286"/>
                <a:gd name="connsiteY108" fmla="*/ 961453 h 1796802"/>
                <a:gd name="connsiteX109" fmla="*/ 1005659 w 2259286"/>
                <a:gd name="connsiteY109" fmla="*/ 961453 h 1796802"/>
                <a:gd name="connsiteX110" fmla="*/ 1042733 w 2259286"/>
                <a:gd name="connsiteY110" fmla="*/ 961453 h 1796802"/>
                <a:gd name="connsiteX111" fmla="*/ 1042733 w 2259286"/>
                <a:gd name="connsiteY111" fmla="*/ 814430 h 1796802"/>
                <a:gd name="connsiteX112" fmla="*/ 1042733 w 2259286"/>
                <a:gd name="connsiteY112" fmla="*/ 667409 h 1796802"/>
                <a:gd name="connsiteX113" fmla="*/ 1019501 w 2259286"/>
                <a:gd name="connsiteY113" fmla="*/ 667409 h 1796802"/>
                <a:gd name="connsiteX114" fmla="*/ 996269 w 2259286"/>
                <a:gd name="connsiteY114" fmla="*/ 667409 h 1796802"/>
                <a:gd name="connsiteX115" fmla="*/ 996269 w 2259286"/>
                <a:gd name="connsiteY115" fmla="*/ 640120 h 1796802"/>
                <a:gd name="connsiteX116" fmla="*/ 996269 w 2259286"/>
                <a:gd name="connsiteY116" fmla="*/ 612837 h 1796802"/>
                <a:gd name="connsiteX117" fmla="*/ 2044058 w 2259286"/>
                <a:gd name="connsiteY117" fmla="*/ 600060 h 1796802"/>
                <a:gd name="connsiteX118" fmla="*/ 2104066 w 2259286"/>
                <a:gd name="connsiteY118" fmla="*/ 607956 h 1796802"/>
                <a:gd name="connsiteX119" fmla="*/ 2110112 w 2259286"/>
                <a:gd name="connsiteY119" fmla="*/ 1016934 h 1796802"/>
                <a:gd name="connsiteX120" fmla="*/ 1840551 w 2259286"/>
                <a:gd name="connsiteY120" fmla="*/ 870699 h 1796802"/>
                <a:gd name="connsiteX121" fmla="*/ 2044058 w 2259286"/>
                <a:gd name="connsiteY121" fmla="*/ 600060 h 1796802"/>
                <a:gd name="connsiteX122" fmla="*/ 1625357 w 2259286"/>
                <a:gd name="connsiteY122" fmla="*/ 599882 h 1796802"/>
                <a:gd name="connsiteX123" fmla="*/ 1681612 w 2259286"/>
                <a:gd name="connsiteY123" fmla="*/ 606756 h 1796802"/>
                <a:gd name="connsiteX124" fmla="*/ 1755180 w 2259286"/>
                <a:gd name="connsiteY124" fmla="*/ 630795 h 1796802"/>
                <a:gd name="connsiteX125" fmla="*/ 1769377 w 2259286"/>
                <a:gd name="connsiteY125" fmla="*/ 637747 h 1796802"/>
                <a:gd name="connsiteX126" fmla="*/ 1769377 w 2259286"/>
                <a:gd name="connsiteY126" fmla="*/ 689333 h 1796802"/>
                <a:gd name="connsiteX127" fmla="*/ 1769377 w 2259286"/>
                <a:gd name="connsiteY127" fmla="*/ 740920 h 1796802"/>
                <a:gd name="connsiteX128" fmla="*/ 1748107 w 2259286"/>
                <a:gd name="connsiteY128" fmla="*/ 741668 h 1796802"/>
                <a:gd name="connsiteX129" fmla="*/ 1726837 w 2259286"/>
                <a:gd name="connsiteY129" fmla="*/ 742416 h 1796802"/>
                <a:gd name="connsiteX130" fmla="*/ 1716718 w 2259286"/>
                <a:gd name="connsiteY130" fmla="*/ 720524 h 1796802"/>
                <a:gd name="connsiteX131" fmla="*/ 1622242 w 2259286"/>
                <a:gd name="connsiteY131" fmla="*/ 658440 h 1796802"/>
                <a:gd name="connsiteX132" fmla="*/ 1506114 w 2259286"/>
                <a:gd name="connsiteY132" fmla="*/ 813142 h 1796802"/>
                <a:gd name="connsiteX133" fmla="*/ 1585025 w 2259286"/>
                <a:gd name="connsiteY133" fmla="*/ 964122 h 1796802"/>
                <a:gd name="connsiteX134" fmla="*/ 1678385 w 2259286"/>
                <a:gd name="connsiteY134" fmla="*/ 962833 h 1796802"/>
                <a:gd name="connsiteX135" fmla="*/ 1690646 w 2259286"/>
                <a:gd name="connsiteY135" fmla="*/ 958389 h 1796802"/>
                <a:gd name="connsiteX136" fmla="*/ 1690646 w 2259286"/>
                <a:gd name="connsiteY136" fmla="*/ 909621 h 1796802"/>
                <a:gd name="connsiteX137" fmla="*/ 1690646 w 2259286"/>
                <a:gd name="connsiteY137" fmla="*/ 860859 h 1796802"/>
                <a:gd name="connsiteX138" fmla="*/ 1657025 w 2259286"/>
                <a:gd name="connsiteY138" fmla="*/ 860859 h 1796802"/>
                <a:gd name="connsiteX139" fmla="*/ 1623403 w 2259286"/>
                <a:gd name="connsiteY139" fmla="*/ 860859 h 1796802"/>
                <a:gd name="connsiteX140" fmla="*/ 1620886 w 2259286"/>
                <a:gd name="connsiteY140" fmla="*/ 854242 h 1796802"/>
                <a:gd name="connsiteX141" fmla="*/ 1622887 w 2259286"/>
                <a:gd name="connsiteY141" fmla="*/ 806912 h 1796802"/>
                <a:gd name="connsiteX142" fmla="*/ 1702263 w 2259286"/>
                <a:gd name="connsiteY142" fmla="*/ 802114 h 1796802"/>
                <a:gd name="connsiteX143" fmla="*/ 1777121 w 2259286"/>
                <a:gd name="connsiteY143" fmla="*/ 802824 h 1796802"/>
                <a:gd name="connsiteX144" fmla="*/ 1777799 w 2259286"/>
                <a:gd name="connsiteY144" fmla="*/ 893301 h 1796802"/>
                <a:gd name="connsiteX145" fmla="*/ 1778477 w 2259286"/>
                <a:gd name="connsiteY145" fmla="*/ 983777 h 1796802"/>
                <a:gd name="connsiteX146" fmla="*/ 1757148 w 2259286"/>
                <a:gd name="connsiteY146" fmla="*/ 992979 h 1796802"/>
                <a:gd name="connsiteX147" fmla="*/ 1408043 w 2259286"/>
                <a:gd name="connsiteY147" fmla="*/ 813142 h 1796802"/>
                <a:gd name="connsiteX148" fmla="*/ 1625357 w 2259286"/>
                <a:gd name="connsiteY148" fmla="*/ 599882 h 1796802"/>
                <a:gd name="connsiteX149" fmla="*/ 1649458 w 2259286"/>
                <a:gd name="connsiteY149" fmla="*/ 9713 h 1796802"/>
                <a:gd name="connsiteX150" fmla="*/ 1743351 w 2259286"/>
                <a:gd name="connsiteY150" fmla="*/ 11246 h 1796802"/>
                <a:gd name="connsiteX151" fmla="*/ 1747436 w 2259286"/>
                <a:gd name="connsiteY151" fmla="*/ 38239 h 1796802"/>
                <a:gd name="connsiteX152" fmla="*/ 1747436 w 2259286"/>
                <a:gd name="connsiteY152" fmla="*/ 63665 h 1796802"/>
                <a:gd name="connsiteX153" fmla="*/ 1720977 w 2259286"/>
                <a:gd name="connsiteY153" fmla="*/ 64399 h 1796802"/>
                <a:gd name="connsiteX154" fmla="*/ 1694519 w 2259286"/>
                <a:gd name="connsiteY154" fmla="*/ 65135 h 1796802"/>
                <a:gd name="connsiteX155" fmla="*/ 1693854 w 2259286"/>
                <a:gd name="connsiteY155" fmla="*/ 211512 h 1796802"/>
                <a:gd name="connsiteX156" fmla="*/ 1693183 w 2259286"/>
                <a:gd name="connsiteY156" fmla="*/ 357889 h 1796802"/>
                <a:gd name="connsiteX157" fmla="*/ 1740795 w 2259286"/>
                <a:gd name="connsiteY157" fmla="*/ 357889 h 1796802"/>
                <a:gd name="connsiteX158" fmla="*/ 1832846 w 2259286"/>
                <a:gd name="connsiteY158" fmla="*/ 294960 h 1796802"/>
                <a:gd name="connsiteX159" fmla="*/ 1838415 w 2259286"/>
                <a:gd name="connsiteY159" fmla="*/ 272771 h 1796802"/>
                <a:gd name="connsiteX160" fmla="*/ 1859988 w 2259286"/>
                <a:gd name="connsiteY160" fmla="*/ 272771 h 1796802"/>
                <a:gd name="connsiteX161" fmla="*/ 1883685 w 2259286"/>
                <a:gd name="connsiteY161" fmla="*/ 347572 h 1796802"/>
                <a:gd name="connsiteX162" fmla="*/ 1882955 w 2259286"/>
                <a:gd name="connsiteY162" fmla="*/ 410765 h 1796802"/>
                <a:gd name="connsiteX163" fmla="*/ 1720332 w 2259286"/>
                <a:gd name="connsiteY163" fmla="*/ 410765 h 1796802"/>
                <a:gd name="connsiteX164" fmla="*/ 1557708 w 2259286"/>
                <a:gd name="connsiteY164" fmla="*/ 410765 h 1796802"/>
                <a:gd name="connsiteX165" fmla="*/ 1557708 w 2259286"/>
                <a:gd name="connsiteY165" fmla="*/ 384972 h 1796802"/>
                <a:gd name="connsiteX166" fmla="*/ 1557708 w 2259286"/>
                <a:gd name="connsiteY166" fmla="*/ 359179 h 1796802"/>
                <a:gd name="connsiteX167" fmla="*/ 1581586 w 2259286"/>
                <a:gd name="connsiteY167" fmla="*/ 358437 h 1796802"/>
                <a:gd name="connsiteX168" fmla="*/ 1605463 w 2259286"/>
                <a:gd name="connsiteY168" fmla="*/ 357696 h 1796802"/>
                <a:gd name="connsiteX169" fmla="*/ 1605463 w 2259286"/>
                <a:gd name="connsiteY169" fmla="*/ 210770 h 1796802"/>
                <a:gd name="connsiteX170" fmla="*/ 1605463 w 2259286"/>
                <a:gd name="connsiteY170" fmla="*/ 63845 h 1796802"/>
                <a:gd name="connsiteX171" fmla="*/ 1580940 w 2259286"/>
                <a:gd name="connsiteY171" fmla="*/ 63845 h 1796802"/>
                <a:gd name="connsiteX172" fmla="*/ 1556417 w 2259286"/>
                <a:gd name="connsiteY172" fmla="*/ 63845 h 1796802"/>
                <a:gd name="connsiteX173" fmla="*/ 1556417 w 2259286"/>
                <a:gd name="connsiteY173" fmla="*/ 38484 h 1796802"/>
                <a:gd name="connsiteX174" fmla="*/ 1558140 w 2259286"/>
                <a:gd name="connsiteY174" fmla="*/ 11401 h 1796802"/>
                <a:gd name="connsiteX175" fmla="*/ 1649458 w 2259286"/>
                <a:gd name="connsiteY175" fmla="*/ 9713 h 1796802"/>
                <a:gd name="connsiteX176" fmla="*/ 1326815 w 2259286"/>
                <a:gd name="connsiteY176" fmla="*/ 9477 h 1796802"/>
                <a:gd name="connsiteX177" fmla="*/ 1388089 w 2259286"/>
                <a:gd name="connsiteY177" fmla="*/ 11872 h 1796802"/>
                <a:gd name="connsiteX178" fmla="*/ 1390671 w 2259286"/>
                <a:gd name="connsiteY178" fmla="*/ 38265 h 1796802"/>
                <a:gd name="connsiteX179" fmla="*/ 1389922 w 2259286"/>
                <a:gd name="connsiteY179" fmla="*/ 62555 h 1796802"/>
                <a:gd name="connsiteX180" fmla="*/ 1362173 w 2259286"/>
                <a:gd name="connsiteY180" fmla="*/ 63291 h 1796802"/>
                <a:gd name="connsiteX181" fmla="*/ 1334423 w 2259286"/>
                <a:gd name="connsiteY181" fmla="*/ 64019 h 1796802"/>
                <a:gd name="connsiteX182" fmla="*/ 1334423 w 2259286"/>
                <a:gd name="connsiteY182" fmla="*/ 210958 h 1796802"/>
                <a:gd name="connsiteX183" fmla="*/ 1334423 w 2259286"/>
                <a:gd name="connsiteY183" fmla="*/ 357889 h 1796802"/>
                <a:gd name="connsiteX184" fmla="*/ 1382823 w 2259286"/>
                <a:gd name="connsiteY184" fmla="*/ 357831 h 1796802"/>
                <a:gd name="connsiteX185" fmla="*/ 1473931 w 2259286"/>
                <a:gd name="connsiteY185" fmla="*/ 300215 h 1796802"/>
                <a:gd name="connsiteX186" fmla="*/ 1480727 w 2259286"/>
                <a:gd name="connsiteY186" fmla="*/ 274060 h 1796802"/>
                <a:gd name="connsiteX187" fmla="*/ 1503081 w 2259286"/>
                <a:gd name="connsiteY187" fmla="*/ 273312 h 1796802"/>
                <a:gd name="connsiteX188" fmla="*/ 1525441 w 2259286"/>
                <a:gd name="connsiteY188" fmla="*/ 272571 h 1796802"/>
                <a:gd name="connsiteX189" fmla="*/ 1525441 w 2259286"/>
                <a:gd name="connsiteY189" fmla="*/ 342329 h 1796802"/>
                <a:gd name="connsiteX190" fmla="*/ 1525441 w 2259286"/>
                <a:gd name="connsiteY190" fmla="*/ 412094 h 1796802"/>
                <a:gd name="connsiteX191" fmla="*/ 1362173 w 2259286"/>
                <a:gd name="connsiteY191" fmla="*/ 411430 h 1796802"/>
                <a:gd name="connsiteX192" fmla="*/ 1198903 w 2259286"/>
                <a:gd name="connsiteY192" fmla="*/ 410765 h 1796802"/>
                <a:gd name="connsiteX193" fmla="*/ 1198155 w 2259286"/>
                <a:gd name="connsiteY193" fmla="*/ 387938 h 1796802"/>
                <a:gd name="connsiteX194" fmla="*/ 1226343 w 2259286"/>
                <a:gd name="connsiteY194" fmla="*/ 357889 h 1796802"/>
                <a:gd name="connsiteX195" fmla="*/ 1249285 w 2259286"/>
                <a:gd name="connsiteY195" fmla="*/ 357889 h 1796802"/>
                <a:gd name="connsiteX196" fmla="*/ 1248613 w 2259286"/>
                <a:gd name="connsiteY196" fmla="*/ 211512 h 1796802"/>
                <a:gd name="connsiteX197" fmla="*/ 1247949 w 2259286"/>
                <a:gd name="connsiteY197" fmla="*/ 65135 h 1796802"/>
                <a:gd name="connsiteX198" fmla="*/ 1223426 w 2259286"/>
                <a:gd name="connsiteY198" fmla="*/ 63845 h 1796802"/>
                <a:gd name="connsiteX199" fmla="*/ 1198903 w 2259286"/>
                <a:gd name="connsiteY199" fmla="*/ 62555 h 1796802"/>
                <a:gd name="connsiteX200" fmla="*/ 1198155 w 2259286"/>
                <a:gd name="connsiteY200" fmla="*/ 39729 h 1796802"/>
                <a:gd name="connsiteX201" fmla="*/ 1200407 w 2259286"/>
                <a:gd name="connsiteY201" fmla="*/ 13290 h 1796802"/>
                <a:gd name="connsiteX202" fmla="*/ 1326815 w 2259286"/>
                <a:gd name="connsiteY202" fmla="*/ 9477 h 1796802"/>
                <a:gd name="connsiteX203" fmla="*/ 541379 w 2259286"/>
                <a:gd name="connsiteY203" fmla="*/ 9254 h 1796802"/>
                <a:gd name="connsiteX204" fmla="*/ 582972 w 2259286"/>
                <a:gd name="connsiteY204" fmla="*/ 14309 h 1796802"/>
                <a:gd name="connsiteX205" fmla="*/ 653333 w 2259286"/>
                <a:gd name="connsiteY205" fmla="*/ 264259 h 1796802"/>
                <a:gd name="connsiteX206" fmla="*/ 662478 w 2259286"/>
                <a:gd name="connsiteY206" fmla="*/ 295069 h 1796802"/>
                <a:gd name="connsiteX207" fmla="*/ 722648 w 2259286"/>
                <a:gd name="connsiteY207" fmla="*/ 67805 h 1796802"/>
                <a:gd name="connsiteX208" fmla="*/ 696745 w 2259286"/>
                <a:gd name="connsiteY208" fmla="*/ 63845 h 1796802"/>
                <a:gd name="connsiteX209" fmla="*/ 670841 w 2259286"/>
                <a:gd name="connsiteY209" fmla="*/ 63845 h 1796802"/>
                <a:gd name="connsiteX210" fmla="*/ 671577 w 2259286"/>
                <a:gd name="connsiteY210" fmla="*/ 37407 h 1796802"/>
                <a:gd name="connsiteX211" fmla="*/ 672312 w 2259286"/>
                <a:gd name="connsiteY211" fmla="*/ 10969 h 1796802"/>
                <a:gd name="connsiteX212" fmla="*/ 908504 w 2259286"/>
                <a:gd name="connsiteY212" fmla="*/ 10259 h 1796802"/>
                <a:gd name="connsiteX213" fmla="*/ 1150549 w 2259286"/>
                <a:gd name="connsiteY213" fmla="*/ 10962 h 1796802"/>
                <a:gd name="connsiteX214" fmla="*/ 1156402 w 2259286"/>
                <a:gd name="connsiteY214" fmla="*/ 12381 h 1796802"/>
                <a:gd name="connsiteX215" fmla="*/ 1155711 w 2259286"/>
                <a:gd name="connsiteY215" fmla="*/ 77444 h 1796802"/>
                <a:gd name="connsiteX216" fmla="*/ 1155021 w 2259286"/>
                <a:gd name="connsiteY216" fmla="*/ 142515 h 1796802"/>
                <a:gd name="connsiteX217" fmla="*/ 1133331 w 2259286"/>
                <a:gd name="connsiteY217" fmla="*/ 142515 h 1796802"/>
                <a:gd name="connsiteX218" fmla="*/ 1111641 w 2259286"/>
                <a:gd name="connsiteY218" fmla="*/ 142515 h 1796802"/>
                <a:gd name="connsiteX219" fmla="*/ 1103562 w 2259286"/>
                <a:gd name="connsiteY219" fmla="*/ 117450 h 1796802"/>
                <a:gd name="connsiteX220" fmla="*/ 1000787 w 2259286"/>
                <a:gd name="connsiteY220" fmla="*/ 63955 h 1796802"/>
                <a:gd name="connsiteX221" fmla="*/ 952386 w 2259286"/>
                <a:gd name="connsiteY221" fmla="*/ 63845 h 1796802"/>
                <a:gd name="connsiteX222" fmla="*/ 952386 w 2259286"/>
                <a:gd name="connsiteY222" fmla="*/ 121880 h 1796802"/>
                <a:gd name="connsiteX223" fmla="*/ 952386 w 2259286"/>
                <a:gd name="connsiteY223" fmla="*/ 179915 h 1796802"/>
                <a:gd name="connsiteX224" fmla="*/ 1009241 w 2259286"/>
                <a:gd name="connsiteY224" fmla="*/ 179915 h 1796802"/>
                <a:gd name="connsiteX225" fmla="*/ 1066094 w 2259286"/>
                <a:gd name="connsiteY225" fmla="*/ 179915 h 1796802"/>
                <a:gd name="connsiteX226" fmla="*/ 1068611 w 2259286"/>
                <a:gd name="connsiteY226" fmla="*/ 186531 h 1796802"/>
                <a:gd name="connsiteX227" fmla="*/ 1068611 w 2259286"/>
                <a:gd name="connsiteY227" fmla="*/ 232624 h 1796802"/>
                <a:gd name="connsiteX228" fmla="*/ 1066094 w 2259286"/>
                <a:gd name="connsiteY228" fmla="*/ 239240 h 1796802"/>
                <a:gd name="connsiteX229" fmla="*/ 1009241 w 2259286"/>
                <a:gd name="connsiteY229" fmla="*/ 239240 h 1796802"/>
                <a:gd name="connsiteX230" fmla="*/ 952386 w 2259286"/>
                <a:gd name="connsiteY230" fmla="*/ 239240 h 1796802"/>
                <a:gd name="connsiteX231" fmla="*/ 952386 w 2259286"/>
                <a:gd name="connsiteY231" fmla="*/ 298564 h 1796802"/>
                <a:gd name="connsiteX232" fmla="*/ 952386 w 2259286"/>
                <a:gd name="connsiteY232" fmla="*/ 357889 h 1796802"/>
                <a:gd name="connsiteX233" fmla="*/ 1010569 w 2259286"/>
                <a:gd name="connsiteY233" fmla="*/ 357889 h 1796802"/>
                <a:gd name="connsiteX234" fmla="*/ 1108641 w 2259286"/>
                <a:gd name="connsiteY234" fmla="*/ 303723 h 1796802"/>
                <a:gd name="connsiteX235" fmla="*/ 1116469 w 2259286"/>
                <a:gd name="connsiteY235" fmla="*/ 275892 h 1796802"/>
                <a:gd name="connsiteX236" fmla="*/ 1138849 w 2259286"/>
                <a:gd name="connsiteY236" fmla="*/ 273312 h 1796802"/>
                <a:gd name="connsiteX237" fmla="*/ 1160184 w 2259286"/>
                <a:gd name="connsiteY237" fmla="*/ 274060 h 1796802"/>
                <a:gd name="connsiteX238" fmla="*/ 1160184 w 2259286"/>
                <a:gd name="connsiteY238" fmla="*/ 342413 h 1796802"/>
                <a:gd name="connsiteX239" fmla="*/ 1160184 w 2259286"/>
                <a:gd name="connsiteY239" fmla="*/ 410765 h 1796802"/>
                <a:gd name="connsiteX240" fmla="*/ 987789 w 2259286"/>
                <a:gd name="connsiteY240" fmla="*/ 411430 h 1796802"/>
                <a:gd name="connsiteX241" fmla="*/ 815395 w 2259286"/>
                <a:gd name="connsiteY241" fmla="*/ 412094 h 1796802"/>
                <a:gd name="connsiteX242" fmla="*/ 816131 w 2259286"/>
                <a:gd name="connsiteY242" fmla="*/ 385636 h 1796802"/>
                <a:gd name="connsiteX243" fmla="*/ 816866 w 2259286"/>
                <a:gd name="connsiteY243" fmla="*/ 359179 h 1796802"/>
                <a:gd name="connsiteX244" fmla="*/ 840744 w 2259286"/>
                <a:gd name="connsiteY244" fmla="*/ 358437 h 1796802"/>
                <a:gd name="connsiteX245" fmla="*/ 864621 w 2259286"/>
                <a:gd name="connsiteY245" fmla="*/ 357696 h 1796802"/>
                <a:gd name="connsiteX246" fmla="*/ 864621 w 2259286"/>
                <a:gd name="connsiteY246" fmla="*/ 210770 h 1796802"/>
                <a:gd name="connsiteX247" fmla="*/ 864621 w 2259286"/>
                <a:gd name="connsiteY247" fmla="*/ 63845 h 1796802"/>
                <a:gd name="connsiteX248" fmla="*/ 827541 w 2259286"/>
                <a:gd name="connsiteY248" fmla="*/ 63845 h 1796802"/>
                <a:gd name="connsiteX249" fmla="*/ 790454 w 2259286"/>
                <a:gd name="connsiteY249" fmla="*/ 63845 h 1796802"/>
                <a:gd name="connsiteX250" fmla="*/ 782503 w 2259286"/>
                <a:gd name="connsiteY250" fmla="*/ 88994 h 1796802"/>
                <a:gd name="connsiteX251" fmla="*/ 734400 w 2259286"/>
                <a:gd name="connsiteY251" fmla="*/ 257295 h 1796802"/>
                <a:gd name="connsiteX252" fmla="*/ 691724 w 2259286"/>
                <a:gd name="connsiteY252" fmla="*/ 406252 h 1796802"/>
                <a:gd name="connsiteX253" fmla="*/ 649074 w 2259286"/>
                <a:gd name="connsiteY253" fmla="*/ 412055 h 1796802"/>
                <a:gd name="connsiteX254" fmla="*/ 608940 w 2259286"/>
                <a:gd name="connsiteY254" fmla="*/ 412055 h 1796802"/>
                <a:gd name="connsiteX255" fmla="*/ 606553 w 2259286"/>
                <a:gd name="connsiteY255" fmla="*/ 405781 h 1796802"/>
                <a:gd name="connsiteX256" fmla="*/ 583224 w 2259286"/>
                <a:gd name="connsiteY256" fmla="*/ 322597 h 1796802"/>
                <a:gd name="connsiteX257" fmla="*/ 529927 w 2259286"/>
                <a:gd name="connsiteY257" fmla="*/ 136066 h 1796802"/>
                <a:gd name="connsiteX258" fmla="*/ 514496 w 2259286"/>
                <a:gd name="connsiteY258" fmla="*/ 181205 h 1796802"/>
                <a:gd name="connsiteX259" fmla="*/ 481352 w 2259286"/>
                <a:gd name="connsiteY259" fmla="*/ 294696 h 1796802"/>
                <a:gd name="connsiteX260" fmla="*/ 454861 w 2259286"/>
                <a:gd name="connsiteY260" fmla="*/ 384972 h 1796802"/>
                <a:gd name="connsiteX261" fmla="*/ 447492 w 2259286"/>
                <a:gd name="connsiteY261" fmla="*/ 410765 h 1796802"/>
                <a:gd name="connsiteX262" fmla="*/ 406687 w 2259286"/>
                <a:gd name="connsiteY262" fmla="*/ 410765 h 1796802"/>
                <a:gd name="connsiteX263" fmla="*/ 365889 w 2259286"/>
                <a:gd name="connsiteY263" fmla="*/ 410765 h 1796802"/>
                <a:gd name="connsiteX264" fmla="*/ 348168 w 2259286"/>
                <a:gd name="connsiteY264" fmla="*/ 351440 h 1796802"/>
                <a:gd name="connsiteX265" fmla="*/ 298420 w 2259286"/>
                <a:gd name="connsiteY265" fmla="*/ 178626 h 1796802"/>
                <a:gd name="connsiteX266" fmla="*/ 266399 w 2259286"/>
                <a:gd name="connsiteY266" fmla="*/ 65135 h 1796802"/>
                <a:gd name="connsiteX267" fmla="*/ 242844 w 2259286"/>
                <a:gd name="connsiteY267" fmla="*/ 64393 h 1796802"/>
                <a:gd name="connsiteX268" fmla="*/ 219289 w 2259286"/>
                <a:gd name="connsiteY268" fmla="*/ 63652 h 1796802"/>
                <a:gd name="connsiteX269" fmla="*/ 219289 w 2259286"/>
                <a:gd name="connsiteY269" fmla="*/ 38168 h 1796802"/>
                <a:gd name="connsiteX270" fmla="*/ 222516 w 2259286"/>
                <a:gd name="connsiteY270" fmla="*/ 11388 h 1796802"/>
                <a:gd name="connsiteX271" fmla="*/ 407184 w 2259286"/>
                <a:gd name="connsiteY271" fmla="*/ 11872 h 1796802"/>
                <a:gd name="connsiteX272" fmla="*/ 409766 w 2259286"/>
                <a:gd name="connsiteY272" fmla="*/ 38265 h 1796802"/>
                <a:gd name="connsiteX273" fmla="*/ 409017 w 2259286"/>
                <a:gd name="connsiteY273" fmla="*/ 62555 h 1796802"/>
                <a:gd name="connsiteX274" fmla="*/ 382558 w 2259286"/>
                <a:gd name="connsiteY274" fmla="*/ 63291 h 1796802"/>
                <a:gd name="connsiteX275" fmla="*/ 356100 w 2259286"/>
                <a:gd name="connsiteY275" fmla="*/ 65251 h 1796802"/>
                <a:gd name="connsiteX276" fmla="*/ 392974 w 2259286"/>
                <a:gd name="connsiteY276" fmla="*/ 196681 h 1796802"/>
                <a:gd name="connsiteX277" fmla="*/ 412928 w 2259286"/>
                <a:gd name="connsiteY277" fmla="*/ 268290 h 1796802"/>
                <a:gd name="connsiteX278" fmla="*/ 419762 w 2259286"/>
                <a:gd name="connsiteY278" fmla="*/ 289975 h 1796802"/>
                <a:gd name="connsiteX279" fmla="*/ 483920 w 2259286"/>
                <a:gd name="connsiteY279" fmla="*/ 62555 h 1796802"/>
                <a:gd name="connsiteX280" fmla="*/ 498731 w 2259286"/>
                <a:gd name="connsiteY280" fmla="*/ 12903 h 1796802"/>
                <a:gd name="connsiteX281" fmla="*/ 541379 w 2259286"/>
                <a:gd name="connsiteY281" fmla="*/ 9254 h 1796802"/>
                <a:gd name="connsiteX282" fmla="*/ 2063405 w 2259286"/>
                <a:gd name="connsiteY282" fmla="*/ 1 h 1796802"/>
                <a:gd name="connsiteX283" fmla="*/ 2143670 w 2259286"/>
                <a:gd name="connsiteY283" fmla="*/ 6829 h 1796802"/>
                <a:gd name="connsiteX284" fmla="*/ 2209546 w 2259286"/>
                <a:gd name="connsiteY284" fmla="*/ 29256 h 1796802"/>
                <a:gd name="connsiteX285" fmla="*/ 2224982 w 2259286"/>
                <a:gd name="connsiteY285" fmla="*/ 36175 h 1796802"/>
                <a:gd name="connsiteX286" fmla="*/ 2224982 w 2259286"/>
                <a:gd name="connsiteY286" fmla="*/ 86125 h 1796802"/>
                <a:gd name="connsiteX287" fmla="*/ 2224982 w 2259286"/>
                <a:gd name="connsiteY287" fmla="*/ 136066 h 1796802"/>
                <a:gd name="connsiteX288" fmla="*/ 2201750 w 2259286"/>
                <a:gd name="connsiteY288" fmla="*/ 136066 h 1796802"/>
                <a:gd name="connsiteX289" fmla="*/ 2178518 w 2259286"/>
                <a:gd name="connsiteY289" fmla="*/ 132468 h 1796802"/>
                <a:gd name="connsiteX290" fmla="*/ 2082828 w 2259286"/>
                <a:gd name="connsiteY290" fmla="*/ 57410 h 1796802"/>
                <a:gd name="connsiteX291" fmla="*/ 2005569 w 2259286"/>
                <a:gd name="connsiteY291" fmla="*/ 106894 h 1796802"/>
                <a:gd name="connsiteX292" fmla="*/ 2098497 w 2259286"/>
                <a:gd name="connsiteY292" fmla="*/ 167225 h 1796802"/>
                <a:gd name="connsiteX293" fmla="*/ 2190624 w 2259286"/>
                <a:gd name="connsiteY293" fmla="*/ 197706 h 1796802"/>
                <a:gd name="connsiteX294" fmla="*/ 2184739 w 2259286"/>
                <a:gd name="connsiteY294" fmla="*/ 401196 h 1796802"/>
                <a:gd name="connsiteX295" fmla="*/ 1933291 w 2259286"/>
                <a:gd name="connsiteY295" fmla="*/ 393187 h 1796802"/>
                <a:gd name="connsiteX296" fmla="*/ 1916513 w 2259286"/>
                <a:gd name="connsiteY296" fmla="*/ 384972 h 1796802"/>
                <a:gd name="connsiteX297" fmla="*/ 1915816 w 2259286"/>
                <a:gd name="connsiteY297" fmla="*/ 328936 h 1796802"/>
                <a:gd name="connsiteX298" fmla="*/ 1915119 w 2259286"/>
                <a:gd name="connsiteY298" fmla="*/ 272894 h 1796802"/>
                <a:gd name="connsiteX299" fmla="*/ 1921062 w 2259286"/>
                <a:gd name="connsiteY299" fmla="*/ 271404 h 1796802"/>
                <a:gd name="connsiteX300" fmla="*/ 1943694 w 2259286"/>
                <a:gd name="connsiteY300" fmla="*/ 270701 h 1796802"/>
                <a:gd name="connsiteX301" fmla="*/ 1960395 w 2259286"/>
                <a:gd name="connsiteY301" fmla="*/ 271481 h 1796802"/>
                <a:gd name="connsiteX302" fmla="*/ 1965888 w 2259286"/>
                <a:gd name="connsiteY302" fmla="*/ 288582 h 1796802"/>
                <a:gd name="connsiteX303" fmla="*/ 2073974 w 2259286"/>
                <a:gd name="connsiteY303" fmla="*/ 366743 h 1796802"/>
                <a:gd name="connsiteX304" fmla="*/ 2157254 w 2259286"/>
                <a:gd name="connsiteY304" fmla="*/ 322114 h 1796802"/>
                <a:gd name="connsiteX305" fmla="*/ 2062590 w 2259286"/>
                <a:gd name="connsiteY305" fmla="*/ 249590 h 1796802"/>
                <a:gd name="connsiteX306" fmla="*/ 1926768 w 2259286"/>
                <a:gd name="connsiteY306" fmla="*/ 171462 h 1796802"/>
                <a:gd name="connsiteX307" fmla="*/ 2042998 w 2259286"/>
                <a:gd name="connsiteY307" fmla="*/ 1026 h 1796802"/>
                <a:gd name="connsiteX308" fmla="*/ 2063405 w 2259286"/>
                <a:gd name="connsiteY308" fmla="*/ 1 h 1796802"/>
                <a:gd name="connsiteX0" fmla="*/ 555108 w 2039997"/>
                <a:gd name="connsiteY0" fmla="*/ 702765 h 1025394"/>
                <a:gd name="connsiteX1" fmla="*/ 527372 w 2039997"/>
                <a:gd name="connsiteY1" fmla="*/ 771762 h 1025394"/>
                <a:gd name="connsiteX2" fmla="*/ 501526 w 2039997"/>
                <a:gd name="connsiteY2" fmla="*/ 842803 h 1025394"/>
                <a:gd name="connsiteX3" fmla="*/ 554347 w 2039997"/>
                <a:gd name="connsiteY3" fmla="*/ 842803 h 1025394"/>
                <a:gd name="connsiteX4" fmla="*/ 605418 w 2039997"/>
                <a:gd name="connsiteY4" fmla="*/ 838290 h 1025394"/>
                <a:gd name="connsiteX5" fmla="*/ 580335 w 2039997"/>
                <a:gd name="connsiteY5" fmla="*/ 769292 h 1025394"/>
                <a:gd name="connsiteX6" fmla="*/ 555108 w 2039997"/>
                <a:gd name="connsiteY6" fmla="*/ 702765 h 1025394"/>
                <a:gd name="connsiteX7" fmla="*/ 913791 w 2039997"/>
                <a:gd name="connsiteY7" fmla="*/ 666919 h 1025394"/>
                <a:gd name="connsiteX8" fmla="*/ 913791 w 2039997"/>
                <a:gd name="connsiteY8" fmla="*/ 727978 h 1025394"/>
                <a:gd name="connsiteX9" fmla="*/ 913791 w 2039997"/>
                <a:gd name="connsiteY9" fmla="*/ 789038 h 1025394"/>
                <a:gd name="connsiteX10" fmla="*/ 962190 w 2039997"/>
                <a:gd name="connsiteY10" fmla="*/ 788193 h 1025394"/>
                <a:gd name="connsiteX11" fmla="*/ 1052421 w 2039997"/>
                <a:gd name="connsiteY11" fmla="*/ 735116 h 1025394"/>
                <a:gd name="connsiteX12" fmla="*/ 960900 w 2039997"/>
                <a:gd name="connsiteY12" fmla="*/ 667867 h 1025394"/>
                <a:gd name="connsiteX13" fmla="*/ 913791 w 2039997"/>
                <a:gd name="connsiteY13" fmla="*/ 666919 h 1025394"/>
                <a:gd name="connsiteX14" fmla="*/ 1834720 w 2039997"/>
                <a:gd name="connsiteY14" fmla="*/ 656775 h 1025394"/>
                <a:gd name="connsiteX15" fmla="*/ 1796605 w 2039997"/>
                <a:gd name="connsiteY15" fmla="*/ 660477 h 1025394"/>
                <a:gd name="connsiteX16" fmla="*/ 1712790 w 2039997"/>
                <a:gd name="connsiteY16" fmla="*/ 813142 h 1025394"/>
                <a:gd name="connsiteX17" fmla="*/ 1726915 w 2039997"/>
                <a:gd name="connsiteY17" fmla="*/ 905443 h 1025394"/>
                <a:gd name="connsiteX18" fmla="*/ 1924252 w 2039997"/>
                <a:gd name="connsiteY18" fmla="*/ 912703 h 1025394"/>
                <a:gd name="connsiteX19" fmla="*/ 1925523 w 2039997"/>
                <a:gd name="connsiteY19" fmla="*/ 717390 h 1025394"/>
                <a:gd name="connsiteX20" fmla="*/ 1834720 w 2039997"/>
                <a:gd name="connsiteY20" fmla="*/ 656775 h 1025394"/>
                <a:gd name="connsiteX21" fmla="*/ 64534 w 2039997"/>
                <a:gd name="connsiteY21" fmla="*/ 613205 h 1025394"/>
                <a:gd name="connsiteX22" fmla="*/ 236837 w 2039997"/>
                <a:gd name="connsiteY22" fmla="*/ 613868 h 1025394"/>
                <a:gd name="connsiteX23" fmla="*/ 409141 w 2039997"/>
                <a:gd name="connsiteY23" fmla="*/ 614533 h 1025394"/>
                <a:gd name="connsiteX24" fmla="*/ 409141 w 2039997"/>
                <a:gd name="connsiteY24" fmla="*/ 680305 h 1025394"/>
                <a:gd name="connsiteX25" fmla="*/ 409141 w 2039997"/>
                <a:gd name="connsiteY25" fmla="*/ 746079 h 1025394"/>
                <a:gd name="connsiteX26" fmla="*/ 387806 w 2039997"/>
                <a:gd name="connsiteY26" fmla="*/ 746827 h 1025394"/>
                <a:gd name="connsiteX27" fmla="*/ 365465 w 2039997"/>
                <a:gd name="connsiteY27" fmla="*/ 744247 h 1025394"/>
                <a:gd name="connsiteX28" fmla="*/ 357824 w 2039997"/>
                <a:gd name="connsiteY28" fmla="*/ 718828 h 1025394"/>
                <a:gd name="connsiteX29" fmla="*/ 258875 w 2039997"/>
                <a:gd name="connsiteY29" fmla="*/ 667409 h 1025394"/>
                <a:gd name="connsiteX30" fmla="*/ 201344 w 2039997"/>
                <a:gd name="connsiteY30" fmla="*/ 667409 h 1025394"/>
                <a:gd name="connsiteX31" fmla="*/ 201344 w 2039997"/>
                <a:gd name="connsiteY31" fmla="*/ 728024 h 1025394"/>
                <a:gd name="connsiteX32" fmla="*/ 201344 w 2039997"/>
                <a:gd name="connsiteY32" fmla="*/ 788637 h 1025394"/>
                <a:gd name="connsiteX33" fmla="*/ 257816 w 2039997"/>
                <a:gd name="connsiteY33" fmla="*/ 788637 h 1025394"/>
                <a:gd name="connsiteX34" fmla="*/ 321376 w 2039997"/>
                <a:gd name="connsiteY34" fmla="*/ 819589 h 1025394"/>
                <a:gd name="connsiteX35" fmla="*/ 257816 w 2039997"/>
                <a:gd name="connsiteY35" fmla="*/ 850541 h 1025394"/>
                <a:gd name="connsiteX36" fmla="*/ 201344 w 2039997"/>
                <a:gd name="connsiteY36" fmla="*/ 850541 h 1025394"/>
                <a:gd name="connsiteX37" fmla="*/ 201344 w 2039997"/>
                <a:gd name="connsiteY37" fmla="*/ 905997 h 1025394"/>
                <a:gd name="connsiteX38" fmla="*/ 201344 w 2039997"/>
                <a:gd name="connsiteY38" fmla="*/ 961453 h 1025394"/>
                <a:gd name="connsiteX39" fmla="*/ 228447 w 2039997"/>
                <a:gd name="connsiteY39" fmla="*/ 961453 h 1025394"/>
                <a:gd name="connsiteX40" fmla="*/ 255551 w 2039997"/>
                <a:gd name="connsiteY40" fmla="*/ 961453 h 1025394"/>
                <a:gd name="connsiteX41" fmla="*/ 255551 w 2039997"/>
                <a:gd name="connsiteY41" fmla="*/ 987246 h 1025394"/>
                <a:gd name="connsiteX42" fmla="*/ 255551 w 2039997"/>
                <a:gd name="connsiteY42" fmla="*/ 1013039 h 1025394"/>
                <a:gd name="connsiteX43" fmla="*/ 160042 w 2039997"/>
                <a:gd name="connsiteY43" fmla="*/ 1013039 h 1025394"/>
                <a:gd name="connsiteX44" fmla="*/ 64534 w 2039997"/>
                <a:gd name="connsiteY44" fmla="*/ 1013039 h 1025394"/>
                <a:gd name="connsiteX45" fmla="*/ 64534 w 2039997"/>
                <a:gd name="connsiteY45" fmla="*/ 987246 h 1025394"/>
                <a:gd name="connsiteX46" fmla="*/ 64534 w 2039997"/>
                <a:gd name="connsiteY46" fmla="*/ 961453 h 1025394"/>
                <a:gd name="connsiteX47" fmla="*/ 87765 w 2039997"/>
                <a:gd name="connsiteY47" fmla="*/ 961453 h 1025394"/>
                <a:gd name="connsiteX48" fmla="*/ 110997 w 2039997"/>
                <a:gd name="connsiteY48" fmla="*/ 961453 h 1025394"/>
                <a:gd name="connsiteX49" fmla="*/ 110997 w 2039997"/>
                <a:gd name="connsiteY49" fmla="*/ 814430 h 1025394"/>
                <a:gd name="connsiteX50" fmla="*/ 110997 w 2039997"/>
                <a:gd name="connsiteY50" fmla="*/ 667409 h 1025394"/>
                <a:gd name="connsiteX51" fmla="*/ 87765 w 2039997"/>
                <a:gd name="connsiteY51" fmla="*/ 667409 h 1025394"/>
                <a:gd name="connsiteX52" fmla="*/ 64534 w 2039997"/>
                <a:gd name="connsiteY52" fmla="*/ 667409 h 1025394"/>
                <a:gd name="connsiteX53" fmla="*/ 64534 w 2039997"/>
                <a:gd name="connsiteY53" fmla="*/ 640307 h 1025394"/>
                <a:gd name="connsiteX54" fmla="*/ 64534 w 2039997"/>
                <a:gd name="connsiteY54" fmla="*/ 613205 h 1025394"/>
                <a:gd name="connsiteX55" fmla="*/ 776980 w 2039997"/>
                <a:gd name="connsiteY55" fmla="*/ 612837 h 1025394"/>
                <a:gd name="connsiteX56" fmla="*/ 909273 w 2039997"/>
                <a:gd name="connsiteY56" fmla="*/ 613927 h 1025394"/>
                <a:gd name="connsiteX57" fmla="*/ 1086346 w 2039997"/>
                <a:gd name="connsiteY57" fmla="*/ 630795 h 1025394"/>
                <a:gd name="connsiteX58" fmla="*/ 1139656 w 2039997"/>
                <a:gd name="connsiteY58" fmla="*/ 720233 h 1025394"/>
                <a:gd name="connsiteX59" fmla="*/ 1063217 w 2039997"/>
                <a:gd name="connsiteY59" fmla="*/ 817997 h 1025394"/>
                <a:gd name="connsiteX60" fmla="*/ 1053183 w 2039997"/>
                <a:gd name="connsiteY60" fmla="*/ 822910 h 1025394"/>
                <a:gd name="connsiteX61" fmla="*/ 1116567 w 2039997"/>
                <a:gd name="connsiteY61" fmla="*/ 906178 h 1025394"/>
                <a:gd name="connsiteX62" fmla="*/ 1154926 w 2039997"/>
                <a:gd name="connsiteY62" fmla="*/ 966612 h 1025394"/>
                <a:gd name="connsiteX63" fmla="*/ 1171923 w 2039997"/>
                <a:gd name="connsiteY63" fmla="*/ 991740 h 1025394"/>
                <a:gd name="connsiteX64" fmla="*/ 1126311 w 2039997"/>
                <a:gd name="connsiteY64" fmla="*/ 1016908 h 1025394"/>
                <a:gd name="connsiteX65" fmla="*/ 1032318 w 2039997"/>
                <a:gd name="connsiteY65" fmla="*/ 944346 h 1025394"/>
                <a:gd name="connsiteX66" fmla="*/ 945412 w 2039997"/>
                <a:gd name="connsiteY66" fmla="*/ 845764 h 1025394"/>
                <a:gd name="connsiteX67" fmla="*/ 913791 w 2039997"/>
                <a:gd name="connsiteY67" fmla="*/ 844854 h 1025394"/>
                <a:gd name="connsiteX68" fmla="*/ 913791 w 2039997"/>
                <a:gd name="connsiteY68" fmla="*/ 903063 h 1025394"/>
                <a:gd name="connsiteX69" fmla="*/ 913791 w 2039997"/>
                <a:gd name="connsiteY69" fmla="*/ 961272 h 1025394"/>
                <a:gd name="connsiteX70" fmla="*/ 940249 w 2039997"/>
                <a:gd name="connsiteY70" fmla="*/ 962008 h 1025394"/>
                <a:gd name="connsiteX71" fmla="*/ 966708 w 2039997"/>
                <a:gd name="connsiteY71" fmla="*/ 962742 h 1025394"/>
                <a:gd name="connsiteX72" fmla="*/ 967444 w 2039997"/>
                <a:gd name="connsiteY72" fmla="*/ 987891 h 1025394"/>
                <a:gd name="connsiteX73" fmla="*/ 968186 w 2039997"/>
                <a:gd name="connsiteY73" fmla="*/ 1013039 h 1025394"/>
                <a:gd name="connsiteX74" fmla="*/ 787395 w 2039997"/>
                <a:gd name="connsiteY74" fmla="*/ 1013039 h 1025394"/>
                <a:gd name="connsiteX75" fmla="*/ 606613 w 2039997"/>
                <a:gd name="connsiteY75" fmla="*/ 1013039 h 1025394"/>
                <a:gd name="connsiteX76" fmla="*/ 606613 w 2039997"/>
                <a:gd name="connsiteY76" fmla="*/ 987246 h 1025394"/>
                <a:gd name="connsiteX77" fmla="*/ 606613 w 2039997"/>
                <a:gd name="connsiteY77" fmla="*/ 961453 h 1025394"/>
                <a:gd name="connsiteX78" fmla="*/ 628554 w 2039997"/>
                <a:gd name="connsiteY78" fmla="*/ 961453 h 1025394"/>
                <a:gd name="connsiteX79" fmla="*/ 639099 w 2039997"/>
                <a:gd name="connsiteY79" fmla="*/ 925342 h 1025394"/>
                <a:gd name="connsiteX80" fmla="*/ 627889 w 2039997"/>
                <a:gd name="connsiteY80" fmla="*/ 895679 h 1025394"/>
                <a:gd name="connsiteX81" fmla="*/ 554934 w 2039997"/>
                <a:gd name="connsiteY81" fmla="*/ 895679 h 1025394"/>
                <a:gd name="connsiteX82" fmla="*/ 481973 w 2039997"/>
                <a:gd name="connsiteY82" fmla="*/ 895679 h 1025394"/>
                <a:gd name="connsiteX83" fmla="*/ 469795 w 2039997"/>
                <a:gd name="connsiteY83" fmla="*/ 927921 h 1025394"/>
                <a:gd name="connsiteX84" fmla="*/ 457618 w 2039997"/>
                <a:gd name="connsiteY84" fmla="*/ 960163 h 1025394"/>
                <a:gd name="connsiteX85" fmla="*/ 480488 w 2039997"/>
                <a:gd name="connsiteY85" fmla="*/ 960904 h 1025394"/>
                <a:gd name="connsiteX86" fmla="*/ 503359 w 2039997"/>
                <a:gd name="connsiteY86" fmla="*/ 961646 h 1025394"/>
                <a:gd name="connsiteX87" fmla="*/ 503359 w 2039997"/>
                <a:gd name="connsiteY87" fmla="*/ 987343 h 1025394"/>
                <a:gd name="connsiteX88" fmla="*/ 503359 w 2039997"/>
                <a:gd name="connsiteY88" fmla="*/ 1013039 h 1025394"/>
                <a:gd name="connsiteX89" fmla="*/ 427210 w 2039997"/>
                <a:gd name="connsiteY89" fmla="*/ 1013039 h 1025394"/>
                <a:gd name="connsiteX90" fmla="*/ 351061 w 2039997"/>
                <a:gd name="connsiteY90" fmla="*/ 1013039 h 1025394"/>
                <a:gd name="connsiteX91" fmla="*/ 351061 w 2039997"/>
                <a:gd name="connsiteY91" fmla="*/ 987355 h 1025394"/>
                <a:gd name="connsiteX92" fmla="*/ 351061 w 2039997"/>
                <a:gd name="connsiteY92" fmla="*/ 961672 h 1025394"/>
                <a:gd name="connsiteX93" fmla="*/ 370537 w 2039997"/>
                <a:gd name="connsiteY93" fmla="*/ 960918 h 1025394"/>
                <a:gd name="connsiteX94" fmla="*/ 390007 w 2039997"/>
                <a:gd name="connsiteY94" fmla="*/ 960163 h 1025394"/>
                <a:gd name="connsiteX95" fmla="*/ 409412 w 2039997"/>
                <a:gd name="connsiteY95" fmla="*/ 912446 h 1025394"/>
                <a:gd name="connsiteX96" fmla="*/ 472357 w 2039997"/>
                <a:gd name="connsiteY96" fmla="*/ 755107 h 1025394"/>
                <a:gd name="connsiteX97" fmla="*/ 520260 w 2039997"/>
                <a:gd name="connsiteY97" fmla="*/ 635167 h 1025394"/>
                <a:gd name="connsiteX98" fmla="*/ 526863 w 2039997"/>
                <a:gd name="connsiteY98" fmla="*/ 618982 h 1025394"/>
                <a:gd name="connsiteX99" fmla="*/ 568499 w 2039997"/>
                <a:gd name="connsiteY99" fmla="*/ 613823 h 1025394"/>
                <a:gd name="connsiteX100" fmla="*/ 607903 w 2039997"/>
                <a:gd name="connsiteY100" fmla="*/ 614533 h 1025394"/>
                <a:gd name="connsiteX101" fmla="*/ 622952 w 2039997"/>
                <a:gd name="connsiteY101" fmla="*/ 651933 h 1025394"/>
                <a:gd name="connsiteX102" fmla="*/ 654735 w 2039997"/>
                <a:gd name="connsiteY102" fmla="*/ 729313 h 1025394"/>
                <a:gd name="connsiteX103" fmla="*/ 701115 w 2039997"/>
                <a:gd name="connsiteY103" fmla="*/ 842803 h 1025394"/>
                <a:gd name="connsiteX104" fmla="*/ 740035 w 2039997"/>
                <a:gd name="connsiteY104" fmla="*/ 938883 h 1025394"/>
                <a:gd name="connsiteX105" fmla="*/ 749295 w 2039997"/>
                <a:gd name="connsiteY105" fmla="*/ 961453 h 1025394"/>
                <a:gd name="connsiteX106" fmla="*/ 786370 w 2039997"/>
                <a:gd name="connsiteY106" fmla="*/ 961453 h 1025394"/>
                <a:gd name="connsiteX107" fmla="*/ 823444 w 2039997"/>
                <a:gd name="connsiteY107" fmla="*/ 961453 h 1025394"/>
                <a:gd name="connsiteX108" fmla="*/ 823444 w 2039997"/>
                <a:gd name="connsiteY108" fmla="*/ 814430 h 1025394"/>
                <a:gd name="connsiteX109" fmla="*/ 823444 w 2039997"/>
                <a:gd name="connsiteY109" fmla="*/ 667409 h 1025394"/>
                <a:gd name="connsiteX110" fmla="*/ 800212 w 2039997"/>
                <a:gd name="connsiteY110" fmla="*/ 667409 h 1025394"/>
                <a:gd name="connsiteX111" fmla="*/ 776980 w 2039997"/>
                <a:gd name="connsiteY111" fmla="*/ 667409 h 1025394"/>
                <a:gd name="connsiteX112" fmla="*/ 776980 w 2039997"/>
                <a:gd name="connsiteY112" fmla="*/ 640120 h 1025394"/>
                <a:gd name="connsiteX113" fmla="*/ 776980 w 2039997"/>
                <a:gd name="connsiteY113" fmla="*/ 612837 h 1025394"/>
                <a:gd name="connsiteX114" fmla="*/ 1824769 w 2039997"/>
                <a:gd name="connsiteY114" fmla="*/ 600060 h 1025394"/>
                <a:gd name="connsiteX115" fmla="*/ 1884777 w 2039997"/>
                <a:gd name="connsiteY115" fmla="*/ 607956 h 1025394"/>
                <a:gd name="connsiteX116" fmla="*/ 1890823 w 2039997"/>
                <a:gd name="connsiteY116" fmla="*/ 1016934 h 1025394"/>
                <a:gd name="connsiteX117" fmla="*/ 1621262 w 2039997"/>
                <a:gd name="connsiteY117" fmla="*/ 870699 h 1025394"/>
                <a:gd name="connsiteX118" fmla="*/ 1824769 w 2039997"/>
                <a:gd name="connsiteY118" fmla="*/ 600060 h 1025394"/>
                <a:gd name="connsiteX119" fmla="*/ 1406068 w 2039997"/>
                <a:gd name="connsiteY119" fmla="*/ 599882 h 1025394"/>
                <a:gd name="connsiteX120" fmla="*/ 1462323 w 2039997"/>
                <a:gd name="connsiteY120" fmla="*/ 606756 h 1025394"/>
                <a:gd name="connsiteX121" fmla="*/ 1535891 w 2039997"/>
                <a:gd name="connsiteY121" fmla="*/ 630795 h 1025394"/>
                <a:gd name="connsiteX122" fmla="*/ 1550088 w 2039997"/>
                <a:gd name="connsiteY122" fmla="*/ 637747 h 1025394"/>
                <a:gd name="connsiteX123" fmla="*/ 1550088 w 2039997"/>
                <a:gd name="connsiteY123" fmla="*/ 689333 h 1025394"/>
                <a:gd name="connsiteX124" fmla="*/ 1550088 w 2039997"/>
                <a:gd name="connsiteY124" fmla="*/ 740920 h 1025394"/>
                <a:gd name="connsiteX125" fmla="*/ 1528818 w 2039997"/>
                <a:gd name="connsiteY125" fmla="*/ 741668 h 1025394"/>
                <a:gd name="connsiteX126" fmla="*/ 1507548 w 2039997"/>
                <a:gd name="connsiteY126" fmla="*/ 742416 h 1025394"/>
                <a:gd name="connsiteX127" fmla="*/ 1497429 w 2039997"/>
                <a:gd name="connsiteY127" fmla="*/ 720524 h 1025394"/>
                <a:gd name="connsiteX128" fmla="*/ 1402953 w 2039997"/>
                <a:gd name="connsiteY128" fmla="*/ 658440 h 1025394"/>
                <a:gd name="connsiteX129" fmla="*/ 1286825 w 2039997"/>
                <a:gd name="connsiteY129" fmla="*/ 813142 h 1025394"/>
                <a:gd name="connsiteX130" fmla="*/ 1365736 w 2039997"/>
                <a:gd name="connsiteY130" fmla="*/ 964122 h 1025394"/>
                <a:gd name="connsiteX131" fmla="*/ 1459096 w 2039997"/>
                <a:gd name="connsiteY131" fmla="*/ 962833 h 1025394"/>
                <a:gd name="connsiteX132" fmla="*/ 1471357 w 2039997"/>
                <a:gd name="connsiteY132" fmla="*/ 958389 h 1025394"/>
                <a:gd name="connsiteX133" fmla="*/ 1471357 w 2039997"/>
                <a:gd name="connsiteY133" fmla="*/ 909621 h 1025394"/>
                <a:gd name="connsiteX134" fmla="*/ 1471357 w 2039997"/>
                <a:gd name="connsiteY134" fmla="*/ 860859 h 1025394"/>
                <a:gd name="connsiteX135" fmla="*/ 1437736 w 2039997"/>
                <a:gd name="connsiteY135" fmla="*/ 860859 h 1025394"/>
                <a:gd name="connsiteX136" fmla="*/ 1404114 w 2039997"/>
                <a:gd name="connsiteY136" fmla="*/ 860859 h 1025394"/>
                <a:gd name="connsiteX137" fmla="*/ 1401597 w 2039997"/>
                <a:gd name="connsiteY137" fmla="*/ 854242 h 1025394"/>
                <a:gd name="connsiteX138" fmla="*/ 1403598 w 2039997"/>
                <a:gd name="connsiteY138" fmla="*/ 806912 h 1025394"/>
                <a:gd name="connsiteX139" fmla="*/ 1482974 w 2039997"/>
                <a:gd name="connsiteY139" fmla="*/ 802114 h 1025394"/>
                <a:gd name="connsiteX140" fmla="*/ 1557832 w 2039997"/>
                <a:gd name="connsiteY140" fmla="*/ 802824 h 1025394"/>
                <a:gd name="connsiteX141" fmla="*/ 1558510 w 2039997"/>
                <a:gd name="connsiteY141" fmla="*/ 893301 h 1025394"/>
                <a:gd name="connsiteX142" fmla="*/ 1559188 w 2039997"/>
                <a:gd name="connsiteY142" fmla="*/ 983777 h 1025394"/>
                <a:gd name="connsiteX143" fmla="*/ 1537859 w 2039997"/>
                <a:gd name="connsiteY143" fmla="*/ 992979 h 1025394"/>
                <a:gd name="connsiteX144" fmla="*/ 1188754 w 2039997"/>
                <a:gd name="connsiteY144" fmla="*/ 813142 h 1025394"/>
                <a:gd name="connsiteX145" fmla="*/ 1406068 w 2039997"/>
                <a:gd name="connsiteY145" fmla="*/ 599882 h 1025394"/>
                <a:gd name="connsiteX146" fmla="*/ 1430169 w 2039997"/>
                <a:gd name="connsiteY146" fmla="*/ 9713 h 1025394"/>
                <a:gd name="connsiteX147" fmla="*/ 1524062 w 2039997"/>
                <a:gd name="connsiteY147" fmla="*/ 11246 h 1025394"/>
                <a:gd name="connsiteX148" fmla="*/ 1528147 w 2039997"/>
                <a:gd name="connsiteY148" fmla="*/ 38239 h 1025394"/>
                <a:gd name="connsiteX149" fmla="*/ 1528147 w 2039997"/>
                <a:gd name="connsiteY149" fmla="*/ 63665 h 1025394"/>
                <a:gd name="connsiteX150" fmla="*/ 1501688 w 2039997"/>
                <a:gd name="connsiteY150" fmla="*/ 64399 h 1025394"/>
                <a:gd name="connsiteX151" fmla="*/ 1475230 w 2039997"/>
                <a:gd name="connsiteY151" fmla="*/ 65135 h 1025394"/>
                <a:gd name="connsiteX152" fmla="*/ 1474565 w 2039997"/>
                <a:gd name="connsiteY152" fmla="*/ 211512 h 1025394"/>
                <a:gd name="connsiteX153" fmla="*/ 1473894 w 2039997"/>
                <a:gd name="connsiteY153" fmla="*/ 357889 h 1025394"/>
                <a:gd name="connsiteX154" fmla="*/ 1521506 w 2039997"/>
                <a:gd name="connsiteY154" fmla="*/ 357889 h 1025394"/>
                <a:gd name="connsiteX155" fmla="*/ 1613557 w 2039997"/>
                <a:gd name="connsiteY155" fmla="*/ 294960 h 1025394"/>
                <a:gd name="connsiteX156" fmla="*/ 1619126 w 2039997"/>
                <a:gd name="connsiteY156" fmla="*/ 272771 h 1025394"/>
                <a:gd name="connsiteX157" fmla="*/ 1640699 w 2039997"/>
                <a:gd name="connsiteY157" fmla="*/ 272771 h 1025394"/>
                <a:gd name="connsiteX158" fmla="*/ 1664396 w 2039997"/>
                <a:gd name="connsiteY158" fmla="*/ 347572 h 1025394"/>
                <a:gd name="connsiteX159" fmla="*/ 1663666 w 2039997"/>
                <a:gd name="connsiteY159" fmla="*/ 410765 h 1025394"/>
                <a:gd name="connsiteX160" fmla="*/ 1501043 w 2039997"/>
                <a:gd name="connsiteY160" fmla="*/ 410765 h 1025394"/>
                <a:gd name="connsiteX161" fmla="*/ 1338419 w 2039997"/>
                <a:gd name="connsiteY161" fmla="*/ 410765 h 1025394"/>
                <a:gd name="connsiteX162" fmla="*/ 1338419 w 2039997"/>
                <a:gd name="connsiteY162" fmla="*/ 384972 h 1025394"/>
                <a:gd name="connsiteX163" fmla="*/ 1338419 w 2039997"/>
                <a:gd name="connsiteY163" fmla="*/ 359179 h 1025394"/>
                <a:gd name="connsiteX164" fmla="*/ 1362297 w 2039997"/>
                <a:gd name="connsiteY164" fmla="*/ 358437 h 1025394"/>
                <a:gd name="connsiteX165" fmla="*/ 1386174 w 2039997"/>
                <a:gd name="connsiteY165" fmla="*/ 357696 h 1025394"/>
                <a:gd name="connsiteX166" fmla="*/ 1386174 w 2039997"/>
                <a:gd name="connsiteY166" fmla="*/ 210770 h 1025394"/>
                <a:gd name="connsiteX167" fmla="*/ 1386174 w 2039997"/>
                <a:gd name="connsiteY167" fmla="*/ 63845 h 1025394"/>
                <a:gd name="connsiteX168" fmla="*/ 1361651 w 2039997"/>
                <a:gd name="connsiteY168" fmla="*/ 63845 h 1025394"/>
                <a:gd name="connsiteX169" fmla="*/ 1337128 w 2039997"/>
                <a:gd name="connsiteY169" fmla="*/ 63845 h 1025394"/>
                <a:gd name="connsiteX170" fmla="*/ 1337128 w 2039997"/>
                <a:gd name="connsiteY170" fmla="*/ 38484 h 1025394"/>
                <a:gd name="connsiteX171" fmla="*/ 1338851 w 2039997"/>
                <a:gd name="connsiteY171" fmla="*/ 11401 h 1025394"/>
                <a:gd name="connsiteX172" fmla="*/ 1430169 w 2039997"/>
                <a:gd name="connsiteY172" fmla="*/ 9713 h 1025394"/>
                <a:gd name="connsiteX173" fmla="*/ 1107526 w 2039997"/>
                <a:gd name="connsiteY173" fmla="*/ 9477 h 1025394"/>
                <a:gd name="connsiteX174" fmla="*/ 1168800 w 2039997"/>
                <a:gd name="connsiteY174" fmla="*/ 11872 h 1025394"/>
                <a:gd name="connsiteX175" fmla="*/ 1171382 w 2039997"/>
                <a:gd name="connsiteY175" fmla="*/ 38265 h 1025394"/>
                <a:gd name="connsiteX176" fmla="*/ 1170633 w 2039997"/>
                <a:gd name="connsiteY176" fmla="*/ 62555 h 1025394"/>
                <a:gd name="connsiteX177" fmla="*/ 1142884 w 2039997"/>
                <a:gd name="connsiteY177" fmla="*/ 63291 h 1025394"/>
                <a:gd name="connsiteX178" fmla="*/ 1115134 w 2039997"/>
                <a:gd name="connsiteY178" fmla="*/ 64019 h 1025394"/>
                <a:gd name="connsiteX179" fmla="*/ 1115134 w 2039997"/>
                <a:gd name="connsiteY179" fmla="*/ 210958 h 1025394"/>
                <a:gd name="connsiteX180" fmla="*/ 1115134 w 2039997"/>
                <a:gd name="connsiteY180" fmla="*/ 357889 h 1025394"/>
                <a:gd name="connsiteX181" fmla="*/ 1163534 w 2039997"/>
                <a:gd name="connsiteY181" fmla="*/ 357831 h 1025394"/>
                <a:gd name="connsiteX182" fmla="*/ 1254642 w 2039997"/>
                <a:gd name="connsiteY182" fmla="*/ 300215 h 1025394"/>
                <a:gd name="connsiteX183" fmla="*/ 1261438 w 2039997"/>
                <a:gd name="connsiteY183" fmla="*/ 274060 h 1025394"/>
                <a:gd name="connsiteX184" fmla="*/ 1283792 w 2039997"/>
                <a:gd name="connsiteY184" fmla="*/ 273312 h 1025394"/>
                <a:gd name="connsiteX185" fmla="*/ 1306152 w 2039997"/>
                <a:gd name="connsiteY185" fmla="*/ 272571 h 1025394"/>
                <a:gd name="connsiteX186" fmla="*/ 1306152 w 2039997"/>
                <a:gd name="connsiteY186" fmla="*/ 342329 h 1025394"/>
                <a:gd name="connsiteX187" fmla="*/ 1306152 w 2039997"/>
                <a:gd name="connsiteY187" fmla="*/ 412094 h 1025394"/>
                <a:gd name="connsiteX188" fmla="*/ 1142884 w 2039997"/>
                <a:gd name="connsiteY188" fmla="*/ 411430 h 1025394"/>
                <a:gd name="connsiteX189" fmla="*/ 979614 w 2039997"/>
                <a:gd name="connsiteY189" fmla="*/ 410765 h 1025394"/>
                <a:gd name="connsiteX190" fmla="*/ 978866 w 2039997"/>
                <a:gd name="connsiteY190" fmla="*/ 387938 h 1025394"/>
                <a:gd name="connsiteX191" fmla="*/ 1007054 w 2039997"/>
                <a:gd name="connsiteY191" fmla="*/ 357889 h 1025394"/>
                <a:gd name="connsiteX192" fmla="*/ 1029996 w 2039997"/>
                <a:gd name="connsiteY192" fmla="*/ 357889 h 1025394"/>
                <a:gd name="connsiteX193" fmla="*/ 1029324 w 2039997"/>
                <a:gd name="connsiteY193" fmla="*/ 211512 h 1025394"/>
                <a:gd name="connsiteX194" fmla="*/ 1028660 w 2039997"/>
                <a:gd name="connsiteY194" fmla="*/ 65135 h 1025394"/>
                <a:gd name="connsiteX195" fmla="*/ 1004137 w 2039997"/>
                <a:gd name="connsiteY195" fmla="*/ 63845 h 1025394"/>
                <a:gd name="connsiteX196" fmla="*/ 979614 w 2039997"/>
                <a:gd name="connsiteY196" fmla="*/ 62555 h 1025394"/>
                <a:gd name="connsiteX197" fmla="*/ 978866 w 2039997"/>
                <a:gd name="connsiteY197" fmla="*/ 39729 h 1025394"/>
                <a:gd name="connsiteX198" fmla="*/ 981118 w 2039997"/>
                <a:gd name="connsiteY198" fmla="*/ 13290 h 1025394"/>
                <a:gd name="connsiteX199" fmla="*/ 1107526 w 2039997"/>
                <a:gd name="connsiteY199" fmla="*/ 9477 h 1025394"/>
                <a:gd name="connsiteX200" fmla="*/ 322090 w 2039997"/>
                <a:gd name="connsiteY200" fmla="*/ 9254 h 1025394"/>
                <a:gd name="connsiteX201" fmla="*/ 363683 w 2039997"/>
                <a:gd name="connsiteY201" fmla="*/ 14309 h 1025394"/>
                <a:gd name="connsiteX202" fmla="*/ 434044 w 2039997"/>
                <a:gd name="connsiteY202" fmla="*/ 264259 h 1025394"/>
                <a:gd name="connsiteX203" fmla="*/ 443189 w 2039997"/>
                <a:gd name="connsiteY203" fmla="*/ 295069 h 1025394"/>
                <a:gd name="connsiteX204" fmla="*/ 503359 w 2039997"/>
                <a:gd name="connsiteY204" fmla="*/ 67805 h 1025394"/>
                <a:gd name="connsiteX205" fmla="*/ 477456 w 2039997"/>
                <a:gd name="connsiteY205" fmla="*/ 63845 h 1025394"/>
                <a:gd name="connsiteX206" fmla="*/ 451552 w 2039997"/>
                <a:gd name="connsiteY206" fmla="*/ 63845 h 1025394"/>
                <a:gd name="connsiteX207" fmla="*/ 452288 w 2039997"/>
                <a:gd name="connsiteY207" fmla="*/ 37407 h 1025394"/>
                <a:gd name="connsiteX208" fmla="*/ 453023 w 2039997"/>
                <a:gd name="connsiteY208" fmla="*/ 10969 h 1025394"/>
                <a:gd name="connsiteX209" fmla="*/ 689215 w 2039997"/>
                <a:gd name="connsiteY209" fmla="*/ 10259 h 1025394"/>
                <a:gd name="connsiteX210" fmla="*/ 931260 w 2039997"/>
                <a:gd name="connsiteY210" fmla="*/ 10962 h 1025394"/>
                <a:gd name="connsiteX211" fmla="*/ 937113 w 2039997"/>
                <a:gd name="connsiteY211" fmla="*/ 12381 h 1025394"/>
                <a:gd name="connsiteX212" fmla="*/ 936422 w 2039997"/>
                <a:gd name="connsiteY212" fmla="*/ 77444 h 1025394"/>
                <a:gd name="connsiteX213" fmla="*/ 935732 w 2039997"/>
                <a:gd name="connsiteY213" fmla="*/ 142515 h 1025394"/>
                <a:gd name="connsiteX214" fmla="*/ 914042 w 2039997"/>
                <a:gd name="connsiteY214" fmla="*/ 142515 h 1025394"/>
                <a:gd name="connsiteX215" fmla="*/ 892352 w 2039997"/>
                <a:gd name="connsiteY215" fmla="*/ 142515 h 1025394"/>
                <a:gd name="connsiteX216" fmla="*/ 884273 w 2039997"/>
                <a:gd name="connsiteY216" fmla="*/ 117450 h 1025394"/>
                <a:gd name="connsiteX217" fmla="*/ 781498 w 2039997"/>
                <a:gd name="connsiteY217" fmla="*/ 63955 h 1025394"/>
                <a:gd name="connsiteX218" fmla="*/ 733097 w 2039997"/>
                <a:gd name="connsiteY218" fmla="*/ 63845 h 1025394"/>
                <a:gd name="connsiteX219" fmla="*/ 733097 w 2039997"/>
                <a:gd name="connsiteY219" fmla="*/ 121880 h 1025394"/>
                <a:gd name="connsiteX220" fmla="*/ 733097 w 2039997"/>
                <a:gd name="connsiteY220" fmla="*/ 179915 h 1025394"/>
                <a:gd name="connsiteX221" fmla="*/ 789952 w 2039997"/>
                <a:gd name="connsiteY221" fmla="*/ 179915 h 1025394"/>
                <a:gd name="connsiteX222" fmla="*/ 846805 w 2039997"/>
                <a:gd name="connsiteY222" fmla="*/ 179915 h 1025394"/>
                <a:gd name="connsiteX223" fmla="*/ 849322 w 2039997"/>
                <a:gd name="connsiteY223" fmla="*/ 186531 h 1025394"/>
                <a:gd name="connsiteX224" fmla="*/ 849322 w 2039997"/>
                <a:gd name="connsiteY224" fmla="*/ 232624 h 1025394"/>
                <a:gd name="connsiteX225" fmla="*/ 846805 w 2039997"/>
                <a:gd name="connsiteY225" fmla="*/ 239240 h 1025394"/>
                <a:gd name="connsiteX226" fmla="*/ 789952 w 2039997"/>
                <a:gd name="connsiteY226" fmla="*/ 239240 h 1025394"/>
                <a:gd name="connsiteX227" fmla="*/ 733097 w 2039997"/>
                <a:gd name="connsiteY227" fmla="*/ 239240 h 1025394"/>
                <a:gd name="connsiteX228" fmla="*/ 733097 w 2039997"/>
                <a:gd name="connsiteY228" fmla="*/ 298564 h 1025394"/>
                <a:gd name="connsiteX229" fmla="*/ 733097 w 2039997"/>
                <a:gd name="connsiteY229" fmla="*/ 357889 h 1025394"/>
                <a:gd name="connsiteX230" fmla="*/ 791280 w 2039997"/>
                <a:gd name="connsiteY230" fmla="*/ 357889 h 1025394"/>
                <a:gd name="connsiteX231" fmla="*/ 889352 w 2039997"/>
                <a:gd name="connsiteY231" fmla="*/ 303723 h 1025394"/>
                <a:gd name="connsiteX232" fmla="*/ 897180 w 2039997"/>
                <a:gd name="connsiteY232" fmla="*/ 275892 h 1025394"/>
                <a:gd name="connsiteX233" fmla="*/ 919560 w 2039997"/>
                <a:gd name="connsiteY233" fmla="*/ 273312 h 1025394"/>
                <a:gd name="connsiteX234" fmla="*/ 940895 w 2039997"/>
                <a:gd name="connsiteY234" fmla="*/ 274060 h 1025394"/>
                <a:gd name="connsiteX235" fmla="*/ 940895 w 2039997"/>
                <a:gd name="connsiteY235" fmla="*/ 342413 h 1025394"/>
                <a:gd name="connsiteX236" fmla="*/ 940895 w 2039997"/>
                <a:gd name="connsiteY236" fmla="*/ 410765 h 1025394"/>
                <a:gd name="connsiteX237" fmla="*/ 768500 w 2039997"/>
                <a:gd name="connsiteY237" fmla="*/ 411430 h 1025394"/>
                <a:gd name="connsiteX238" fmla="*/ 596106 w 2039997"/>
                <a:gd name="connsiteY238" fmla="*/ 412094 h 1025394"/>
                <a:gd name="connsiteX239" fmla="*/ 596842 w 2039997"/>
                <a:gd name="connsiteY239" fmla="*/ 385636 h 1025394"/>
                <a:gd name="connsiteX240" fmla="*/ 597577 w 2039997"/>
                <a:gd name="connsiteY240" fmla="*/ 359179 h 1025394"/>
                <a:gd name="connsiteX241" fmla="*/ 621455 w 2039997"/>
                <a:gd name="connsiteY241" fmla="*/ 358437 h 1025394"/>
                <a:gd name="connsiteX242" fmla="*/ 645332 w 2039997"/>
                <a:gd name="connsiteY242" fmla="*/ 357696 h 1025394"/>
                <a:gd name="connsiteX243" fmla="*/ 645332 w 2039997"/>
                <a:gd name="connsiteY243" fmla="*/ 210770 h 1025394"/>
                <a:gd name="connsiteX244" fmla="*/ 645332 w 2039997"/>
                <a:gd name="connsiteY244" fmla="*/ 63845 h 1025394"/>
                <a:gd name="connsiteX245" fmla="*/ 608252 w 2039997"/>
                <a:gd name="connsiteY245" fmla="*/ 63845 h 1025394"/>
                <a:gd name="connsiteX246" fmla="*/ 571165 w 2039997"/>
                <a:gd name="connsiteY246" fmla="*/ 63845 h 1025394"/>
                <a:gd name="connsiteX247" fmla="*/ 563214 w 2039997"/>
                <a:gd name="connsiteY247" fmla="*/ 88994 h 1025394"/>
                <a:gd name="connsiteX248" fmla="*/ 515111 w 2039997"/>
                <a:gd name="connsiteY248" fmla="*/ 257295 h 1025394"/>
                <a:gd name="connsiteX249" fmla="*/ 472435 w 2039997"/>
                <a:gd name="connsiteY249" fmla="*/ 406252 h 1025394"/>
                <a:gd name="connsiteX250" fmla="*/ 429785 w 2039997"/>
                <a:gd name="connsiteY250" fmla="*/ 412055 h 1025394"/>
                <a:gd name="connsiteX251" fmla="*/ 389651 w 2039997"/>
                <a:gd name="connsiteY251" fmla="*/ 412055 h 1025394"/>
                <a:gd name="connsiteX252" fmla="*/ 387264 w 2039997"/>
                <a:gd name="connsiteY252" fmla="*/ 405781 h 1025394"/>
                <a:gd name="connsiteX253" fmla="*/ 363935 w 2039997"/>
                <a:gd name="connsiteY253" fmla="*/ 322597 h 1025394"/>
                <a:gd name="connsiteX254" fmla="*/ 310638 w 2039997"/>
                <a:gd name="connsiteY254" fmla="*/ 136066 h 1025394"/>
                <a:gd name="connsiteX255" fmla="*/ 295207 w 2039997"/>
                <a:gd name="connsiteY255" fmla="*/ 181205 h 1025394"/>
                <a:gd name="connsiteX256" fmla="*/ 262063 w 2039997"/>
                <a:gd name="connsiteY256" fmla="*/ 294696 h 1025394"/>
                <a:gd name="connsiteX257" fmla="*/ 235572 w 2039997"/>
                <a:gd name="connsiteY257" fmla="*/ 384972 h 1025394"/>
                <a:gd name="connsiteX258" fmla="*/ 228203 w 2039997"/>
                <a:gd name="connsiteY258" fmla="*/ 410765 h 1025394"/>
                <a:gd name="connsiteX259" fmla="*/ 187398 w 2039997"/>
                <a:gd name="connsiteY259" fmla="*/ 410765 h 1025394"/>
                <a:gd name="connsiteX260" fmla="*/ 146600 w 2039997"/>
                <a:gd name="connsiteY260" fmla="*/ 410765 h 1025394"/>
                <a:gd name="connsiteX261" fmla="*/ 128879 w 2039997"/>
                <a:gd name="connsiteY261" fmla="*/ 351440 h 1025394"/>
                <a:gd name="connsiteX262" fmla="*/ 79131 w 2039997"/>
                <a:gd name="connsiteY262" fmla="*/ 178626 h 1025394"/>
                <a:gd name="connsiteX263" fmla="*/ 47110 w 2039997"/>
                <a:gd name="connsiteY263" fmla="*/ 65135 h 1025394"/>
                <a:gd name="connsiteX264" fmla="*/ 23555 w 2039997"/>
                <a:gd name="connsiteY264" fmla="*/ 64393 h 1025394"/>
                <a:gd name="connsiteX265" fmla="*/ 0 w 2039997"/>
                <a:gd name="connsiteY265" fmla="*/ 63652 h 1025394"/>
                <a:gd name="connsiteX266" fmla="*/ 0 w 2039997"/>
                <a:gd name="connsiteY266" fmla="*/ 38168 h 1025394"/>
                <a:gd name="connsiteX267" fmla="*/ 3227 w 2039997"/>
                <a:gd name="connsiteY267" fmla="*/ 11388 h 1025394"/>
                <a:gd name="connsiteX268" fmla="*/ 187895 w 2039997"/>
                <a:gd name="connsiteY268" fmla="*/ 11872 h 1025394"/>
                <a:gd name="connsiteX269" fmla="*/ 190477 w 2039997"/>
                <a:gd name="connsiteY269" fmla="*/ 38265 h 1025394"/>
                <a:gd name="connsiteX270" fmla="*/ 189728 w 2039997"/>
                <a:gd name="connsiteY270" fmla="*/ 62555 h 1025394"/>
                <a:gd name="connsiteX271" fmla="*/ 163269 w 2039997"/>
                <a:gd name="connsiteY271" fmla="*/ 63291 h 1025394"/>
                <a:gd name="connsiteX272" fmla="*/ 136811 w 2039997"/>
                <a:gd name="connsiteY272" fmla="*/ 65251 h 1025394"/>
                <a:gd name="connsiteX273" fmla="*/ 173685 w 2039997"/>
                <a:gd name="connsiteY273" fmla="*/ 196681 h 1025394"/>
                <a:gd name="connsiteX274" fmla="*/ 193639 w 2039997"/>
                <a:gd name="connsiteY274" fmla="*/ 268290 h 1025394"/>
                <a:gd name="connsiteX275" fmla="*/ 200473 w 2039997"/>
                <a:gd name="connsiteY275" fmla="*/ 289975 h 1025394"/>
                <a:gd name="connsiteX276" fmla="*/ 264631 w 2039997"/>
                <a:gd name="connsiteY276" fmla="*/ 62555 h 1025394"/>
                <a:gd name="connsiteX277" fmla="*/ 279442 w 2039997"/>
                <a:gd name="connsiteY277" fmla="*/ 12903 h 1025394"/>
                <a:gd name="connsiteX278" fmla="*/ 322090 w 2039997"/>
                <a:gd name="connsiteY278" fmla="*/ 9254 h 1025394"/>
                <a:gd name="connsiteX279" fmla="*/ 1844116 w 2039997"/>
                <a:gd name="connsiteY279" fmla="*/ 1 h 1025394"/>
                <a:gd name="connsiteX280" fmla="*/ 1924381 w 2039997"/>
                <a:gd name="connsiteY280" fmla="*/ 6829 h 1025394"/>
                <a:gd name="connsiteX281" fmla="*/ 1990257 w 2039997"/>
                <a:gd name="connsiteY281" fmla="*/ 29256 h 1025394"/>
                <a:gd name="connsiteX282" fmla="*/ 2005693 w 2039997"/>
                <a:gd name="connsiteY282" fmla="*/ 36175 h 1025394"/>
                <a:gd name="connsiteX283" fmla="*/ 2005693 w 2039997"/>
                <a:gd name="connsiteY283" fmla="*/ 86125 h 1025394"/>
                <a:gd name="connsiteX284" fmla="*/ 2005693 w 2039997"/>
                <a:gd name="connsiteY284" fmla="*/ 136066 h 1025394"/>
                <a:gd name="connsiteX285" fmla="*/ 1982461 w 2039997"/>
                <a:gd name="connsiteY285" fmla="*/ 136066 h 1025394"/>
                <a:gd name="connsiteX286" fmla="*/ 1959229 w 2039997"/>
                <a:gd name="connsiteY286" fmla="*/ 132468 h 1025394"/>
                <a:gd name="connsiteX287" fmla="*/ 1863539 w 2039997"/>
                <a:gd name="connsiteY287" fmla="*/ 57410 h 1025394"/>
                <a:gd name="connsiteX288" fmla="*/ 1786280 w 2039997"/>
                <a:gd name="connsiteY288" fmla="*/ 106894 h 1025394"/>
                <a:gd name="connsiteX289" fmla="*/ 1879208 w 2039997"/>
                <a:gd name="connsiteY289" fmla="*/ 167225 h 1025394"/>
                <a:gd name="connsiteX290" fmla="*/ 1971335 w 2039997"/>
                <a:gd name="connsiteY290" fmla="*/ 197706 h 1025394"/>
                <a:gd name="connsiteX291" fmla="*/ 1965450 w 2039997"/>
                <a:gd name="connsiteY291" fmla="*/ 401196 h 1025394"/>
                <a:gd name="connsiteX292" fmla="*/ 1714002 w 2039997"/>
                <a:gd name="connsiteY292" fmla="*/ 393187 h 1025394"/>
                <a:gd name="connsiteX293" fmla="*/ 1697224 w 2039997"/>
                <a:gd name="connsiteY293" fmla="*/ 384972 h 1025394"/>
                <a:gd name="connsiteX294" fmla="*/ 1696527 w 2039997"/>
                <a:gd name="connsiteY294" fmla="*/ 328936 h 1025394"/>
                <a:gd name="connsiteX295" fmla="*/ 1695830 w 2039997"/>
                <a:gd name="connsiteY295" fmla="*/ 272894 h 1025394"/>
                <a:gd name="connsiteX296" fmla="*/ 1701773 w 2039997"/>
                <a:gd name="connsiteY296" fmla="*/ 271404 h 1025394"/>
                <a:gd name="connsiteX297" fmla="*/ 1724405 w 2039997"/>
                <a:gd name="connsiteY297" fmla="*/ 270701 h 1025394"/>
                <a:gd name="connsiteX298" fmla="*/ 1741106 w 2039997"/>
                <a:gd name="connsiteY298" fmla="*/ 271481 h 1025394"/>
                <a:gd name="connsiteX299" fmla="*/ 1746599 w 2039997"/>
                <a:gd name="connsiteY299" fmla="*/ 288582 h 1025394"/>
                <a:gd name="connsiteX300" fmla="*/ 1854685 w 2039997"/>
                <a:gd name="connsiteY300" fmla="*/ 366743 h 1025394"/>
                <a:gd name="connsiteX301" fmla="*/ 1937965 w 2039997"/>
                <a:gd name="connsiteY301" fmla="*/ 322114 h 1025394"/>
                <a:gd name="connsiteX302" fmla="*/ 1843301 w 2039997"/>
                <a:gd name="connsiteY302" fmla="*/ 249590 h 1025394"/>
                <a:gd name="connsiteX303" fmla="*/ 1707479 w 2039997"/>
                <a:gd name="connsiteY303" fmla="*/ 171462 h 1025394"/>
                <a:gd name="connsiteX304" fmla="*/ 1823709 w 2039997"/>
                <a:gd name="connsiteY304" fmla="*/ 1026 h 1025394"/>
                <a:gd name="connsiteX305" fmla="*/ 1844116 w 2039997"/>
                <a:gd name="connsiteY305" fmla="*/ 1 h 10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2039997" h="1025394">
                  <a:moveTo>
                    <a:pt x="555108" y="702765"/>
                  </a:moveTo>
                  <a:cubicBezTo>
                    <a:pt x="554069" y="701643"/>
                    <a:pt x="541588" y="732692"/>
                    <a:pt x="527372" y="771762"/>
                  </a:cubicBezTo>
                  <a:lnTo>
                    <a:pt x="501526" y="842803"/>
                  </a:lnTo>
                  <a:lnTo>
                    <a:pt x="554347" y="842803"/>
                  </a:lnTo>
                  <a:cubicBezTo>
                    <a:pt x="603592" y="842803"/>
                    <a:pt x="607045" y="842501"/>
                    <a:pt x="605418" y="838290"/>
                  </a:cubicBezTo>
                  <a:cubicBezTo>
                    <a:pt x="604457" y="835807"/>
                    <a:pt x="593170" y="804758"/>
                    <a:pt x="580335" y="769292"/>
                  </a:cubicBezTo>
                  <a:cubicBezTo>
                    <a:pt x="567499" y="733827"/>
                    <a:pt x="556141" y="703887"/>
                    <a:pt x="555108" y="702765"/>
                  </a:cubicBezTo>
                  <a:close/>
                  <a:moveTo>
                    <a:pt x="913791" y="666919"/>
                  </a:moveTo>
                  <a:lnTo>
                    <a:pt x="913791" y="727978"/>
                  </a:lnTo>
                  <a:lnTo>
                    <a:pt x="913791" y="789038"/>
                  </a:lnTo>
                  <a:lnTo>
                    <a:pt x="962190" y="788193"/>
                  </a:lnTo>
                  <a:cubicBezTo>
                    <a:pt x="1029847" y="787012"/>
                    <a:pt x="1048762" y="775883"/>
                    <a:pt x="1052421" y="735116"/>
                  </a:cubicBezTo>
                  <a:cubicBezTo>
                    <a:pt x="1056835" y="686058"/>
                    <a:pt x="1034074" y="669337"/>
                    <a:pt x="960900" y="667867"/>
                  </a:cubicBezTo>
                  <a:lnTo>
                    <a:pt x="913791" y="666919"/>
                  </a:lnTo>
                  <a:close/>
                  <a:moveTo>
                    <a:pt x="1834720" y="656775"/>
                  </a:moveTo>
                  <a:cubicBezTo>
                    <a:pt x="1822017" y="655729"/>
                    <a:pt x="1809096" y="656867"/>
                    <a:pt x="1796605" y="660477"/>
                  </a:cubicBezTo>
                  <a:cubicBezTo>
                    <a:pt x="1737887" y="677442"/>
                    <a:pt x="1712892" y="722974"/>
                    <a:pt x="1712790" y="813142"/>
                  </a:cubicBezTo>
                  <a:cubicBezTo>
                    <a:pt x="1712731" y="861703"/>
                    <a:pt x="1714261" y="871692"/>
                    <a:pt x="1726915" y="905443"/>
                  </a:cubicBezTo>
                  <a:cubicBezTo>
                    <a:pt x="1757440" y="986859"/>
                    <a:pt x="1884280" y="991528"/>
                    <a:pt x="1924252" y="912703"/>
                  </a:cubicBezTo>
                  <a:cubicBezTo>
                    <a:pt x="1949097" y="863703"/>
                    <a:pt x="1949724" y="768061"/>
                    <a:pt x="1925523" y="717390"/>
                  </a:cubicBezTo>
                  <a:cubicBezTo>
                    <a:pt x="1908956" y="682704"/>
                    <a:pt x="1872826" y="659912"/>
                    <a:pt x="1834720" y="656775"/>
                  </a:cubicBezTo>
                  <a:close/>
                  <a:moveTo>
                    <a:pt x="64534" y="613205"/>
                  </a:moveTo>
                  <a:lnTo>
                    <a:pt x="236837" y="613868"/>
                  </a:lnTo>
                  <a:lnTo>
                    <a:pt x="409141" y="614533"/>
                  </a:lnTo>
                  <a:lnTo>
                    <a:pt x="409141" y="680305"/>
                  </a:lnTo>
                  <a:lnTo>
                    <a:pt x="409141" y="746079"/>
                  </a:lnTo>
                  <a:lnTo>
                    <a:pt x="387806" y="746827"/>
                  </a:lnTo>
                  <a:cubicBezTo>
                    <a:pt x="372092" y="747381"/>
                    <a:pt x="366200" y="746698"/>
                    <a:pt x="365465" y="744247"/>
                  </a:cubicBezTo>
                  <a:cubicBezTo>
                    <a:pt x="364910" y="742416"/>
                    <a:pt x="361470" y="730977"/>
                    <a:pt x="357824" y="718828"/>
                  </a:cubicBezTo>
                  <a:cubicBezTo>
                    <a:pt x="343349" y="670620"/>
                    <a:pt x="337173" y="667409"/>
                    <a:pt x="258875" y="667409"/>
                  </a:cubicBezTo>
                  <a:lnTo>
                    <a:pt x="201344" y="667409"/>
                  </a:lnTo>
                  <a:lnTo>
                    <a:pt x="201344" y="728024"/>
                  </a:lnTo>
                  <a:lnTo>
                    <a:pt x="201344" y="788637"/>
                  </a:lnTo>
                  <a:lnTo>
                    <a:pt x="257816" y="788637"/>
                  </a:lnTo>
                  <a:cubicBezTo>
                    <a:pt x="325099" y="788637"/>
                    <a:pt x="321376" y="786826"/>
                    <a:pt x="321376" y="819589"/>
                  </a:cubicBezTo>
                  <a:cubicBezTo>
                    <a:pt x="321376" y="852353"/>
                    <a:pt x="325099" y="850541"/>
                    <a:pt x="257816" y="850541"/>
                  </a:cubicBezTo>
                  <a:lnTo>
                    <a:pt x="201344" y="850541"/>
                  </a:lnTo>
                  <a:lnTo>
                    <a:pt x="201344" y="905997"/>
                  </a:lnTo>
                  <a:lnTo>
                    <a:pt x="201344" y="961453"/>
                  </a:lnTo>
                  <a:lnTo>
                    <a:pt x="228447" y="961453"/>
                  </a:lnTo>
                  <a:lnTo>
                    <a:pt x="255551" y="961453"/>
                  </a:lnTo>
                  <a:lnTo>
                    <a:pt x="255551" y="987246"/>
                  </a:lnTo>
                  <a:lnTo>
                    <a:pt x="255551" y="1013039"/>
                  </a:lnTo>
                  <a:lnTo>
                    <a:pt x="160042" y="1013039"/>
                  </a:lnTo>
                  <a:lnTo>
                    <a:pt x="64534" y="1013039"/>
                  </a:lnTo>
                  <a:lnTo>
                    <a:pt x="64534" y="987246"/>
                  </a:lnTo>
                  <a:lnTo>
                    <a:pt x="64534" y="961453"/>
                  </a:lnTo>
                  <a:lnTo>
                    <a:pt x="87765" y="961453"/>
                  </a:lnTo>
                  <a:lnTo>
                    <a:pt x="110997" y="961453"/>
                  </a:lnTo>
                  <a:lnTo>
                    <a:pt x="110997" y="814430"/>
                  </a:lnTo>
                  <a:lnTo>
                    <a:pt x="110997" y="667409"/>
                  </a:lnTo>
                  <a:lnTo>
                    <a:pt x="87765" y="667409"/>
                  </a:lnTo>
                  <a:lnTo>
                    <a:pt x="64534" y="667409"/>
                  </a:lnTo>
                  <a:lnTo>
                    <a:pt x="64534" y="640307"/>
                  </a:lnTo>
                  <a:lnTo>
                    <a:pt x="64534" y="613205"/>
                  </a:lnTo>
                  <a:close/>
                  <a:moveTo>
                    <a:pt x="776980" y="612837"/>
                  </a:moveTo>
                  <a:lnTo>
                    <a:pt x="909273" y="613927"/>
                  </a:lnTo>
                  <a:cubicBezTo>
                    <a:pt x="1053299" y="615120"/>
                    <a:pt x="1054512" y="615229"/>
                    <a:pt x="1086346" y="630795"/>
                  </a:cubicBezTo>
                  <a:cubicBezTo>
                    <a:pt x="1123575" y="648986"/>
                    <a:pt x="1139656" y="675972"/>
                    <a:pt x="1139656" y="720233"/>
                  </a:cubicBezTo>
                  <a:cubicBezTo>
                    <a:pt x="1139656" y="772375"/>
                    <a:pt x="1114495" y="804558"/>
                    <a:pt x="1063217" y="817997"/>
                  </a:cubicBezTo>
                  <a:cubicBezTo>
                    <a:pt x="1055570" y="820002"/>
                    <a:pt x="1051053" y="822214"/>
                    <a:pt x="1053183" y="822910"/>
                  </a:cubicBezTo>
                  <a:cubicBezTo>
                    <a:pt x="1098413" y="837715"/>
                    <a:pt x="1109862" y="852760"/>
                    <a:pt x="1116567" y="906178"/>
                  </a:cubicBezTo>
                  <a:cubicBezTo>
                    <a:pt x="1122924" y="956849"/>
                    <a:pt x="1129125" y="966612"/>
                    <a:pt x="1154926" y="966612"/>
                  </a:cubicBezTo>
                  <a:cubicBezTo>
                    <a:pt x="1169271" y="966612"/>
                    <a:pt x="1171923" y="970538"/>
                    <a:pt x="1171923" y="991740"/>
                  </a:cubicBezTo>
                  <a:cubicBezTo>
                    <a:pt x="1171923" y="1016541"/>
                    <a:pt x="1171259" y="1016908"/>
                    <a:pt x="1126311" y="1016908"/>
                  </a:cubicBezTo>
                  <a:cubicBezTo>
                    <a:pt x="1061713" y="1016908"/>
                    <a:pt x="1040088" y="1000207"/>
                    <a:pt x="1032318" y="944346"/>
                  </a:cubicBezTo>
                  <a:cubicBezTo>
                    <a:pt x="1020935" y="862496"/>
                    <a:pt x="1007764" y="847556"/>
                    <a:pt x="945412" y="845764"/>
                  </a:cubicBezTo>
                  <a:lnTo>
                    <a:pt x="913791" y="844854"/>
                  </a:lnTo>
                  <a:lnTo>
                    <a:pt x="913791" y="903063"/>
                  </a:lnTo>
                  <a:lnTo>
                    <a:pt x="913791" y="961272"/>
                  </a:lnTo>
                  <a:lnTo>
                    <a:pt x="940249" y="962008"/>
                  </a:lnTo>
                  <a:lnTo>
                    <a:pt x="966708" y="962742"/>
                  </a:lnTo>
                  <a:cubicBezTo>
                    <a:pt x="966953" y="971125"/>
                    <a:pt x="967199" y="979508"/>
                    <a:pt x="967444" y="987891"/>
                  </a:cubicBezTo>
                  <a:cubicBezTo>
                    <a:pt x="967691" y="996274"/>
                    <a:pt x="967939" y="1004656"/>
                    <a:pt x="968186" y="1013039"/>
                  </a:cubicBezTo>
                  <a:lnTo>
                    <a:pt x="787395" y="1013039"/>
                  </a:lnTo>
                  <a:lnTo>
                    <a:pt x="606613" y="1013039"/>
                  </a:lnTo>
                  <a:lnTo>
                    <a:pt x="606613" y="987246"/>
                  </a:lnTo>
                  <a:lnTo>
                    <a:pt x="606613" y="961453"/>
                  </a:lnTo>
                  <a:lnTo>
                    <a:pt x="628554" y="961453"/>
                  </a:lnTo>
                  <a:cubicBezTo>
                    <a:pt x="654567" y="961453"/>
                    <a:pt x="653773" y="964180"/>
                    <a:pt x="639099" y="925342"/>
                  </a:cubicBezTo>
                  <a:lnTo>
                    <a:pt x="627889" y="895679"/>
                  </a:lnTo>
                  <a:lnTo>
                    <a:pt x="554934" y="895679"/>
                  </a:lnTo>
                  <a:lnTo>
                    <a:pt x="481973" y="895679"/>
                  </a:lnTo>
                  <a:lnTo>
                    <a:pt x="469795" y="927921"/>
                  </a:lnTo>
                  <a:lnTo>
                    <a:pt x="457618" y="960163"/>
                  </a:lnTo>
                  <a:lnTo>
                    <a:pt x="480488" y="960904"/>
                  </a:lnTo>
                  <a:lnTo>
                    <a:pt x="503359" y="961646"/>
                  </a:lnTo>
                  <a:lnTo>
                    <a:pt x="503359" y="987343"/>
                  </a:lnTo>
                  <a:lnTo>
                    <a:pt x="503359" y="1013039"/>
                  </a:lnTo>
                  <a:lnTo>
                    <a:pt x="427210" y="1013039"/>
                  </a:lnTo>
                  <a:lnTo>
                    <a:pt x="351061" y="1013039"/>
                  </a:lnTo>
                  <a:lnTo>
                    <a:pt x="351061" y="987355"/>
                  </a:lnTo>
                  <a:lnTo>
                    <a:pt x="351061" y="961672"/>
                  </a:lnTo>
                  <a:lnTo>
                    <a:pt x="370537" y="960918"/>
                  </a:lnTo>
                  <a:lnTo>
                    <a:pt x="390007" y="960163"/>
                  </a:lnTo>
                  <a:lnTo>
                    <a:pt x="409412" y="912446"/>
                  </a:lnTo>
                  <a:cubicBezTo>
                    <a:pt x="420085" y="886201"/>
                    <a:pt x="448409" y="815398"/>
                    <a:pt x="472357" y="755107"/>
                  </a:cubicBezTo>
                  <a:cubicBezTo>
                    <a:pt x="496299" y="694815"/>
                    <a:pt x="517860" y="640842"/>
                    <a:pt x="520260" y="635167"/>
                  </a:cubicBezTo>
                  <a:cubicBezTo>
                    <a:pt x="522661" y="629493"/>
                    <a:pt x="525630" y="622206"/>
                    <a:pt x="526863" y="618982"/>
                  </a:cubicBezTo>
                  <a:cubicBezTo>
                    <a:pt x="529069" y="613179"/>
                    <a:pt x="529579" y="613114"/>
                    <a:pt x="568499" y="613823"/>
                  </a:cubicBezTo>
                  <a:lnTo>
                    <a:pt x="607903" y="614533"/>
                  </a:lnTo>
                  <a:lnTo>
                    <a:pt x="622952" y="651933"/>
                  </a:lnTo>
                  <a:cubicBezTo>
                    <a:pt x="631232" y="672503"/>
                    <a:pt x="645532" y="707324"/>
                    <a:pt x="654735" y="729313"/>
                  </a:cubicBezTo>
                  <a:cubicBezTo>
                    <a:pt x="663931" y="751302"/>
                    <a:pt x="684808" y="802373"/>
                    <a:pt x="701115" y="842803"/>
                  </a:cubicBezTo>
                  <a:lnTo>
                    <a:pt x="740035" y="938883"/>
                  </a:lnTo>
                  <a:lnTo>
                    <a:pt x="749295" y="961453"/>
                  </a:lnTo>
                  <a:lnTo>
                    <a:pt x="786370" y="961453"/>
                  </a:lnTo>
                  <a:lnTo>
                    <a:pt x="823444" y="961453"/>
                  </a:lnTo>
                  <a:lnTo>
                    <a:pt x="823444" y="814430"/>
                  </a:lnTo>
                  <a:lnTo>
                    <a:pt x="823444" y="667409"/>
                  </a:lnTo>
                  <a:lnTo>
                    <a:pt x="800212" y="667409"/>
                  </a:lnTo>
                  <a:lnTo>
                    <a:pt x="776980" y="667409"/>
                  </a:lnTo>
                  <a:lnTo>
                    <a:pt x="776980" y="640120"/>
                  </a:lnTo>
                  <a:lnTo>
                    <a:pt x="776980" y="612837"/>
                  </a:lnTo>
                  <a:close/>
                  <a:moveTo>
                    <a:pt x="1824769" y="600060"/>
                  </a:moveTo>
                  <a:cubicBezTo>
                    <a:pt x="1844222" y="600015"/>
                    <a:pt x="1864330" y="602541"/>
                    <a:pt x="1884777" y="607956"/>
                  </a:cubicBezTo>
                  <a:cubicBezTo>
                    <a:pt x="2088450" y="661889"/>
                    <a:pt x="2092942" y="965728"/>
                    <a:pt x="1890823" y="1016934"/>
                  </a:cubicBezTo>
                  <a:cubicBezTo>
                    <a:pt x="1765113" y="1048782"/>
                    <a:pt x="1650876" y="986808"/>
                    <a:pt x="1621262" y="870699"/>
                  </a:cubicBezTo>
                  <a:cubicBezTo>
                    <a:pt x="1584542" y="726702"/>
                    <a:pt x="1688600" y="600375"/>
                    <a:pt x="1824769" y="600060"/>
                  </a:cubicBezTo>
                  <a:close/>
                  <a:moveTo>
                    <a:pt x="1406068" y="599882"/>
                  </a:moveTo>
                  <a:cubicBezTo>
                    <a:pt x="1424140" y="600338"/>
                    <a:pt x="1442945" y="602589"/>
                    <a:pt x="1462323" y="606756"/>
                  </a:cubicBezTo>
                  <a:cubicBezTo>
                    <a:pt x="1487149" y="612095"/>
                    <a:pt x="1518887" y="622464"/>
                    <a:pt x="1535891" y="630795"/>
                  </a:cubicBezTo>
                  <a:lnTo>
                    <a:pt x="1550088" y="637747"/>
                  </a:lnTo>
                  <a:lnTo>
                    <a:pt x="1550088" y="689333"/>
                  </a:lnTo>
                  <a:lnTo>
                    <a:pt x="1550088" y="740920"/>
                  </a:lnTo>
                  <a:lnTo>
                    <a:pt x="1528818" y="741668"/>
                  </a:lnTo>
                  <a:lnTo>
                    <a:pt x="1507548" y="742416"/>
                  </a:lnTo>
                  <a:lnTo>
                    <a:pt x="1497429" y="720524"/>
                  </a:lnTo>
                  <a:cubicBezTo>
                    <a:pt x="1476062" y="674315"/>
                    <a:pt x="1451765" y="658349"/>
                    <a:pt x="1402953" y="658440"/>
                  </a:cubicBezTo>
                  <a:cubicBezTo>
                    <a:pt x="1322815" y="658588"/>
                    <a:pt x="1286825" y="706531"/>
                    <a:pt x="1286825" y="813142"/>
                  </a:cubicBezTo>
                  <a:cubicBezTo>
                    <a:pt x="1286825" y="900987"/>
                    <a:pt x="1309979" y="945287"/>
                    <a:pt x="1365736" y="964122"/>
                  </a:cubicBezTo>
                  <a:cubicBezTo>
                    <a:pt x="1386329" y="971080"/>
                    <a:pt x="1438310" y="970364"/>
                    <a:pt x="1459096" y="962833"/>
                  </a:cubicBezTo>
                  <a:lnTo>
                    <a:pt x="1471357" y="958389"/>
                  </a:lnTo>
                  <a:lnTo>
                    <a:pt x="1471357" y="909621"/>
                  </a:lnTo>
                  <a:lnTo>
                    <a:pt x="1471357" y="860859"/>
                  </a:lnTo>
                  <a:lnTo>
                    <a:pt x="1437736" y="860859"/>
                  </a:lnTo>
                  <a:lnTo>
                    <a:pt x="1404114" y="860859"/>
                  </a:lnTo>
                  <a:lnTo>
                    <a:pt x="1401597" y="854242"/>
                  </a:lnTo>
                  <a:cubicBezTo>
                    <a:pt x="1397228" y="842752"/>
                    <a:pt x="1398473" y="813161"/>
                    <a:pt x="1403598" y="806912"/>
                  </a:cubicBezTo>
                  <a:cubicBezTo>
                    <a:pt x="1408051" y="801482"/>
                    <a:pt x="1409225" y="801411"/>
                    <a:pt x="1482974" y="802114"/>
                  </a:cubicBezTo>
                  <a:lnTo>
                    <a:pt x="1557832" y="802824"/>
                  </a:lnTo>
                  <a:lnTo>
                    <a:pt x="1558510" y="893301"/>
                  </a:lnTo>
                  <a:lnTo>
                    <a:pt x="1559188" y="983777"/>
                  </a:lnTo>
                  <a:lnTo>
                    <a:pt x="1537859" y="992979"/>
                  </a:lnTo>
                  <a:cubicBezTo>
                    <a:pt x="1346189" y="1075704"/>
                    <a:pt x="1188521" y="994481"/>
                    <a:pt x="1188754" y="813142"/>
                  </a:cubicBezTo>
                  <a:cubicBezTo>
                    <a:pt x="1188929" y="681512"/>
                    <a:pt x="1279560" y="596696"/>
                    <a:pt x="1406068" y="599882"/>
                  </a:cubicBezTo>
                  <a:close/>
                  <a:moveTo>
                    <a:pt x="1430169" y="9713"/>
                  </a:moveTo>
                  <a:cubicBezTo>
                    <a:pt x="1475506" y="9676"/>
                    <a:pt x="1521271" y="10176"/>
                    <a:pt x="1524062" y="11246"/>
                  </a:cubicBezTo>
                  <a:cubicBezTo>
                    <a:pt x="1527405" y="12523"/>
                    <a:pt x="1528147" y="17430"/>
                    <a:pt x="1528147" y="38239"/>
                  </a:cubicBezTo>
                  <a:lnTo>
                    <a:pt x="1528147" y="63665"/>
                  </a:lnTo>
                  <a:lnTo>
                    <a:pt x="1501688" y="64399"/>
                  </a:lnTo>
                  <a:lnTo>
                    <a:pt x="1475230" y="65135"/>
                  </a:lnTo>
                  <a:cubicBezTo>
                    <a:pt x="1475008" y="113927"/>
                    <a:pt x="1474787" y="162720"/>
                    <a:pt x="1474565" y="211512"/>
                  </a:cubicBezTo>
                  <a:cubicBezTo>
                    <a:pt x="1474341" y="260304"/>
                    <a:pt x="1474118" y="309097"/>
                    <a:pt x="1473894" y="357889"/>
                  </a:cubicBezTo>
                  <a:lnTo>
                    <a:pt x="1521506" y="357889"/>
                  </a:lnTo>
                  <a:cubicBezTo>
                    <a:pt x="1591015" y="357889"/>
                    <a:pt x="1599159" y="352324"/>
                    <a:pt x="1613557" y="294960"/>
                  </a:cubicBezTo>
                  <a:lnTo>
                    <a:pt x="1619126" y="272771"/>
                  </a:lnTo>
                  <a:lnTo>
                    <a:pt x="1640699" y="272771"/>
                  </a:lnTo>
                  <a:cubicBezTo>
                    <a:pt x="1667377" y="272771"/>
                    <a:pt x="1665325" y="266297"/>
                    <a:pt x="1664396" y="347572"/>
                  </a:cubicBezTo>
                  <a:cubicBezTo>
                    <a:pt x="1664153" y="368636"/>
                    <a:pt x="1663909" y="389701"/>
                    <a:pt x="1663666" y="410765"/>
                  </a:cubicBezTo>
                  <a:lnTo>
                    <a:pt x="1501043" y="410765"/>
                  </a:lnTo>
                  <a:lnTo>
                    <a:pt x="1338419" y="410765"/>
                  </a:lnTo>
                  <a:lnTo>
                    <a:pt x="1338419" y="384972"/>
                  </a:lnTo>
                  <a:lnTo>
                    <a:pt x="1338419" y="359179"/>
                  </a:lnTo>
                  <a:lnTo>
                    <a:pt x="1362297" y="358437"/>
                  </a:lnTo>
                  <a:lnTo>
                    <a:pt x="1386174" y="357696"/>
                  </a:lnTo>
                  <a:lnTo>
                    <a:pt x="1386174" y="210770"/>
                  </a:lnTo>
                  <a:lnTo>
                    <a:pt x="1386174" y="63845"/>
                  </a:lnTo>
                  <a:lnTo>
                    <a:pt x="1361651" y="63845"/>
                  </a:lnTo>
                  <a:lnTo>
                    <a:pt x="1337128" y="63845"/>
                  </a:lnTo>
                  <a:lnTo>
                    <a:pt x="1337128" y="38484"/>
                  </a:lnTo>
                  <a:cubicBezTo>
                    <a:pt x="1337128" y="24530"/>
                    <a:pt x="1337903" y="12342"/>
                    <a:pt x="1338851" y="11401"/>
                  </a:cubicBezTo>
                  <a:cubicBezTo>
                    <a:pt x="1339926" y="10324"/>
                    <a:pt x="1384833" y="9750"/>
                    <a:pt x="1430169" y="9713"/>
                  </a:cubicBezTo>
                  <a:close/>
                  <a:moveTo>
                    <a:pt x="1107526" y="9477"/>
                  </a:moveTo>
                  <a:cubicBezTo>
                    <a:pt x="1139914" y="9613"/>
                    <a:pt x="1166424" y="10365"/>
                    <a:pt x="1168800" y="11872"/>
                  </a:cubicBezTo>
                  <a:cubicBezTo>
                    <a:pt x="1171226" y="13406"/>
                    <a:pt x="1171923" y="20577"/>
                    <a:pt x="1171382" y="38265"/>
                  </a:cubicBezTo>
                  <a:cubicBezTo>
                    <a:pt x="1171132" y="46362"/>
                    <a:pt x="1170883" y="54458"/>
                    <a:pt x="1170633" y="62555"/>
                  </a:cubicBezTo>
                  <a:lnTo>
                    <a:pt x="1142884" y="63291"/>
                  </a:lnTo>
                  <a:lnTo>
                    <a:pt x="1115134" y="64019"/>
                  </a:lnTo>
                  <a:lnTo>
                    <a:pt x="1115134" y="210958"/>
                  </a:lnTo>
                  <a:lnTo>
                    <a:pt x="1115134" y="357889"/>
                  </a:lnTo>
                  <a:lnTo>
                    <a:pt x="1163534" y="357831"/>
                  </a:lnTo>
                  <a:cubicBezTo>
                    <a:pt x="1233359" y="357753"/>
                    <a:pt x="1240935" y="352956"/>
                    <a:pt x="1254642" y="300215"/>
                  </a:cubicBezTo>
                  <a:lnTo>
                    <a:pt x="1261438" y="274060"/>
                  </a:lnTo>
                  <a:lnTo>
                    <a:pt x="1283792" y="273312"/>
                  </a:lnTo>
                  <a:lnTo>
                    <a:pt x="1306152" y="272571"/>
                  </a:lnTo>
                  <a:lnTo>
                    <a:pt x="1306152" y="342329"/>
                  </a:lnTo>
                  <a:lnTo>
                    <a:pt x="1306152" y="412094"/>
                  </a:lnTo>
                  <a:lnTo>
                    <a:pt x="1142884" y="411430"/>
                  </a:lnTo>
                  <a:lnTo>
                    <a:pt x="979614" y="410765"/>
                  </a:lnTo>
                  <a:cubicBezTo>
                    <a:pt x="979365" y="403156"/>
                    <a:pt x="979115" y="395547"/>
                    <a:pt x="978866" y="387938"/>
                  </a:cubicBezTo>
                  <a:cubicBezTo>
                    <a:pt x="977892" y="358276"/>
                    <a:pt x="978253" y="357889"/>
                    <a:pt x="1007054" y="357889"/>
                  </a:cubicBezTo>
                  <a:lnTo>
                    <a:pt x="1029996" y="357889"/>
                  </a:lnTo>
                  <a:lnTo>
                    <a:pt x="1029324" y="211512"/>
                  </a:lnTo>
                  <a:cubicBezTo>
                    <a:pt x="1029103" y="162720"/>
                    <a:pt x="1028881" y="113927"/>
                    <a:pt x="1028660" y="65135"/>
                  </a:cubicBezTo>
                  <a:lnTo>
                    <a:pt x="1004137" y="63845"/>
                  </a:lnTo>
                  <a:lnTo>
                    <a:pt x="979614" y="62555"/>
                  </a:lnTo>
                  <a:cubicBezTo>
                    <a:pt x="979365" y="54946"/>
                    <a:pt x="979115" y="47338"/>
                    <a:pt x="978866" y="39729"/>
                  </a:cubicBezTo>
                  <a:cubicBezTo>
                    <a:pt x="978382" y="25123"/>
                    <a:pt x="979195" y="15605"/>
                    <a:pt x="981118" y="13290"/>
                  </a:cubicBezTo>
                  <a:cubicBezTo>
                    <a:pt x="983239" y="10735"/>
                    <a:pt x="1053547" y="9251"/>
                    <a:pt x="1107526" y="9477"/>
                  </a:cubicBezTo>
                  <a:close/>
                  <a:moveTo>
                    <a:pt x="322090" y="9254"/>
                  </a:moveTo>
                  <a:cubicBezTo>
                    <a:pt x="342189" y="9589"/>
                    <a:pt x="362112" y="11375"/>
                    <a:pt x="363683" y="14309"/>
                  </a:cubicBezTo>
                  <a:cubicBezTo>
                    <a:pt x="365871" y="18397"/>
                    <a:pt x="410909" y="178400"/>
                    <a:pt x="434044" y="264259"/>
                  </a:cubicBezTo>
                  <a:cubicBezTo>
                    <a:pt x="438704" y="281573"/>
                    <a:pt x="442820" y="295430"/>
                    <a:pt x="443189" y="295069"/>
                  </a:cubicBezTo>
                  <a:cubicBezTo>
                    <a:pt x="444556" y="293702"/>
                    <a:pt x="503359" y="71603"/>
                    <a:pt x="503359" y="67805"/>
                  </a:cubicBezTo>
                  <a:cubicBezTo>
                    <a:pt x="503359" y="64510"/>
                    <a:pt x="499016" y="63845"/>
                    <a:pt x="477456" y="63845"/>
                  </a:cubicBezTo>
                  <a:lnTo>
                    <a:pt x="451552" y="63845"/>
                  </a:lnTo>
                  <a:cubicBezTo>
                    <a:pt x="451797" y="55032"/>
                    <a:pt x="452043" y="46220"/>
                    <a:pt x="452288" y="37407"/>
                  </a:cubicBezTo>
                  <a:lnTo>
                    <a:pt x="453023" y="10969"/>
                  </a:lnTo>
                  <a:lnTo>
                    <a:pt x="689215" y="10259"/>
                  </a:lnTo>
                  <a:lnTo>
                    <a:pt x="931260" y="10962"/>
                  </a:lnTo>
                  <a:lnTo>
                    <a:pt x="937113" y="12381"/>
                  </a:lnTo>
                  <a:cubicBezTo>
                    <a:pt x="936883" y="34069"/>
                    <a:pt x="936652" y="55756"/>
                    <a:pt x="936422" y="77444"/>
                  </a:cubicBezTo>
                  <a:lnTo>
                    <a:pt x="935732" y="142515"/>
                  </a:lnTo>
                  <a:lnTo>
                    <a:pt x="914042" y="142515"/>
                  </a:lnTo>
                  <a:lnTo>
                    <a:pt x="892352" y="142515"/>
                  </a:lnTo>
                  <a:lnTo>
                    <a:pt x="884273" y="117450"/>
                  </a:lnTo>
                  <a:cubicBezTo>
                    <a:pt x="868191" y="67527"/>
                    <a:pt x="861686" y="64142"/>
                    <a:pt x="781498" y="63955"/>
                  </a:cubicBezTo>
                  <a:lnTo>
                    <a:pt x="733097" y="63845"/>
                  </a:lnTo>
                  <a:lnTo>
                    <a:pt x="733097" y="121880"/>
                  </a:lnTo>
                  <a:lnTo>
                    <a:pt x="733097" y="179915"/>
                  </a:lnTo>
                  <a:lnTo>
                    <a:pt x="789952" y="179915"/>
                  </a:lnTo>
                  <a:lnTo>
                    <a:pt x="846805" y="179915"/>
                  </a:lnTo>
                  <a:lnTo>
                    <a:pt x="849322" y="186531"/>
                  </a:lnTo>
                  <a:cubicBezTo>
                    <a:pt x="852575" y="195075"/>
                    <a:pt x="852575" y="224080"/>
                    <a:pt x="849322" y="232624"/>
                  </a:cubicBezTo>
                  <a:lnTo>
                    <a:pt x="846805" y="239240"/>
                  </a:lnTo>
                  <a:lnTo>
                    <a:pt x="789952" y="239240"/>
                  </a:lnTo>
                  <a:lnTo>
                    <a:pt x="733097" y="239240"/>
                  </a:lnTo>
                  <a:lnTo>
                    <a:pt x="733097" y="298564"/>
                  </a:lnTo>
                  <a:lnTo>
                    <a:pt x="733097" y="357889"/>
                  </a:lnTo>
                  <a:lnTo>
                    <a:pt x="791280" y="357889"/>
                  </a:lnTo>
                  <a:cubicBezTo>
                    <a:pt x="870146" y="357889"/>
                    <a:pt x="875116" y="355142"/>
                    <a:pt x="889352" y="303723"/>
                  </a:cubicBezTo>
                  <a:cubicBezTo>
                    <a:pt x="893082" y="290246"/>
                    <a:pt x="896605" y="277723"/>
                    <a:pt x="897180" y="275892"/>
                  </a:cubicBezTo>
                  <a:cubicBezTo>
                    <a:pt x="897947" y="273442"/>
                    <a:pt x="903859" y="272758"/>
                    <a:pt x="919560" y="273312"/>
                  </a:cubicBezTo>
                  <a:lnTo>
                    <a:pt x="940895" y="274060"/>
                  </a:lnTo>
                  <a:lnTo>
                    <a:pt x="940895" y="342413"/>
                  </a:lnTo>
                  <a:lnTo>
                    <a:pt x="940895" y="410765"/>
                  </a:lnTo>
                  <a:lnTo>
                    <a:pt x="768500" y="411430"/>
                  </a:lnTo>
                  <a:lnTo>
                    <a:pt x="596106" y="412094"/>
                  </a:lnTo>
                  <a:cubicBezTo>
                    <a:pt x="596351" y="403275"/>
                    <a:pt x="596597" y="394455"/>
                    <a:pt x="596842" y="385636"/>
                  </a:cubicBezTo>
                  <a:lnTo>
                    <a:pt x="597577" y="359179"/>
                  </a:lnTo>
                  <a:lnTo>
                    <a:pt x="621455" y="358437"/>
                  </a:lnTo>
                  <a:lnTo>
                    <a:pt x="645332" y="357696"/>
                  </a:lnTo>
                  <a:lnTo>
                    <a:pt x="645332" y="210770"/>
                  </a:lnTo>
                  <a:lnTo>
                    <a:pt x="645332" y="63845"/>
                  </a:lnTo>
                  <a:lnTo>
                    <a:pt x="608252" y="63845"/>
                  </a:lnTo>
                  <a:lnTo>
                    <a:pt x="571165" y="63845"/>
                  </a:lnTo>
                  <a:lnTo>
                    <a:pt x="563214" y="88994"/>
                  </a:lnTo>
                  <a:cubicBezTo>
                    <a:pt x="558839" y="102826"/>
                    <a:pt x="537188" y="178561"/>
                    <a:pt x="515111" y="257295"/>
                  </a:cubicBezTo>
                  <a:cubicBezTo>
                    <a:pt x="493028" y="336029"/>
                    <a:pt x="473822" y="403060"/>
                    <a:pt x="472435" y="406252"/>
                  </a:cubicBezTo>
                  <a:cubicBezTo>
                    <a:pt x="469976" y="411913"/>
                    <a:pt x="468931" y="412055"/>
                    <a:pt x="429785" y="412055"/>
                  </a:cubicBezTo>
                  <a:lnTo>
                    <a:pt x="389651" y="412055"/>
                  </a:lnTo>
                  <a:lnTo>
                    <a:pt x="387264" y="405781"/>
                  </a:lnTo>
                  <a:cubicBezTo>
                    <a:pt x="385954" y="402331"/>
                    <a:pt x="375455" y="364898"/>
                    <a:pt x="363935" y="322597"/>
                  </a:cubicBezTo>
                  <a:cubicBezTo>
                    <a:pt x="345801" y="255993"/>
                    <a:pt x="314877" y="147776"/>
                    <a:pt x="310638" y="136066"/>
                  </a:cubicBezTo>
                  <a:cubicBezTo>
                    <a:pt x="309869" y="133938"/>
                    <a:pt x="302925" y="154251"/>
                    <a:pt x="295207" y="181205"/>
                  </a:cubicBezTo>
                  <a:cubicBezTo>
                    <a:pt x="287489" y="208158"/>
                    <a:pt x="272576" y="259229"/>
                    <a:pt x="262063" y="294696"/>
                  </a:cubicBezTo>
                  <a:cubicBezTo>
                    <a:pt x="251551" y="330161"/>
                    <a:pt x="239631" y="370786"/>
                    <a:pt x="235572" y="384972"/>
                  </a:cubicBezTo>
                  <a:lnTo>
                    <a:pt x="228203" y="410765"/>
                  </a:lnTo>
                  <a:lnTo>
                    <a:pt x="187398" y="410765"/>
                  </a:lnTo>
                  <a:lnTo>
                    <a:pt x="146600" y="410765"/>
                  </a:lnTo>
                  <a:lnTo>
                    <a:pt x="128879" y="351440"/>
                  </a:lnTo>
                  <a:cubicBezTo>
                    <a:pt x="119128" y="318812"/>
                    <a:pt x="96742" y="241046"/>
                    <a:pt x="79131" y="178626"/>
                  </a:cubicBezTo>
                  <a:lnTo>
                    <a:pt x="47110" y="65135"/>
                  </a:lnTo>
                  <a:lnTo>
                    <a:pt x="23555" y="64393"/>
                  </a:lnTo>
                  <a:lnTo>
                    <a:pt x="0" y="63652"/>
                  </a:lnTo>
                  <a:lnTo>
                    <a:pt x="0" y="38168"/>
                  </a:lnTo>
                  <a:cubicBezTo>
                    <a:pt x="0" y="20197"/>
                    <a:pt x="949" y="12304"/>
                    <a:pt x="3227" y="11388"/>
                  </a:cubicBezTo>
                  <a:cubicBezTo>
                    <a:pt x="8719" y="9169"/>
                    <a:pt x="184365" y="9627"/>
                    <a:pt x="187895" y="11872"/>
                  </a:cubicBezTo>
                  <a:cubicBezTo>
                    <a:pt x="190321" y="13406"/>
                    <a:pt x="191018" y="20577"/>
                    <a:pt x="190477" y="38265"/>
                  </a:cubicBezTo>
                  <a:cubicBezTo>
                    <a:pt x="190227" y="46362"/>
                    <a:pt x="189978" y="54458"/>
                    <a:pt x="189728" y="62555"/>
                  </a:cubicBezTo>
                  <a:lnTo>
                    <a:pt x="163269" y="63291"/>
                  </a:lnTo>
                  <a:cubicBezTo>
                    <a:pt x="148717" y="63696"/>
                    <a:pt x="136811" y="64580"/>
                    <a:pt x="136811" y="65251"/>
                  </a:cubicBezTo>
                  <a:cubicBezTo>
                    <a:pt x="136811" y="66683"/>
                    <a:pt x="153699" y="126878"/>
                    <a:pt x="173685" y="196681"/>
                  </a:cubicBezTo>
                  <a:cubicBezTo>
                    <a:pt x="181403" y="223635"/>
                    <a:pt x="190380" y="255857"/>
                    <a:pt x="193639" y="268290"/>
                  </a:cubicBezTo>
                  <a:cubicBezTo>
                    <a:pt x="196898" y="280715"/>
                    <a:pt x="199969" y="290478"/>
                    <a:pt x="200473" y="289975"/>
                  </a:cubicBezTo>
                  <a:cubicBezTo>
                    <a:pt x="201834" y="288621"/>
                    <a:pt x="250505" y="116083"/>
                    <a:pt x="264631" y="62555"/>
                  </a:cubicBezTo>
                  <a:cubicBezTo>
                    <a:pt x="271369" y="37020"/>
                    <a:pt x="278035" y="14677"/>
                    <a:pt x="279442" y="12903"/>
                  </a:cubicBezTo>
                  <a:cubicBezTo>
                    <a:pt x="281717" y="10034"/>
                    <a:pt x="301992" y="8918"/>
                    <a:pt x="322090" y="9254"/>
                  </a:cubicBezTo>
                  <a:close/>
                  <a:moveTo>
                    <a:pt x="1844116" y="1"/>
                  </a:moveTo>
                  <a:cubicBezTo>
                    <a:pt x="1870163" y="35"/>
                    <a:pt x="1909077" y="3013"/>
                    <a:pt x="1924381" y="6829"/>
                  </a:cubicBezTo>
                  <a:cubicBezTo>
                    <a:pt x="1949117" y="13000"/>
                    <a:pt x="1969413" y="19907"/>
                    <a:pt x="1990257" y="29256"/>
                  </a:cubicBezTo>
                  <a:lnTo>
                    <a:pt x="2005693" y="36175"/>
                  </a:lnTo>
                  <a:lnTo>
                    <a:pt x="2005693" y="86125"/>
                  </a:lnTo>
                  <a:lnTo>
                    <a:pt x="2005693" y="136066"/>
                  </a:lnTo>
                  <a:lnTo>
                    <a:pt x="1982461" y="136066"/>
                  </a:lnTo>
                  <a:cubicBezTo>
                    <a:pt x="1964314" y="136066"/>
                    <a:pt x="1959229" y="135280"/>
                    <a:pt x="1959229" y="132468"/>
                  </a:cubicBezTo>
                  <a:cubicBezTo>
                    <a:pt x="1959229" y="86950"/>
                    <a:pt x="1921593" y="57429"/>
                    <a:pt x="1863539" y="57410"/>
                  </a:cubicBezTo>
                  <a:cubicBezTo>
                    <a:pt x="1810190" y="57391"/>
                    <a:pt x="1786280" y="72705"/>
                    <a:pt x="1786280" y="106894"/>
                  </a:cubicBezTo>
                  <a:cubicBezTo>
                    <a:pt x="1786280" y="140322"/>
                    <a:pt x="1800335" y="149453"/>
                    <a:pt x="1879208" y="167225"/>
                  </a:cubicBezTo>
                  <a:cubicBezTo>
                    <a:pt x="1935945" y="180011"/>
                    <a:pt x="1952530" y="185500"/>
                    <a:pt x="1971335" y="197706"/>
                  </a:cubicBezTo>
                  <a:cubicBezTo>
                    <a:pt x="2047614" y="247229"/>
                    <a:pt x="2044310" y="361455"/>
                    <a:pt x="1965450" y="401196"/>
                  </a:cubicBezTo>
                  <a:cubicBezTo>
                    <a:pt x="1903066" y="432632"/>
                    <a:pt x="1787048" y="428936"/>
                    <a:pt x="1714002" y="393187"/>
                  </a:cubicBezTo>
                  <a:lnTo>
                    <a:pt x="1697224" y="384972"/>
                  </a:lnTo>
                  <a:cubicBezTo>
                    <a:pt x="1696992" y="366293"/>
                    <a:pt x="1696759" y="347615"/>
                    <a:pt x="1696527" y="328936"/>
                  </a:cubicBezTo>
                  <a:cubicBezTo>
                    <a:pt x="1696295" y="310255"/>
                    <a:pt x="1696062" y="291575"/>
                    <a:pt x="1695830" y="272894"/>
                  </a:cubicBezTo>
                  <a:lnTo>
                    <a:pt x="1701773" y="271404"/>
                  </a:lnTo>
                  <a:cubicBezTo>
                    <a:pt x="1705039" y="270585"/>
                    <a:pt x="1715222" y="270269"/>
                    <a:pt x="1724405" y="270701"/>
                  </a:cubicBezTo>
                  <a:lnTo>
                    <a:pt x="1741106" y="271481"/>
                  </a:lnTo>
                  <a:lnTo>
                    <a:pt x="1746599" y="288582"/>
                  </a:lnTo>
                  <a:cubicBezTo>
                    <a:pt x="1765435" y="347249"/>
                    <a:pt x="1791939" y="366414"/>
                    <a:pt x="1854685" y="366743"/>
                  </a:cubicBezTo>
                  <a:cubicBezTo>
                    <a:pt x="1910481" y="367033"/>
                    <a:pt x="1934900" y="353943"/>
                    <a:pt x="1937965" y="322114"/>
                  </a:cubicBezTo>
                  <a:cubicBezTo>
                    <a:pt x="1941999" y="280122"/>
                    <a:pt x="1928066" y="269450"/>
                    <a:pt x="1843301" y="249590"/>
                  </a:cubicBezTo>
                  <a:cubicBezTo>
                    <a:pt x="1755408" y="229000"/>
                    <a:pt x="1726128" y="212157"/>
                    <a:pt x="1707479" y="171462"/>
                  </a:cubicBezTo>
                  <a:cubicBezTo>
                    <a:pt x="1672127" y="94301"/>
                    <a:pt x="1724877" y="16953"/>
                    <a:pt x="1823709" y="1026"/>
                  </a:cubicBezTo>
                  <a:cubicBezTo>
                    <a:pt x="1828181" y="305"/>
                    <a:pt x="1835434" y="-11"/>
                    <a:pt x="1844116" y="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021499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53" presetClass="entr" presetSubtype="16" accel="50000" decel="50000" fill="hold" grpId="0" nodeType="withEffect">
                                  <p:stCondLst>
                                    <p:cond delay="20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par>
                                <p:cTn id="16" presetID="6" presetClass="emph" presetSubtype="0" accel="50000" decel="50000" autoRev="1" fill="hold" grpId="1" nodeType="withEffect">
                                  <p:stCondLst>
                                    <p:cond delay="200"/>
                                  </p:stCondLst>
                                  <p:childTnLst>
                                    <p:animScale>
                                      <p:cBhvr>
                                        <p:cTn id="17" dur="300" fill="hold"/>
                                        <p:tgtEl>
                                          <p:spTgt spid="45"/>
                                        </p:tgtEl>
                                      </p:cBhvr>
                                      <p:by x="120000" y="120000"/>
                                    </p:animScale>
                                  </p:childTnLst>
                                </p:cTn>
                              </p:par>
                              <p:par>
                                <p:cTn id="18" presetID="10" presetClass="entr" presetSubtype="0" decel="50000" fill="hold" grpId="0" nodeType="withEffect">
                                  <p:stCondLst>
                                    <p:cond delay="2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path" presetSubtype="0" decel="50000" fill="hold" grpId="1" nodeType="withEffect">
                                  <p:stCondLst>
                                    <p:cond delay="200"/>
                                  </p:stCondLst>
                                  <p:childTnLst>
                                    <p:animMotion origin="layout" path="M 4.58333E-6 -3.7037E-6 L 0.02057 0.00047 " pathEditMode="relative" rAng="0" ptsTypes="AA">
                                      <p:cBhvr>
                                        <p:cTn id="22" dur="700" spd="-100000" fill="hold"/>
                                        <p:tgtEl>
                                          <p:spTgt spid="2"/>
                                        </p:tgtEl>
                                        <p:attrNameLst>
                                          <p:attrName>ppt_x</p:attrName>
                                          <p:attrName>ppt_y</p:attrName>
                                        </p:attrNameLst>
                                      </p:cBhvr>
                                      <p:rCtr x="1029" y="23"/>
                                    </p:animMotion>
                                  </p:childTnLst>
                                </p:cTn>
                              </p:par>
                              <p:par>
                                <p:cTn id="23" presetID="53" presetClass="entr" presetSubtype="16" accel="50000" decel="50000" fill="hold" grpId="0" nodeType="withEffect">
                                  <p:stCondLst>
                                    <p:cond delay="30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6" presetClass="emph" presetSubtype="0" accel="50000" decel="50000" autoRev="1" fill="hold" grpId="1" nodeType="withEffect">
                                  <p:stCondLst>
                                    <p:cond delay="300"/>
                                  </p:stCondLst>
                                  <p:childTnLst>
                                    <p:animScale>
                                      <p:cBhvr>
                                        <p:cTn id="29" dur="300" fill="hold"/>
                                        <p:tgtEl>
                                          <p:spTgt spid="44"/>
                                        </p:tgtEl>
                                      </p:cBhvr>
                                      <p:by x="120000" y="120000"/>
                                    </p:animScale>
                                  </p:childTnLst>
                                </p:cTn>
                              </p:par>
                              <p:par>
                                <p:cTn id="30" presetID="10" presetClass="entr" presetSubtype="0" decel="50000" fill="hold" grpId="0" nodeType="with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42" presetClass="path" presetSubtype="0" decel="50000" fill="hold" grpId="1" nodeType="withEffect">
                                  <p:stCondLst>
                                    <p:cond delay="300"/>
                                  </p:stCondLst>
                                  <p:childTnLst>
                                    <p:animMotion origin="layout" path="M 4.58333E-6 -3.7037E-6 L 0.02057 0.00047 " pathEditMode="relative" rAng="0" ptsTypes="AA">
                                      <p:cBhvr>
                                        <p:cTn id="34" dur="700" spd="-100000" fill="hold"/>
                                        <p:tgtEl>
                                          <p:spTgt spid="3"/>
                                        </p:tgtEl>
                                        <p:attrNameLst>
                                          <p:attrName>ppt_x</p:attrName>
                                          <p:attrName>ppt_y</p:attrName>
                                        </p:attrNameLst>
                                      </p:cBhvr>
                                      <p:rCtr x="1029" y="23"/>
                                    </p:animMotion>
                                  </p:childTnLst>
                                </p:cTn>
                              </p:par>
                              <p:par>
                                <p:cTn id="35" presetID="53" presetClass="entr" presetSubtype="16" accel="50000" decel="50000" fill="hold" grpId="0" nodeType="withEffect">
                                  <p:stCondLst>
                                    <p:cond delay="40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par>
                                <p:cTn id="40" presetID="6" presetClass="emph" presetSubtype="0" accel="50000" decel="50000" autoRev="1" fill="hold" grpId="1" nodeType="withEffect">
                                  <p:stCondLst>
                                    <p:cond delay="400"/>
                                  </p:stCondLst>
                                  <p:childTnLst>
                                    <p:animScale>
                                      <p:cBhvr>
                                        <p:cTn id="41" dur="300" fill="hold"/>
                                        <p:tgtEl>
                                          <p:spTgt spid="46"/>
                                        </p:tgtEl>
                                      </p:cBhvr>
                                      <p:by x="120000" y="120000"/>
                                    </p:animScale>
                                  </p:childTnLst>
                                </p:cTn>
                              </p:par>
                              <p:par>
                                <p:cTn id="42" presetID="10" presetClass="entr" presetSubtype="0" decel="50000" fill="hold" grpId="0" nodeType="withEffect">
                                  <p:stCondLst>
                                    <p:cond delay="4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42" presetClass="path" presetSubtype="0" decel="50000" fill="hold" grpId="1" nodeType="withEffect">
                                  <p:stCondLst>
                                    <p:cond delay="400"/>
                                  </p:stCondLst>
                                  <p:childTnLst>
                                    <p:animMotion origin="layout" path="M 4.58333E-6 -3.7037E-6 L 0.02057 0.00047 " pathEditMode="relative" rAng="0" ptsTypes="AA">
                                      <p:cBhvr>
                                        <p:cTn id="46" dur="700" spd="-100000" fill="hold"/>
                                        <p:tgtEl>
                                          <p:spTgt spid="4"/>
                                        </p:tgtEl>
                                        <p:attrNameLst>
                                          <p:attrName>ppt_x</p:attrName>
                                          <p:attrName>ppt_y</p:attrName>
                                        </p:attrNameLst>
                                      </p:cBhvr>
                                      <p:rCtr x="1029" y="23"/>
                                    </p:animMotion>
                                  </p:childTnLst>
                                </p:cTn>
                              </p:par>
                              <p:par>
                                <p:cTn id="47" presetID="53" presetClass="entr" presetSubtype="16" accel="50000" decel="50000" fill="hold" grpId="0" nodeType="withEffect">
                                  <p:stCondLst>
                                    <p:cond delay="500"/>
                                  </p:stCondLst>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ppt_w</p:attrName>
                                        </p:attrNameLst>
                                      </p:cBhvr>
                                      <p:tavLst>
                                        <p:tav tm="0">
                                          <p:val>
                                            <p:fltVal val="0"/>
                                          </p:val>
                                        </p:tav>
                                        <p:tav tm="100000">
                                          <p:val>
                                            <p:strVal val="#ppt_w"/>
                                          </p:val>
                                        </p:tav>
                                      </p:tavLst>
                                    </p:anim>
                                    <p:anim calcmode="lin" valueType="num">
                                      <p:cBhvr>
                                        <p:cTn id="50" dur="500" fill="hold"/>
                                        <p:tgtEl>
                                          <p:spTgt spid="56"/>
                                        </p:tgtEl>
                                        <p:attrNameLst>
                                          <p:attrName>ppt_h</p:attrName>
                                        </p:attrNameLst>
                                      </p:cBhvr>
                                      <p:tavLst>
                                        <p:tav tm="0">
                                          <p:val>
                                            <p:fltVal val="0"/>
                                          </p:val>
                                        </p:tav>
                                        <p:tav tm="100000">
                                          <p:val>
                                            <p:strVal val="#ppt_h"/>
                                          </p:val>
                                        </p:tav>
                                      </p:tavLst>
                                    </p:anim>
                                    <p:animEffect transition="in" filter="fade">
                                      <p:cBhvr>
                                        <p:cTn id="51" dur="500"/>
                                        <p:tgtEl>
                                          <p:spTgt spid="56"/>
                                        </p:tgtEl>
                                      </p:cBhvr>
                                    </p:animEffect>
                                  </p:childTnLst>
                                </p:cTn>
                              </p:par>
                              <p:par>
                                <p:cTn id="52" presetID="6" presetClass="emph" presetSubtype="0" accel="50000" decel="50000" autoRev="1" fill="hold" grpId="1" nodeType="withEffect">
                                  <p:stCondLst>
                                    <p:cond delay="500"/>
                                  </p:stCondLst>
                                  <p:childTnLst>
                                    <p:animScale>
                                      <p:cBhvr>
                                        <p:cTn id="53" dur="300" fill="hold"/>
                                        <p:tgtEl>
                                          <p:spTgt spid="56"/>
                                        </p:tgtEl>
                                      </p:cBhvr>
                                      <p:by x="120000" y="120000"/>
                                    </p:animScale>
                                  </p:childTnLst>
                                </p:cTn>
                              </p:par>
                              <p:par>
                                <p:cTn id="54" presetID="10" presetClass="entr" presetSubtype="0" decel="50000" fill="hold" grpId="0" nodeType="withEffect">
                                  <p:stCondLst>
                                    <p:cond delay="50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42" presetClass="path" presetSubtype="0" decel="50000" fill="hold" grpId="1" nodeType="withEffect">
                                  <p:stCondLst>
                                    <p:cond delay="500"/>
                                  </p:stCondLst>
                                  <p:childTnLst>
                                    <p:animMotion origin="layout" path="M 4.58333E-6 -3.7037E-6 L 0.02057 0.00047 " pathEditMode="relative" rAng="0" ptsTypes="AA">
                                      <p:cBhvr>
                                        <p:cTn id="58" dur="700" spd="-100000" fill="hold"/>
                                        <p:tgtEl>
                                          <p:spTgt spid="54"/>
                                        </p:tgtEl>
                                        <p:attrNameLst>
                                          <p:attrName>ppt_x</p:attrName>
                                          <p:attrName>ppt_y</p:attrName>
                                        </p:attrNameLst>
                                      </p:cBhvr>
                                      <p:rCtr x="1029" y="23"/>
                                    </p:animMotion>
                                  </p:childTnLst>
                                </p:cTn>
                              </p:par>
                              <p:par>
                                <p:cTn id="59" presetID="10" presetClass="entr" presetSubtype="0" fill="hold" nodeType="withEffect">
                                  <p:stCondLst>
                                    <p:cond delay="5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4" grpId="0" animBg="1"/>
      <p:bldP spid="44" grpId="1" animBg="1"/>
      <p:bldP spid="45" grpId="0" animBg="1"/>
      <p:bldP spid="45" grpId="1" animBg="1"/>
      <p:bldP spid="46" grpId="0" animBg="1"/>
      <p:bldP spid="46" grpId="1" animBg="1"/>
      <p:bldP spid="2" grpId="0"/>
      <p:bldP spid="2" grpId="1"/>
      <p:bldP spid="3" grpId="0"/>
      <p:bldP spid="3" grpId="1"/>
      <p:bldP spid="4" grpId="0"/>
      <p:bldP spid="4" grpId="1"/>
      <p:bldP spid="54" grpId="0"/>
      <p:bldP spid="54" grpId="1"/>
      <p:bldP spid="56" grpId="0" animBg="1"/>
      <p:bldP spid="5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B59C6991-0E56-0812-5A85-E1DED91F33C3}"/>
              </a:ext>
            </a:extLst>
          </p:cNvPr>
          <p:cNvSpPr txBox="1">
            <a:spLocks/>
          </p:cNvSpPr>
          <p:nvPr/>
        </p:nvSpPr>
        <p:spPr>
          <a:xfrm>
            <a:off x="911225" y="1947569"/>
            <a:ext cx="5356135" cy="29628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At-scale Kubernetes management</a:t>
            </a:r>
          </a:p>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GitOps pipelines</a:t>
            </a:r>
          </a:p>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monitoring and security for containers</a:t>
            </a:r>
          </a:p>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Open Service Mesh</a:t>
            </a:r>
          </a:p>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application services</a:t>
            </a:r>
          </a:p>
        </p:txBody>
      </p:sp>
      <p:sp>
        <p:nvSpPr>
          <p:cNvPr id="20" name="Title 14">
            <a:extLst>
              <a:ext uri="{FF2B5EF4-FFF2-40B4-BE49-F238E27FC236}">
                <a16:creationId xmlns:a16="http://schemas.microsoft.com/office/drawing/2014/main" id="{0EAF9B5E-EA78-5931-77C4-5C6C986B36D8}"/>
              </a:ext>
            </a:extLst>
          </p:cNvPr>
          <p:cNvSpPr txBox="1">
            <a:spLocks/>
          </p:cNvSpPr>
          <p:nvPr/>
        </p:nvSpPr>
        <p:spPr>
          <a:xfrm>
            <a:off x="6250648" y="1947569"/>
            <a:ext cx="5128552" cy="32254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Kubernetes Service (AKS) enabled by Azure Arc </a:t>
            </a:r>
          </a:p>
          <a:p>
            <a:pPr marL="0" marR="0" lvl="0" indent="0" algn="l" defTabSz="914400" rtl="0" eaLnBrk="1" fontAlgn="auto" latinLnBrk="0" hangingPunct="1">
              <a:lnSpc>
                <a:spcPct val="90000"/>
              </a:lnSpc>
              <a:spcBef>
                <a:spcPts val="42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Hybrid Benefit for AKS</a:t>
            </a:r>
            <a:br>
              <a:rPr kumimoji="0" lang="en-US" sz="2400" b="1" i="0" u="none" strike="noStrike" kern="0" cap="none" spc="0" normalizeH="0" baseline="0" noProof="0">
                <a:ln>
                  <a:noFill/>
                </a:ln>
                <a:gradFill>
                  <a:gsLst>
                    <a:gs pos="0">
                      <a:srgbClr val="8DC8E8"/>
                    </a:gs>
                    <a:gs pos="100000">
                      <a:srgbClr val="CD98CF"/>
                    </a:gs>
                  </a:gsLst>
                  <a:lin ang="2700000" scaled="1"/>
                </a:gradFill>
                <a:effectLst/>
                <a:highlight>
                  <a:srgbClr val="FFFF00"/>
                </a:highlight>
                <a:uLnTx/>
                <a:uFillTx/>
                <a:latin typeface="Segoe UI Semibold" panose="020B0502040204020203" pitchFamily="34" charset="0"/>
                <a:ea typeface="+mn-ea"/>
                <a:cs typeface="Segoe UI Semibold" panose="020B0502040204020203" pitchFamily="34" charset="0"/>
              </a:rPr>
            </a:br>
            <a:r>
              <a:rPr kumimoji="0" lang="en-US" sz="1400" b="0" i="0" u="none" strike="noStrike" kern="0" cap="none" spc="0" normalizeH="0" baseline="0" noProof="0">
                <a:ln>
                  <a:noFill/>
                </a:ln>
                <a:gradFill>
                  <a:gsLst>
                    <a:gs pos="1000">
                      <a:srgbClr val="FFFFFF"/>
                    </a:gs>
                    <a:gs pos="100000">
                      <a:srgbClr val="FFFFFF"/>
                    </a:gs>
                  </a:gsLst>
                  <a:lin ang="2700000" scaled="1"/>
                </a:gradFill>
                <a:effectLst/>
                <a:uLnTx/>
                <a:uFillTx/>
                <a:latin typeface="Segoe UI" panose="020B0502040204020203" pitchFamily="34" charset="0"/>
                <a:ea typeface="+mn-ea"/>
                <a:cs typeface="Segoe UI" pitchFamily="34" charset="0"/>
              </a:rPr>
              <a:t>Run AKS on Windows Server &amp; Azure Stack HCI at no additional cost for Windows Server SA or CSP subscription customers  </a:t>
            </a:r>
          </a:p>
          <a:p>
            <a:pPr marL="0" marR="0" lvl="0" indent="0" algn="l" defTabSz="914400" rtl="0" eaLnBrk="1" fontAlgn="auto" latinLnBrk="0" hangingPunct="1">
              <a:lnSpc>
                <a:spcPct val="90000"/>
              </a:lnSpc>
              <a:spcBef>
                <a:spcPts val="42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Policy offer</a:t>
            </a:r>
          </a:p>
          <a:p>
            <a:pPr marL="0" marR="0" lvl="0" indent="0" algn="l" defTabSz="914400" rtl="0" eaLnBrk="1" fontAlgn="auto" latinLnBrk="0" hangingPunct="1">
              <a:lnSpc>
                <a:spcPct val="100000"/>
              </a:lnSpc>
              <a:spcBef>
                <a:spcPts val="0"/>
              </a:spcBef>
              <a:spcAft>
                <a:spcPts val="0"/>
              </a:spcAft>
              <a:buClr>
                <a:srgbClr val="50E6FF"/>
              </a:buClr>
              <a:buSzPct val="100000"/>
              <a:buFontTx/>
              <a:buNone/>
              <a:tabLst/>
              <a:defRPr/>
            </a:pPr>
            <a:r>
              <a:rPr kumimoji="0" lang="en-US" sz="1400" b="0" i="0" u="none" strike="noStrike" kern="0" cap="none" spc="0" normalizeH="0" baseline="0" noProof="0">
                <a:ln>
                  <a:noFill/>
                </a:ln>
                <a:gradFill>
                  <a:gsLst>
                    <a:gs pos="1000">
                      <a:srgbClr val="FFFFFF"/>
                    </a:gs>
                    <a:gs pos="100000">
                      <a:srgbClr val="FFFFFF"/>
                    </a:gs>
                  </a:gsLst>
                  <a:lin ang="2700000" scaled="1"/>
                </a:gradFill>
                <a:effectLst/>
                <a:uLnTx/>
                <a:uFillTx/>
                <a:latin typeface="Segoe UI" panose="020B0502040204020203" pitchFamily="34" charset="0"/>
                <a:ea typeface="+mn-ea"/>
                <a:cs typeface="Segoe UI" pitchFamily="34" charset="0"/>
              </a:rPr>
              <a:t>Available for 1 year for Arc-enabled Kubernetes </a:t>
            </a:r>
            <a:br>
              <a:rPr kumimoji="0" lang="en-US" sz="1400" b="0" i="0" u="none" strike="noStrike" kern="0" cap="none" spc="0" normalizeH="0" baseline="0" noProof="0">
                <a:ln>
                  <a:noFill/>
                </a:ln>
                <a:gradFill>
                  <a:gsLst>
                    <a:gs pos="1000">
                      <a:srgbClr val="FFFFFF"/>
                    </a:gs>
                    <a:gs pos="100000">
                      <a:srgbClr val="FFFFFF"/>
                    </a:gs>
                  </a:gsLst>
                  <a:lin ang="2700000" scaled="1"/>
                </a:gradFill>
                <a:effectLst/>
                <a:uLnTx/>
                <a:uFillTx/>
                <a:latin typeface="Segoe UI" panose="020B0502040204020203" pitchFamily="34" charset="0"/>
                <a:ea typeface="+mn-ea"/>
                <a:cs typeface="Segoe UI" pitchFamily="34" charset="0"/>
              </a:rPr>
            </a:br>
            <a:r>
              <a:rPr kumimoji="0" lang="en-US" sz="1400" b="0" i="0" u="none" strike="noStrike" kern="0" cap="none" spc="0" normalizeH="0" baseline="0" noProof="0">
                <a:ln>
                  <a:noFill/>
                </a:ln>
                <a:gradFill>
                  <a:gsLst>
                    <a:gs pos="1000">
                      <a:srgbClr val="FFFFFF"/>
                    </a:gs>
                    <a:gs pos="100000">
                      <a:srgbClr val="FFFFFF"/>
                    </a:gs>
                  </a:gsLst>
                  <a:lin ang="2700000" scaled="1"/>
                </a:gradFill>
                <a:effectLst/>
                <a:uLnTx/>
                <a:uFillTx/>
                <a:latin typeface="Segoe UI" panose="020B0502040204020203" pitchFamily="34" charset="0"/>
                <a:ea typeface="+mn-ea"/>
                <a:cs typeface="Segoe UI" pitchFamily="34" charset="0"/>
              </a:rPr>
              <a:t>at no additional charge</a:t>
            </a:r>
          </a:p>
        </p:txBody>
      </p:sp>
      <p:sp>
        <p:nvSpPr>
          <p:cNvPr id="2" name="Rounded Rectangle 1">
            <a:extLst>
              <a:ext uri="{FF2B5EF4-FFF2-40B4-BE49-F238E27FC236}">
                <a16:creationId xmlns:a16="http://schemas.microsoft.com/office/drawing/2014/main" id="{A4B50D66-F3A9-7F67-14AB-3942A89BC569}"/>
              </a:ext>
            </a:extLst>
          </p:cNvPr>
          <p:cNvSpPr/>
          <p:nvPr/>
        </p:nvSpPr>
        <p:spPr bwMode="auto">
          <a:xfrm>
            <a:off x="911225" y="4868005"/>
            <a:ext cx="804356" cy="270000"/>
          </a:xfrm>
          <a:prstGeom prst="roundRect">
            <a:avLst/>
          </a:prstGeom>
          <a:gradFill>
            <a:gsLst>
              <a:gs pos="100000">
                <a:srgbClr val="CD98CF"/>
              </a:gs>
              <a:gs pos="1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7200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Preview</a:t>
            </a:r>
          </a:p>
        </p:txBody>
      </p:sp>
      <p:sp>
        <p:nvSpPr>
          <p:cNvPr id="5" name="Rounded Rectangle 4">
            <a:extLst>
              <a:ext uri="{FF2B5EF4-FFF2-40B4-BE49-F238E27FC236}">
                <a16:creationId xmlns:a16="http://schemas.microsoft.com/office/drawing/2014/main" id="{F7967737-3889-4678-7530-CEF34B63E1C6}"/>
              </a:ext>
            </a:extLst>
          </p:cNvPr>
          <p:cNvSpPr/>
          <p:nvPr/>
        </p:nvSpPr>
        <p:spPr bwMode="auto">
          <a:xfrm>
            <a:off x="6247041" y="2701576"/>
            <a:ext cx="804356" cy="270000"/>
          </a:xfrm>
          <a:prstGeom prst="roundRect">
            <a:avLst/>
          </a:prstGeom>
          <a:gradFill>
            <a:gsLst>
              <a:gs pos="100000">
                <a:srgbClr val="CD98CF"/>
              </a:gs>
              <a:gs pos="1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7200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Preview</a:t>
            </a:r>
          </a:p>
        </p:txBody>
      </p:sp>
      <p:sp>
        <p:nvSpPr>
          <p:cNvPr id="9" name="Rectangle 8">
            <a:extLst>
              <a:ext uri="{FF2B5EF4-FFF2-40B4-BE49-F238E27FC236}">
                <a16:creationId xmlns:a16="http://schemas.microsoft.com/office/drawing/2014/main" id="{68296D3C-4BB5-B80D-F6AE-C0300C5E53C6}"/>
              </a:ext>
            </a:extLst>
          </p:cNvPr>
          <p:cNvSpPr/>
          <p:nvPr/>
        </p:nvSpPr>
        <p:spPr bwMode="auto">
          <a:xfrm>
            <a:off x="10530840" y="-464656"/>
            <a:ext cx="1661160" cy="383241"/>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Updated</a:t>
            </a:r>
          </a:p>
        </p:txBody>
      </p:sp>
      <p:sp>
        <p:nvSpPr>
          <p:cNvPr id="10" name="Title 9">
            <a:extLst>
              <a:ext uri="{FF2B5EF4-FFF2-40B4-BE49-F238E27FC236}">
                <a16:creationId xmlns:a16="http://schemas.microsoft.com/office/drawing/2014/main" id="{D1E69A1C-32FB-301C-12A7-8AFFE2C10434}"/>
              </a:ext>
            </a:extLst>
          </p:cNvPr>
          <p:cNvSpPr>
            <a:spLocks noGrp="1"/>
          </p:cNvSpPr>
          <p:nvPr>
            <p:ph type="title"/>
          </p:nvPr>
        </p:nvSpPr>
        <p:spPr>
          <a:xfrm>
            <a:off x="588263" y="457200"/>
            <a:ext cx="11018520" cy="246221"/>
          </a:xfrm>
        </p:spPr>
        <p:txBody>
          <a:bodyPr/>
          <a:lstStyle/>
          <a:p>
            <a:r>
              <a:rPr lang="en-US" sz="1600">
                <a:solidFill>
                  <a:schemeClr val="bg1"/>
                </a:solidFill>
              </a:rPr>
              <a:t>Product page</a:t>
            </a:r>
          </a:p>
        </p:txBody>
      </p:sp>
      <p:sp>
        <p:nvSpPr>
          <p:cNvPr id="12" name="Rounded Rectangle 18">
            <a:extLst>
              <a:ext uri="{FF2B5EF4-FFF2-40B4-BE49-F238E27FC236}">
                <a16:creationId xmlns:a16="http://schemas.microsoft.com/office/drawing/2014/main" id="{259E7082-2647-DA68-D4C8-52C77E52EED4}"/>
              </a:ext>
              <a:ext uri="{C183D7F6-B498-43B3-948B-1728B52AA6E4}">
                <adec:decorative xmlns:adec="http://schemas.microsoft.com/office/drawing/2017/decorative" val="1"/>
              </a:ext>
            </a:extLst>
          </p:cNvPr>
          <p:cNvSpPr/>
          <p:nvPr/>
        </p:nvSpPr>
        <p:spPr bwMode="auto">
          <a:xfrm>
            <a:off x="974725" y="1051872"/>
            <a:ext cx="1900800" cy="640080"/>
          </a:xfrm>
          <a:prstGeom prst="roundRect">
            <a:avLst>
              <a:gd name="adj" fmla="val 9671"/>
            </a:avLst>
          </a:prstGeom>
          <a:gradFill flip="none" rotWithShape="1">
            <a:gsLst>
              <a:gs pos="1000">
                <a:srgbClr val="0078D4"/>
              </a:gs>
              <a:gs pos="100000">
                <a:srgbClr val="C73ECC"/>
              </a:gs>
            </a:gsLst>
            <a:lin ang="2700000" scaled="1"/>
            <a:tileRect/>
          </a:gradFill>
          <a:effectLst>
            <a:outerShdw blurRad="63500" dist="127000" dir="2700000" algn="tl" rotWithShape="0">
              <a:srgbClr val="737373">
                <a:alpha val="20000"/>
              </a:srgbClr>
            </a:outerShdw>
          </a:effectLst>
        </p:spPr>
        <p:txBody>
          <a:bodyPr wrap="square" lIns="91440" tIns="45720" rIns="91440" bIns="45720" rtlCol="0">
            <a:noAutofit/>
          </a:bodyPr>
          <a:lstStyle/>
          <a:p>
            <a:pPr algn="ctr" defTabSz="914400"/>
            <a:endParaRPr lang="en-CA" sz="2000" kern="0">
              <a:gradFill flip="none" rotWithShape="1">
                <a:gsLst>
                  <a:gs pos="0">
                    <a:srgbClr val="000000"/>
                  </a:gs>
                  <a:gs pos="100000">
                    <a:srgbClr val="000000"/>
                  </a:gs>
                </a:gsLst>
                <a:lin ang="2700000" scaled="1"/>
                <a:tileRect/>
              </a:gradFill>
              <a:latin typeface="Segoe UI Semibold"/>
            </a:endParaRPr>
          </a:p>
        </p:txBody>
      </p:sp>
      <p:sp>
        <p:nvSpPr>
          <p:cNvPr id="14" name="Rounded Rectangle 18" descr="Generally available&#10;">
            <a:extLst>
              <a:ext uri="{FF2B5EF4-FFF2-40B4-BE49-F238E27FC236}">
                <a16:creationId xmlns:a16="http://schemas.microsoft.com/office/drawing/2014/main" id="{8CFAA155-D384-54A3-AD5A-52A1A0A932BD}"/>
              </a:ext>
            </a:extLst>
          </p:cNvPr>
          <p:cNvSpPr/>
          <p:nvPr/>
        </p:nvSpPr>
        <p:spPr bwMode="auto">
          <a:xfrm>
            <a:off x="911225" y="988372"/>
            <a:ext cx="1899737" cy="640080"/>
          </a:xfrm>
          <a:prstGeom prst="roundRect">
            <a:avLst>
              <a:gd name="adj" fmla="val 9671"/>
            </a:avLst>
          </a:prstGeom>
          <a:blipFill>
            <a:blip r:embed="rId3"/>
            <a:stretch>
              <a:fillRect/>
            </a:stretch>
          </a:blipFill>
          <a:effectLst/>
          <a:scene3d>
            <a:camera prst="orthographicFront"/>
            <a:lightRig rig="contrasting" dir="t"/>
          </a:scene3d>
          <a:sp3d prstMaterial="flat">
            <a:bevelT w="57150" h="44450"/>
          </a:sp3d>
        </p:spPr>
        <p:txBody>
          <a:bodyPr wrap="square" lIns="118872" tIns="91440" rIns="118872" bIns="109728" rtlCol="0" anchor="ctr" anchorCtr="0">
            <a:spAutoFit/>
          </a:bodyPr>
          <a:lstStyle/>
          <a:p>
            <a:pPr defTabSz="914400"/>
            <a:r>
              <a:rPr lang="en-CA" sz="2000" kern="0">
                <a:gradFill flip="none" rotWithShape="1">
                  <a:gsLst>
                    <a:gs pos="25904">
                      <a:srgbClr val="2F2F2F"/>
                    </a:gs>
                    <a:gs pos="46000">
                      <a:srgbClr val="2F2F2F"/>
                    </a:gs>
                  </a:gsLst>
                  <a:lin ang="2700000" scaled="1"/>
                  <a:tileRect/>
                </a:gradFill>
                <a:latin typeface="Segoe UI Semibold"/>
              </a:rPr>
              <a:t>Now available</a:t>
            </a:r>
          </a:p>
        </p:txBody>
      </p:sp>
    </p:spTree>
    <p:extLst>
      <p:ext uri="{BB962C8B-B14F-4D97-AF65-F5344CB8AC3E}">
        <p14:creationId xmlns:p14="http://schemas.microsoft.com/office/powerpoint/2010/main" val="839285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100"/>
                                  </p:stCondLst>
                                  <p:childTnLst>
                                    <p:animMotion origin="layout" path="M -1.04167E-6 0 L -1.04167E-6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grpId="1" nodeType="withEffect">
                                  <p:stCondLst>
                                    <p:cond delay="100"/>
                                  </p:stCondLst>
                                  <p:childTnLst>
                                    <p:animMotion origin="layout" path="M -2.08333E-7 4.81481E-6 L -2.08333E-7 0.03541 " pathEditMode="relative" rAng="0" ptsTypes="AA">
                                      <p:cBhvr>
                                        <p:cTn id="14" dur="700" spd="-100000" fill="hold"/>
                                        <p:tgtEl>
                                          <p:spTgt spid="20"/>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100"/>
                                  </p:stCondLst>
                                  <p:childTnLst>
                                    <p:animMotion origin="layout" path="M -2.29167E-6 1.85185E-6 L -2.29167E-6 0.03541 " pathEditMode="relative" rAng="0" ptsTypes="AA">
                                      <p:cBhvr>
                                        <p:cTn id="19" dur="700" spd="-100000" fill="hold"/>
                                        <p:tgtEl>
                                          <p:spTgt spid="2"/>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grpId="1" nodeType="withEffect">
                                  <p:stCondLst>
                                    <p:cond delay="100"/>
                                  </p:stCondLst>
                                  <p:childTnLst>
                                    <p:animMotion origin="layout" path="M -2.91667E-6 7.40741E-7 L -2.91667E-6 0.03542 " pathEditMode="relative" rAng="0" ptsTypes="AA">
                                      <p:cBhvr>
                                        <p:cTn id="24" dur="700" spd="-100000" fill="hold"/>
                                        <p:tgtEl>
                                          <p:spTgt spid="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0"/>
                                  </p:stCondLst>
                                  <p:childTnLst>
                                    <p:animMotion origin="layout" path="M -4.16667E-6 -4.81481E-6 L -4.16667E-6 0.03542 " pathEditMode="relative" rAng="0" ptsTypes="AA">
                                      <p:cBhvr>
                                        <p:cTn id="29" dur="700" spd="-100000" fill="hold"/>
                                        <p:tgtEl>
                                          <p:spTgt spid="14"/>
                                        </p:tgtEl>
                                        <p:attrNameLst>
                                          <p:attrName>ppt_x</p:attrName>
                                          <p:attrName>ppt_y</p:attrName>
                                        </p:attrNameLst>
                                      </p:cBhvr>
                                      <p:rCtr x="0" y="1759"/>
                                    </p:animMotion>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42" presetClass="path" presetSubtype="0" decel="100000" fill="hold" grpId="1" nodeType="withEffect">
                                  <p:stCondLst>
                                    <p:cond delay="250"/>
                                  </p:stCondLst>
                                  <p:childTnLst>
                                    <p:animMotion origin="layout" path="M -2.5E-6 -4.07407E-6 L -0.00521 -0.00926 " pathEditMode="relative" rAng="0" ptsTypes="AA">
                                      <p:cBhvr>
                                        <p:cTn id="34" dur="750" spd="-100000" fill="hold"/>
                                        <p:tgtEl>
                                          <p:spTgt spid="12"/>
                                        </p:tgtEl>
                                        <p:attrNameLst>
                                          <p:attrName>ppt_x</p:attrName>
                                          <p:attrName>ppt_y</p:attrName>
                                        </p:attrNameLst>
                                      </p:cBhvr>
                                      <p:rCtr x="-26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p:bldP spid="20" grpId="1"/>
      <p:bldP spid="2" grpId="0" animBg="1"/>
      <p:bldP spid="2" grpId="1" animBg="1"/>
      <p:bldP spid="5" grpId="0" animBg="1"/>
      <p:bldP spid="5" grpId="1" animBg="1"/>
      <p:bldP spid="12" grpId="0" animBg="1"/>
      <p:bldP spid="12" grpId="1" animBg="1"/>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2" y="457200"/>
            <a:ext cx="11356088" cy="861774"/>
          </a:xfrm>
        </p:spPr>
        <p:txBody>
          <a:bodyPr/>
          <a:lstStyle/>
          <a:p>
            <a:r>
              <a:rPr lang="en-US" b="1">
                <a:gradFill>
                  <a:gsLst>
                    <a:gs pos="0">
                      <a:schemeClr val="accent1"/>
                    </a:gs>
                    <a:gs pos="100000">
                      <a:srgbClr val="CD98CF"/>
                    </a:gs>
                  </a:gsLst>
                  <a:lin ang="2700000" scaled="1"/>
                </a:gradFill>
                <a:latin typeface="Segoe UI Semibold"/>
                <a:cs typeface="+mn-cs"/>
              </a:rPr>
              <a:t>Managed Kubernetes from cloud to edge</a:t>
            </a:r>
            <a:r>
              <a:rPr lang="en-US"/>
              <a:t> </a:t>
            </a:r>
            <a:br>
              <a:rPr lang="en-US"/>
            </a:br>
            <a:r>
              <a:rPr lang="en-US" sz="2000">
                <a:latin typeface="+mn-lt"/>
              </a:rPr>
              <a:t>Flexible deployment options on the infrastructure of your choice </a:t>
            </a:r>
          </a:p>
        </p:txBody>
      </p:sp>
      <p:grpSp>
        <p:nvGrpSpPr>
          <p:cNvPr id="12" name="Group 11">
            <a:extLst>
              <a:ext uri="{FF2B5EF4-FFF2-40B4-BE49-F238E27FC236}">
                <a16:creationId xmlns:a16="http://schemas.microsoft.com/office/drawing/2014/main" id="{DDD853DC-D371-25F8-E2ED-15D3E6C67C00}"/>
              </a:ext>
              <a:ext uri="{C183D7F6-B498-43B3-948B-1728B52AA6E4}">
                <adec:decorative xmlns:adec="http://schemas.microsoft.com/office/drawing/2017/decorative" val="1"/>
              </a:ext>
            </a:extLst>
          </p:cNvPr>
          <p:cNvGrpSpPr/>
          <p:nvPr/>
        </p:nvGrpSpPr>
        <p:grpSpPr>
          <a:xfrm>
            <a:off x="1865257" y="1891013"/>
            <a:ext cx="9923044" cy="4719698"/>
            <a:chOff x="706488" y="1728348"/>
            <a:chExt cx="10559299" cy="5022320"/>
          </a:xfrm>
        </p:grpSpPr>
        <p:grpSp>
          <p:nvGrpSpPr>
            <p:cNvPr id="10" name="Group 9" descr="Connect, configure, operate and monitor, govern and secure">
              <a:extLst>
                <a:ext uri="{FF2B5EF4-FFF2-40B4-BE49-F238E27FC236}">
                  <a16:creationId xmlns:a16="http://schemas.microsoft.com/office/drawing/2014/main" id="{CF8B25E2-78A4-4E4C-9162-F069FCA75760}"/>
                </a:ext>
              </a:extLst>
            </p:cNvPr>
            <p:cNvGrpSpPr/>
            <p:nvPr/>
          </p:nvGrpSpPr>
          <p:grpSpPr>
            <a:xfrm>
              <a:off x="706488" y="2547963"/>
              <a:ext cx="10465097" cy="3092613"/>
              <a:chOff x="1343404" y="7758131"/>
              <a:chExt cx="10465097" cy="3092613"/>
            </a:xfrm>
          </p:grpSpPr>
          <p:grpSp>
            <p:nvGrpSpPr>
              <p:cNvPr id="3" name="Group 2">
                <a:extLst>
                  <a:ext uri="{FF2B5EF4-FFF2-40B4-BE49-F238E27FC236}">
                    <a16:creationId xmlns:a16="http://schemas.microsoft.com/office/drawing/2014/main" id="{00F7FA58-B9D7-43FC-9CE3-16B5D3438C1F}"/>
                  </a:ext>
                </a:extLst>
              </p:cNvPr>
              <p:cNvGrpSpPr/>
              <p:nvPr/>
            </p:nvGrpSpPr>
            <p:grpSpPr>
              <a:xfrm>
                <a:off x="3827704" y="7764728"/>
                <a:ext cx="2286000" cy="3086016"/>
                <a:chOff x="2567446" y="2092731"/>
                <a:chExt cx="2286000" cy="3086016"/>
              </a:xfrm>
            </p:grpSpPr>
            <p:sp>
              <p:nvSpPr>
                <p:cNvPr id="94" name="Rectangle 93">
                  <a:extLst>
                    <a:ext uri="{FF2B5EF4-FFF2-40B4-BE49-F238E27FC236}">
                      <a16:creationId xmlns:a16="http://schemas.microsoft.com/office/drawing/2014/main" id="{1F3AF720-73A6-4426-9D2C-B49D492AA068}"/>
                    </a:ext>
                  </a:extLst>
                </p:cNvPr>
                <p:cNvSpPr/>
                <p:nvPr/>
              </p:nvSpPr>
              <p:spPr bwMode="auto">
                <a:xfrm>
                  <a:off x="2567446" y="2092731"/>
                  <a:ext cx="2286000"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8" name="AutoShape 46">
                  <a:extLst>
                    <a:ext uri="{FF2B5EF4-FFF2-40B4-BE49-F238E27FC236}">
                      <a16:creationId xmlns:a16="http://schemas.microsoft.com/office/drawing/2014/main" id="{EC3992C7-8BEF-4E30-B9CC-A36E998F0E0B}"/>
                    </a:ext>
                  </a:extLst>
                </p:cNvPr>
                <p:cNvSpPr>
                  <a:spLocks noChangeAspect="1" noChangeArrowheads="1" noTextEdit="1"/>
                </p:cNvSpPr>
                <p:nvPr/>
              </p:nvSpPr>
              <p:spPr bwMode="auto">
                <a:xfrm>
                  <a:off x="3589404" y="2432342"/>
                  <a:ext cx="268283" cy="2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2EE8B586-C9AB-44EA-958F-4E6FAC45ABCD}"/>
                  </a:ext>
                </a:extLst>
              </p:cNvPr>
              <p:cNvGrpSpPr/>
              <p:nvPr/>
            </p:nvGrpSpPr>
            <p:grpSpPr>
              <a:xfrm>
                <a:off x="1343404" y="7758131"/>
                <a:ext cx="2286381" cy="3086016"/>
                <a:chOff x="212184" y="2092731"/>
                <a:chExt cx="2286381" cy="3086016"/>
              </a:xfrm>
            </p:grpSpPr>
            <p:sp>
              <p:nvSpPr>
                <p:cNvPr id="93" name="Rectangle 92">
                  <a:extLst>
                    <a:ext uri="{FF2B5EF4-FFF2-40B4-BE49-F238E27FC236}">
                      <a16:creationId xmlns:a16="http://schemas.microsoft.com/office/drawing/2014/main" id="{91E4045A-6EE4-429C-B718-12419F96E79F}"/>
                    </a:ext>
                  </a:extLst>
                </p:cNvPr>
                <p:cNvSpPr/>
                <p:nvPr/>
              </p:nvSpPr>
              <p:spPr bwMode="auto">
                <a:xfrm>
                  <a:off x="212184" y="2092731"/>
                  <a:ext cx="2286000"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8" name="Rectangle 197">
                  <a:extLst>
                    <a:ext uri="{FF2B5EF4-FFF2-40B4-BE49-F238E27FC236}">
                      <a16:creationId xmlns:a16="http://schemas.microsoft.com/office/drawing/2014/main" id="{9C97DB13-C8E1-41EA-85BB-70F1CE059C99}"/>
                    </a:ext>
                  </a:extLst>
                </p:cNvPr>
                <p:cNvSpPr/>
                <p:nvPr/>
              </p:nvSpPr>
              <p:spPr bwMode="auto">
                <a:xfrm>
                  <a:off x="212565" y="4058434"/>
                  <a:ext cx="2286000"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rPr>
                    <a:t>Azure</a:t>
                  </a:r>
                </a:p>
              </p:txBody>
            </p:sp>
          </p:grpSp>
          <p:sp>
            <p:nvSpPr>
              <p:cNvPr id="109" name="Rectangle 108">
                <a:extLst>
                  <a:ext uri="{FF2B5EF4-FFF2-40B4-BE49-F238E27FC236}">
                    <a16:creationId xmlns:a16="http://schemas.microsoft.com/office/drawing/2014/main" id="{1C8286E8-37CF-408C-B3BD-639B263B44C6}"/>
                  </a:ext>
                </a:extLst>
              </p:cNvPr>
              <p:cNvSpPr/>
              <p:nvPr/>
            </p:nvSpPr>
            <p:spPr bwMode="auto">
              <a:xfrm>
                <a:off x="8951452" y="7758131"/>
                <a:ext cx="2857049" cy="308601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5" name="Rectangle 94">
                <a:extLst>
                  <a:ext uri="{FF2B5EF4-FFF2-40B4-BE49-F238E27FC236}">
                    <a16:creationId xmlns:a16="http://schemas.microsoft.com/office/drawing/2014/main" id="{F2740021-7FFB-4BFB-A589-7595436879AA}"/>
                  </a:ext>
                </a:extLst>
              </p:cNvPr>
              <p:cNvSpPr/>
              <p:nvPr/>
            </p:nvSpPr>
            <p:spPr bwMode="auto">
              <a:xfrm>
                <a:off x="6311816" y="7764728"/>
                <a:ext cx="2286000"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3" name="Rectangle 12">
              <a:extLst>
                <a:ext uri="{FF2B5EF4-FFF2-40B4-BE49-F238E27FC236}">
                  <a16:creationId xmlns:a16="http://schemas.microsoft.com/office/drawing/2014/main" id="{CC3C6303-F10E-14BD-0576-6EF7DA8E284F}"/>
                </a:ext>
              </a:extLst>
            </p:cNvPr>
            <p:cNvSpPr/>
            <p:nvPr/>
          </p:nvSpPr>
          <p:spPr bwMode="auto">
            <a:xfrm>
              <a:off x="8658961" y="4513666"/>
              <a:ext cx="2286000"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rPr>
                <a:t>Any CNCF K8s</a:t>
              </a:r>
            </a:p>
          </p:txBody>
        </p:sp>
        <p:sp>
          <p:nvSpPr>
            <p:cNvPr id="11" name="Rectangle 11">
              <a:extLst>
                <a:ext uri="{FF2B5EF4-FFF2-40B4-BE49-F238E27FC236}">
                  <a16:creationId xmlns:a16="http://schemas.microsoft.com/office/drawing/2014/main" id="{2393158D-DFE9-C1F8-01B6-499A57E2D25F}"/>
                </a:ext>
                <a:ext uri="{C183D7F6-B498-43B3-948B-1728B52AA6E4}">
                  <adec:decorative xmlns:adec="http://schemas.microsoft.com/office/drawing/2017/decorative" val="1"/>
                </a:ext>
              </a:extLst>
            </p:cNvPr>
            <p:cNvSpPr/>
            <p:nvPr/>
          </p:nvSpPr>
          <p:spPr bwMode="auto">
            <a:xfrm>
              <a:off x="706488" y="1944668"/>
              <a:ext cx="7368623" cy="332170"/>
            </a:xfrm>
            <a:custGeom>
              <a:avLst/>
              <a:gdLst>
                <a:gd name="connsiteX0" fmla="*/ 0 w 1829438"/>
                <a:gd name="connsiteY0" fmla="*/ 0 h 780435"/>
                <a:gd name="connsiteX1" fmla="*/ 1829438 w 1829438"/>
                <a:gd name="connsiteY1" fmla="*/ 0 h 780435"/>
                <a:gd name="connsiteX2" fmla="*/ 1829438 w 1829438"/>
                <a:gd name="connsiteY2" fmla="*/ 780435 h 780435"/>
                <a:gd name="connsiteX3" fmla="*/ 0 w 1829438"/>
                <a:gd name="connsiteY3" fmla="*/ 780435 h 780435"/>
                <a:gd name="connsiteX4" fmla="*/ 0 w 1829438"/>
                <a:gd name="connsiteY4" fmla="*/ 0 h 780435"/>
                <a:gd name="connsiteX0" fmla="*/ 0 w 1829438"/>
                <a:gd name="connsiteY0" fmla="*/ 0 h 895403"/>
                <a:gd name="connsiteX1" fmla="*/ 1829438 w 1829438"/>
                <a:gd name="connsiteY1" fmla="*/ 0 h 895403"/>
                <a:gd name="connsiteX2" fmla="*/ 1829438 w 1829438"/>
                <a:gd name="connsiteY2" fmla="*/ 780435 h 895403"/>
                <a:gd name="connsiteX3" fmla="*/ 1076963 w 1829438"/>
                <a:gd name="connsiteY3" fmla="*/ 895350 h 895403"/>
                <a:gd name="connsiteX4" fmla="*/ 0 w 1829438"/>
                <a:gd name="connsiteY4" fmla="*/ 780435 h 895403"/>
                <a:gd name="connsiteX5" fmla="*/ 0 w 1829438"/>
                <a:gd name="connsiteY5" fmla="*/ 0 h 895403"/>
                <a:gd name="connsiteX0" fmla="*/ 1076963 w 1829438"/>
                <a:gd name="connsiteY0" fmla="*/ 895350 h 986790"/>
                <a:gd name="connsiteX1" fmla="*/ 0 w 1829438"/>
                <a:gd name="connsiteY1" fmla="*/ 780435 h 986790"/>
                <a:gd name="connsiteX2" fmla="*/ 0 w 1829438"/>
                <a:gd name="connsiteY2" fmla="*/ 0 h 986790"/>
                <a:gd name="connsiteX3" fmla="*/ 1829438 w 1829438"/>
                <a:gd name="connsiteY3" fmla="*/ 0 h 986790"/>
                <a:gd name="connsiteX4" fmla="*/ 1829438 w 1829438"/>
                <a:gd name="connsiteY4" fmla="*/ 780435 h 986790"/>
                <a:gd name="connsiteX5" fmla="*/ 1168403 w 1829438"/>
                <a:gd name="connsiteY5" fmla="*/ 986790 h 986790"/>
                <a:gd name="connsiteX0" fmla="*/ 1076963 w 1829438"/>
                <a:gd name="connsiteY0" fmla="*/ 895350 h 895350"/>
                <a:gd name="connsiteX1" fmla="*/ 0 w 1829438"/>
                <a:gd name="connsiteY1" fmla="*/ 780435 h 895350"/>
                <a:gd name="connsiteX2" fmla="*/ 0 w 1829438"/>
                <a:gd name="connsiteY2" fmla="*/ 0 h 895350"/>
                <a:gd name="connsiteX3" fmla="*/ 1829438 w 1829438"/>
                <a:gd name="connsiteY3" fmla="*/ 0 h 895350"/>
                <a:gd name="connsiteX4" fmla="*/ 1829438 w 1829438"/>
                <a:gd name="connsiteY4" fmla="*/ 780435 h 895350"/>
                <a:gd name="connsiteX0" fmla="*/ 0 w 1829438"/>
                <a:gd name="connsiteY0" fmla="*/ 780435 h 780435"/>
                <a:gd name="connsiteX1" fmla="*/ 0 w 1829438"/>
                <a:gd name="connsiteY1" fmla="*/ 0 h 780435"/>
                <a:gd name="connsiteX2" fmla="*/ 1829438 w 1829438"/>
                <a:gd name="connsiteY2" fmla="*/ 0 h 780435"/>
                <a:gd name="connsiteX3" fmla="*/ 1829438 w 1829438"/>
                <a:gd name="connsiteY3" fmla="*/ 780435 h 780435"/>
              </a:gdLst>
              <a:ahLst/>
              <a:cxnLst>
                <a:cxn ang="0">
                  <a:pos x="connsiteX0" y="connsiteY0"/>
                </a:cxn>
                <a:cxn ang="0">
                  <a:pos x="connsiteX1" y="connsiteY1"/>
                </a:cxn>
                <a:cxn ang="0">
                  <a:pos x="connsiteX2" y="connsiteY2"/>
                </a:cxn>
                <a:cxn ang="0">
                  <a:pos x="connsiteX3" y="connsiteY3"/>
                </a:cxn>
              </a:cxnLst>
              <a:rect l="l" t="t" r="r" b="b"/>
              <a:pathLst>
                <a:path w="1829438" h="780435">
                  <a:moveTo>
                    <a:pt x="0" y="780435"/>
                  </a:moveTo>
                  <a:lnTo>
                    <a:pt x="0" y="0"/>
                  </a:lnTo>
                  <a:lnTo>
                    <a:pt x="1829438" y="0"/>
                  </a:lnTo>
                  <a:lnTo>
                    <a:pt x="1829438" y="780435"/>
                  </a:lnTo>
                </a:path>
              </a:pathLst>
            </a:cu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useBgFill="1">
          <p:nvSpPr>
            <p:cNvPr id="14" name="Rectangle 13">
              <a:extLst>
                <a:ext uri="{FF2B5EF4-FFF2-40B4-BE49-F238E27FC236}">
                  <a16:creationId xmlns:a16="http://schemas.microsoft.com/office/drawing/2014/main" id="{CF321955-9BE5-9EC9-F97B-22A940CC1E2F}"/>
                </a:ext>
              </a:extLst>
            </p:cNvPr>
            <p:cNvSpPr/>
            <p:nvPr/>
          </p:nvSpPr>
          <p:spPr bwMode="auto">
            <a:xfrm>
              <a:off x="2980942" y="1728348"/>
              <a:ext cx="2771859" cy="44322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  AKS</a:t>
              </a:r>
            </a:p>
          </p:txBody>
        </p:sp>
        <p:sp>
          <p:nvSpPr>
            <p:cNvPr id="17" name="Rectangle 11">
              <a:extLst>
                <a:ext uri="{FF2B5EF4-FFF2-40B4-BE49-F238E27FC236}">
                  <a16:creationId xmlns:a16="http://schemas.microsoft.com/office/drawing/2014/main" id="{6F2632F4-82F0-E5B5-BEDF-FB15C78D115D}"/>
                </a:ext>
                <a:ext uri="{C183D7F6-B498-43B3-948B-1728B52AA6E4}">
                  <adec:decorative xmlns:adec="http://schemas.microsoft.com/office/drawing/2017/decorative" val="1"/>
                </a:ext>
              </a:extLst>
            </p:cNvPr>
            <p:cNvSpPr/>
            <p:nvPr/>
          </p:nvSpPr>
          <p:spPr bwMode="auto">
            <a:xfrm>
              <a:off x="8172506" y="1951567"/>
              <a:ext cx="3093281" cy="332170"/>
            </a:xfrm>
            <a:custGeom>
              <a:avLst/>
              <a:gdLst>
                <a:gd name="connsiteX0" fmla="*/ 0 w 1829438"/>
                <a:gd name="connsiteY0" fmla="*/ 0 h 780435"/>
                <a:gd name="connsiteX1" fmla="*/ 1829438 w 1829438"/>
                <a:gd name="connsiteY1" fmla="*/ 0 h 780435"/>
                <a:gd name="connsiteX2" fmla="*/ 1829438 w 1829438"/>
                <a:gd name="connsiteY2" fmla="*/ 780435 h 780435"/>
                <a:gd name="connsiteX3" fmla="*/ 0 w 1829438"/>
                <a:gd name="connsiteY3" fmla="*/ 780435 h 780435"/>
                <a:gd name="connsiteX4" fmla="*/ 0 w 1829438"/>
                <a:gd name="connsiteY4" fmla="*/ 0 h 780435"/>
                <a:gd name="connsiteX0" fmla="*/ 0 w 1829438"/>
                <a:gd name="connsiteY0" fmla="*/ 0 h 895403"/>
                <a:gd name="connsiteX1" fmla="*/ 1829438 w 1829438"/>
                <a:gd name="connsiteY1" fmla="*/ 0 h 895403"/>
                <a:gd name="connsiteX2" fmla="*/ 1829438 w 1829438"/>
                <a:gd name="connsiteY2" fmla="*/ 780435 h 895403"/>
                <a:gd name="connsiteX3" fmla="*/ 1076963 w 1829438"/>
                <a:gd name="connsiteY3" fmla="*/ 895350 h 895403"/>
                <a:gd name="connsiteX4" fmla="*/ 0 w 1829438"/>
                <a:gd name="connsiteY4" fmla="*/ 780435 h 895403"/>
                <a:gd name="connsiteX5" fmla="*/ 0 w 1829438"/>
                <a:gd name="connsiteY5" fmla="*/ 0 h 895403"/>
                <a:gd name="connsiteX0" fmla="*/ 1076963 w 1829438"/>
                <a:gd name="connsiteY0" fmla="*/ 895350 h 986790"/>
                <a:gd name="connsiteX1" fmla="*/ 0 w 1829438"/>
                <a:gd name="connsiteY1" fmla="*/ 780435 h 986790"/>
                <a:gd name="connsiteX2" fmla="*/ 0 w 1829438"/>
                <a:gd name="connsiteY2" fmla="*/ 0 h 986790"/>
                <a:gd name="connsiteX3" fmla="*/ 1829438 w 1829438"/>
                <a:gd name="connsiteY3" fmla="*/ 0 h 986790"/>
                <a:gd name="connsiteX4" fmla="*/ 1829438 w 1829438"/>
                <a:gd name="connsiteY4" fmla="*/ 780435 h 986790"/>
                <a:gd name="connsiteX5" fmla="*/ 1168403 w 1829438"/>
                <a:gd name="connsiteY5" fmla="*/ 986790 h 986790"/>
                <a:gd name="connsiteX0" fmla="*/ 1076963 w 1829438"/>
                <a:gd name="connsiteY0" fmla="*/ 895350 h 895350"/>
                <a:gd name="connsiteX1" fmla="*/ 0 w 1829438"/>
                <a:gd name="connsiteY1" fmla="*/ 780435 h 895350"/>
                <a:gd name="connsiteX2" fmla="*/ 0 w 1829438"/>
                <a:gd name="connsiteY2" fmla="*/ 0 h 895350"/>
                <a:gd name="connsiteX3" fmla="*/ 1829438 w 1829438"/>
                <a:gd name="connsiteY3" fmla="*/ 0 h 895350"/>
                <a:gd name="connsiteX4" fmla="*/ 1829438 w 1829438"/>
                <a:gd name="connsiteY4" fmla="*/ 780435 h 895350"/>
                <a:gd name="connsiteX0" fmla="*/ 0 w 1829438"/>
                <a:gd name="connsiteY0" fmla="*/ 780435 h 780435"/>
                <a:gd name="connsiteX1" fmla="*/ 0 w 1829438"/>
                <a:gd name="connsiteY1" fmla="*/ 0 h 780435"/>
                <a:gd name="connsiteX2" fmla="*/ 1829438 w 1829438"/>
                <a:gd name="connsiteY2" fmla="*/ 0 h 780435"/>
                <a:gd name="connsiteX3" fmla="*/ 1829438 w 1829438"/>
                <a:gd name="connsiteY3" fmla="*/ 780435 h 780435"/>
              </a:gdLst>
              <a:ahLst/>
              <a:cxnLst>
                <a:cxn ang="0">
                  <a:pos x="connsiteX0" y="connsiteY0"/>
                </a:cxn>
                <a:cxn ang="0">
                  <a:pos x="connsiteX1" y="connsiteY1"/>
                </a:cxn>
                <a:cxn ang="0">
                  <a:pos x="connsiteX2" y="connsiteY2"/>
                </a:cxn>
                <a:cxn ang="0">
                  <a:pos x="connsiteX3" y="connsiteY3"/>
                </a:cxn>
              </a:cxnLst>
              <a:rect l="l" t="t" r="r" b="b"/>
              <a:pathLst>
                <a:path w="1829438" h="780435">
                  <a:moveTo>
                    <a:pt x="0" y="780435"/>
                  </a:moveTo>
                  <a:lnTo>
                    <a:pt x="0" y="0"/>
                  </a:lnTo>
                  <a:lnTo>
                    <a:pt x="1829438" y="0"/>
                  </a:lnTo>
                  <a:lnTo>
                    <a:pt x="1829438" y="780435"/>
                  </a:lnTo>
                </a:path>
              </a:pathLst>
            </a:cu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54" name="Graphic 153">
              <a:extLst>
                <a:ext uri="{FF2B5EF4-FFF2-40B4-BE49-F238E27FC236}">
                  <a16:creationId xmlns:a16="http://schemas.microsoft.com/office/drawing/2014/main" id="{C6D49FF3-3B99-40D2-5AB7-A9A22CCEB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9299" y="1734841"/>
              <a:ext cx="419690" cy="419690"/>
            </a:xfrm>
            <a:prstGeom prst="rect">
              <a:avLst/>
            </a:prstGeom>
          </p:spPr>
        </p:pic>
        <p:sp useBgFill="1">
          <p:nvSpPr>
            <p:cNvPr id="164" name="Rectangle 163">
              <a:extLst>
                <a:ext uri="{FF2B5EF4-FFF2-40B4-BE49-F238E27FC236}">
                  <a16:creationId xmlns:a16="http://schemas.microsoft.com/office/drawing/2014/main" id="{DC1D81A3-3E83-FEAC-21E1-5E8F5516F857}"/>
                </a:ext>
              </a:extLst>
            </p:cNvPr>
            <p:cNvSpPr/>
            <p:nvPr/>
          </p:nvSpPr>
          <p:spPr bwMode="auto">
            <a:xfrm>
              <a:off x="8611903" y="1754960"/>
              <a:ext cx="2364420" cy="44322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3P Kubernetes</a:t>
              </a:r>
            </a:p>
          </p:txBody>
        </p:sp>
        <p:grpSp>
          <p:nvGrpSpPr>
            <p:cNvPr id="33" name="Group 32">
              <a:extLst>
                <a:ext uri="{FF2B5EF4-FFF2-40B4-BE49-F238E27FC236}">
                  <a16:creationId xmlns:a16="http://schemas.microsoft.com/office/drawing/2014/main" id="{394903DE-ED2F-29D7-90EF-B7E23CB66FB9}"/>
                </a:ext>
              </a:extLst>
            </p:cNvPr>
            <p:cNvGrpSpPr/>
            <p:nvPr/>
          </p:nvGrpSpPr>
          <p:grpSpPr>
            <a:xfrm>
              <a:off x="8352636" y="2883045"/>
              <a:ext cx="1005840" cy="621267"/>
              <a:chOff x="4359995" y="5083732"/>
              <a:chExt cx="1005840" cy="621267"/>
            </a:xfrm>
          </p:grpSpPr>
          <p:pic>
            <p:nvPicPr>
              <p:cNvPr id="34" name="Kubernetes" descr="Kubernetes">
                <a:extLst>
                  <a:ext uri="{FF2B5EF4-FFF2-40B4-BE49-F238E27FC236}">
                    <a16:creationId xmlns:a16="http://schemas.microsoft.com/office/drawing/2014/main" id="{547CC7B5-1F77-9477-4CE4-612B180991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1779" y="5083732"/>
                <a:ext cx="365763" cy="365760"/>
              </a:xfrm>
              <a:prstGeom prst="rect">
                <a:avLst/>
              </a:prstGeom>
            </p:spPr>
          </p:pic>
          <p:sp>
            <p:nvSpPr>
              <p:cNvPr id="35" name="TextBox 1090">
                <a:extLst>
                  <a:ext uri="{FF2B5EF4-FFF2-40B4-BE49-F238E27FC236}">
                    <a16:creationId xmlns:a16="http://schemas.microsoft.com/office/drawing/2014/main" id="{AE50ACF0-45D7-458B-F794-766F56E9197B}"/>
                  </a:ext>
                </a:extLst>
              </p:cNvPr>
              <p:cNvSpPr txBox="1"/>
              <p:nvPr/>
            </p:nvSpPr>
            <p:spPr>
              <a:xfrm>
                <a:off x="4359995" y="5474167"/>
                <a:ext cx="1005840" cy="230832"/>
              </a:xfrm>
              <a:prstGeom prst="rect">
                <a:avLst/>
              </a:prstGeom>
              <a:noFill/>
            </p:spPr>
            <p:txBody>
              <a:bodyPr wrap="square"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Kubernetes</a:t>
                </a:r>
              </a:p>
            </p:txBody>
          </p:sp>
        </p:grpSp>
        <p:grpSp>
          <p:nvGrpSpPr>
            <p:cNvPr id="36" name="Group 35">
              <a:extLst>
                <a:ext uri="{FF2B5EF4-FFF2-40B4-BE49-F238E27FC236}">
                  <a16:creationId xmlns:a16="http://schemas.microsoft.com/office/drawing/2014/main" id="{18469ADC-069F-4213-A47E-839ACE14DC8B}"/>
                </a:ext>
              </a:extLst>
            </p:cNvPr>
            <p:cNvGrpSpPr/>
            <p:nvPr/>
          </p:nvGrpSpPr>
          <p:grpSpPr>
            <a:xfrm>
              <a:off x="9661334" y="3621935"/>
              <a:ext cx="1005840" cy="614705"/>
              <a:chOff x="4983040" y="5834707"/>
              <a:chExt cx="1005840" cy="614705"/>
            </a:xfrm>
          </p:grpSpPr>
          <p:pic>
            <p:nvPicPr>
              <p:cNvPr id="37" name="Shape 339" descr="Container-Engine_256px.png">
                <a:extLst>
                  <a:ext uri="{FF2B5EF4-FFF2-40B4-BE49-F238E27FC236}">
                    <a16:creationId xmlns:a16="http://schemas.microsoft.com/office/drawing/2014/main" id="{17D46C77-394B-F8AD-4D70-FE7A8A14E23E}"/>
                  </a:ext>
                </a:extLst>
              </p:cNvPr>
              <p:cNvPicPr preferRelativeResize="0"/>
              <p:nvPr/>
            </p:nvPicPr>
            <p:blipFill rotWithShape="1">
              <a:blip r:embed="rId7"/>
              <a:srcRect t="5092" b="5092"/>
              <a:stretch/>
            </p:blipFill>
            <p:spPr>
              <a:xfrm>
                <a:off x="5281014" y="5834707"/>
                <a:ext cx="393192" cy="365760"/>
              </a:xfrm>
              <a:prstGeom prst="rect">
                <a:avLst/>
              </a:prstGeom>
            </p:spPr>
          </p:pic>
          <p:sp>
            <p:nvSpPr>
              <p:cNvPr id="38" name="TextBox 37">
                <a:extLst>
                  <a:ext uri="{FF2B5EF4-FFF2-40B4-BE49-F238E27FC236}">
                    <a16:creationId xmlns:a16="http://schemas.microsoft.com/office/drawing/2014/main" id="{50B4099F-7967-49DB-D479-28201BDA8199}"/>
                  </a:ext>
                </a:extLst>
              </p:cNvPr>
              <p:cNvSpPr txBox="1"/>
              <p:nvPr/>
            </p:nvSpPr>
            <p:spPr>
              <a:xfrm>
                <a:off x="4983040" y="6218580"/>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GKE</a:t>
                </a:r>
              </a:p>
            </p:txBody>
          </p:sp>
        </p:grpSp>
        <p:grpSp>
          <p:nvGrpSpPr>
            <p:cNvPr id="39" name="Group 38">
              <a:extLst>
                <a:ext uri="{FF2B5EF4-FFF2-40B4-BE49-F238E27FC236}">
                  <a16:creationId xmlns:a16="http://schemas.microsoft.com/office/drawing/2014/main" id="{205E18F4-7EEB-C7E1-1F3F-05EDA56FED70}"/>
                </a:ext>
              </a:extLst>
            </p:cNvPr>
            <p:cNvGrpSpPr/>
            <p:nvPr/>
          </p:nvGrpSpPr>
          <p:grpSpPr>
            <a:xfrm>
              <a:off x="10048944" y="2883045"/>
              <a:ext cx="1005840" cy="609673"/>
              <a:chOff x="4246038" y="5818095"/>
              <a:chExt cx="1005840" cy="609673"/>
            </a:xfrm>
          </p:grpSpPr>
          <p:sp>
            <p:nvSpPr>
              <p:cNvPr id="40" name="Rectangle 39">
                <a:extLst>
                  <a:ext uri="{FF2B5EF4-FFF2-40B4-BE49-F238E27FC236}">
                    <a16:creationId xmlns:a16="http://schemas.microsoft.com/office/drawing/2014/main" id="{4646CAC0-7E53-F535-D447-0CDAD3C78DAE}"/>
                  </a:ext>
                </a:extLst>
              </p:cNvPr>
              <p:cNvSpPr/>
              <p:nvPr/>
            </p:nvSpPr>
            <p:spPr>
              <a:xfrm>
                <a:off x="4246038" y="6196936"/>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EKS</a:t>
                </a:r>
              </a:p>
            </p:txBody>
          </p:sp>
          <p:grpSp>
            <p:nvGrpSpPr>
              <p:cNvPr id="41" name="Graphic 6">
                <a:extLst>
                  <a:ext uri="{FF2B5EF4-FFF2-40B4-BE49-F238E27FC236}">
                    <a16:creationId xmlns:a16="http://schemas.microsoft.com/office/drawing/2014/main" id="{64C7C52E-CA63-7AAF-F3BE-71DF8408F892}"/>
                  </a:ext>
                </a:extLst>
              </p:cNvPr>
              <p:cNvGrpSpPr/>
              <p:nvPr/>
            </p:nvGrpSpPr>
            <p:grpSpPr>
              <a:xfrm>
                <a:off x="4574704" y="5818095"/>
                <a:ext cx="336385" cy="365760"/>
                <a:chOff x="8069129" y="5583999"/>
                <a:chExt cx="226630" cy="246421"/>
              </a:xfrm>
              <a:solidFill>
                <a:srgbClr val="FFFFFF"/>
              </a:solidFill>
            </p:grpSpPr>
            <p:sp>
              <p:nvSpPr>
                <p:cNvPr id="42" name="Freeform: Shape 41">
                  <a:extLst>
                    <a:ext uri="{FF2B5EF4-FFF2-40B4-BE49-F238E27FC236}">
                      <a16:creationId xmlns:a16="http://schemas.microsoft.com/office/drawing/2014/main" id="{6A826A63-2B63-DE37-7AA4-1B9A60194E50}"/>
                    </a:ext>
                  </a:extLst>
                </p:cNvPr>
                <p:cNvSpPr/>
                <p:nvPr/>
              </p:nvSpPr>
              <p:spPr>
                <a:xfrm>
                  <a:off x="8069129" y="5583999"/>
                  <a:ext cx="217079" cy="246421"/>
                </a:xfrm>
                <a:custGeom>
                  <a:avLst/>
                  <a:gdLst>
                    <a:gd name="connsiteX0" fmla="*/ 113315 w 217079"/>
                    <a:gd name="connsiteY0" fmla="*/ 255072 h 255072"/>
                    <a:gd name="connsiteX1" fmla="*/ 110955 w 217079"/>
                    <a:gd name="connsiteY1" fmla="*/ 254459 h 255072"/>
                    <a:gd name="connsiteX2" fmla="*/ 2361 w 217079"/>
                    <a:gd name="connsiteY2" fmla="*/ 191758 h 255072"/>
                    <a:gd name="connsiteX3" fmla="*/ 0 w 217079"/>
                    <a:gd name="connsiteY3" fmla="*/ 187650 h 255072"/>
                    <a:gd name="connsiteX4" fmla="*/ 0 w 217079"/>
                    <a:gd name="connsiteY4" fmla="*/ 62248 h 255072"/>
                    <a:gd name="connsiteX5" fmla="*/ 2361 w 217079"/>
                    <a:gd name="connsiteY5" fmla="*/ 58140 h 255072"/>
                    <a:gd name="connsiteX6" fmla="*/ 101512 w 217079"/>
                    <a:gd name="connsiteY6" fmla="*/ 633 h 255072"/>
                    <a:gd name="connsiteX7" fmla="*/ 106233 w 217079"/>
                    <a:gd name="connsiteY7" fmla="*/ 633 h 255072"/>
                    <a:gd name="connsiteX8" fmla="*/ 108594 w 217079"/>
                    <a:gd name="connsiteY8" fmla="*/ 4740 h 255072"/>
                    <a:gd name="connsiteX9" fmla="*/ 108594 w 217079"/>
                    <a:gd name="connsiteY9" fmla="*/ 59084 h 255072"/>
                    <a:gd name="connsiteX10" fmla="*/ 106233 w 217079"/>
                    <a:gd name="connsiteY10" fmla="*/ 63192 h 255072"/>
                    <a:gd name="connsiteX11" fmla="*/ 56658 w 217079"/>
                    <a:gd name="connsiteY11" fmla="*/ 92135 h 255072"/>
                    <a:gd name="connsiteX12" fmla="*/ 56658 w 217079"/>
                    <a:gd name="connsiteY12" fmla="*/ 157621 h 255072"/>
                    <a:gd name="connsiteX13" fmla="*/ 113315 w 217079"/>
                    <a:gd name="connsiteY13" fmla="*/ 190341 h 255072"/>
                    <a:gd name="connsiteX14" fmla="*/ 162749 w 217079"/>
                    <a:gd name="connsiteY14" fmla="*/ 162012 h 255072"/>
                    <a:gd name="connsiteX15" fmla="*/ 167470 w 217079"/>
                    <a:gd name="connsiteY15" fmla="*/ 162012 h 255072"/>
                    <a:gd name="connsiteX16" fmla="*/ 214685 w 217079"/>
                    <a:gd name="connsiteY16" fmla="*/ 189255 h 255072"/>
                    <a:gd name="connsiteX17" fmla="*/ 216465 w 217079"/>
                    <a:gd name="connsiteY17" fmla="*/ 195691 h 255072"/>
                    <a:gd name="connsiteX18" fmla="*/ 214685 w 217079"/>
                    <a:gd name="connsiteY18" fmla="*/ 197471 h 255072"/>
                    <a:gd name="connsiteX19" fmla="*/ 115676 w 217079"/>
                    <a:gd name="connsiteY19" fmla="*/ 254459 h 255072"/>
                    <a:gd name="connsiteX20" fmla="*/ 113315 w 217079"/>
                    <a:gd name="connsiteY20" fmla="*/ 255072 h 255072"/>
                    <a:gd name="connsiteX21" fmla="*/ 9443 w 217079"/>
                    <a:gd name="connsiteY21" fmla="*/ 184911 h 255072"/>
                    <a:gd name="connsiteX22" fmla="*/ 113315 w 217079"/>
                    <a:gd name="connsiteY22" fmla="*/ 244921 h 255072"/>
                    <a:gd name="connsiteX23" fmla="*/ 203023 w 217079"/>
                    <a:gd name="connsiteY23" fmla="*/ 192985 h 255072"/>
                    <a:gd name="connsiteX24" fmla="*/ 165251 w 217079"/>
                    <a:gd name="connsiteY24" fmla="*/ 171172 h 255072"/>
                    <a:gd name="connsiteX25" fmla="*/ 115676 w 217079"/>
                    <a:gd name="connsiteY25" fmla="*/ 199926 h 255072"/>
                    <a:gd name="connsiteX26" fmla="*/ 110955 w 217079"/>
                    <a:gd name="connsiteY26" fmla="*/ 199926 h 255072"/>
                    <a:gd name="connsiteX27" fmla="*/ 49575 w 217079"/>
                    <a:gd name="connsiteY27" fmla="*/ 164467 h 255072"/>
                    <a:gd name="connsiteX28" fmla="*/ 47215 w 217079"/>
                    <a:gd name="connsiteY28" fmla="*/ 160360 h 255072"/>
                    <a:gd name="connsiteX29" fmla="*/ 47215 w 217079"/>
                    <a:gd name="connsiteY29" fmla="*/ 89538 h 255072"/>
                    <a:gd name="connsiteX30" fmla="*/ 49575 w 217079"/>
                    <a:gd name="connsiteY30" fmla="*/ 85430 h 255072"/>
                    <a:gd name="connsiteX31" fmla="*/ 99151 w 217079"/>
                    <a:gd name="connsiteY31" fmla="*/ 56582 h 255072"/>
                    <a:gd name="connsiteX32" fmla="*/ 99151 w 217079"/>
                    <a:gd name="connsiteY32" fmla="*/ 12908 h 255072"/>
                    <a:gd name="connsiteX33" fmla="*/ 9443 w 217079"/>
                    <a:gd name="connsiteY33" fmla="*/ 64845 h 2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79" h="255072">
                      <a:moveTo>
                        <a:pt x="113315" y="255072"/>
                      </a:moveTo>
                      <a:cubicBezTo>
                        <a:pt x="112488" y="255078"/>
                        <a:pt x="111674" y="254866"/>
                        <a:pt x="110955" y="254459"/>
                      </a:cubicBezTo>
                      <a:lnTo>
                        <a:pt x="2361" y="191758"/>
                      </a:lnTo>
                      <a:cubicBezTo>
                        <a:pt x="894" y="190911"/>
                        <a:pt x="-7" y="189343"/>
                        <a:pt x="0" y="187650"/>
                      </a:cubicBezTo>
                      <a:lnTo>
                        <a:pt x="0" y="62248"/>
                      </a:lnTo>
                      <a:cubicBezTo>
                        <a:pt x="-7" y="60554"/>
                        <a:pt x="894" y="58987"/>
                        <a:pt x="2361" y="58140"/>
                      </a:cubicBezTo>
                      <a:lnTo>
                        <a:pt x="101512" y="633"/>
                      </a:lnTo>
                      <a:cubicBezTo>
                        <a:pt x="102972" y="-211"/>
                        <a:pt x="104772" y="-211"/>
                        <a:pt x="106233" y="633"/>
                      </a:cubicBezTo>
                      <a:cubicBezTo>
                        <a:pt x="107700" y="1479"/>
                        <a:pt x="108600" y="3047"/>
                        <a:pt x="108594" y="4740"/>
                      </a:cubicBezTo>
                      <a:lnTo>
                        <a:pt x="108594" y="59084"/>
                      </a:lnTo>
                      <a:cubicBezTo>
                        <a:pt x="108600" y="60778"/>
                        <a:pt x="107700" y="62345"/>
                        <a:pt x="106233" y="63192"/>
                      </a:cubicBezTo>
                      <a:lnTo>
                        <a:pt x="56658" y="92135"/>
                      </a:lnTo>
                      <a:lnTo>
                        <a:pt x="56658" y="157621"/>
                      </a:lnTo>
                      <a:lnTo>
                        <a:pt x="113315" y="190341"/>
                      </a:lnTo>
                      <a:lnTo>
                        <a:pt x="162749" y="162012"/>
                      </a:lnTo>
                      <a:cubicBezTo>
                        <a:pt x="164210" y="161169"/>
                        <a:pt x="166010" y="161169"/>
                        <a:pt x="167470" y="162012"/>
                      </a:cubicBezTo>
                      <a:lnTo>
                        <a:pt x="214685" y="189255"/>
                      </a:lnTo>
                      <a:cubicBezTo>
                        <a:pt x="216954" y="190541"/>
                        <a:pt x="217751" y="193422"/>
                        <a:pt x="216465" y="195691"/>
                      </a:cubicBezTo>
                      <a:cubicBezTo>
                        <a:pt x="216044" y="196434"/>
                        <a:pt x="215429" y="197049"/>
                        <a:pt x="214685" y="197471"/>
                      </a:cubicBezTo>
                      <a:lnTo>
                        <a:pt x="115676" y="254459"/>
                      </a:lnTo>
                      <a:cubicBezTo>
                        <a:pt x="114956" y="254866"/>
                        <a:pt x="114142" y="255078"/>
                        <a:pt x="113315" y="255072"/>
                      </a:cubicBezTo>
                      <a:close/>
                      <a:moveTo>
                        <a:pt x="9443" y="184911"/>
                      </a:moveTo>
                      <a:lnTo>
                        <a:pt x="113315" y="244921"/>
                      </a:lnTo>
                      <a:lnTo>
                        <a:pt x="203023" y="192985"/>
                      </a:lnTo>
                      <a:lnTo>
                        <a:pt x="165251" y="171172"/>
                      </a:lnTo>
                      <a:lnTo>
                        <a:pt x="115676" y="199926"/>
                      </a:lnTo>
                      <a:cubicBezTo>
                        <a:pt x="114215" y="200769"/>
                        <a:pt x="112415" y="200769"/>
                        <a:pt x="110955" y="199926"/>
                      </a:cubicBezTo>
                      <a:lnTo>
                        <a:pt x="49575" y="164467"/>
                      </a:lnTo>
                      <a:cubicBezTo>
                        <a:pt x="48109" y="163621"/>
                        <a:pt x="47208" y="162053"/>
                        <a:pt x="47215" y="160360"/>
                      </a:cubicBezTo>
                      <a:lnTo>
                        <a:pt x="47215" y="89538"/>
                      </a:lnTo>
                      <a:cubicBezTo>
                        <a:pt x="47208" y="87844"/>
                        <a:pt x="48109" y="86277"/>
                        <a:pt x="49575" y="85430"/>
                      </a:cubicBezTo>
                      <a:lnTo>
                        <a:pt x="99151" y="56582"/>
                      </a:lnTo>
                      <a:lnTo>
                        <a:pt x="99151" y="12908"/>
                      </a:lnTo>
                      <a:lnTo>
                        <a:pt x="9443" y="64845"/>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F05901BF-9482-44E2-B378-3DC41792CF20}"/>
                    </a:ext>
                  </a:extLst>
                </p:cNvPr>
                <p:cNvSpPr/>
                <p:nvPr/>
              </p:nvSpPr>
              <p:spPr>
                <a:xfrm>
                  <a:off x="8187166" y="5584559"/>
                  <a:ext cx="108593" cy="180951"/>
                </a:xfrm>
                <a:custGeom>
                  <a:avLst/>
                  <a:gdLst>
                    <a:gd name="connsiteX0" fmla="*/ 103872 w 108593"/>
                    <a:gd name="connsiteY0" fmla="*/ 180952 h 180951"/>
                    <a:gd name="connsiteX1" fmla="*/ 101512 w 108593"/>
                    <a:gd name="connsiteY1" fmla="*/ 180338 h 180951"/>
                    <a:gd name="connsiteX2" fmla="*/ 54297 w 108593"/>
                    <a:gd name="connsiteY2" fmla="*/ 153190 h 180951"/>
                    <a:gd name="connsiteX3" fmla="*/ 52172 w 108593"/>
                    <a:gd name="connsiteY3" fmla="*/ 149082 h 180951"/>
                    <a:gd name="connsiteX4" fmla="*/ 52172 w 108593"/>
                    <a:gd name="connsiteY4" fmla="*/ 91574 h 180951"/>
                    <a:gd name="connsiteX5" fmla="*/ 2361 w 108593"/>
                    <a:gd name="connsiteY5" fmla="*/ 63246 h 180951"/>
                    <a:gd name="connsiteX6" fmla="*/ 0 w 108593"/>
                    <a:gd name="connsiteY6" fmla="*/ 59138 h 180951"/>
                    <a:gd name="connsiteX7" fmla="*/ 0 w 108593"/>
                    <a:gd name="connsiteY7" fmla="*/ 4699 h 180951"/>
                    <a:gd name="connsiteX8" fmla="*/ 2361 w 108593"/>
                    <a:gd name="connsiteY8" fmla="*/ 592 h 180951"/>
                    <a:gd name="connsiteX9" fmla="*/ 7082 w 108593"/>
                    <a:gd name="connsiteY9" fmla="*/ 592 h 180951"/>
                    <a:gd name="connsiteX10" fmla="*/ 106233 w 108593"/>
                    <a:gd name="connsiteY10" fmla="*/ 57580 h 180951"/>
                    <a:gd name="connsiteX11" fmla="*/ 108594 w 108593"/>
                    <a:gd name="connsiteY11" fmla="*/ 61688 h 180951"/>
                    <a:gd name="connsiteX12" fmla="*/ 108594 w 108593"/>
                    <a:gd name="connsiteY12" fmla="*/ 176230 h 180951"/>
                    <a:gd name="connsiteX13" fmla="*/ 103872 w 108593"/>
                    <a:gd name="connsiteY13" fmla="*/ 180952 h 180951"/>
                    <a:gd name="connsiteX14" fmla="*/ 61379 w 108593"/>
                    <a:gd name="connsiteY14" fmla="*/ 146391 h 180951"/>
                    <a:gd name="connsiteX15" fmla="*/ 99151 w 108593"/>
                    <a:gd name="connsiteY15" fmla="*/ 168015 h 180951"/>
                    <a:gd name="connsiteX16" fmla="*/ 99151 w 108593"/>
                    <a:gd name="connsiteY16" fmla="*/ 64426 h 180951"/>
                    <a:gd name="connsiteX17" fmla="*/ 9443 w 108593"/>
                    <a:gd name="connsiteY17" fmla="*/ 12868 h 180951"/>
                    <a:gd name="connsiteX18" fmla="*/ 9443 w 108593"/>
                    <a:gd name="connsiteY18" fmla="*/ 56447 h 180951"/>
                    <a:gd name="connsiteX19" fmla="*/ 59018 w 108593"/>
                    <a:gd name="connsiteY19" fmla="*/ 84776 h 180951"/>
                    <a:gd name="connsiteX20" fmla="*/ 61379 w 108593"/>
                    <a:gd name="connsiteY20" fmla="*/ 88836 h 1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593" h="180951">
                      <a:moveTo>
                        <a:pt x="103872" y="180952"/>
                      </a:moveTo>
                      <a:cubicBezTo>
                        <a:pt x="103045" y="180958"/>
                        <a:pt x="102231" y="180746"/>
                        <a:pt x="101512" y="180338"/>
                      </a:cubicBezTo>
                      <a:lnTo>
                        <a:pt x="54297" y="153190"/>
                      </a:lnTo>
                      <a:cubicBezTo>
                        <a:pt x="52812" y="152387"/>
                        <a:pt x="51969" y="150758"/>
                        <a:pt x="52172" y="149082"/>
                      </a:cubicBezTo>
                      <a:lnTo>
                        <a:pt x="52172" y="91574"/>
                      </a:lnTo>
                      <a:lnTo>
                        <a:pt x="2361" y="63246"/>
                      </a:lnTo>
                      <a:cubicBezTo>
                        <a:pt x="894" y="62399"/>
                        <a:pt x="-7" y="60831"/>
                        <a:pt x="0" y="59138"/>
                      </a:cubicBezTo>
                      <a:lnTo>
                        <a:pt x="0" y="4699"/>
                      </a:lnTo>
                      <a:cubicBezTo>
                        <a:pt x="-7" y="3006"/>
                        <a:pt x="894" y="1439"/>
                        <a:pt x="2361" y="592"/>
                      </a:cubicBezTo>
                      <a:cubicBezTo>
                        <a:pt x="3836" y="-197"/>
                        <a:pt x="5607" y="-197"/>
                        <a:pt x="7082" y="592"/>
                      </a:cubicBezTo>
                      <a:lnTo>
                        <a:pt x="106233" y="57580"/>
                      </a:lnTo>
                      <a:cubicBezTo>
                        <a:pt x="107700" y="58427"/>
                        <a:pt x="108600" y="59994"/>
                        <a:pt x="108594" y="61688"/>
                      </a:cubicBezTo>
                      <a:lnTo>
                        <a:pt x="108594" y="176230"/>
                      </a:lnTo>
                      <a:cubicBezTo>
                        <a:pt x="108594" y="178838"/>
                        <a:pt x="106480" y="180952"/>
                        <a:pt x="103872" y="180952"/>
                      </a:cubicBezTo>
                      <a:close/>
                      <a:moveTo>
                        <a:pt x="61379" y="146391"/>
                      </a:moveTo>
                      <a:lnTo>
                        <a:pt x="99151" y="168015"/>
                      </a:lnTo>
                      <a:lnTo>
                        <a:pt x="99151" y="64426"/>
                      </a:lnTo>
                      <a:lnTo>
                        <a:pt x="9443" y="12868"/>
                      </a:lnTo>
                      <a:lnTo>
                        <a:pt x="9443" y="56447"/>
                      </a:lnTo>
                      <a:lnTo>
                        <a:pt x="59018" y="84776"/>
                      </a:lnTo>
                      <a:cubicBezTo>
                        <a:pt x="60470" y="85614"/>
                        <a:pt x="61369" y="87159"/>
                        <a:pt x="61379" y="88836"/>
                      </a:cubicBez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5CBA7304-A60D-832A-C979-BE038BB2CD21}"/>
                    </a:ext>
                  </a:extLst>
                </p:cNvPr>
                <p:cNvSpPr/>
                <p:nvPr/>
              </p:nvSpPr>
              <p:spPr>
                <a:xfrm>
                  <a:off x="8158837" y="5673726"/>
                  <a:ext cx="55382" cy="70822"/>
                </a:xfrm>
                <a:custGeom>
                  <a:avLst/>
                  <a:gdLst>
                    <a:gd name="connsiteX0" fmla="*/ 0 w 55382"/>
                    <a:gd name="connsiteY0" fmla="*/ 70822 h 70822"/>
                    <a:gd name="connsiteX1" fmla="*/ 0 w 55382"/>
                    <a:gd name="connsiteY1" fmla="*/ 0 h 70822"/>
                    <a:gd name="connsiteX2" fmla="*/ 9443 w 55382"/>
                    <a:gd name="connsiteY2" fmla="*/ 0 h 70822"/>
                    <a:gd name="connsiteX3" fmla="*/ 9443 w 55382"/>
                    <a:gd name="connsiteY3" fmla="*/ 32248 h 70822"/>
                    <a:gd name="connsiteX4" fmla="*/ 40132 w 55382"/>
                    <a:gd name="connsiteY4" fmla="*/ 0 h 70822"/>
                    <a:gd name="connsiteX5" fmla="*/ 52597 w 55382"/>
                    <a:gd name="connsiteY5" fmla="*/ 0 h 70822"/>
                    <a:gd name="connsiteX6" fmla="*/ 20586 w 55382"/>
                    <a:gd name="connsiteY6" fmla="*/ 34467 h 70822"/>
                    <a:gd name="connsiteX7" fmla="*/ 55383 w 55382"/>
                    <a:gd name="connsiteY7" fmla="*/ 70822 h 70822"/>
                    <a:gd name="connsiteX8" fmla="*/ 42493 w 55382"/>
                    <a:gd name="connsiteY8" fmla="*/ 70822 h 70822"/>
                    <a:gd name="connsiteX9" fmla="*/ 9443 w 55382"/>
                    <a:gd name="connsiteY9" fmla="*/ 37772 h 70822"/>
                    <a:gd name="connsiteX10" fmla="*/ 9443 w 55382"/>
                    <a:gd name="connsiteY10" fmla="*/ 70822 h 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2" h="70822">
                      <a:moveTo>
                        <a:pt x="0" y="70822"/>
                      </a:moveTo>
                      <a:lnTo>
                        <a:pt x="0" y="0"/>
                      </a:lnTo>
                      <a:lnTo>
                        <a:pt x="9443" y="0"/>
                      </a:lnTo>
                      <a:lnTo>
                        <a:pt x="9443" y="32248"/>
                      </a:lnTo>
                      <a:lnTo>
                        <a:pt x="40132" y="0"/>
                      </a:lnTo>
                      <a:lnTo>
                        <a:pt x="52597" y="0"/>
                      </a:lnTo>
                      <a:lnTo>
                        <a:pt x="20586" y="34467"/>
                      </a:lnTo>
                      <a:lnTo>
                        <a:pt x="55383" y="70822"/>
                      </a:lnTo>
                      <a:lnTo>
                        <a:pt x="42493" y="70822"/>
                      </a:lnTo>
                      <a:lnTo>
                        <a:pt x="9443" y="37772"/>
                      </a:lnTo>
                      <a:lnTo>
                        <a:pt x="9443" y="70822"/>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45" name="Group 44">
              <a:extLst>
                <a:ext uri="{FF2B5EF4-FFF2-40B4-BE49-F238E27FC236}">
                  <a16:creationId xmlns:a16="http://schemas.microsoft.com/office/drawing/2014/main" id="{BBEEF403-AF28-D41F-E4C0-2019DA923D55}"/>
                </a:ext>
              </a:extLst>
            </p:cNvPr>
            <p:cNvGrpSpPr/>
            <p:nvPr/>
          </p:nvGrpSpPr>
          <p:grpSpPr>
            <a:xfrm>
              <a:off x="8713306" y="3638945"/>
              <a:ext cx="1005840" cy="587800"/>
              <a:chOff x="5829480" y="5834707"/>
              <a:chExt cx="1005840" cy="587800"/>
            </a:xfrm>
          </p:grpSpPr>
          <p:sp>
            <p:nvSpPr>
              <p:cNvPr id="46" name="TextBox 45">
                <a:extLst>
                  <a:ext uri="{FF2B5EF4-FFF2-40B4-BE49-F238E27FC236}">
                    <a16:creationId xmlns:a16="http://schemas.microsoft.com/office/drawing/2014/main" id="{BD8CC5A0-C46E-DC88-E719-4AA893B6EEDA}"/>
                  </a:ext>
                </a:extLst>
              </p:cNvPr>
              <p:cNvSpPr txBox="1"/>
              <p:nvPr/>
            </p:nvSpPr>
            <p:spPr>
              <a:xfrm>
                <a:off x="5829480" y="6191675"/>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VMware Tanzu</a:t>
                </a:r>
              </a:p>
            </p:txBody>
          </p:sp>
          <p:pic>
            <p:nvPicPr>
              <p:cNvPr id="47" name="Picture 46" descr="A picture containing object, clock&#10;&#10;Description automatically generated">
                <a:extLst>
                  <a:ext uri="{FF2B5EF4-FFF2-40B4-BE49-F238E27FC236}">
                    <a16:creationId xmlns:a16="http://schemas.microsoft.com/office/drawing/2014/main" id="{F64DE952-E1F5-F8EA-8722-AE8570A9830C}"/>
                  </a:ext>
                </a:extLst>
              </p:cNvPr>
              <p:cNvPicPr>
                <a:picLocks noChangeAspect="1"/>
              </p:cNvPicPr>
              <p:nvPr/>
            </p:nvPicPr>
            <p:blipFill>
              <a:blip r:embed="rId8"/>
              <a:stretch>
                <a:fillRect/>
              </a:stretch>
            </p:blipFill>
            <p:spPr>
              <a:xfrm>
                <a:off x="6135805" y="5834707"/>
                <a:ext cx="393191" cy="390032"/>
              </a:xfrm>
              <a:prstGeom prst="rect">
                <a:avLst/>
              </a:prstGeom>
            </p:spPr>
          </p:pic>
        </p:grpSp>
        <p:grpSp>
          <p:nvGrpSpPr>
            <p:cNvPr id="48" name="Group 47">
              <a:extLst>
                <a:ext uri="{FF2B5EF4-FFF2-40B4-BE49-F238E27FC236}">
                  <a16:creationId xmlns:a16="http://schemas.microsoft.com/office/drawing/2014/main" id="{69807F9D-BA87-A21C-DEA4-BAA20D7C3C82}"/>
                </a:ext>
              </a:extLst>
            </p:cNvPr>
            <p:cNvGrpSpPr/>
            <p:nvPr/>
          </p:nvGrpSpPr>
          <p:grpSpPr>
            <a:xfrm>
              <a:off x="9200790" y="2883045"/>
              <a:ext cx="1005840" cy="615428"/>
              <a:chOff x="5144246" y="5089571"/>
              <a:chExt cx="1005840" cy="615428"/>
            </a:xfrm>
          </p:grpSpPr>
          <p:sp>
            <p:nvSpPr>
              <p:cNvPr id="49" name="TextBox 1090">
                <a:extLst>
                  <a:ext uri="{FF2B5EF4-FFF2-40B4-BE49-F238E27FC236}">
                    <a16:creationId xmlns:a16="http://schemas.microsoft.com/office/drawing/2014/main" id="{1CD9DB34-851C-313C-1452-9FEDD5C8E332}"/>
                  </a:ext>
                </a:extLst>
              </p:cNvPr>
              <p:cNvSpPr txBox="1"/>
              <p:nvPr/>
            </p:nvSpPr>
            <p:spPr>
              <a:xfrm>
                <a:off x="5144246" y="5474167"/>
                <a:ext cx="1005840" cy="230832"/>
              </a:xfrm>
              <a:prstGeom prst="rect">
                <a:avLst/>
              </a:prstGeom>
              <a:noFill/>
            </p:spPr>
            <p:txBody>
              <a:bodyPr wrap="square"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OpenShift</a:t>
                </a:r>
              </a:p>
            </p:txBody>
          </p:sp>
          <p:pic>
            <p:nvPicPr>
              <p:cNvPr id="50" name="Picture 4">
                <a:extLst>
                  <a:ext uri="{FF2B5EF4-FFF2-40B4-BE49-F238E27FC236}">
                    <a16:creationId xmlns:a16="http://schemas.microsoft.com/office/drawing/2014/main" id="{6BB4A8F1-025D-525F-29D7-F3A7107D99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9758" y="5089571"/>
                <a:ext cx="376388" cy="347532"/>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53">
              <a:extLst>
                <a:ext uri="{FF2B5EF4-FFF2-40B4-BE49-F238E27FC236}">
                  <a16:creationId xmlns:a16="http://schemas.microsoft.com/office/drawing/2014/main" id="{7ED86F34-E2BC-DEF3-B093-41E46B78E36A}"/>
                </a:ext>
                <a:ext uri="{C183D7F6-B498-43B3-948B-1728B52AA6E4}">
                  <adec:decorative xmlns:adec="http://schemas.microsoft.com/office/drawing/2017/decorative" val="1"/>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1501202" y="3177387"/>
              <a:ext cx="618313" cy="618313"/>
            </a:xfrm>
            <a:prstGeom prst="rect">
              <a:avLst/>
            </a:prstGeom>
            <a:effectLst>
              <a:outerShdw blurRad="322808" sx="102000" sy="102000" algn="ctr" rotWithShape="0">
                <a:prstClr val="black">
                  <a:alpha val="46000"/>
                </a:prstClr>
              </a:outerShdw>
            </a:effectLst>
          </p:spPr>
        </p:pic>
        <p:sp>
          <p:nvSpPr>
            <p:cNvPr id="20" name="Rectangle: Rounded Corners 9">
              <a:extLst>
                <a:ext uri="{FF2B5EF4-FFF2-40B4-BE49-F238E27FC236}">
                  <a16:creationId xmlns:a16="http://schemas.microsoft.com/office/drawing/2014/main" id="{43C23A8D-225C-CBA1-FA41-07910BBEB9C7}"/>
                </a:ext>
              </a:extLst>
            </p:cNvPr>
            <p:cNvSpPr/>
            <p:nvPr/>
          </p:nvSpPr>
          <p:spPr bwMode="auto">
            <a:xfrm rot="5400000">
              <a:off x="6963702" y="1913308"/>
              <a:ext cx="434968" cy="7980797"/>
            </a:xfrm>
            <a:custGeom>
              <a:avLst/>
              <a:gdLst>
                <a:gd name="connsiteX0" fmla="*/ 0 w 934929"/>
                <a:gd name="connsiteY0" fmla="*/ 155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8" fmla="*/ 0 w 934929"/>
                <a:gd name="connsiteY8" fmla="*/ 155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91440 w 934929"/>
                <a:gd name="connsiteY7" fmla="*/ 2095265 h 2159650"/>
                <a:gd name="connsiteX0" fmla="*/ 107458 w 886562"/>
                <a:gd name="connsiteY0" fmla="*/ 0 h 2159650"/>
                <a:gd name="connsiteX1" fmla="*/ 730737 w 886562"/>
                <a:gd name="connsiteY1" fmla="*/ 0 h 2159650"/>
                <a:gd name="connsiteX2" fmla="*/ 886562 w 886562"/>
                <a:gd name="connsiteY2" fmla="*/ 155825 h 2159650"/>
                <a:gd name="connsiteX3" fmla="*/ 886562 w 886562"/>
                <a:gd name="connsiteY3" fmla="*/ 2003825 h 2159650"/>
                <a:gd name="connsiteX4" fmla="*/ 730737 w 886562"/>
                <a:gd name="connsiteY4" fmla="*/ 2159650 h 2159650"/>
                <a:gd name="connsiteX5" fmla="*/ 107458 w 886562"/>
                <a:gd name="connsiteY5" fmla="*/ 2159650 h 2159650"/>
                <a:gd name="connsiteX6" fmla="*/ 43073 w 886562"/>
                <a:gd name="connsiteY6" fmla="*/ 2095265 h 2159650"/>
                <a:gd name="connsiteX0" fmla="*/ 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22225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3175 w 560029"/>
                <a:gd name="connsiteY0" fmla="*/ 0 h 2159650"/>
                <a:gd name="connsiteX1" fmla="*/ 404204 w 560029"/>
                <a:gd name="connsiteY1" fmla="*/ 0 h 2159650"/>
                <a:gd name="connsiteX2" fmla="*/ 560029 w 560029"/>
                <a:gd name="connsiteY2" fmla="*/ 155825 h 2159650"/>
                <a:gd name="connsiteX3" fmla="*/ 560029 w 560029"/>
                <a:gd name="connsiteY3" fmla="*/ 2003825 h 2159650"/>
                <a:gd name="connsiteX4" fmla="*/ 404204 w 560029"/>
                <a:gd name="connsiteY4" fmla="*/ 2159650 h 2159650"/>
                <a:gd name="connsiteX5" fmla="*/ 0 w 560029"/>
                <a:gd name="connsiteY5" fmla="*/ 2159650 h 21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29" h="2159650">
                  <a:moveTo>
                    <a:pt x="3175" y="0"/>
                  </a:moveTo>
                  <a:lnTo>
                    <a:pt x="404204" y="0"/>
                  </a:lnTo>
                  <a:cubicBezTo>
                    <a:pt x="490264" y="0"/>
                    <a:pt x="560029" y="69765"/>
                    <a:pt x="560029" y="155825"/>
                  </a:cubicBezTo>
                  <a:lnTo>
                    <a:pt x="560029" y="2003825"/>
                  </a:lnTo>
                  <a:cubicBezTo>
                    <a:pt x="560029" y="2089885"/>
                    <a:pt x="490264" y="2159650"/>
                    <a:pt x="404204" y="2159650"/>
                  </a:cubicBezTo>
                  <a:lnTo>
                    <a:pt x="0" y="2159650"/>
                  </a:lnTo>
                </a:path>
              </a:pathLst>
            </a:custGeom>
            <a:noFill/>
            <a:ln w="19050" cap="rnd" cmpd="sng" algn="ctr">
              <a:gradFill>
                <a:gsLst>
                  <a:gs pos="15000">
                    <a:srgbClr val="50E6FF"/>
                  </a:gs>
                  <a:gs pos="85000">
                    <a:schemeClr val="accent1"/>
                  </a:gs>
                </a:gsLst>
                <a:lin ang="10800000" scaled="0"/>
              </a:gra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1" name="Graphic 20">
              <a:extLst>
                <a:ext uri="{FF2B5EF4-FFF2-40B4-BE49-F238E27FC236}">
                  <a16:creationId xmlns:a16="http://schemas.microsoft.com/office/drawing/2014/main" id="{CA54B69B-BBC7-D241-8A93-EC3D96E7CE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0100" y="6194154"/>
              <a:ext cx="488272" cy="556514"/>
            </a:xfrm>
            <a:prstGeom prst="rect">
              <a:avLst/>
            </a:prstGeom>
          </p:spPr>
        </p:pic>
        <p:sp>
          <p:nvSpPr>
            <p:cNvPr id="22" name="TextBox 21">
              <a:extLst>
                <a:ext uri="{FF2B5EF4-FFF2-40B4-BE49-F238E27FC236}">
                  <a16:creationId xmlns:a16="http://schemas.microsoft.com/office/drawing/2014/main" id="{1A47E4C0-DB8B-9AE6-0DD3-3CE8719082F0}"/>
                </a:ext>
              </a:extLst>
            </p:cNvPr>
            <p:cNvSpPr txBox="1"/>
            <p:nvPr/>
          </p:nvSpPr>
          <p:spPr>
            <a:xfrm>
              <a:off x="6867629" y="6389312"/>
              <a:ext cx="782637"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Azure Arc</a:t>
              </a:r>
            </a:p>
          </p:txBody>
        </p:sp>
        <p:cxnSp>
          <p:nvCxnSpPr>
            <p:cNvPr id="24" name="Straight Connector 23">
              <a:extLst>
                <a:ext uri="{FF2B5EF4-FFF2-40B4-BE49-F238E27FC236}">
                  <a16:creationId xmlns:a16="http://schemas.microsoft.com/office/drawing/2014/main" id="{4073DE91-F26D-8367-2A19-353EA3741A6F}"/>
                </a:ext>
              </a:extLst>
            </p:cNvPr>
            <p:cNvCxnSpPr>
              <a:cxnSpLocks/>
            </p:cNvCxnSpPr>
            <p:nvPr/>
          </p:nvCxnSpPr>
          <p:spPr>
            <a:xfrm flipV="1">
              <a:off x="4333788" y="5640576"/>
              <a:ext cx="0" cy="480615"/>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cxnSp>
          <p:nvCxnSpPr>
            <p:cNvPr id="79" name="Straight Connector 78">
              <a:extLst>
                <a:ext uri="{FF2B5EF4-FFF2-40B4-BE49-F238E27FC236}">
                  <a16:creationId xmlns:a16="http://schemas.microsoft.com/office/drawing/2014/main" id="{025F1E58-0413-5F5D-B70D-A21A2318632D}"/>
                </a:ext>
              </a:extLst>
            </p:cNvPr>
            <p:cNvCxnSpPr>
              <a:cxnSpLocks/>
            </p:cNvCxnSpPr>
            <p:nvPr/>
          </p:nvCxnSpPr>
          <p:spPr>
            <a:xfrm flipV="1">
              <a:off x="6817900" y="5640576"/>
              <a:ext cx="0" cy="480615"/>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cxnSp>
          <p:nvCxnSpPr>
            <p:cNvPr id="83" name="Straight Connector 82">
              <a:extLst>
                <a:ext uri="{FF2B5EF4-FFF2-40B4-BE49-F238E27FC236}">
                  <a16:creationId xmlns:a16="http://schemas.microsoft.com/office/drawing/2014/main" id="{FE5F7A34-CDF6-6A1A-C942-64F61D371CFC}"/>
                </a:ext>
              </a:extLst>
            </p:cNvPr>
            <p:cNvCxnSpPr>
              <a:cxnSpLocks/>
            </p:cNvCxnSpPr>
            <p:nvPr/>
          </p:nvCxnSpPr>
          <p:spPr>
            <a:xfrm flipV="1">
              <a:off x="9743061" y="5633979"/>
              <a:ext cx="0" cy="487212"/>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sp>
          <p:nvSpPr>
            <p:cNvPr id="5" name="Rectangle 4">
              <a:extLst>
                <a:ext uri="{FF2B5EF4-FFF2-40B4-BE49-F238E27FC236}">
                  <a16:creationId xmlns:a16="http://schemas.microsoft.com/office/drawing/2014/main" id="{6E195171-A091-8E32-7CA5-223CE87388B0}"/>
                </a:ext>
              </a:extLst>
            </p:cNvPr>
            <p:cNvSpPr/>
            <p:nvPr/>
          </p:nvSpPr>
          <p:spPr bwMode="auto">
            <a:xfrm>
              <a:off x="3241566" y="4513666"/>
              <a:ext cx="2286000"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rPr>
                <a:t>Windows Server &amp; Azure Stack HCI </a:t>
              </a:r>
            </a:p>
          </p:txBody>
        </p:sp>
        <p:sp>
          <p:nvSpPr>
            <p:cNvPr id="8" name="Rectangle 7">
              <a:extLst>
                <a:ext uri="{FF2B5EF4-FFF2-40B4-BE49-F238E27FC236}">
                  <a16:creationId xmlns:a16="http://schemas.microsoft.com/office/drawing/2014/main" id="{872180AD-3272-6A97-EB1A-825BB23A58C9}"/>
                </a:ext>
              </a:extLst>
            </p:cNvPr>
            <p:cNvSpPr/>
            <p:nvPr/>
          </p:nvSpPr>
          <p:spPr bwMode="auto">
            <a:xfrm>
              <a:off x="5858413" y="4513666"/>
              <a:ext cx="1924587"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rPr>
                <a:t>Windows IoT devices </a:t>
              </a:r>
            </a:p>
          </p:txBody>
        </p:sp>
        <p:pic>
          <p:nvPicPr>
            <p:cNvPr id="9" name="Picture 2" descr="Windows Server Tech Support — Internet Innovations Group">
              <a:extLst>
                <a:ext uri="{FF2B5EF4-FFF2-40B4-BE49-F238E27FC236}">
                  <a16:creationId xmlns:a16="http://schemas.microsoft.com/office/drawing/2014/main" id="{88E074F8-BB14-6DF9-55CA-14E8CF2CAC8A}"/>
                </a:ext>
              </a:extLst>
            </p:cNvPr>
            <p:cNvPicPr>
              <a:picLocks noChangeAspect="1" noChangeArrowheads="1"/>
            </p:cNvPicPr>
            <p:nvPr/>
          </p:nvPicPr>
          <p:blipFill>
            <a:blip r:embed="rId13" cstate="print">
              <a:biLevel thresh="50000"/>
              <a:extLst>
                <a:ext uri="{28A0092B-C50C-407E-A947-70E740481C1C}">
                  <a14:useLocalDpi xmlns:a14="http://schemas.microsoft.com/office/drawing/2010/main" val="0"/>
                </a:ext>
              </a:extLst>
            </a:blip>
            <a:srcRect/>
            <a:stretch>
              <a:fillRect/>
            </a:stretch>
          </p:blipFill>
          <p:spPr bwMode="auto">
            <a:xfrm>
              <a:off x="3306080" y="3197596"/>
              <a:ext cx="1289328" cy="68205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0AD4C3A-70A4-C9DA-2634-5F398AB9CE52}"/>
                </a:ext>
              </a:extLst>
            </p:cNvPr>
            <p:cNvGrpSpPr/>
            <p:nvPr/>
          </p:nvGrpSpPr>
          <p:grpSpPr>
            <a:xfrm>
              <a:off x="4738084" y="3223497"/>
              <a:ext cx="594571" cy="590756"/>
              <a:chOff x="6259453" y="4361532"/>
              <a:chExt cx="807055" cy="794657"/>
            </a:xfrm>
          </p:grpSpPr>
          <p:grpSp>
            <p:nvGrpSpPr>
              <p:cNvPr id="16" name="Group 15">
                <a:extLst>
                  <a:ext uri="{FF2B5EF4-FFF2-40B4-BE49-F238E27FC236}">
                    <a16:creationId xmlns:a16="http://schemas.microsoft.com/office/drawing/2014/main" id="{719B2755-4A35-D810-FD70-6C71D9480B15}"/>
                  </a:ext>
                </a:extLst>
              </p:cNvPr>
              <p:cNvGrpSpPr/>
              <p:nvPr/>
            </p:nvGrpSpPr>
            <p:grpSpPr>
              <a:xfrm>
                <a:off x="6259453" y="4486276"/>
                <a:ext cx="461310" cy="669913"/>
                <a:chOff x="4092782" y="3098405"/>
                <a:chExt cx="1847726" cy="2683257"/>
              </a:xfrm>
            </p:grpSpPr>
            <p:grpSp>
              <p:nvGrpSpPr>
                <p:cNvPr id="23" name="Group 22">
                  <a:extLst>
                    <a:ext uri="{FF2B5EF4-FFF2-40B4-BE49-F238E27FC236}">
                      <a16:creationId xmlns:a16="http://schemas.microsoft.com/office/drawing/2014/main" id="{B99F8580-64B0-957D-B48E-8D27D8362AE4}"/>
                    </a:ext>
                  </a:extLst>
                </p:cNvPr>
                <p:cNvGrpSpPr/>
                <p:nvPr/>
              </p:nvGrpSpPr>
              <p:grpSpPr>
                <a:xfrm>
                  <a:off x="4092782" y="3098405"/>
                  <a:ext cx="1847726" cy="2683257"/>
                  <a:chOff x="5805254" y="2680531"/>
                  <a:chExt cx="464354" cy="674334"/>
                </a:xfrm>
              </p:grpSpPr>
              <p:grpSp>
                <p:nvGrpSpPr>
                  <p:cNvPr id="53" name="Group 52">
                    <a:extLst>
                      <a:ext uri="{FF2B5EF4-FFF2-40B4-BE49-F238E27FC236}">
                        <a16:creationId xmlns:a16="http://schemas.microsoft.com/office/drawing/2014/main" id="{66C053D7-8E9E-1A76-CD5E-D9E8370042F7}"/>
                      </a:ext>
                    </a:extLst>
                  </p:cNvPr>
                  <p:cNvGrpSpPr/>
                  <p:nvPr/>
                </p:nvGrpSpPr>
                <p:grpSpPr>
                  <a:xfrm>
                    <a:off x="5805254" y="2947233"/>
                    <a:ext cx="464354" cy="407632"/>
                    <a:chOff x="5293520" y="2499874"/>
                    <a:chExt cx="464354" cy="407632"/>
                  </a:xfrm>
                </p:grpSpPr>
                <p:sp>
                  <p:nvSpPr>
                    <p:cNvPr id="63" name="Rectangle 110">
                      <a:extLst>
                        <a:ext uri="{FF2B5EF4-FFF2-40B4-BE49-F238E27FC236}">
                          <a16:creationId xmlns:a16="http://schemas.microsoft.com/office/drawing/2014/main" id="{071DCF47-918E-8170-DC1D-F3ADB534DC8C}"/>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4" name="Rectangle 110">
                      <a:extLst>
                        <a:ext uri="{FF2B5EF4-FFF2-40B4-BE49-F238E27FC236}">
                          <a16:creationId xmlns:a16="http://schemas.microsoft.com/office/drawing/2014/main" id="{C20FEF4B-43BF-5EC5-5D2B-FAD603C09BD1}"/>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95E3513F-3829-E07D-8704-9ECCE964C168}"/>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55" name="Group 54">
                    <a:extLst>
                      <a:ext uri="{FF2B5EF4-FFF2-40B4-BE49-F238E27FC236}">
                        <a16:creationId xmlns:a16="http://schemas.microsoft.com/office/drawing/2014/main" id="{61432E66-8EE9-3C17-8694-88E3792BE1AE}"/>
                      </a:ext>
                    </a:extLst>
                  </p:cNvPr>
                  <p:cNvGrpSpPr/>
                  <p:nvPr/>
                </p:nvGrpSpPr>
                <p:grpSpPr>
                  <a:xfrm>
                    <a:off x="5805254" y="2813881"/>
                    <a:ext cx="464354" cy="407632"/>
                    <a:chOff x="5293520" y="2499874"/>
                    <a:chExt cx="464354" cy="407632"/>
                  </a:xfrm>
                </p:grpSpPr>
                <p:sp>
                  <p:nvSpPr>
                    <p:cNvPr id="60" name="Rectangle 110">
                      <a:extLst>
                        <a:ext uri="{FF2B5EF4-FFF2-40B4-BE49-F238E27FC236}">
                          <a16:creationId xmlns:a16="http://schemas.microsoft.com/office/drawing/2014/main" id="{CE22CB90-0EDC-7E1F-15EA-0508549B2FEB}"/>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1" name="Rectangle 110">
                      <a:extLst>
                        <a:ext uri="{FF2B5EF4-FFF2-40B4-BE49-F238E27FC236}">
                          <a16:creationId xmlns:a16="http://schemas.microsoft.com/office/drawing/2014/main" id="{FBEB21B7-F19B-2E69-5E4E-96233128FFF6}"/>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56F1B17C-9257-6244-5993-07164CDBB911}"/>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76A58B8E-C45B-4D2A-CBFC-B211438491C8}"/>
                      </a:ext>
                    </a:extLst>
                  </p:cNvPr>
                  <p:cNvGrpSpPr/>
                  <p:nvPr/>
                </p:nvGrpSpPr>
                <p:grpSpPr>
                  <a:xfrm>
                    <a:off x="5805254" y="2680531"/>
                    <a:ext cx="464354" cy="407632"/>
                    <a:chOff x="5293520" y="2499874"/>
                    <a:chExt cx="464354" cy="407632"/>
                  </a:xfrm>
                </p:grpSpPr>
                <p:sp>
                  <p:nvSpPr>
                    <p:cNvPr id="57" name="Rectangle 110">
                      <a:extLst>
                        <a:ext uri="{FF2B5EF4-FFF2-40B4-BE49-F238E27FC236}">
                          <a16:creationId xmlns:a16="http://schemas.microsoft.com/office/drawing/2014/main" id="{25B7EAF3-F86F-F4B8-D4D2-B4726A2EFF38}"/>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8" name="Rectangle 110">
                      <a:extLst>
                        <a:ext uri="{FF2B5EF4-FFF2-40B4-BE49-F238E27FC236}">
                          <a16:creationId xmlns:a16="http://schemas.microsoft.com/office/drawing/2014/main" id="{05DEBBA8-9751-25B5-CDEC-181E0684BB28}"/>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931FE23E-E54B-C8D7-A3D0-541D166A3ADF}"/>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sp>
              <p:nvSpPr>
                <p:cNvPr id="27" name="Rectangle 114">
                  <a:extLst>
                    <a:ext uri="{FF2B5EF4-FFF2-40B4-BE49-F238E27FC236}">
                      <a16:creationId xmlns:a16="http://schemas.microsoft.com/office/drawing/2014/main" id="{2AB67237-CAB0-F530-0FED-DE1FB5ECF3E4}"/>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8" name="Rectangle 114">
                  <a:extLst>
                    <a:ext uri="{FF2B5EF4-FFF2-40B4-BE49-F238E27FC236}">
                      <a16:creationId xmlns:a16="http://schemas.microsoft.com/office/drawing/2014/main" id="{F21C63C7-0CCC-AE6B-7CAF-B6079625822A}"/>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 name="Rectangle 114">
                  <a:extLst>
                    <a:ext uri="{FF2B5EF4-FFF2-40B4-BE49-F238E27FC236}">
                      <a16:creationId xmlns:a16="http://schemas.microsoft.com/office/drawing/2014/main" id="{5FA95562-010C-AFAC-F13A-9B56A0E02DEE}"/>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Rectangle 114">
                  <a:extLst>
                    <a:ext uri="{FF2B5EF4-FFF2-40B4-BE49-F238E27FC236}">
                      <a16:creationId xmlns:a16="http://schemas.microsoft.com/office/drawing/2014/main" id="{7B439016-8A60-756D-5FD1-61445CFDA0B1}"/>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1" name="Rectangle 114">
                  <a:extLst>
                    <a:ext uri="{FF2B5EF4-FFF2-40B4-BE49-F238E27FC236}">
                      <a16:creationId xmlns:a16="http://schemas.microsoft.com/office/drawing/2014/main" id="{B6E96549-2071-3F97-42C1-F601F0DA6BA0}"/>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2" name="Rectangle 114">
                  <a:extLst>
                    <a:ext uri="{FF2B5EF4-FFF2-40B4-BE49-F238E27FC236}">
                      <a16:creationId xmlns:a16="http://schemas.microsoft.com/office/drawing/2014/main" id="{97E9F1A5-FF31-F49E-2B99-4D1C09CA0914}"/>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8" name="cloud 4" descr="cloud">
                <a:extLst>
                  <a:ext uri="{FF2B5EF4-FFF2-40B4-BE49-F238E27FC236}">
                    <a16:creationId xmlns:a16="http://schemas.microsoft.com/office/drawing/2014/main" id="{540052A2-4B99-A98A-F4E8-9C187DEAC5A9}"/>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9" name="Oval 260">
                <a:extLst>
                  <a:ext uri="{FF2B5EF4-FFF2-40B4-BE49-F238E27FC236}">
                    <a16:creationId xmlns:a16="http://schemas.microsoft.com/office/drawing/2014/main" id="{77AC0613-52DD-5C01-51BB-A65DCCEF2253}"/>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4" name="Picture 3" descr="Logo&#10;&#10;Description automatically generated">
              <a:extLst>
                <a:ext uri="{FF2B5EF4-FFF2-40B4-BE49-F238E27FC236}">
                  <a16:creationId xmlns:a16="http://schemas.microsoft.com/office/drawing/2014/main" id="{52054E87-7301-0F7D-35F9-CA8DFDD6F2FF}"/>
                </a:ext>
              </a:extLst>
            </p:cNvPr>
            <p:cNvPicPr>
              <a:picLocks noChangeAspect="1"/>
            </p:cNvPicPr>
            <p:nvPr/>
          </p:nvPicPr>
          <p:blipFill>
            <a:blip r:embed="rId14"/>
            <a:stretch>
              <a:fillRect/>
            </a:stretch>
          </p:blipFill>
          <p:spPr>
            <a:xfrm>
              <a:off x="5876446" y="3121467"/>
              <a:ext cx="1884035" cy="840375"/>
            </a:xfrm>
            <a:prstGeom prst="rect">
              <a:avLst/>
            </a:prstGeom>
          </p:spPr>
        </p:pic>
      </p:grpSp>
      <p:sp>
        <p:nvSpPr>
          <p:cNvPr id="26" name="Rectangle 25">
            <a:extLst>
              <a:ext uri="{FF2B5EF4-FFF2-40B4-BE49-F238E27FC236}">
                <a16:creationId xmlns:a16="http://schemas.microsoft.com/office/drawing/2014/main" id="{1F083B18-D9AB-A383-864A-69ABA931E463}"/>
              </a:ext>
            </a:extLst>
          </p:cNvPr>
          <p:cNvSpPr/>
          <p:nvPr/>
        </p:nvSpPr>
        <p:spPr>
          <a:xfrm>
            <a:off x="140119" y="4678449"/>
            <a:ext cx="1238120" cy="581698"/>
          </a:xfrm>
          <a:prstGeom prst="rect">
            <a:avLst/>
          </a:prstGeom>
        </p:spPr>
        <p:txBody>
          <a:bodyPr vert="horz" wrap="square" lIns="91440" tIns="0" rIns="91440" bIns="0" rtlCol="0" anchor="t">
            <a:spAutoFit/>
          </a:body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 normalizeH="0" baseline="0" noProof="0">
                <a:ln w="3175">
                  <a:noFill/>
                </a:ln>
                <a:gradFill flip="none" rotWithShape="1">
                  <a:gsLst>
                    <a:gs pos="12000">
                      <a:srgbClr val="FFFFFF"/>
                    </a:gs>
                    <a:gs pos="100000">
                      <a:srgbClr val="FFFFFF"/>
                    </a:gs>
                  </a:gsLst>
                  <a:lin ang="18900000" scaled="1"/>
                  <a:tileRect/>
                </a:gradFill>
                <a:effectLst/>
                <a:uLnTx/>
                <a:uFillTx/>
                <a:latin typeface="Segoe UI Semibold"/>
                <a:ea typeface="+mn-ea"/>
                <a:cs typeface="+mn-cs"/>
              </a:rPr>
              <a:t>Consistent Developer tools </a:t>
            </a:r>
          </a:p>
        </p:txBody>
      </p:sp>
      <p:pic>
        <p:nvPicPr>
          <p:cNvPr id="31" name="Picture 30">
            <a:extLst>
              <a:ext uri="{FF2B5EF4-FFF2-40B4-BE49-F238E27FC236}">
                <a16:creationId xmlns:a16="http://schemas.microsoft.com/office/drawing/2014/main" id="{B6A2C6E2-F511-49B6-02E1-DAC72BC2EE7B}"/>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93871" y="3139426"/>
            <a:ext cx="530616" cy="514537"/>
          </a:xfrm>
          <a:prstGeom prst="rect">
            <a:avLst/>
          </a:prstGeom>
        </p:spPr>
      </p:pic>
      <p:pic>
        <p:nvPicPr>
          <p:cNvPr id="32" name="Picture 31" descr="Visual Studio Code logo">
            <a:extLst>
              <a:ext uri="{FF2B5EF4-FFF2-40B4-BE49-F238E27FC236}">
                <a16:creationId xmlns:a16="http://schemas.microsoft.com/office/drawing/2014/main" id="{7ADB548A-1647-1AF3-95AA-4CE495D425A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5547" y="3916215"/>
            <a:ext cx="507265" cy="507265"/>
          </a:xfrm>
          <a:prstGeom prst="rect">
            <a:avLst/>
          </a:prstGeom>
          <a:noFill/>
          <a:extLst>
            <a:ext uri="{909E8E84-426E-40DD-AFC4-6F175D3DCCD1}">
              <a14:hiddenFill xmlns:a14="http://schemas.microsoft.com/office/drawing/2010/main">
                <a:solidFill>
                  <a:srgbClr val="FFFFFF"/>
                </a:solidFill>
              </a14:hiddenFill>
            </a:ext>
          </a:extLst>
        </p:spPr>
      </p:pic>
      <p:sp>
        <p:nvSpPr>
          <p:cNvPr id="69" name="Left Brace 68">
            <a:extLst>
              <a:ext uri="{FF2B5EF4-FFF2-40B4-BE49-F238E27FC236}">
                <a16:creationId xmlns:a16="http://schemas.microsoft.com/office/drawing/2014/main" id="{A8C2C7DC-D2B1-AAFF-81E3-FCCA96A5BA0A}"/>
              </a:ext>
              <a:ext uri="{C183D7F6-B498-43B3-948B-1728B52AA6E4}">
                <adec:decorative xmlns:adec="http://schemas.microsoft.com/office/drawing/2017/decorative" val="1"/>
              </a:ext>
            </a:extLst>
          </p:cNvPr>
          <p:cNvSpPr/>
          <p:nvPr/>
        </p:nvSpPr>
        <p:spPr>
          <a:xfrm>
            <a:off x="1300679" y="2672914"/>
            <a:ext cx="412981" cy="2900067"/>
          </a:xfrm>
          <a:prstGeom prst="leftBrace">
            <a:avLst/>
          </a:pr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24">
            <a:hlinkClick r:id="rId17"/>
            <a:extLst>
              <a:ext uri="{FF2B5EF4-FFF2-40B4-BE49-F238E27FC236}">
                <a16:creationId xmlns:a16="http://schemas.microsoft.com/office/drawing/2014/main" id="{3CCEF2DF-A020-A231-3F3F-EBA762F144DD}"/>
              </a:ext>
            </a:extLst>
          </p:cNvPr>
          <p:cNvSpPr/>
          <p:nvPr/>
        </p:nvSpPr>
        <p:spPr bwMode="auto">
          <a:xfrm>
            <a:off x="9104965" y="596995"/>
            <a:ext cx="2164792" cy="346234"/>
          </a:xfrm>
          <a:prstGeom prst="roundRect">
            <a:avLst>
              <a:gd name="adj" fmla="val 50000"/>
            </a:avLst>
          </a:prstGeom>
          <a:gradFill flip="none" rotWithShape="1">
            <a:gsLst>
              <a:gs pos="0">
                <a:srgbClr val="50E6FF"/>
              </a:gs>
              <a:gs pos="100000">
                <a:srgbClr val="8661C5"/>
              </a:gs>
            </a:gsLst>
            <a:lin ang="2700000" scaled="1"/>
            <a:tileRect/>
          </a:gradFill>
        </p:spPr>
        <p:txBody>
          <a:bodyPr wrap="square" lIns="91440" tIns="45720" rIns="91440" bIns="45720" rtlCol="0">
            <a:spAutoFit/>
          </a:bodyPr>
          <a:lstStyle/>
          <a:p>
            <a:pPr algn="ctr"/>
            <a:r>
              <a:rPr lang="en-US" sz="1000" kern="0">
                <a:gradFill flip="none" rotWithShape="1">
                  <a:gsLst>
                    <a:gs pos="0">
                      <a:srgbClr val="000000"/>
                    </a:gs>
                    <a:gs pos="100000">
                      <a:srgbClr val="000000"/>
                    </a:gs>
                  </a:gsLst>
                  <a:lin ang="2700000" scaled="1"/>
                  <a:tileRect/>
                </a:gradFill>
                <a:latin typeface="Segoe UI Semibold"/>
              </a:rPr>
              <a:t>GENERALLY AVAILABLE</a:t>
            </a:r>
          </a:p>
        </p:txBody>
      </p:sp>
    </p:spTree>
    <p:extLst>
      <p:ext uri="{BB962C8B-B14F-4D97-AF65-F5344CB8AC3E}">
        <p14:creationId xmlns:p14="http://schemas.microsoft.com/office/powerpoint/2010/main" val="256046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Graphic 137">
            <a:extLst>
              <a:ext uri="{FF2B5EF4-FFF2-40B4-BE49-F238E27FC236}">
                <a16:creationId xmlns:a16="http://schemas.microsoft.com/office/drawing/2014/main" id="{CA712895-445C-B1D8-2260-BDD6A3ACC7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8861" y="4820095"/>
            <a:ext cx="419690" cy="419690"/>
          </a:xfrm>
          <a:prstGeom prst="rect">
            <a:avLst/>
          </a:prstGeom>
        </p:spPr>
      </p:pic>
      <p:pic>
        <p:nvPicPr>
          <p:cNvPr id="135" name="Kubernetes">
            <a:extLst>
              <a:ext uri="{FF2B5EF4-FFF2-40B4-BE49-F238E27FC236}">
                <a16:creationId xmlns:a16="http://schemas.microsoft.com/office/drawing/2014/main" id="{207C463F-01E9-D40C-D960-DDA7E24A697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7053" y="4864260"/>
            <a:ext cx="365763" cy="365760"/>
          </a:xfrm>
          <a:prstGeom prst="rect">
            <a:avLst/>
          </a:prstGeom>
        </p:spPr>
      </p:pic>
      <p:pic>
        <p:nvPicPr>
          <p:cNvPr id="96" name="Shape 339">
            <a:extLst>
              <a:ext uri="{FF2B5EF4-FFF2-40B4-BE49-F238E27FC236}">
                <a16:creationId xmlns:a16="http://schemas.microsoft.com/office/drawing/2014/main" id="{4D2CE402-B797-55C5-8ABB-8D95FE13AF6A}"/>
              </a:ext>
              <a:ext uri="{C183D7F6-B498-43B3-948B-1728B52AA6E4}">
                <adec:decorative xmlns:adec="http://schemas.microsoft.com/office/drawing/2017/decorative" val="1"/>
              </a:ext>
            </a:extLst>
          </p:cNvPr>
          <p:cNvPicPr preferRelativeResize="0"/>
          <p:nvPr/>
        </p:nvPicPr>
        <p:blipFill rotWithShape="1">
          <a:blip r:embed="rId7"/>
          <a:srcRect t="5092" b="5092"/>
          <a:stretch/>
        </p:blipFill>
        <p:spPr>
          <a:xfrm>
            <a:off x="4944701" y="4889532"/>
            <a:ext cx="393192" cy="365760"/>
          </a:xfrm>
          <a:prstGeom prst="rect">
            <a:avLst/>
          </a:prstGeom>
        </p:spPr>
      </p:pic>
      <p:grpSp>
        <p:nvGrpSpPr>
          <p:cNvPr id="125" name="Graphic 6">
            <a:extLst>
              <a:ext uri="{FF2B5EF4-FFF2-40B4-BE49-F238E27FC236}">
                <a16:creationId xmlns:a16="http://schemas.microsoft.com/office/drawing/2014/main" id="{BD7DE4A4-12A3-E8E6-299A-48366D47550B}"/>
              </a:ext>
              <a:ext uri="{C183D7F6-B498-43B3-948B-1728B52AA6E4}">
                <adec:decorative xmlns:adec="http://schemas.microsoft.com/office/drawing/2017/decorative" val="1"/>
              </a:ext>
            </a:extLst>
          </p:cNvPr>
          <p:cNvGrpSpPr/>
          <p:nvPr/>
        </p:nvGrpSpPr>
        <p:grpSpPr>
          <a:xfrm>
            <a:off x="4238391" y="4872920"/>
            <a:ext cx="336385" cy="365760"/>
            <a:chOff x="8069129" y="5583999"/>
            <a:chExt cx="226630" cy="246421"/>
          </a:xfrm>
          <a:solidFill>
            <a:srgbClr val="FFFFFF"/>
          </a:solidFill>
        </p:grpSpPr>
        <p:sp>
          <p:nvSpPr>
            <p:cNvPr id="132" name="Freeform: Shape 131">
              <a:extLst>
                <a:ext uri="{FF2B5EF4-FFF2-40B4-BE49-F238E27FC236}">
                  <a16:creationId xmlns:a16="http://schemas.microsoft.com/office/drawing/2014/main" id="{284ACE9F-084C-B78C-FECE-2DFEA9C2487A}"/>
                </a:ext>
              </a:extLst>
            </p:cNvPr>
            <p:cNvSpPr/>
            <p:nvPr/>
          </p:nvSpPr>
          <p:spPr>
            <a:xfrm>
              <a:off x="8069129" y="5583999"/>
              <a:ext cx="217079" cy="246421"/>
            </a:xfrm>
            <a:custGeom>
              <a:avLst/>
              <a:gdLst>
                <a:gd name="connsiteX0" fmla="*/ 113315 w 217079"/>
                <a:gd name="connsiteY0" fmla="*/ 255072 h 255072"/>
                <a:gd name="connsiteX1" fmla="*/ 110955 w 217079"/>
                <a:gd name="connsiteY1" fmla="*/ 254459 h 255072"/>
                <a:gd name="connsiteX2" fmla="*/ 2361 w 217079"/>
                <a:gd name="connsiteY2" fmla="*/ 191758 h 255072"/>
                <a:gd name="connsiteX3" fmla="*/ 0 w 217079"/>
                <a:gd name="connsiteY3" fmla="*/ 187650 h 255072"/>
                <a:gd name="connsiteX4" fmla="*/ 0 w 217079"/>
                <a:gd name="connsiteY4" fmla="*/ 62248 h 255072"/>
                <a:gd name="connsiteX5" fmla="*/ 2361 w 217079"/>
                <a:gd name="connsiteY5" fmla="*/ 58140 h 255072"/>
                <a:gd name="connsiteX6" fmla="*/ 101512 w 217079"/>
                <a:gd name="connsiteY6" fmla="*/ 633 h 255072"/>
                <a:gd name="connsiteX7" fmla="*/ 106233 w 217079"/>
                <a:gd name="connsiteY7" fmla="*/ 633 h 255072"/>
                <a:gd name="connsiteX8" fmla="*/ 108594 w 217079"/>
                <a:gd name="connsiteY8" fmla="*/ 4740 h 255072"/>
                <a:gd name="connsiteX9" fmla="*/ 108594 w 217079"/>
                <a:gd name="connsiteY9" fmla="*/ 59084 h 255072"/>
                <a:gd name="connsiteX10" fmla="*/ 106233 w 217079"/>
                <a:gd name="connsiteY10" fmla="*/ 63192 h 255072"/>
                <a:gd name="connsiteX11" fmla="*/ 56658 w 217079"/>
                <a:gd name="connsiteY11" fmla="*/ 92135 h 255072"/>
                <a:gd name="connsiteX12" fmla="*/ 56658 w 217079"/>
                <a:gd name="connsiteY12" fmla="*/ 157621 h 255072"/>
                <a:gd name="connsiteX13" fmla="*/ 113315 w 217079"/>
                <a:gd name="connsiteY13" fmla="*/ 190341 h 255072"/>
                <a:gd name="connsiteX14" fmla="*/ 162749 w 217079"/>
                <a:gd name="connsiteY14" fmla="*/ 162012 h 255072"/>
                <a:gd name="connsiteX15" fmla="*/ 167470 w 217079"/>
                <a:gd name="connsiteY15" fmla="*/ 162012 h 255072"/>
                <a:gd name="connsiteX16" fmla="*/ 214685 w 217079"/>
                <a:gd name="connsiteY16" fmla="*/ 189255 h 255072"/>
                <a:gd name="connsiteX17" fmla="*/ 216465 w 217079"/>
                <a:gd name="connsiteY17" fmla="*/ 195691 h 255072"/>
                <a:gd name="connsiteX18" fmla="*/ 214685 w 217079"/>
                <a:gd name="connsiteY18" fmla="*/ 197471 h 255072"/>
                <a:gd name="connsiteX19" fmla="*/ 115676 w 217079"/>
                <a:gd name="connsiteY19" fmla="*/ 254459 h 255072"/>
                <a:gd name="connsiteX20" fmla="*/ 113315 w 217079"/>
                <a:gd name="connsiteY20" fmla="*/ 255072 h 255072"/>
                <a:gd name="connsiteX21" fmla="*/ 9443 w 217079"/>
                <a:gd name="connsiteY21" fmla="*/ 184911 h 255072"/>
                <a:gd name="connsiteX22" fmla="*/ 113315 w 217079"/>
                <a:gd name="connsiteY22" fmla="*/ 244921 h 255072"/>
                <a:gd name="connsiteX23" fmla="*/ 203023 w 217079"/>
                <a:gd name="connsiteY23" fmla="*/ 192985 h 255072"/>
                <a:gd name="connsiteX24" fmla="*/ 165251 w 217079"/>
                <a:gd name="connsiteY24" fmla="*/ 171172 h 255072"/>
                <a:gd name="connsiteX25" fmla="*/ 115676 w 217079"/>
                <a:gd name="connsiteY25" fmla="*/ 199926 h 255072"/>
                <a:gd name="connsiteX26" fmla="*/ 110955 w 217079"/>
                <a:gd name="connsiteY26" fmla="*/ 199926 h 255072"/>
                <a:gd name="connsiteX27" fmla="*/ 49575 w 217079"/>
                <a:gd name="connsiteY27" fmla="*/ 164467 h 255072"/>
                <a:gd name="connsiteX28" fmla="*/ 47215 w 217079"/>
                <a:gd name="connsiteY28" fmla="*/ 160360 h 255072"/>
                <a:gd name="connsiteX29" fmla="*/ 47215 w 217079"/>
                <a:gd name="connsiteY29" fmla="*/ 89538 h 255072"/>
                <a:gd name="connsiteX30" fmla="*/ 49575 w 217079"/>
                <a:gd name="connsiteY30" fmla="*/ 85430 h 255072"/>
                <a:gd name="connsiteX31" fmla="*/ 99151 w 217079"/>
                <a:gd name="connsiteY31" fmla="*/ 56582 h 255072"/>
                <a:gd name="connsiteX32" fmla="*/ 99151 w 217079"/>
                <a:gd name="connsiteY32" fmla="*/ 12908 h 255072"/>
                <a:gd name="connsiteX33" fmla="*/ 9443 w 217079"/>
                <a:gd name="connsiteY33" fmla="*/ 64845 h 2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79" h="255072">
                  <a:moveTo>
                    <a:pt x="113315" y="255072"/>
                  </a:moveTo>
                  <a:cubicBezTo>
                    <a:pt x="112488" y="255078"/>
                    <a:pt x="111674" y="254866"/>
                    <a:pt x="110955" y="254459"/>
                  </a:cubicBezTo>
                  <a:lnTo>
                    <a:pt x="2361" y="191758"/>
                  </a:lnTo>
                  <a:cubicBezTo>
                    <a:pt x="894" y="190911"/>
                    <a:pt x="-7" y="189343"/>
                    <a:pt x="0" y="187650"/>
                  </a:cubicBezTo>
                  <a:lnTo>
                    <a:pt x="0" y="62248"/>
                  </a:lnTo>
                  <a:cubicBezTo>
                    <a:pt x="-7" y="60554"/>
                    <a:pt x="894" y="58987"/>
                    <a:pt x="2361" y="58140"/>
                  </a:cubicBezTo>
                  <a:lnTo>
                    <a:pt x="101512" y="633"/>
                  </a:lnTo>
                  <a:cubicBezTo>
                    <a:pt x="102972" y="-211"/>
                    <a:pt x="104772" y="-211"/>
                    <a:pt x="106233" y="633"/>
                  </a:cubicBezTo>
                  <a:cubicBezTo>
                    <a:pt x="107700" y="1479"/>
                    <a:pt x="108600" y="3047"/>
                    <a:pt x="108594" y="4740"/>
                  </a:cubicBezTo>
                  <a:lnTo>
                    <a:pt x="108594" y="59084"/>
                  </a:lnTo>
                  <a:cubicBezTo>
                    <a:pt x="108600" y="60778"/>
                    <a:pt x="107700" y="62345"/>
                    <a:pt x="106233" y="63192"/>
                  </a:cubicBezTo>
                  <a:lnTo>
                    <a:pt x="56658" y="92135"/>
                  </a:lnTo>
                  <a:lnTo>
                    <a:pt x="56658" y="157621"/>
                  </a:lnTo>
                  <a:lnTo>
                    <a:pt x="113315" y="190341"/>
                  </a:lnTo>
                  <a:lnTo>
                    <a:pt x="162749" y="162012"/>
                  </a:lnTo>
                  <a:cubicBezTo>
                    <a:pt x="164210" y="161169"/>
                    <a:pt x="166010" y="161169"/>
                    <a:pt x="167470" y="162012"/>
                  </a:cubicBezTo>
                  <a:lnTo>
                    <a:pt x="214685" y="189255"/>
                  </a:lnTo>
                  <a:cubicBezTo>
                    <a:pt x="216954" y="190541"/>
                    <a:pt x="217751" y="193422"/>
                    <a:pt x="216465" y="195691"/>
                  </a:cubicBezTo>
                  <a:cubicBezTo>
                    <a:pt x="216044" y="196434"/>
                    <a:pt x="215429" y="197049"/>
                    <a:pt x="214685" y="197471"/>
                  </a:cubicBezTo>
                  <a:lnTo>
                    <a:pt x="115676" y="254459"/>
                  </a:lnTo>
                  <a:cubicBezTo>
                    <a:pt x="114956" y="254866"/>
                    <a:pt x="114142" y="255078"/>
                    <a:pt x="113315" y="255072"/>
                  </a:cubicBezTo>
                  <a:close/>
                  <a:moveTo>
                    <a:pt x="9443" y="184911"/>
                  </a:moveTo>
                  <a:lnTo>
                    <a:pt x="113315" y="244921"/>
                  </a:lnTo>
                  <a:lnTo>
                    <a:pt x="203023" y="192985"/>
                  </a:lnTo>
                  <a:lnTo>
                    <a:pt x="165251" y="171172"/>
                  </a:lnTo>
                  <a:lnTo>
                    <a:pt x="115676" y="199926"/>
                  </a:lnTo>
                  <a:cubicBezTo>
                    <a:pt x="114215" y="200769"/>
                    <a:pt x="112415" y="200769"/>
                    <a:pt x="110955" y="199926"/>
                  </a:cubicBezTo>
                  <a:lnTo>
                    <a:pt x="49575" y="164467"/>
                  </a:lnTo>
                  <a:cubicBezTo>
                    <a:pt x="48109" y="163621"/>
                    <a:pt x="47208" y="162053"/>
                    <a:pt x="47215" y="160360"/>
                  </a:cubicBezTo>
                  <a:lnTo>
                    <a:pt x="47215" y="89538"/>
                  </a:lnTo>
                  <a:cubicBezTo>
                    <a:pt x="47208" y="87844"/>
                    <a:pt x="48109" y="86277"/>
                    <a:pt x="49575" y="85430"/>
                  </a:cubicBezTo>
                  <a:lnTo>
                    <a:pt x="99151" y="56582"/>
                  </a:lnTo>
                  <a:lnTo>
                    <a:pt x="99151" y="12908"/>
                  </a:lnTo>
                  <a:lnTo>
                    <a:pt x="9443" y="64845"/>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2E3802EE-5C39-EFFA-9074-186923D59B19}"/>
                </a:ext>
              </a:extLst>
            </p:cNvPr>
            <p:cNvSpPr/>
            <p:nvPr/>
          </p:nvSpPr>
          <p:spPr>
            <a:xfrm>
              <a:off x="8187166" y="5584559"/>
              <a:ext cx="108593" cy="180951"/>
            </a:xfrm>
            <a:custGeom>
              <a:avLst/>
              <a:gdLst>
                <a:gd name="connsiteX0" fmla="*/ 103872 w 108593"/>
                <a:gd name="connsiteY0" fmla="*/ 180952 h 180951"/>
                <a:gd name="connsiteX1" fmla="*/ 101512 w 108593"/>
                <a:gd name="connsiteY1" fmla="*/ 180338 h 180951"/>
                <a:gd name="connsiteX2" fmla="*/ 54297 w 108593"/>
                <a:gd name="connsiteY2" fmla="*/ 153190 h 180951"/>
                <a:gd name="connsiteX3" fmla="*/ 52172 w 108593"/>
                <a:gd name="connsiteY3" fmla="*/ 149082 h 180951"/>
                <a:gd name="connsiteX4" fmla="*/ 52172 w 108593"/>
                <a:gd name="connsiteY4" fmla="*/ 91574 h 180951"/>
                <a:gd name="connsiteX5" fmla="*/ 2361 w 108593"/>
                <a:gd name="connsiteY5" fmla="*/ 63246 h 180951"/>
                <a:gd name="connsiteX6" fmla="*/ 0 w 108593"/>
                <a:gd name="connsiteY6" fmla="*/ 59138 h 180951"/>
                <a:gd name="connsiteX7" fmla="*/ 0 w 108593"/>
                <a:gd name="connsiteY7" fmla="*/ 4699 h 180951"/>
                <a:gd name="connsiteX8" fmla="*/ 2361 w 108593"/>
                <a:gd name="connsiteY8" fmla="*/ 592 h 180951"/>
                <a:gd name="connsiteX9" fmla="*/ 7082 w 108593"/>
                <a:gd name="connsiteY9" fmla="*/ 592 h 180951"/>
                <a:gd name="connsiteX10" fmla="*/ 106233 w 108593"/>
                <a:gd name="connsiteY10" fmla="*/ 57580 h 180951"/>
                <a:gd name="connsiteX11" fmla="*/ 108594 w 108593"/>
                <a:gd name="connsiteY11" fmla="*/ 61688 h 180951"/>
                <a:gd name="connsiteX12" fmla="*/ 108594 w 108593"/>
                <a:gd name="connsiteY12" fmla="*/ 176230 h 180951"/>
                <a:gd name="connsiteX13" fmla="*/ 103872 w 108593"/>
                <a:gd name="connsiteY13" fmla="*/ 180952 h 180951"/>
                <a:gd name="connsiteX14" fmla="*/ 61379 w 108593"/>
                <a:gd name="connsiteY14" fmla="*/ 146391 h 180951"/>
                <a:gd name="connsiteX15" fmla="*/ 99151 w 108593"/>
                <a:gd name="connsiteY15" fmla="*/ 168015 h 180951"/>
                <a:gd name="connsiteX16" fmla="*/ 99151 w 108593"/>
                <a:gd name="connsiteY16" fmla="*/ 64426 h 180951"/>
                <a:gd name="connsiteX17" fmla="*/ 9443 w 108593"/>
                <a:gd name="connsiteY17" fmla="*/ 12868 h 180951"/>
                <a:gd name="connsiteX18" fmla="*/ 9443 w 108593"/>
                <a:gd name="connsiteY18" fmla="*/ 56447 h 180951"/>
                <a:gd name="connsiteX19" fmla="*/ 59018 w 108593"/>
                <a:gd name="connsiteY19" fmla="*/ 84776 h 180951"/>
                <a:gd name="connsiteX20" fmla="*/ 61379 w 108593"/>
                <a:gd name="connsiteY20" fmla="*/ 88836 h 1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593" h="180951">
                  <a:moveTo>
                    <a:pt x="103872" y="180952"/>
                  </a:moveTo>
                  <a:cubicBezTo>
                    <a:pt x="103045" y="180958"/>
                    <a:pt x="102231" y="180746"/>
                    <a:pt x="101512" y="180338"/>
                  </a:cubicBezTo>
                  <a:lnTo>
                    <a:pt x="54297" y="153190"/>
                  </a:lnTo>
                  <a:cubicBezTo>
                    <a:pt x="52812" y="152387"/>
                    <a:pt x="51969" y="150758"/>
                    <a:pt x="52172" y="149082"/>
                  </a:cubicBezTo>
                  <a:lnTo>
                    <a:pt x="52172" y="91574"/>
                  </a:lnTo>
                  <a:lnTo>
                    <a:pt x="2361" y="63246"/>
                  </a:lnTo>
                  <a:cubicBezTo>
                    <a:pt x="894" y="62399"/>
                    <a:pt x="-7" y="60831"/>
                    <a:pt x="0" y="59138"/>
                  </a:cubicBezTo>
                  <a:lnTo>
                    <a:pt x="0" y="4699"/>
                  </a:lnTo>
                  <a:cubicBezTo>
                    <a:pt x="-7" y="3006"/>
                    <a:pt x="894" y="1439"/>
                    <a:pt x="2361" y="592"/>
                  </a:cubicBezTo>
                  <a:cubicBezTo>
                    <a:pt x="3836" y="-197"/>
                    <a:pt x="5607" y="-197"/>
                    <a:pt x="7082" y="592"/>
                  </a:cubicBezTo>
                  <a:lnTo>
                    <a:pt x="106233" y="57580"/>
                  </a:lnTo>
                  <a:cubicBezTo>
                    <a:pt x="107700" y="58427"/>
                    <a:pt x="108600" y="59994"/>
                    <a:pt x="108594" y="61688"/>
                  </a:cubicBezTo>
                  <a:lnTo>
                    <a:pt x="108594" y="176230"/>
                  </a:lnTo>
                  <a:cubicBezTo>
                    <a:pt x="108594" y="178838"/>
                    <a:pt x="106480" y="180952"/>
                    <a:pt x="103872" y="180952"/>
                  </a:cubicBezTo>
                  <a:close/>
                  <a:moveTo>
                    <a:pt x="61379" y="146391"/>
                  </a:moveTo>
                  <a:lnTo>
                    <a:pt x="99151" y="168015"/>
                  </a:lnTo>
                  <a:lnTo>
                    <a:pt x="99151" y="64426"/>
                  </a:lnTo>
                  <a:lnTo>
                    <a:pt x="9443" y="12868"/>
                  </a:lnTo>
                  <a:lnTo>
                    <a:pt x="9443" y="56447"/>
                  </a:lnTo>
                  <a:lnTo>
                    <a:pt x="59018" y="84776"/>
                  </a:lnTo>
                  <a:cubicBezTo>
                    <a:pt x="60470" y="85614"/>
                    <a:pt x="61369" y="87159"/>
                    <a:pt x="61379" y="88836"/>
                  </a:cubicBez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C644C7BE-8636-A790-7122-41AE7528900E}"/>
                </a:ext>
              </a:extLst>
            </p:cNvPr>
            <p:cNvSpPr/>
            <p:nvPr/>
          </p:nvSpPr>
          <p:spPr>
            <a:xfrm>
              <a:off x="8158837" y="5673726"/>
              <a:ext cx="55382" cy="70822"/>
            </a:xfrm>
            <a:custGeom>
              <a:avLst/>
              <a:gdLst>
                <a:gd name="connsiteX0" fmla="*/ 0 w 55382"/>
                <a:gd name="connsiteY0" fmla="*/ 70822 h 70822"/>
                <a:gd name="connsiteX1" fmla="*/ 0 w 55382"/>
                <a:gd name="connsiteY1" fmla="*/ 0 h 70822"/>
                <a:gd name="connsiteX2" fmla="*/ 9443 w 55382"/>
                <a:gd name="connsiteY2" fmla="*/ 0 h 70822"/>
                <a:gd name="connsiteX3" fmla="*/ 9443 w 55382"/>
                <a:gd name="connsiteY3" fmla="*/ 32248 h 70822"/>
                <a:gd name="connsiteX4" fmla="*/ 40132 w 55382"/>
                <a:gd name="connsiteY4" fmla="*/ 0 h 70822"/>
                <a:gd name="connsiteX5" fmla="*/ 52597 w 55382"/>
                <a:gd name="connsiteY5" fmla="*/ 0 h 70822"/>
                <a:gd name="connsiteX6" fmla="*/ 20586 w 55382"/>
                <a:gd name="connsiteY6" fmla="*/ 34467 h 70822"/>
                <a:gd name="connsiteX7" fmla="*/ 55383 w 55382"/>
                <a:gd name="connsiteY7" fmla="*/ 70822 h 70822"/>
                <a:gd name="connsiteX8" fmla="*/ 42493 w 55382"/>
                <a:gd name="connsiteY8" fmla="*/ 70822 h 70822"/>
                <a:gd name="connsiteX9" fmla="*/ 9443 w 55382"/>
                <a:gd name="connsiteY9" fmla="*/ 37772 h 70822"/>
                <a:gd name="connsiteX10" fmla="*/ 9443 w 55382"/>
                <a:gd name="connsiteY10" fmla="*/ 70822 h 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2" h="70822">
                  <a:moveTo>
                    <a:pt x="0" y="70822"/>
                  </a:moveTo>
                  <a:lnTo>
                    <a:pt x="0" y="0"/>
                  </a:lnTo>
                  <a:lnTo>
                    <a:pt x="9443" y="0"/>
                  </a:lnTo>
                  <a:lnTo>
                    <a:pt x="9443" y="32248"/>
                  </a:lnTo>
                  <a:lnTo>
                    <a:pt x="40132" y="0"/>
                  </a:lnTo>
                  <a:lnTo>
                    <a:pt x="52597" y="0"/>
                  </a:lnTo>
                  <a:lnTo>
                    <a:pt x="20586" y="34467"/>
                  </a:lnTo>
                  <a:lnTo>
                    <a:pt x="55383" y="70822"/>
                  </a:lnTo>
                  <a:lnTo>
                    <a:pt x="42493" y="70822"/>
                  </a:lnTo>
                  <a:lnTo>
                    <a:pt x="9443" y="37772"/>
                  </a:lnTo>
                  <a:lnTo>
                    <a:pt x="9443" y="70822"/>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pic>
        <p:nvPicPr>
          <p:cNvPr id="126" name="Picture 125">
            <a:extLst>
              <a:ext uri="{FF2B5EF4-FFF2-40B4-BE49-F238E27FC236}">
                <a16:creationId xmlns:a16="http://schemas.microsoft.com/office/drawing/2014/main" id="{11E9EAE1-AB6D-BD28-F1F6-CBC261C7499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826924" y="4898676"/>
            <a:ext cx="393191" cy="390032"/>
          </a:xfrm>
          <a:prstGeom prst="rect">
            <a:avLst/>
          </a:prstGeom>
        </p:spPr>
      </p:pic>
      <p:pic>
        <p:nvPicPr>
          <p:cNvPr id="129" name="Picture 4">
            <a:extLst>
              <a:ext uri="{FF2B5EF4-FFF2-40B4-BE49-F238E27FC236}">
                <a16:creationId xmlns:a16="http://schemas.microsoft.com/office/drawing/2014/main" id="{3B11756C-64A1-18DF-6C07-A6D4D260F083}"/>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7828" y="4867165"/>
            <a:ext cx="376388" cy="3475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769441"/>
          </a:xfrm>
        </p:spPr>
        <p:txBody>
          <a:bodyPr/>
          <a:lstStyle/>
          <a:p>
            <a:r>
              <a:rPr lang="en-US" sz="3200" b="1">
                <a:gradFill>
                  <a:gsLst>
                    <a:gs pos="0">
                      <a:schemeClr val="accent1"/>
                    </a:gs>
                    <a:gs pos="100000">
                      <a:srgbClr val="CD98CF"/>
                    </a:gs>
                  </a:gsLst>
                  <a:lin ang="2700000" scaled="1"/>
                </a:gradFill>
                <a:latin typeface="Segoe UI Semibold"/>
                <a:cs typeface="+mn-cs"/>
              </a:rPr>
              <a:t>Azure Arc-enabled Kubernetes</a:t>
            </a:r>
            <a:br>
              <a:rPr lang="en-US" sz="3200"/>
            </a:br>
            <a:r>
              <a:rPr lang="en-US" sz="1800" spc="0">
                <a:latin typeface="+mn-lt"/>
                <a:cs typeface="Segoe UI"/>
              </a:rPr>
              <a:t>Connect, manage, and operate Kubernetes clusters and applications running anywhere using Azure Arc</a:t>
            </a:r>
            <a:endParaRPr lang="en-US" sz="3200" spc="0">
              <a:latin typeface="+mn-lt"/>
              <a:cs typeface="Segoe UI"/>
            </a:endParaRPr>
          </a:p>
        </p:txBody>
      </p:sp>
      <p:sp>
        <p:nvSpPr>
          <p:cNvPr id="54" name="Rectangle 53">
            <a:extLst>
              <a:ext uri="{FF2B5EF4-FFF2-40B4-BE49-F238E27FC236}">
                <a16:creationId xmlns:a16="http://schemas.microsoft.com/office/drawing/2014/main" id="{F9F41619-1F00-C3D8-101B-9493F6ECBAE0}"/>
              </a:ext>
            </a:extLst>
          </p:cNvPr>
          <p:cNvSpPr/>
          <p:nvPr/>
        </p:nvSpPr>
        <p:spPr bwMode="auto">
          <a:xfrm>
            <a:off x="1156422" y="2021793"/>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rPr>
              <a:t>AKS on Azure Stack HCI or Windows Server</a:t>
            </a:r>
          </a:p>
        </p:txBody>
      </p:sp>
      <p:sp>
        <p:nvSpPr>
          <p:cNvPr id="55" name="Rectangle 54">
            <a:extLst>
              <a:ext uri="{FF2B5EF4-FFF2-40B4-BE49-F238E27FC236}">
                <a16:creationId xmlns:a16="http://schemas.microsoft.com/office/drawing/2014/main" id="{21038243-187A-15EB-5FF8-E1B050714569}"/>
              </a:ext>
            </a:extLst>
          </p:cNvPr>
          <p:cNvSpPr/>
          <p:nvPr/>
        </p:nvSpPr>
        <p:spPr bwMode="auto">
          <a:xfrm>
            <a:off x="3687474" y="2019192"/>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rPr>
              <a:t>Multiple 3P Kubernetes flavors supported</a:t>
            </a:r>
          </a:p>
        </p:txBody>
      </p:sp>
      <p:sp>
        <p:nvSpPr>
          <p:cNvPr id="56" name="Rectangle 55">
            <a:extLst>
              <a:ext uri="{FF2B5EF4-FFF2-40B4-BE49-F238E27FC236}">
                <a16:creationId xmlns:a16="http://schemas.microsoft.com/office/drawing/2014/main" id="{977DFDF5-EC07-4596-B0C7-0F9FC99ED99D}"/>
              </a:ext>
            </a:extLst>
          </p:cNvPr>
          <p:cNvSpPr/>
          <p:nvPr/>
        </p:nvSpPr>
        <p:spPr bwMode="auto">
          <a:xfrm>
            <a:off x="6218526" y="2019192"/>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rPr>
              <a:t>Deploy apps and configurations at-scale with </a:t>
            </a:r>
            <a:r>
              <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rPr>
              <a:t>GitOps</a:t>
            </a: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endParaRPr>
          </a:p>
        </p:txBody>
      </p:sp>
      <p:sp>
        <p:nvSpPr>
          <p:cNvPr id="57" name="Rectangle 56">
            <a:extLst>
              <a:ext uri="{FF2B5EF4-FFF2-40B4-BE49-F238E27FC236}">
                <a16:creationId xmlns:a16="http://schemas.microsoft.com/office/drawing/2014/main" id="{E1006C5F-1EC0-BA59-9EB7-9156CEE35B53}"/>
              </a:ext>
            </a:extLst>
          </p:cNvPr>
          <p:cNvSpPr/>
          <p:nvPr/>
        </p:nvSpPr>
        <p:spPr bwMode="auto">
          <a:xfrm>
            <a:off x="8749578" y="2019192"/>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anose="020B0502040204020203" pitchFamily="34" charset="0"/>
              </a:rPr>
              <a:t>Secure, govern, and monitor all your clusters, from Azure</a:t>
            </a:r>
          </a:p>
        </p:txBody>
      </p:sp>
      <p:sp>
        <p:nvSpPr>
          <p:cNvPr id="137" name="TextBox 1090">
            <a:extLst>
              <a:ext uri="{FF2B5EF4-FFF2-40B4-BE49-F238E27FC236}">
                <a16:creationId xmlns:a16="http://schemas.microsoft.com/office/drawing/2014/main" id="{5D1F00FC-E098-D4AE-C3AF-255789C894C0}"/>
              </a:ext>
            </a:extLst>
          </p:cNvPr>
          <p:cNvSpPr txBox="1"/>
          <p:nvPr/>
        </p:nvSpPr>
        <p:spPr>
          <a:xfrm>
            <a:off x="1640920" y="5251761"/>
            <a:ext cx="453850" cy="230832"/>
          </a:xfrm>
          <a:prstGeom prst="rect">
            <a:avLst/>
          </a:prstGeom>
          <a:noFill/>
        </p:spPr>
        <p:txBody>
          <a:bodyPr wrap="square"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AKS</a:t>
            </a:r>
          </a:p>
        </p:txBody>
      </p:sp>
      <p:sp>
        <p:nvSpPr>
          <p:cNvPr id="136" name="TextBox 1090">
            <a:extLst>
              <a:ext uri="{FF2B5EF4-FFF2-40B4-BE49-F238E27FC236}">
                <a16:creationId xmlns:a16="http://schemas.microsoft.com/office/drawing/2014/main" id="{A911BB92-8563-E0E5-71AE-7E196ED48F75}"/>
              </a:ext>
            </a:extLst>
          </p:cNvPr>
          <p:cNvSpPr txBox="1"/>
          <p:nvPr/>
        </p:nvSpPr>
        <p:spPr>
          <a:xfrm>
            <a:off x="2155269" y="5254695"/>
            <a:ext cx="1005840" cy="230832"/>
          </a:xfrm>
          <a:prstGeom prst="rect">
            <a:avLst/>
          </a:prstGeom>
          <a:noFill/>
        </p:spPr>
        <p:txBody>
          <a:bodyPr wrap="square"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Kubernetes</a:t>
            </a:r>
          </a:p>
        </p:txBody>
      </p:sp>
      <p:sp>
        <p:nvSpPr>
          <p:cNvPr id="128" name="TextBox 1090">
            <a:extLst>
              <a:ext uri="{FF2B5EF4-FFF2-40B4-BE49-F238E27FC236}">
                <a16:creationId xmlns:a16="http://schemas.microsoft.com/office/drawing/2014/main" id="{AADC7C65-FFE7-6F9C-00A2-F8B66CBCE634}"/>
              </a:ext>
            </a:extLst>
          </p:cNvPr>
          <p:cNvSpPr txBox="1"/>
          <p:nvPr/>
        </p:nvSpPr>
        <p:spPr>
          <a:xfrm>
            <a:off x="3072316" y="5251761"/>
            <a:ext cx="1005840" cy="230832"/>
          </a:xfrm>
          <a:prstGeom prst="rect">
            <a:avLst/>
          </a:prstGeom>
          <a:noFill/>
        </p:spPr>
        <p:txBody>
          <a:bodyPr wrap="square"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OpenShift</a:t>
            </a:r>
          </a:p>
        </p:txBody>
      </p:sp>
      <p:sp>
        <p:nvSpPr>
          <p:cNvPr id="124" name="Rectangle 123">
            <a:extLst>
              <a:ext uri="{FF2B5EF4-FFF2-40B4-BE49-F238E27FC236}">
                <a16:creationId xmlns:a16="http://schemas.microsoft.com/office/drawing/2014/main" id="{D4CB43BA-A565-53FF-173C-2900EDF39509}"/>
              </a:ext>
            </a:extLst>
          </p:cNvPr>
          <p:cNvSpPr/>
          <p:nvPr/>
        </p:nvSpPr>
        <p:spPr>
          <a:xfrm>
            <a:off x="3909725" y="5251761"/>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EKS</a:t>
            </a:r>
          </a:p>
        </p:txBody>
      </p:sp>
      <p:sp>
        <p:nvSpPr>
          <p:cNvPr id="123" name="TextBox 122">
            <a:extLst>
              <a:ext uri="{FF2B5EF4-FFF2-40B4-BE49-F238E27FC236}">
                <a16:creationId xmlns:a16="http://schemas.microsoft.com/office/drawing/2014/main" id="{E04C0134-1764-EC93-294D-E3E215D05810}"/>
              </a:ext>
            </a:extLst>
          </p:cNvPr>
          <p:cNvSpPr txBox="1"/>
          <p:nvPr/>
        </p:nvSpPr>
        <p:spPr>
          <a:xfrm>
            <a:off x="4646727" y="5273405"/>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GKE</a:t>
            </a:r>
          </a:p>
        </p:txBody>
      </p:sp>
      <p:sp>
        <p:nvSpPr>
          <p:cNvPr id="88" name="TextBox 87">
            <a:extLst>
              <a:ext uri="{FF2B5EF4-FFF2-40B4-BE49-F238E27FC236}">
                <a16:creationId xmlns:a16="http://schemas.microsoft.com/office/drawing/2014/main" id="{BD3F9718-C8D8-4FD9-AC61-6048DB489491}"/>
              </a:ext>
            </a:extLst>
          </p:cNvPr>
          <p:cNvSpPr txBox="1"/>
          <p:nvPr/>
        </p:nvSpPr>
        <p:spPr>
          <a:xfrm>
            <a:off x="5509344" y="5267727"/>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VMware Tanzu</a:t>
            </a:r>
          </a:p>
        </p:txBody>
      </p:sp>
      <p:pic>
        <p:nvPicPr>
          <p:cNvPr id="144" name="Picture 143" descr="Nutanix">
            <a:extLst>
              <a:ext uri="{FF2B5EF4-FFF2-40B4-BE49-F238E27FC236}">
                <a16:creationId xmlns:a16="http://schemas.microsoft.com/office/drawing/2014/main" id="{B869F855-890C-0662-3725-3BDBFA7A85FE}"/>
              </a:ext>
            </a:extLst>
          </p:cNvPr>
          <p:cNvPicPr>
            <a:picLocks noChangeAspect="1"/>
          </p:cNvPicPr>
          <p:nvPr/>
        </p:nvPicPr>
        <p:blipFill rotWithShape="1">
          <a:blip r:embed="rId10"/>
          <a:srcRect l="5511" r="6615"/>
          <a:stretch/>
        </p:blipFill>
        <p:spPr>
          <a:xfrm>
            <a:off x="6601337" y="4983782"/>
            <a:ext cx="935430" cy="290681"/>
          </a:xfrm>
          <a:prstGeom prst="rect">
            <a:avLst/>
          </a:prstGeom>
        </p:spPr>
      </p:pic>
      <p:grpSp>
        <p:nvGrpSpPr>
          <p:cNvPr id="143" name="Group 142" descr="Platform9">
            <a:extLst>
              <a:ext uri="{FF2B5EF4-FFF2-40B4-BE49-F238E27FC236}">
                <a16:creationId xmlns:a16="http://schemas.microsoft.com/office/drawing/2014/main" id="{7679D0AB-9B26-F4BF-1EB7-F6E61B20A903}"/>
              </a:ext>
            </a:extLst>
          </p:cNvPr>
          <p:cNvGrpSpPr/>
          <p:nvPr/>
        </p:nvGrpSpPr>
        <p:grpSpPr>
          <a:xfrm>
            <a:off x="7853385" y="4921897"/>
            <a:ext cx="1316567" cy="367700"/>
            <a:chOff x="8335432" y="5095277"/>
            <a:chExt cx="1316567" cy="367700"/>
          </a:xfrm>
        </p:grpSpPr>
        <p:pic>
          <p:nvPicPr>
            <p:cNvPr id="146" name="Picture 145">
              <a:extLst>
                <a:ext uri="{FF2B5EF4-FFF2-40B4-BE49-F238E27FC236}">
                  <a16:creationId xmlns:a16="http://schemas.microsoft.com/office/drawing/2014/main" id="{1B0E15EA-D16A-922C-557C-8A15C099C396}"/>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8335432" y="5095277"/>
              <a:ext cx="1316567" cy="367700"/>
            </a:xfrm>
            <a:prstGeom prst="rect">
              <a:avLst/>
            </a:prstGeom>
          </p:spPr>
        </p:pic>
        <p:pic>
          <p:nvPicPr>
            <p:cNvPr id="147" name="Picture 146">
              <a:extLst>
                <a:ext uri="{FF2B5EF4-FFF2-40B4-BE49-F238E27FC236}">
                  <a16:creationId xmlns:a16="http://schemas.microsoft.com/office/drawing/2014/main" id="{6D935DD9-279B-8111-3238-59820B4E809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a:xfrm>
              <a:off x="8707261" y="5095277"/>
              <a:ext cx="847496" cy="367700"/>
            </a:xfrm>
            <a:prstGeom prst="rect">
              <a:avLst/>
            </a:prstGeom>
          </p:spPr>
        </p:pic>
      </p:grpSp>
      <p:pic>
        <p:nvPicPr>
          <p:cNvPr id="145" name="Picture 6" descr="Canonical">
            <a:extLst>
              <a:ext uri="{FF2B5EF4-FFF2-40B4-BE49-F238E27FC236}">
                <a16:creationId xmlns:a16="http://schemas.microsoft.com/office/drawing/2014/main" id="{021F8D79-F730-7B47-DB09-AA5AEDD822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6570" y="4765316"/>
            <a:ext cx="1064510" cy="66531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Rancher">
            <a:extLst>
              <a:ext uri="{FF2B5EF4-FFF2-40B4-BE49-F238E27FC236}">
                <a16:creationId xmlns:a16="http://schemas.microsoft.com/office/drawing/2014/main" id="{D08BFC0B-B6E5-FADD-99CF-91676FD398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18077" y="5777566"/>
            <a:ext cx="1051265" cy="15481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1" descr="WNDRVR">
            <a:extLst>
              <a:ext uri="{FF2B5EF4-FFF2-40B4-BE49-F238E27FC236}">
                <a16:creationId xmlns:a16="http://schemas.microsoft.com/office/drawing/2014/main" id="{71276041-E36C-6462-2809-2545F706B9B7}"/>
              </a:ext>
            </a:extLst>
          </p:cNvPr>
          <p:cNvPicPr>
            <a:picLocks noChangeAspect="1"/>
          </p:cNvPicPr>
          <p:nvPr/>
        </p:nvPicPr>
        <p:blipFill rotWithShape="1">
          <a:blip r:embed="rId16">
            <a:duotone>
              <a:schemeClr val="accent1">
                <a:shade val="45000"/>
                <a:satMod val="135000"/>
              </a:schemeClr>
              <a:prstClr val="white"/>
            </a:duotone>
          </a:blip>
          <a:srcRect l="10682" r="11245"/>
          <a:stretch/>
        </p:blipFill>
        <p:spPr>
          <a:xfrm>
            <a:off x="4845130" y="5632639"/>
            <a:ext cx="785283" cy="444668"/>
          </a:xfrm>
          <a:prstGeom prst="rect">
            <a:avLst/>
          </a:prstGeom>
        </p:spPr>
      </p:pic>
      <p:pic>
        <p:nvPicPr>
          <p:cNvPr id="139" name="Picture 7" descr="Kublr">
            <a:extLst>
              <a:ext uri="{FF2B5EF4-FFF2-40B4-BE49-F238E27FC236}">
                <a16:creationId xmlns:a16="http://schemas.microsoft.com/office/drawing/2014/main" id="{868DCB2B-274C-66C0-11D3-26478A7DA924}"/>
              </a:ext>
            </a:extLst>
          </p:cNvPr>
          <p:cNvPicPr>
            <a:picLocks noChangeAspect="1"/>
          </p:cNvPicPr>
          <p:nvPr/>
        </p:nvPicPr>
        <p:blipFill>
          <a:blip r:embed="rId17">
            <a:duotone>
              <a:schemeClr val="accent1">
                <a:shade val="45000"/>
                <a:satMod val="135000"/>
              </a:schemeClr>
              <a:prstClr val="white"/>
            </a:duotone>
          </a:blip>
          <a:stretch>
            <a:fillRect/>
          </a:stretch>
        </p:blipFill>
        <p:spPr>
          <a:xfrm>
            <a:off x="5906201" y="5728389"/>
            <a:ext cx="850016" cy="253169"/>
          </a:xfrm>
          <a:prstGeom prst="rect">
            <a:avLst/>
          </a:prstGeom>
        </p:spPr>
      </p:pic>
      <p:pic>
        <p:nvPicPr>
          <p:cNvPr id="141" name="Picture 8" descr="Mirantis">
            <a:extLst>
              <a:ext uri="{FF2B5EF4-FFF2-40B4-BE49-F238E27FC236}">
                <a16:creationId xmlns:a16="http://schemas.microsoft.com/office/drawing/2014/main" id="{CFC10073-64AB-1489-32F0-2A6EFB2A15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32004" y="5799985"/>
            <a:ext cx="991869" cy="109977"/>
          </a:xfrm>
          <a:prstGeom prst="rect">
            <a:avLst/>
          </a:prstGeom>
          <a:noFill/>
          <a:extLst>
            <a:ext uri="{909E8E84-426E-40DD-AFC4-6F175D3DCCD1}">
              <a14:hiddenFill xmlns:a14="http://schemas.microsoft.com/office/drawing/2010/main">
                <a:solidFill>
                  <a:srgbClr val="FFFFFF"/>
                </a:solidFill>
              </a14:hiddenFill>
            </a:ext>
          </a:extLst>
        </p:spPr>
      </p:pic>
      <p:pic>
        <p:nvPicPr>
          <p:cNvPr id="112" name="Graphic 111">
            <a:extLst>
              <a:ext uri="{FF2B5EF4-FFF2-40B4-BE49-F238E27FC236}">
                <a16:creationId xmlns:a16="http://schemas.microsoft.com/office/drawing/2014/main" id="{23771219-C4C4-44CA-A189-DB0984CF8069}"/>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68754" y="2442134"/>
            <a:ext cx="647648" cy="647648"/>
          </a:xfrm>
          <a:prstGeom prst="rect">
            <a:avLst/>
          </a:prstGeom>
        </p:spPr>
      </p:pic>
      <p:pic>
        <p:nvPicPr>
          <p:cNvPr id="5" name="Graphic 4">
            <a:extLst>
              <a:ext uri="{FF2B5EF4-FFF2-40B4-BE49-F238E27FC236}">
                <a16:creationId xmlns:a16="http://schemas.microsoft.com/office/drawing/2014/main" id="{176343FF-BBBB-3882-7773-1414025B2F24}"/>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94477" y="2442134"/>
            <a:ext cx="609890" cy="647648"/>
          </a:xfrm>
          <a:prstGeom prst="rect">
            <a:avLst/>
          </a:prstGeom>
        </p:spPr>
      </p:pic>
      <p:grpSp>
        <p:nvGrpSpPr>
          <p:cNvPr id="77" name="Group 76">
            <a:extLst>
              <a:ext uri="{FF2B5EF4-FFF2-40B4-BE49-F238E27FC236}">
                <a16:creationId xmlns:a16="http://schemas.microsoft.com/office/drawing/2014/main" id="{5E49657A-75DE-BDB3-655D-46A96C93B94B}"/>
              </a:ext>
              <a:ext uri="{C183D7F6-B498-43B3-948B-1728B52AA6E4}">
                <adec:decorative xmlns:adec="http://schemas.microsoft.com/office/drawing/2017/decorative" val="1"/>
              </a:ext>
            </a:extLst>
          </p:cNvPr>
          <p:cNvGrpSpPr/>
          <p:nvPr/>
        </p:nvGrpSpPr>
        <p:grpSpPr>
          <a:xfrm>
            <a:off x="7065752" y="2441140"/>
            <a:ext cx="591548" cy="649636"/>
            <a:chOff x="10986455" y="4696218"/>
            <a:chExt cx="348611" cy="407749"/>
          </a:xfrm>
        </p:grpSpPr>
        <p:sp>
          <p:nvSpPr>
            <p:cNvPr id="78" name="Oval 1152">
              <a:extLst>
                <a:ext uri="{FF2B5EF4-FFF2-40B4-BE49-F238E27FC236}">
                  <a16:creationId xmlns:a16="http://schemas.microsoft.com/office/drawing/2014/main" id="{D3AE95EA-B8B2-E36B-ECD2-C691222AED48}"/>
                </a:ext>
              </a:extLst>
            </p:cNvPr>
            <p:cNvSpPr>
              <a:spLocks noChangeArrowheads="1"/>
            </p:cNvSpPr>
            <p:nvPr/>
          </p:nvSpPr>
          <p:spPr bwMode="auto">
            <a:xfrm>
              <a:off x="10986455" y="4710224"/>
              <a:ext cx="301921" cy="298808"/>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79" name="Freeform 1153">
              <a:extLst>
                <a:ext uri="{FF2B5EF4-FFF2-40B4-BE49-F238E27FC236}">
                  <a16:creationId xmlns:a16="http://schemas.microsoft.com/office/drawing/2014/main" id="{34CDDF24-57FE-1352-AD4C-03B0BA9C8272}"/>
                </a:ext>
              </a:extLst>
            </p:cNvPr>
            <p:cNvSpPr>
              <a:spLocks/>
            </p:cNvSpPr>
            <p:nvPr/>
          </p:nvSpPr>
          <p:spPr bwMode="auto">
            <a:xfrm>
              <a:off x="10991124" y="4696218"/>
              <a:ext cx="343942" cy="407749"/>
            </a:xfrm>
            <a:custGeom>
              <a:avLst/>
              <a:gdLst>
                <a:gd name="T0" fmla="*/ 257 w 298"/>
                <a:gd name="T1" fmla="*/ 0 h 354"/>
                <a:gd name="T2" fmla="*/ 228 w 298"/>
                <a:gd name="T3" fmla="*/ 29 h 354"/>
                <a:gd name="T4" fmla="*/ 228 w 298"/>
                <a:gd name="T5" fmla="*/ 30 h 354"/>
                <a:gd name="T6" fmla="*/ 233 w 298"/>
                <a:gd name="T7" fmla="*/ 35 h 354"/>
                <a:gd name="T8" fmla="*/ 265 w 298"/>
                <a:gd name="T9" fmla="*/ 83 h 354"/>
                <a:gd name="T10" fmla="*/ 277 w 298"/>
                <a:gd name="T11" fmla="*/ 142 h 354"/>
                <a:gd name="T12" fmla="*/ 265 w 298"/>
                <a:gd name="T13" fmla="*/ 200 h 354"/>
                <a:gd name="T14" fmla="*/ 233 w 298"/>
                <a:gd name="T15" fmla="*/ 248 h 354"/>
                <a:gd name="T16" fmla="*/ 185 w 298"/>
                <a:gd name="T17" fmla="*/ 281 h 354"/>
                <a:gd name="T18" fmla="*/ 126 w 298"/>
                <a:gd name="T19" fmla="*/ 293 h 354"/>
                <a:gd name="T20" fmla="*/ 67 w 298"/>
                <a:gd name="T21" fmla="*/ 281 h 354"/>
                <a:gd name="T22" fmla="*/ 19 w 298"/>
                <a:gd name="T23" fmla="*/ 248 h 354"/>
                <a:gd name="T24" fmla="*/ 14 w 298"/>
                <a:gd name="T25" fmla="*/ 243 h 354"/>
                <a:gd name="T26" fmla="*/ 0 w 298"/>
                <a:gd name="T27" fmla="*/ 258 h 354"/>
                <a:gd name="T28" fmla="*/ 115 w 298"/>
                <a:gd name="T29" fmla="*/ 313 h 354"/>
                <a:gd name="T30" fmla="*/ 115 w 298"/>
                <a:gd name="T31" fmla="*/ 334 h 354"/>
                <a:gd name="T32" fmla="*/ 34 w 298"/>
                <a:gd name="T33" fmla="*/ 334 h 354"/>
                <a:gd name="T34" fmla="*/ 34 w 298"/>
                <a:gd name="T35" fmla="*/ 354 h 354"/>
                <a:gd name="T36" fmla="*/ 215 w 298"/>
                <a:gd name="T37" fmla="*/ 354 h 354"/>
                <a:gd name="T38" fmla="*/ 215 w 298"/>
                <a:gd name="T39" fmla="*/ 334 h 354"/>
                <a:gd name="T40" fmla="*/ 135 w 298"/>
                <a:gd name="T41" fmla="*/ 334 h 354"/>
                <a:gd name="T42" fmla="*/ 135 w 298"/>
                <a:gd name="T43" fmla="*/ 314 h 354"/>
                <a:gd name="T44" fmla="*/ 298 w 298"/>
                <a:gd name="T45" fmla="*/ 142 h 354"/>
                <a:gd name="T46" fmla="*/ 257 w 298"/>
                <a:gd name="T47" fmla="*/ 30 h 354"/>
                <a:gd name="T48" fmla="*/ 272 w 298"/>
                <a:gd name="T49" fmla="*/ 15 h 354"/>
                <a:gd name="T50" fmla="*/ 257 w 298"/>
                <a:gd name="T5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8" h="354">
                  <a:moveTo>
                    <a:pt x="257" y="0"/>
                  </a:moveTo>
                  <a:cubicBezTo>
                    <a:pt x="228" y="29"/>
                    <a:pt x="228" y="29"/>
                    <a:pt x="228" y="29"/>
                  </a:cubicBezTo>
                  <a:cubicBezTo>
                    <a:pt x="228" y="30"/>
                    <a:pt x="228" y="30"/>
                    <a:pt x="228" y="30"/>
                  </a:cubicBezTo>
                  <a:cubicBezTo>
                    <a:pt x="230" y="31"/>
                    <a:pt x="231" y="33"/>
                    <a:pt x="233" y="35"/>
                  </a:cubicBezTo>
                  <a:cubicBezTo>
                    <a:pt x="247" y="49"/>
                    <a:pt x="258" y="65"/>
                    <a:pt x="265" y="83"/>
                  </a:cubicBezTo>
                  <a:cubicBezTo>
                    <a:pt x="273" y="102"/>
                    <a:pt x="277" y="121"/>
                    <a:pt x="277" y="142"/>
                  </a:cubicBezTo>
                  <a:cubicBezTo>
                    <a:pt x="277" y="162"/>
                    <a:pt x="273" y="182"/>
                    <a:pt x="265" y="200"/>
                  </a:cubicBezTo>
                  <a:cubicBezTo>
                    <a:pt x="258" y="218"/>
                    <a:pt x="247" y="235"/>
                    <a:pt x="233" y="248"/>
                  </a:cubicBezTo>
                  <a:cubicBezTo>
                    <a:pt x="219" y="262"/>
                    <a:pt x="203" y="273"/>
                    <a:pt x="185" y="281"/>
                  </a:cubicBezTo>
                  <a:cubicBezTo>
                    <a:pt x="166" y="289"/>
                    <a:pt x="147" y="293"/>
                    <a:pt x="126" y="293"/>
                  </a:cubicBezTo>
                  <a:cubicBezTo>
                    <a:pt x="105" y="293"/>
                    <a:pt x="85" y="289"/>
                    <a:pt x="67" y="281"/>
                  </a:cubicBezTo>
                  <a:cubicBezTo>
                    <a:pt x="49" y="273"/>
                    <a:pt x="33" y="262"/>
                    <a:pt x="19" y="248"/>
                  </a:cubicBezTo>
                  <a:cubicBezTo>
                    <a:pt x="17" y="247"/>
                    <a:pt x="15" y="245"/>
                    <a:pt x="14" y="243"/>
                  </a:cubicBezTo>
                  <a:cubicBezTo>
                    <a:pt x="0" y="258"/>
                    <a:pt x="0" y="258"/>
                    <a:pt x="0" y="258"/>
                  </a:cubicBezTo>
                  <a:cubicBezTo>
                    <a:pt x="29" y="290"/>
                    <a:pt x="69" y="310"/>
                    <a:pt x="115" y="313"/>
                  </a:cubicBezTo>
                  <a:cubicBezTo>
                    <a:pt x="115" y="334"/>
                    <a:pt x="115" y="334"/>
                    <a:pt x="115" y="334"/>
                  </a:cubicBezTo>
                  <a:cubicBezTo>
                    <a:pt x="34" y="334"/>
                    <a:pt x="34" y="334"/>
                    <a:pt x="34" y="334"/>
                  </a:cubicBezTo>
                  <a:cubicBezTo>
                    <a:pt x="34" y="354"/>
                    <a:pt x="34" y="354"/>
                    <a:pt x="34" y="354"/>
                  </a:cubicBezTo>
                  <a:cubicBezTo>
                    <a:pt x="215" y="354"/>
                    <a:pt x="215" y="354"/>
                    <a:pt x="215" y="354"/>
                  </a:cubicBezTo>
                  <a:cubicBezTo>
                    <a:pt x="215" y="334"/>
                    <a:pt x="215" y="334"/>
                    <a:pt x="215" y="334"/>
                  </a:cubicBezTo>
                  <a:cubicBezTo>
                    <a:pt x="135" y="334"/>
                    <a:pt x="135" y="334"/>
                    <a:pt x="135" y="334"/>
                  </a:cubicBezTo>
                  <a:cubicBezTo>
                    <a:pt x="135" y="314"/>
                    <a:pt x="135" y="314"/>
                    <a:pt x="135" y="314"/>
                  </a:cubicBezTo>
                  <a:cubicBezTo>
                    <a:pt x="226" y="309"/>
                    <a:pt x="298" y="234"/>
                    <a:pt x="298" y="142"/>
                  </a:cubicBezTo>
                  <a:cubicBezTo>
                    <a:pt x="298" y="99"/>
                    <a:pt x="283" y="60"/>
                    <a:pt x="257" y="30"/>
                  </a:cubicBezTo>
                  <a:cubicBezTo>
                    <a:pt x="272" y="15"/>
                    <a:pt x="272" y="15"/>
                    <a:pt x="272" y="15"/>
                  </a:cubicBezTo>
                  <a:lnTo>
                    <a:pt x="257"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80" name="Freeform 1154">
              <a:extLst>
                <a:ext uri="{FF2B5EF4-FFF2-40B4-BE49-F238E27FC236}">
                  <a16:creationId xmlns:a16="http://schemas.microsoft.com/office/drawing/2014/main" id="{B8D0FB65-0E15-2C3E-1A8D-47A033899C1F}"/>
                </a:ext>
              </a:extLst>
            </p:cNvPr>
            <p:cNvSpPr>
              <a:spLocks/>
            </p:cNvSpPr>
            <p:nvPr/>
          </p:nvSpPr>
          <p:spPr bwMode="auto">
            <a:xfrm>
              <a:off x="11042482" y="4788039"/>
              <a:ext cx="188312" cy="155629"/>
            </a:xfrm>
            <a:custGeom>
              <a:avLst/>
              <a:gdLst>
                <a:gd name="T0" fmla="*/ 106 w 121"/>
                <a:gd name="T1" fmla="*/ 0 h 100"/>
                <a:gd name="T2" fmla="*/ 35 w 121"/>
                <a:gd name="T3" fmla="*/ 71 h 100"/>
                <a:gd name="T4" fmla="*/ 14 w 121"/>
                <a:gd name="T5" fmla="*/ 50 h 100"/>
                <a:gd name="T6" fmla="*/ 0 w 121"/>
                <a:gd name="T7" fmla="*/ 64 h 100"/>
                <a:gd name="T8" fmla="*/ 35 w 121"/>
                <a:gd name="T9" fmla="*/ 100 h 100"/>
                <a:gd name="T10" fmla="*/ 121 w 121"/>
                <a:gd name="T11" fmla="*/ 15 h 100"/>
                <a:gd name="T12" fmla="*/ 106 w 12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1" h="100">
                  <a:moveTo>
                    <a:pt x="106" y="0"/>
                  </a:moveTo>
                  <a:lnTo>
                    <a:pt x="35" y="71"/>
                  </a:lnTo>
                  <a:lnTo>
                    <a:pt x="14" y="50"/>
                  </a:lnTo>
                  <a:lnTo>
                    <a:pt x="0" y="64"/>
                  </a:lnTo>
                  <a:lnTo>
                    <a:pt x="35" y="100"/>
                  </a:lnTo>
                  <a:lnTo>
                    <a:pt x="121" y="15"/>
                  </a:lnTo>
                  <a:lnTo>
                    <a:pt x="106"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grpSp>
      <p:pic>
        <p:nvPicPr>
          <p:cNvPr id="8" name="Kubernetes">
            <a:extLst>
              <a:ext uri="{FF2B5EF4-FFF2-40B4-BE49-F238E27FC236}">
                <a16:creationId xmlns:a16="http://schemas.microsoft.com/office/drawing/2014/main" id="{1FA2DE53-C744-0E57-4E8E-7015BAF7F39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6647" y="2442134"/>
            <a:ext cx="647654" cy="647648"/>
          </a:xfrm>
          <a:prstGeom prst="rect">
            <a:avLst/>
          </a:prstGeom>
        </p:spPr>
      </p:pic>
      <p:sp>
        <p:nvSpPr>
          <p:cNvPr id="2" name="Rectangle: Rounded Corners 1">
            <a:hlinkClick r:id="rId23"/>
            <a:extLst>
              <a:ext uri="{FF2B5EF4-FFF2-40B4-BE49-F238E27FC236}">
                <a16:creationId xmlns:a16="http://schemas.microsoft.com/office/drawing/2014/main" id="{AFAC82AD-536D-59CC-70EA-6760EA48ADA1}"/>
              </a:ext>
            </a:extLst>
          </p:cNvPr>
          <p:cNvSpPr/>
          <p:nvPr/>
        </p:nvSpPr>
        <p:spPr bwMode="auto">
          <a:xfrm>
            <a:off x="9015143" y="495686"/>
            <a:ext cx="2164792" cy="346234"/>
          </a:xfrm>
          <a:prstGeom prst="roundRect">
            <a:avLst>
              <a:gd name="adj" fmla="val 50000"/>
            </a:avLst>
          </a:prstGeom>
          <a:gradFill flip="none" rotWithShape="1">
            <a:gsLst>
              <a:gs pos="0">
                <a:srgbClr val="50E6FF"/>
              </a:gs>
              <a:gs pos="100000">
                <a:srgbClr val="8661C5"/>
              </a:gs>
            </a:gsLst>
            <a:lin ang="2700000" scaled="1"/>
            <a:tileRect/>
          </a:gradFill>
        </p:spPr>
        <p:txBody>
          <a:bodyPr wrap="square" lIns="91440" tIns="45720" rIns="91440" bIns="45720" rtlCol="0">
            <a:spAutoFit/>
          </a:bodyPr>
          <a:lstStyle/>
          <a:p>
            <a:pPr algn="ctr"/>
            <a:r>
              <a:rPr lang="en-US" sz="1000" kern="0">
                <a:gradFill flip="none" rotWithShape="1">
                  <a:gsLst>
                    <a:gs pos="0">
                      <a:srgbClr val="000000"/>
                    </a:gs>
                    <a:gs pos="100000">
                      <a:srgbClr val="000000"/>
                    </a:gs>
                  </a:gsLst>
                  <a:lin ang="2700000" scaled="1"/>
                  <a:tileRect/>
                </a:gradFill>
                <a:latin typeface="Segoe UI Semibold"/>
              </a:rPr>
              <a:t>GENERALLY AVAILABLE</a:t>
            </a:r>
          </a:p>
        </p:txBody>
      </p:sp>
    </p:spTree>
    <p:extLst>
      <p:ext uri="{BB962C8B-B14F-4D97-AF65-F5344CB8AC3E}">
        <p14:creationId xmlns:p14="http://schemas.microsoft.com/office/powerpoint/2010/main" val="37849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39281" y="235581"/>
            <a:ext cx="11209374" cy="553998"/>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Azure Arc-enabled Kubernetes features</a:t>
            </a:r>
            <a:endParaRPr lang="en-US" sz="2000">
              <a:latin typeface="+mn-lt"/>
            </a:endParaRPr>
          </a:p>
        </p:txBody>
      </p:sp>
      <p:sp>
        <p:nvSpPr>
          <p:cNvPr id="12" name="TextBox 11">
            <a:extLst>
              <a:ext uri="{FF2B5EF4-FFF2-40B4-BE49-F238E27FC236}">
                <a16:creationId xmlns:a16="http://schemas.microsoft.com/office/drawing/2014/main" id="{0D5694B7-0FF4-4E55-ABA3-E8DE2AD76CA1}"/>
              </a:ext>
            </a:extLst>
          </p:cNvPr>
          <p:cNvSpPr txBox="1"/>
          <p:nvPr/>
        </p:nvSpPr>
        <p:spPr>
          <a:xfrm>
            <a:off x="554462" y="894279"/>
            <a:ext cx="671243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Easily integrate with Azure services using Cluster Extensions</a:t>
            </a:r>
          </a:p>
        </p:txBody>
      </p:sp>
      <p:grpSp>
        <p:nvGrpSpPr>
          <p:cNvPr id="2" name="Group 1">
            <a:extLst>
              <a:ext uri="{FF2B5EF4-FFF2-40B4-BE49-F238E27FC236}">
                <a16:creationId xmlns:a16="http://schemas.microsoft.com/office/drawing/2014/main" id="{09876F01-4794-4F1E-9053-6C4B5C82AD5D}"/>
              </a:ext>
              <a:ext uri="{C183D7F6-B498-43B3-948B-1728B52AA6E4}">
                <adec:decorative xmlns:adec="http://schemas.microsoft.com/office/drawing/2017/decorative" val="1"/>
              </a:ext>
            </a:extLst>
          </p:cNvPr>
          <p:cNvGrpSpPr/>
          <p:nvPr/>
        </p:nvGrpSpPr>
        <p:grpSpPr>
          <a:xfrm>
            <a:off x="2043694" y="2113618"/>
            <a:ext cx="8104613" cy="3729964"/>
            <a:chOff x="2043694" y="2113618"/>
            <a:chExt cx="8104613" cy="3729964"/>
          </a:xfrm>
        </p:grpSpPr>
        <p:sp>
          <p:nvSpPr>
            <p:cNvPr id="318" name="AutoShape 46">
              <a:extLst>
                <a:ext uri="{FF2B5EF4-FFF2-40B4-BE49-F238E27FC236}">
                  <a16:creationId xmlns:a16="http://schemas.microsoft.com/office/drawing/2014/main" id="{EC3992C7-8BEF-4E30-B9CC-A36E998F0E0B}"/>
                </a:ext>
              </a:extLst>
            </p:cNvPr>
            <p:cNvSpPr>
              <a:spLocks noChangeAspect="1" noChangeArrowheads="1" noTextEdit="1"/>
            </p:cNvSpPr>
            <p:nvPr/>
          </p:nvSpPr>
          <p:spPr bwMode="auto">
            <a:xfrm>
              <a:off x="4465461" y="2113618"/>
              <a:ext cx="268283" cy="2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Rectangle 16">
              <a:extLst>
                <a:ext uri="{FF2B5EF4-FFF2-40B4-BE49-F238E27FC236}">
                  <a16:creationId xmlns:a16="http://schemas.microsoft.com/office/drawing/2014/main" id="{EEB7EE2F-97CC-47CE-B432-9CFBBAE7EB68}"/>
                </a:ext>
              </a:extLst>
            </p:cNvPr>
            <p:cNvSpPr/>
            <p:nvPr/>
          </p:nvSpPr>
          <p:spPr bwMode="auto">
            <a:xfrm>
              <a:off x="2043694" y="2304927"/>
              <a:ext cx="3733975" cy="353865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6" name="Graphic 15">
              <a:extLst>
                <a:ext uri="{FF2B5EF4-FFF2-40B4-BE49-F238E27FC236}">
                  <a16:creationId xmlns:a16="http://schemas.microsoft.com/office/drawing/2014/main" id="{8E62255C-9D51-4771-996B-1156A74A1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4228" y="2480069"/>
              <a:ext cx="752906" cy="840453"/>
            </a:xfrm>
            <a:prstGeom prst="rect">
              <a:avLst/>
            </a:prstGeom>
          </p:spPr>
        </p:pic>
        <p:sp>
          <p:nvSpPr>
            <p:cNvPr id="76" name="Rectangle 75">
              <a:extLst>
                <a:ext uri="{FF2B5EF4-FFF2-40B4-BE49-F238E27FC236}">
                  <a16:creationId xmlns:a16="http://schemas.microsoft.com/office/drawing/2014/main" id="{705ECA5A-68BF-457D-A11B-9BB0C4D17239}"/>
                </a:ext>
              </a:extLst>
            </p:cNvPr>
            <p:cNvSpPr/>
            <p:nvPr/>
          </p:nvSpPr>
          <p:spPr bwMode="auto">
            <a:xfrm>
              <a:off x="2313672" y="3413685"/>
              <a:ext cx="3194018" cy="429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Monitor</a:t>
              </a:r>
            </a:p>
            <a:p>
              <a:pPr marL="0" marR="0" lvl="0" indent="0" algn="ctr" defTabSz="914225"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77" name="Rectangle 76">
              <a:extLst>
                <a:ext uri="{FF2B5EF4-FFF2-40B4-BE49-F238E27FC236}">
                  <a16:creationId xmlns:a16="http://schemas.microsoft.com/office/drawing/2014/main" id="{DBB12EC0-CFB2-4FB6-B6C9-618E8B9ABA9F}"/>
                </a:ext>
              </a:extLst>
            </p:cNvPr>
            <p:cNvSpPr/>
            <p:nvPr/>
          </p:nvSpPr>
          <p:spPr bwMode="auto">
            <a:xfrm>
              <a:off x="2462817" y="3889749"/>
              <a:ext cx="2895728" cy="1848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Collect metrics and logs of application workloads</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Open ecosystem</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Multi-cluster roll-up and cluster </a:t>
              </a: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drill down views</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18" name="Rectangle 17">
              <a:extLst>
                <a:ext uri="{FF2B5EF4-FFF2-40B4-BE49-F238E27FC236}">
                  <a16:creationId xmlns:a16="http://schemas.microsoft.com/office/drawing/2014/main" id="{3E8CFE95-D3BB-4F6E-8FC6-7AD47E735BBC}"/>
                </a:ext>
              </a:extLst>
            </p:cNvPr>
            <p:cNvSpPr/>
            <p:nvPr/>
          </p:nvSpPr>
          <p:spPr bwMode="auto">
            <a:xfrm>
              <a:off x="6414332" y="2304927"/>
              <a:ext cx="3733975" cy="353865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19">
              <a:extLst>
                <a:ext uri="{FF2B5EF4-FFF2-40B4-BE49-F238E27FC236}">
                  <a16:creationId xmlns:a16="http://schemas.microsoft.com/office/drawing/2014/main" id="{CCC1A849-82BF-4288-BE19-4281501524E5}"/>
                </a:ext>
              </a:extLst>
            </p:cNvPr>
            <p:cNvSpPr/>
            <p:nvPr/>
          </p:nvSpPr>
          <p:spPr bwMode="auto">
            <a:xfrm>
              <a:off x="6684310" y="3413685"/>
              <a:ext cx="3194018" cy="429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Secure</a:t>
              </a:r>
            </a:p>
            <a:p>
              <a:pPr marL="0" marR="0" lvl="0" indent="0" algn="ctr" defTabSz="914225"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46C804F2-926A-4055-8CF4-625C562C0702}"/>
                </a:ext>
              </a:extLst>
            </p:cNvPr>
            <p:cNvSpPr/>
            <p:nvPr/>
          </p:nvSpPr>
          <p:spPr bwMode="auto">
            <a:xfrm>
              <a:off x="6447121" y="3889749"/>
              <a:ext cx="3668393" cy="18864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Microsoft Defender for Cloud Integration</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Threat detection across on-premises and multicloud</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Actionable recommendations for security best practices</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5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pic>
          <p:nvPicPr>
            <p:cNvPr id="15" name="Graphic 14">
              <a:extLst>
                <a:ext uri="{FF2B5EF4-FFF2-40B4-BE49-F238E27FC236}">
                  <a16:creationId xmlns:a16="http://schemas.microsoft.com/office/drawing/2014/main" id="{26EDEEF3-0AB7-4795-B8EB-10DB10D6A9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7680" y="2486656"/>
              <a:ext cx="827277" cy="827277"/>
            </a:xfrm>
            <a:prstGeom prst="rect">
              <a:avLst/>
            </a:prstGeom>
          </p:spPr>
        </p:pic>
      </p:grpSp>
    </p:spTree>
    <p:extLst>
      <p:ext uri="{BB962C8B-B14F-4D97-AF65-F5344CB8AC3E}">
        <p14:creationId xmlns:p14="http://schemas.microsoft.com/office/powerpoint/2010/main" val="10424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227741" y="283321"/>
            <a:ext cx="11209374" cy="553998"/>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Azure Arc-enabled Kubernetes features</a:t>
            </a:r>
            <a:endParaRPr lang="en-US"/>
          </a:p>
        </p:txBody>
      </p:sp>
      <p:sp>
        <p:nvSpPr>
          <p:cNvPr id="12" name="TextBox 11">
            <a:extLst>
              <a:ext uri="{FF2B5EF4-FFF2-40B4-BE49-F238E27FC236}">
                <a16:creationId xmlns:a16="http://schemas.microsoft.com/office/drawing/2014/main" id="{0D5694B7-0FF4-4E55-ABA3-E8DE2AD76CA1}"/>
              </a:ext>
            </a:extLst>
          </p:cNvPr>
          <p:cNvSpPr txBox="1"/>
          <p:nvPr/>
        </p:nvSpPr>
        <p:spPr>
          <a:xfrm>
            <a:off x="227741" y="974236"/>
            <a:ext cx="924742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Provide Azure services and users secure access to Arc-enabled Kubernetes clusters</a:t>
            </a:r>
          </a:p>
        </p:txBody>
      </p:sp>
      <p:grpSp>
        <p:nvGrpSpPr>
          <p:cNvPr id="10" name="Group 9">
            <a:extLst>
              <a:ext uri="{FF2B5EF4-FFF2-40B4-BE49-F238E27FC236}">
                <a16:creationId xmlns:a16="http://schemas.microsoft.com/office/drawing/2014/main" id="{968C1429-D592-4C45-A18E-D5C14FE89B1D}"/>
              </a:ext>
              <a:ext uri="{C183D7F6-B498-43B3-948B-1728B52AA6E4}">
                <adec:decorative xmlns:adec="http://schemas.microsoft.com/office/drawing/2017/decorative" val="1"/>
              </a:ext>
            </a:extLst>
          </p:cNvPr>
          <p:cNvGrpSpPr/>
          <p:nvPr/>
        </p:nvGrpSpPr>
        <p:grpSpPr>
          <a:xfrm>
            <a:off x="227741" y="2239192"/>
            <a:ext cx="11736517" cy="3565259"/>
            <a:chOff x="209123" y="2206759"/>
            <a:chExt cx="11736517" cy="3565259"/>
          </a:xfrm>
        </p:grpSpPr>
        <p:grpSp>
          <p:nvGrpSpPr>
            <p:cNvPr id="35" name="Group 34">
              <a:extLst>
                <a:ext uri="{FF2B5EF4-FFF2-40B4-BE49-F238E27FC236}">
                  <a16:creationId xmlns:a16="http://schemas.microsoft.com/office/drawing/2014/main" id="{FB461C8E-5DA8-BD48-9795-3F6D0A6C582D}"/>
                </a:ext>
              </a:extLst>
            </p:cNvPr>
            <p:cNvGrpSpPr/>
            <p:nvPr/>
          </p:nvGrpSpPr>
          <p:grpSpPr>
            <a:xfrm>
              <a:off x="209123" y="2233362"/>
              <a:ext cx="3733975" cy="3538655"/>
              <a:chOff x="214096" y="2239192"/>
              <a:chExt cx="3733975" cy="3538655"/>
            </a:xfrm>
          </p:grpSpPr>
          <p:sp>
            <p:nvSpPr>
              <p:cNvPr id="27" name="Rectangle 26">
                <a:extLst>
                  <a:ext uri="{FF2B5EF4-FFF2-40B4-BE49-F238E27FC236}">
                    <a16:creationId xmlns:a16="http://schemas.microsoft.com/office/drawing/2014/main" id="{204E1586-B9D0-F243-B252-90DB01C3EE0E}"/>
                  </a:ext>
                </a:extLst>
              </p:cNvPr>
              <p:cNvSpPr/>
              <p:nvPr/>
            </p:nvSpPr>
            <p:spPr bwMode="auto">
              <a:xfrm>
                <a:off x="214096" y="2239192"/>
                <a:ext cx="3733975" cy="353865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28">
                <a:extLst>
                  <a:ext uri="{FF2B5EF4-FFF2-40B4-BE49-F238E27FC236}">
                    <a16:creationId xmlns:a16="http://schemas.microsoft.com/office/drawing/2014/main" id="{2577312E-5229-C440-9039-8F71F322AC58}"/>
                  </a:ext>
                </a:extLst>
              </p:cNvPr>
              <p:cNvSpPr/>
              <p:nvPr/>
            </p:nvSpPr>
            <p:spPr bwMode="auto">
              <a:xfrm>
                <a:off x="476419" y="3255929"/>
                <a:ext cx="3194018" cy="4633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AAD RBAC</a:t>
                </a:r>
              </a:p>
              <a:p>
                <a:pPr marL="0" marR="0" lvl="0" indent="0" algn="ctr" defTabSz="914225"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31" name="Rectangle 30">
                <a:extLst>
                  <a:ext uri="{FF2B5EF4-FFF2-40B4-BE49-F238E27FC236}">
                    <a16:creationId xmlns:a16="http://schemas.microsoft.com/office/drawing/2014/main" id="{E890AFAC-8FDA-4840-BB6D-3798916FB6DA}"/>
                  </a:ext>
                </a:extLst>
              </p:cNvPr>
              <p:cNvSpPr/>
              <p:nvPr/>
            </p:nvSpPr>
            <p:spPr bwMode="auto">
              <a:xfrm>
                <a:off x="396397" y="3848731"/>
                <a:ext cx="3382726" cy="18487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1" forceAA="0" compatLnSpc="1">
                <a:prstTxWarp prst="textNoShape">
                  <a:avLst/>
                </a:prstTxWarp>
                <a:sp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Role assignments in Azure to control authorization checks in cluster</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Cluster scope and </a:t>
                </a: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namespace scope support</a:t>
                </a:r>
                <a:b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b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Custom roles support</a:t>
                </a:r>
                <a:endPar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pic>
            <p:nvPicPr>
              <p:cNvPr id="33" name="Graphic 32">
                <a:extLst>
                  <a:ext uri="{FF2B5EF4-FFF2-40B4-BE49-F238E27FC236}">
                    <a16:creationId xmlns:a16="http://schemas.microsoft.com/office/drawing/2014/main" id="{EE8EEB6E-7FD6-3549-A7FA-ED6902B797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5841" y="2361293"/>
                <a:ext cx="773314" cy="835219"/>
              </a:xfrm>
              <a:prstGeom prst="rect">
                <a:avLst/>
              </a:prstGeom>
            </p:spPr>
          </p:pic>
        </p:grpSp>
        <p:grpSp>
          <p:nvGrpSpPr>
            <p:cNvPr id="17" name="Group 16">
              <a:extLst>
                <a:ext uri="{FF2B5EF4-FFF2-40B4-BE49-F238E27FC236}">
                  <a16:creationId xmlns:a16="http://schemas.microsoft.com/office/drawing/2014/main" id="{60BD8CFA-6556-4CF3-B48E-F84D32393986}"/>
                </a:ext>
              </a:extLst>
            </p:cNvPr>
            <p:cNvGrpSpPr/>
            <p:nvPr/>
          </p:nvGrpSpPr>
          <p:grpSpPr>
            <a:xfrm>
              <a:off x="4210394" y="2233363"/>
              <a:ext cx="3733975" cy="3538655"/>
              <a:chOff x="4210394" y="2233363"/>
              <a:chExt cx="3733975" cy="3538655"/>
            </a:xfrm>
          </p:grpSpPr>
          <p:grpSp>
            <p:nvGrpSpPr>
              <p:cNvPr id="37" name="Group 36">
                <a:extLst>
                  <a:ext uri="{FF2B5EF4-FFF2-40B4-BE49-F238E27FC236}">
                    <a16:creationId xmlns:a16="http://schemas.microsoft.com/office/drawing/2014/main" id="{20280EDA-2593-BF4B-8BAE-5E9E2D259D8D}"/>
                  </a:ext>
                </a:extLst>
              </p:cNvPr>
              <p:cNvGrpSpPr/>
              <p:nvPr/>
            </p:nvGrpSpPr>
            <p:grpSpPr>
              <a:xfrm>
                <a:off x="4210394" y="2233363"/>
                <a:ext cx="3733975" cy="3538655"/>
                <a:chOff x="4181366" y="2233363"/>
                <a:chExt cx="3733975" cy="3538655"/>
              </a:xfrm>
            </p:grpSpPr>
            <p:sp>
              <p:nvSpPr>
                <p:cNvPr id="2" name="Rectangle 1">
                  <a:extLst>
                    <a:ext uri="{FF2B5EF4-FFF2-40B4-BE49-F238E27FC236}">
                      <a16:creationId xmlns:a16="http://schemas.microsoft.com/office/drawing/2014/main" id="{EB7FD6C6-3DC6-3541-97A7-B664AB171281}"/>
                    </a:ext>
                  </a:extLst>
                </p:cNvPr>
                <p:cNvSpPr/>
                <p:nvPr/>
              </p:nvSpPr>
              <p:spPr bwMode="auto">
                <a:xfrm>
                  <a:off x="4181366" y="2233363"/>
                  <a:ext cx="3733975" cy="353865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00D36B53-87DF-CD4A-A296-4A06618E3672}"/>
                    </a:ext>
                  </a:extLst>
                </p:cNvPr>
                <p:cNvSpPr/>
                <p:nvPr/>
              </p:nvSpPr>
              <p:spPr bwMode="auto">
                <a:xfrm>
                  <a:off x="4467381" y="3287936"/>
                  <a:ext cx="3194018" cy="429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Cluster Connect</a:t>
                  </a:r>
                </a:p>
                <a:p>
                  <a:pPr marL="0" marR="0" lvl="0" indent="0" algn="ctr" defTabSz="914225"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4" name="Rectangle 3">
                  <a:extLst>
                    <a:ext uri="{FF2B5EF4-FFF2-40B4-BE49-F238E27FC236}">
                      <a16:creationId xmlns:a16="http://schemas.microsoft.com/office/drawing/2014/main" id="{2B01136E-1CB5-6F45-AB83-2EAA886794A0}"/>
                    </a:ext>
                  </a:extLst>
                </p:cNvPr>
                <p:cNvSpPr/>
                <p:nvPr/>
              </p:nvSpPr>
              <p:spPr bwMode="auto">
                <a:xfrm>
                  <a:off x="4303400" y="3756398"/>
                  <a:ext cx="3521980" cy="1941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1" forceAA="0" compatLnSpc="1">
                  <a:prstTxWarp prst="textNoShape">
                    <a:avLst/>
                  </a:prstTxWarp>
                  <a:sp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No inbound ports needed on firewall</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Interactive developer debugging from anywhere</a:t>
                  </a:r>
                </a:p>
                <a:p>
                  <a:pPr marL="0" marR="0" lvl="0" indent="0" algn="ctr" defTabSz="914225" rtl="0" eaLnBrk="1" fontAlgn="auto" latinLnBrk="0" hangingPunct="1">
                    <a:lnSpc>
                      <a:spcPct val="9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Deploy using GitHub Actions and Azure DevOps Pipelines hosted agents</a:t>
                  </a:r>
                </a:p>
              </p:txBody>
            </p:sp>
          </p:grpSp>
          <p:pic>
            <p:nvPicPr>
              <p:cNvPr id="13" name="Graphic 12">
                <a:extLst>
                  <a:ext uri="{FF2B5EF4-FFF2-40B4-BE49-F238E27FC236}">
                    <a16:creationId xmlns:a16="http://schemas.microsoft.com/office/drawing/2014/main" id="{80ADFA11-1B59-46F6-8EEC-1F3BEFDFB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4739" y="2412224"/>
                <a:ext cx="778458" cy="778458"/>
              </a:xfrm>
              <a:prstGeom prst="rect">
                <a:avLst/>
              </a:prstGeom>
            </p:spPr>
          </p:pic>
        </p:grpSp>
        <p:grpSp>
          <p:nvGrpSpPr>
            <p:cNvPr id="18" name="Group 17">
              <a:extLst>
                <a:ext uri="{FF2B5EF4-FFF2-40B4-BE49-F238E27FC236}">
                  <a16:creationId xmlns:a16="http://schemas.microsoft.com/office/drawing/2014/main" id="{7129FCF4-8FE9-421B-9725-7F3B437ECA21}"/>
                </a:ext>
              </a:extLst>
            </p:cNvPr>
            <p:cNvGrpSpPr/>
            <p:nvPr/>
          </p:nvGrpSpPr>
          <p:grpSpPr>
            <a:xfrm>
              <a:off x="8211665" y="2206759"/>
              <a:ext cx="3733975" cy="3565258"/>
              <a:chOff x="8267649" y="2239192"/>
              <a:chExt cx="3733975" cy="3565258"/>
            </a:xfrm>
          </p:grpSpPr>
          <p:grpSp>
            <p:nvGrpSpPr>
              <p:cNvPr id="39" name="Group 38">
                <a:extLst>
                  <a:ext uri="{FF2B5EF4-FFF2-40B4-BE49-F238E27FC236}">
                    <a16:creationId xmlns:a16="http://schemas.microsoft.com/office/drawing/2014/main" id="{1AE7B84A-58C5-9243-A304-33790B8E9814}"/>
                  </a:ext>
                </a:extLst>
              </p:cNvPr>
              <p:cNvGrpSpPr/>
              <p:nvPr/>
            </p:nvGrpSpPr>
            <p:grpSpPr>
              <a:xfrm>
                <a:off x="8267649" y="2239192"/>
                <a:ext cx="3733975" cy="3565258"/>
                <a:chOff x="8267649" y="2239192"/>
                <a:chExt cx="3733975" cy="3565258"/>
              </a:xfrm>
            </p:grpSpPr>
            <p:sp>
              <p:nvSpPr>
                <p:cNvPr id="7" name="Rectangle 6">
                  <a:extLst>
                    <a:ext uri="{FF2B5EF4-FFF2-40B4-BE49-F238E27FC236}">
                      <a16:creationId xmlns:a16="http://schemas.microsoft.com/office/drawing/2014/main" id="{44063A32-5BCC-0E46-A9DB-643030624F52}"/>
                    </a:ext>
                  </a:extLst>
                </p:cNvPr>
                <p:cNvSpPr/>
                <p:nvPr/>
              </p:nvSpPr>
              <p:spPr bwMode="auto">
                <a:xfrm>
                  <a:off x="8267649" y="2239192"/>
                  <a:ext cx="3733975" cy="3565258"/>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7">
                  <a:extLst>
                    <a:ext uri="{FF2B5EF4-FFF2-40B4-BE49-F238E27FC236}">
                      <a16:creationId xmlns:a16="http://schemas.microsoft.com/office/drawing/2014/main" id="{4428F2B2-5F39-E547-8CA3-78FBB99C2E8D}"/>
                    </a:ext>
                  </a:extLst>
                </p:cNvPr>
                <p:cNvSpPr/>
                <p:nvPr/>
              </p:nvSpPr>
              <p:spPr bwMode="auto">
                <a:xfrm>
                  <a:off x="8540310" y="3287936"/>
                  <a:ext cx="3194018" cy="4322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Custom Locations</a:t>
                  </a:r>
                </a:p>
              </p:txBody>
            </p:sp>
            <p:sp>
              <p:nvSpPr>
                <p:cNvPr id="9" name="Rectangle 8">
                  <a:extLst>
                    <a:ext uri="{FF2B5EF4-FFF2-40B4-BE49-F238E27FC236}">
                      <a16:creationId xmlns:a16="http://schemas.microsoft.com/office/drawing/2014/main" id="{3B8F8EDA-BD48-F44B-9A48-0155302EB6A3}"/>
                    </a:ext>
                  </a:extLst>
                </p:cNvPr>
                <p:cNvSpPr/>
                <p:nvPr/>
              </p:nvSpPr>
              <p:spPr bwMode="auto">
                <a:xfrm>
                  <a:off x="8773313" y="4190350"/>
                  <a:ext cx="2894562" cy="6544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Deploy Azure PaaS services </a:t>
                  </a:r>
                </a:p>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6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to any location</a:t>
                  </a:r>
                </a:p>
              </p:txBody>
            </p:sp>
          </p:grpSp>
          <p:pic>
            <p:nvPicPr>
              <p:cNvPr id="16" name="Graphic 15">
                <a:extLst>
                  <a:ext uri="{FF2B5EF4-FFF2-40B4-BE49-F238E27FC236}">
                    <a16:creationId xmlns:a16="http://schemas.microsoft.com/office/drawing/2014/main" id="{8282833A-C5B2-4C95-826F-3583CD1CC8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5789" y="2420280"/>
                <a:ext cx="757694" cy="757694"/>
              </a:xfrm>
              <a:prstGeom prst="rect">
                <a:avLst/>
              </a:prstGeom>
            </p:spPr>
          </p:pic>
        </p:grpSp>
      </p:grpSp>
      <p:sp>
        <p:nvSpPr>
          <p:cNvPr id="318" name="AutoShape 46">
            <a:extLst>
              <a:ext uri="{FF2B5EF4-FFF2-40B4-BE49-F238E27FC236}">
                <a16:creationId xmlns:a16="http://schemas.microsoft.com/office/drawing/2014/main" id="{EC3992C7-8BEF-4E30-B9CC-A36E998F0E0B}"/>
              </a:ext>
              <a:ext uri="{C183D7F6-B498-43B3-948B-1728B52AA6E4}">
                <adec:decorative xmlns:adec="http://schemas.microsoft.com/office/drawing/2017/decorative" val="1"/>
              </a:ext>
            </a:extLst>
          </p:cNvPr>
          <p:cNvSpPr>
            <a:spLocks noChangeAspect="1" noChangeArrowheads="1" noTextEdit="1"/>
          </p:cNvSpPr>
          <p:nvPr/>
        </p:nvSpPr>
        <p:spPr bwMode="auto">
          <a:xfrm flipV="1">
            <a:off x="481392" y="2239192"/>
            <a:ext cx="8132521" cy="817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468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68897A-7613-EC4D-A3C4-00B32FBF8C5C}"/>
              </a:ext>
            </a:extLst>
          </p:cNvPr>
          <p:cNvSpPr>
            <a:spLocks noGrp="1"/>
          </p:cNvSpPr>
          <p:nvPr>
            <p:ph type="title"/>
          </p:nvPr>
        </p:nvSpPr>
        <p:spPr>
          <a:xfrm>
            <a:off x="838200" y="185739"/>
            <a:ext cx="10515600" cy="553998"/>
          </a:xfrm>
        </p:spPr>
        <p:txBody>
          <a:bodyPr vert="horz" wrap="square" lIns="0" tIns="0" rIns="0" bIns="0" rtlCol="0" anchor="t">
            <a:spAutoFit/>
          </a:bodyPr>
          <a:lstStyle/>
          <a:p>
            <a:r>
              <a:rPr lang="en-US" b="1" err="1">
                <a:gradFill>
                  <a:gsLst>
                    <a:gs pos="0">
                      <a:schemeClr val="accent1"/>
                    </a:gs>
                    <a:gs pos="100000">
                      <a:srgbClr val="CD98CF"/>
                    </a:gs>
                  </a:gsLst>
                  <a:lin ang="2700000" scaled="1"/>
                </a:gradFill>
                <a:latin typeface="Segoe UI Semibold"/>
                <a:cs typeface="+mn-cs"/>
              </a:rPr>
              <a:t>GitOps</a:t>
            </a:r>
            <a:r>
              <a:rPr lang="en-US" b="1">
                <a:gradFill>
                  <a:gsLst>
                    <a:gs pos="0">
                      <a:schemeClr val="accent1"/>
                    </a:gs>
                    <a:gs pos="100000">
                      <a:srgbClr val="CD98CF"/>
                    </a:gs>
                  </a:gsLst>
                  <a:lin ang="2700000" scaled="1"/>
                </a:gradFill>
                <a:latin typeface="Segoe UI Semibold"/>
                <a:cs typeface="+mn-cs"/>
              </a:rPr>
              <a:t> – Definition &amp; Principles</a:t>
            </a:r>
            <a:endParaRPr lang="en-US"/>
          </a:p>
        </p:txBody>
      </p:sp>
      <p:graphicFrame>
        <p:nvGraphicFramePr>
          <p:cNvPr id="7" name="Content Placeholder 4">
            <a:extLst>
              <a:ext uri="{FF2B5EF4-FFF2-40B4-BE49-F238E27FC236}">
                <a16:creationId xmlns:a16="http://schemas.microsoft.com/office/drawing/2014/main" id="{101F4981-944C-456B-AE67-DCB9C6CBBB8E}"/>
              </a:ext>
              <a:ext uri="{C183D7F6-B498-43B3-948B-1728B52AA6E4}">
                <adec:decorative xmlns:adec="http://schemas.microsoft.com/office/drawing/2017/decorative" val="1"/>
              </a:ext>
            </a:extLst>
          </p:cNvPr>
          <p:cNvGraphicFramePr>
            <a:graphicFrameLocks noGrp="1"/>
          </p:cNvGraphicFramePr>
          <p:nvPr>
            <p:ph idx="1"/>
          </p:nvPr>
        </p:nvGraphicFramePr>
        <p:xfrm>
          <a:off x="838200" y="1235837"/>
          <a:ext cx="10515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440204E-E391-E14D-B14B-6E4CCEC5CC22}"/>
              </a:ext>
            </a:extLst>
          </p:cNvPr>
          <p:cNvSpPr txBox="1"/>
          <p:nvPr/>
        </p:nvSpPr>
        <p:spPr>
          <a:xfrm>
            <a:off x="7235835" y="6487595"/>
            <a:ext cx="49561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8"/>
              </a:rPr>
              <a:t>https://www.weave.works/technologies/gitops/</a:t>
            </a: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5" name="Content Placeholder 4">
            <a:extLst>
              <a:ext uri="{FF2B5EF4-FFF2-40B4-BE49-F238E27FC236}">
                <a16:creationId xmlns:a16="http://schemas.microsoft.com/office/drawing/2014/main" id="{D089208F-3C30-4B3F-9958-D3AED9FBDA1B}"/>
              </a:ext>
              <a:ext uri="{C183D7F6-B498-43B3-948B-1728B52AA6E4}">
                <adec:decorative xmlns:adec="http://schemas.microsoft.com/office/drawing/2017/decorative" val="1"/>
              </a:ext>
            </a:extLst>
          </p:cNvPr>
          <p:cNvGraphicFramePr>
            <a:graphicFrameLocks/>
          </p:cNvGraphicFramePr>
          <p:nvPr/>
        </p:nvGraphicFramePr>
        <p:xfrm>
          <a:off x="838200" y="3889025"/>
          <a:ext cx="10515600" cy="2286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92564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Innovate anywhere with Azure</a:t>
            </a:r>
            <a:endParaRPr kumimoji="0" lang="en-US" sz="3600" b="0" i="0" u="none" strike="noStrike" kern="1200" cap="none" spc="-50" normalizeH="0" baseline="0" noProof="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840230"/>
          </a:xfrm>
          <a:prstGeom prst="rect">
            <a:avLst/>
          </a:prstGeom>
          <a:noFill/>
        </p:spPr>
        <p:txBody>
          <a:bodyPr wrap="square" lIns="0" rIns="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Develop</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cloud native, </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operate anywhere</a:t>
            </a: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Harness data</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insights from</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cloud to edge</a:t>
            </a: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Secure and</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govern across environments</a:t>
            </a: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840230"/>
          </a:xfrm>
          <a:prstGeom prst="rect">
            <a:avLst/>
          </a:prstGeom>
          <a:noFill/>
        </p:spPr>
        <p:txBody>
          <a:bodyPr wrap="square" lIns="91440" tIns="45720" rIns="91440" bIns="45720" anchor="t">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Flexibly meet</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regulatory and connectivity needs</a:t>
            </a: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1318884" y="242843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6136968" y="235317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8918975" y="2433668"/>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35930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0E22EA-A90D-BB03-992E-853BC20212AB}"/>
              </a:ext>
              <a:ext uri="{C183D7F6-B498-43B3-948B-1728B52AA6E4}">
                <adec:decorative xmlns:adec="http://schemas.microsoft.com/office/drawing/2017/decorative" val="1"/>
              </a:ext>
            </a:extLst>
          </p:cNvPr>
          <p:cNvGrpSpPr/>
          <p:nvPr/>
        </p:nvGrpSpPr>
        <p:grpSpPr>
          <a:xfrm>
            <a:off x="5801548" y="2915798"/>
            <a:ext cx="5478807" cy="1152091"/>
            <a:chOff x="5801548" y="2915798"/>
            <a:chExt cx="5478807" cy="1152091"/>
          </a:xfrm>
        </p:grpSpPr>
        <p:cxnSp>
          <p:nvCxnSpPr>
            <p:cNvPr id="20" name="Straight Connector 19">
              <a:extLst>
                <a:ext uri="{FF2B5EF4-FFF2-40B4-BE49-F238E27FC236}">
                  <a16:creationId xmlns:a16="http://schemas.microsoft.com/office/drawing/2014/main" id="{CC03AC44-5D59-7A28-2FF7-B1EB1F93EFA9}"/>
                </a:ext>
                <a:ext uri="{C183D7F6-B498-43B3-948B-1728B52AA6E4}">
                  <adec:decorative xmlns:adec="http://schemas.microsoft.com/office/drawing/2017/decorative" val="1"/>
                </a:ext>
              </a:extLst>
            </p:cNvPr>
            <p:cNvCxnSpPr>
              <a:cxnSpLocks/>
            </p:cNvCxnSpPr>
            <p:nvPr/>
          </p:nvCxnSpPr>
          <p:spPr>
            <a:xfrm>
              <a:off x="5801548" y="2915798"/>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B6B266-E4ED-CC5E-59EB-33863991F9B7}"/>
                </a:ext>
                <a:ext uri="{C183D7F6-B498-43B3-948B-1728B52AA6E4}">
                  <adec:decorative xmlns:adec="http://schemas.microsoft.com/office/drawing/2017/decorative" val="1"/>
                </a:ext>
              </a:extLst>
            </p:cNvPr>
            <p:cNvCxnSpPr>
              <a:cxnSpLocks/>
            </p:cNvCxnSpPr>
            <p:nvPr/>
          </p:nvCxnSpPr>
          <p:spPr>
            <a:xfrm>
              <a:off x="5801548" y="4067889"/>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B23824E6-52B0-B4B8-6C0D-72A5188023CE}"/>
              </a:ext>
            </a:extLst>
          </p:cNvPr>
          <p:cNvSpPr>
            <a:spLocks noGrp="1"/>
          </p:cNvSpPr>
          <p:nvPr>
            <p:ph type="title"/>
          </p:nvPr>
        </p:nvSpPr>
        <p:spPr>
          <a:xfrm>
            <a:off x="912875" y="2231073"/>
            <a:ext cx="3894725" cy="1661993"/>
          </a:xfrm>
        </p:spPr>
        <p:txBody>
          <a:bodyPr/>
          <a:lstStyle/>
          <a:p>
            <a:pPr lvl="1" algn="l" defTabSz="932742" rtl="0">
              <a:spcBef>
                <a:spcPct val="0"/>
              </a:spcBef>
            </a:pPr>
            <a:r>
              <a:rPr lang="en-US" sz="3600" b="1" kern="1200" spc="-50">
                <a:ln w="3175">
                  <a:noFill/>
                </a:ln>
                <a:gradFill>
                  <a:gsLst>
                    <a:gs pos="0">
                      <a:schemeClr val="accent1"/>
                    </a:gs>
                    <a:gs pos="100000">
                      <a:srgbClr val="CD98CF"/>
                    </a:gs>
                  </a:gsLst>
                  <a:lin ang="2700000" scaled="1"/>
                </a:gradFill>
                <a:latin typeface="Segoe UI Semibold"/>
                <a:ea typeface="+mn-ea"/>
                <a:cs typeface="+mn-cs"/>
              </a:rPr>
              <a:t>Harness data insights from edge to cloud</a:t>
            </a:r>
          </a:p>
        </p:txBody>
      </p:sp>
      <p:pic>
        <p:nvPicPr>
          <p:cNvPr id="5" name="Graphic 4">
            <a:extLst>
              <a:ext uri="{FF2B5EF4-FFF2-40B4-BE49-F238E27FC236}">
                <a16:creationId xmlns:a16="http://schemas.microsoft.com/office/drawing/2014/main" id="{0E9F8D66-2A95-F335-7D22-1C59FE3838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656" y="4262445"/>
            <a:ext cx="1006003" cy="212669"/>
          </a:xfrm>
          <a:prstGeom prst="rect">
            <a:avLst/>
          </a:prstGeom>
        </p:spPr>
      </p:pic>
      <p:pic>
        <p:nvPicPr>
          <p:cNvPr id="9" name="Graphic 8">
            <a:extLst>
              <a:ext uri="{FF2B5EF4-FFF2-40B4-BE49-F238E27FC236}">
                <a16:creationId xmlns:a16="http://schemas.microsoft.com/office/drawing/2014/main" id="{5CBADBDD-C8C4-DBA9-0BF2-52E1E5A77AC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225" y="4221515"/>
            <a:ext cx="1612669" cy="294529"/>
          </a:xfrm>
          <a:prstGeom prst="rect">
            <a:avLst/>
          </a:prstGeom>
        </p:spPr>
      </p:pic>
      <p:sp>
        <p:nvSpPr>
          <p:cNvPr id="13" name="Graphic 42">
            <a:extLst>
              <a:ext uri="{FF2B5EF4-FFF2-40B4-BE49-F238E27FC236}">
                <a16:creationId xmlns:a16="http://schemas.microsoft.com/office/drawing/2014/main" id="{91771848-01D6-FC68-42FF-4A500AC8A26C}"/>
              </a:ext>
              <a:ext uri="{C183D7F6-B498-43B3-948B-1728B52AA6E4}">
                <adec:decorative xmlns:adec="http://schemas.microsoft.com/office/drawing/2017/decorative" val="1"/>
              </a:ext>
            </a:extLst>
          </p:cNvPr>
          <p:cNvSpPr/>
          <p:nvPr/>
        </p:nvSpPr>
        <p:spPr>
          <a:xfrm>
            <a:off x="6002382" y="3286081"/>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 name="Graphic 42">
            <a:extLst>
              <a:ext uri="{FF2B5EF4-FFF2-40B4-BE49-F238E27FC236}">
                <a16:creationId xmlns:a16="http://schemas.microsoft.com/office/drawing/2014/main" id="{381D8B9C-F577-3087-6E16-ECDBA44E5889}"/>
              </a:ext>
              <a:ext uri="{C183D7F6-B498-43B3-948B-1728B52AA6E4}">
                <adec:decorative xmlns:adec="http://schemas.microsoft.com/office/drawing/2017/decorative" val="1"/>
              </a:ext>
            </a:extLst>
          </p:cNvPr>
          <p:cNvSpPr/>
          <p:nvPr/>
        </p:nvSpPr>
        <p:spPr>
          <a:xfrm>
            <a:off x="6002382" y="1952170"/>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 name="Graphic 42">
            <a:extLst>
              <a:ext uri="{FF2B5EF4-FFF2-40B4-BE49-F238E27FC236}">
                <a16:creationId xmlns:a16="http://schemas.microsoft.com/office/drawing/2014/main" id="{FF67423B-D7E3-B82A-BB33-980FDE54697E}"/>
              </a:ext>
              <a:ext uri="{C183D7F6-B498-43B3-948B-1728B52AA6E4}">
                <adec:decorative xmlns:adec="http://schemas.microsoft.com/office/drawing/2017/decorative" val="1"/>
              </a:ext>
            </a:extLst>
          </p:cNvPr>
          <p:cNvSpPr/>
          <p:nvPr/>
        </p:nvSpPr>
        <p:spPr>
          <a:xfrm>
            <a:off x="6002382" y="441023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27A6C88E-140E-374E-2B48-BCD0AD53C4CA}"/>
              </a:ext>
            </a:extLst>
          </p:cNvPr>
          <p:cNvSpPr txBox="1"/>
          <p:nvPr/>
        </p:nvSpPr>
        <p:spPr>
          <a:xfrm>
            <a:off x="6920609" y="1878088"/>
            <a:ext cx="3364368" cy="615553"/>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Accelerate innovation via cloud data and AI </a:t>
            </a:r>
          </a:p>
        </p:txBody>
      </p:sp>
      <p:sp>
        <p:nvSpPr>
          <p:cNvPr id="17" name="TextBox 16">
            <a:extLst>
              <a:ext uri="{FF2B5EF4-FFF2-40B4-BE49-F238E27FC236}">
                <a16:creationId xmlns:a16="http://schemas.microsoft.com/office/drawing/2014/main" id="{F91A2037-C606-AB15-2F00-89B29DCBCE5C}"/>
              </a:ext>
            </a:extLst>
          </p:cNvPr>
          <p:cNvSpPr txBox="1"/>
          <p:nvPr/>
        </p:nvSpPr>
        <p:spPr>
          <a:xfrm>
            <a:off x="6920609" y="3337955"/>
            <a:ext cx="4001977"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Improve operational efficiency</a:t>
            </a:r>
          </a:p>
        </p:txBody>
      </p:sp>
      <p:sp>
        <p:nvSpPr>
          <p:cNvPr id="18" name="TextBox 17">
            <a:extLst>
              <a:ext uri="{FF2B5EF4-FFF2-40B4-BE49-F238E27FC236}">
                <a16:creationId xmlns:a16="http://schemas.microsoft.com/office/drawing/2014/main" id="{899E3BF8-EFDA-9378-DA88-D483D5AB12DF}"/>
              </a:ext>
            </a:extLst>
          </p:cNvPr>
          <p:cNvSpPr txBox="1"/>
          <p:nvPr/>
        </p:nvSpPr>
        <p:spPr>
          <a:xfrm>
            <a:off x="6920609" y="4490046"/>
            <a:ext cx="4001977"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Reduce risk exposure</a:t>
            </a:r>
          </a:p>
        </p:txBody>
      </p:sp>
      <p:pic>
        <p:nvPicPr>
          <p:cNvPr id="3" name="Graphic 2">
            <a:extLst>
              <a:ext uri="{FF2B5EF4-FFF2-40B4-BE49-F238E27FC236}">
                <a16:creationId xmlns:a16="http://schemas.microsoft.com/office/drawing/2014/main" id="{5FF28328-021A-3C15-DD0F-0D5C66277F3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4714" y="4114128"/>
            <a:ext cx="761450" cy="507633"/>
          </a:xfrm>
          <a:prstGeom prst="rect">
            <a:avLst/>
          </a:prstGeom>
        </p:spPr>
      </p:pic>
    </p:spTree>
    <p:extLst>
      <p:ext uri="{BB962C8B-B14F-4D97-AF65-F5344CB8AC3E}">
        <p14:creationId xmlns:p14="http://schemas.microsoft.com/office/powerpoint/2010/main" val="3338447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53" presetClass="entr" presetSubtype="16" accel="50000" decel="50000" fill="hold" grpId="0" nodeType="withEffect">
                                  <p:stCondLst>
                                    <p:cond delay="20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6" presetClass="emph" presetSubtype="0" accel="50000" decel="50000" autoRev="1" fill="hold" grpId="1" nodeType="withEffect">
                                  <p:stCondLst>
                                    <p:cond delay="200"/>
                                  </p:stCondLst>
                                  <p:childTnLst>
                                    <p:animScale>
                                      <p:cBhvr>
                                        <p:cTn id="20" dur="300" fill="hold"/>
                                        <p:tgtEl>
                                          <p:spTgt spid="14"/>
                                        </p:tgtEl>
                                      </p:cBhvr>
                                      <p:by x="120000" y="120000"/>
                                    </p:animScale>
                                  </p:childTnLst>
                                </p:cTn>
                              </p:par>
                              <p:par>
                                <p:cTn id="21" presetID="10" presetClass="entr" presetSubtype="0" decel="50000" fill="hold" grpId="0" nodeType="withEffect">
                                  <p:stCondLst>
                                    <p:cond delay="2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42" presetClass="path" presetSubtype="0" decel="50000" fill="hold" grpId="1" nodeType="withEffect">
                                  <p:stCondLst>
                                    <p:cond delay="200"/>
                                  </p:stCondLst>
                                  <p:childTnLst>
                                    <p:animMotion origin="layout" path="M 4.58333E-6 -3.7037E-6 L 0.02057 0.00047 " pathEditMode="relative" rAng="0" ptsTypes="AA">
                                      <p:cBhvr>
                                        <p:cTn id="25" dur="700" spd="-100000" fill="hold"/>
                                        <p:tgtEl>
                                          <p:spTgt spid="16"/>
                                        </p:tgtEl>
                                        <p:attrNameLst>
                                          <p:attrName>ppt_x</p:attrName>
                                          <p:attrName>ppt_y</p:attrName>
                                        </p:attrNameLst>
                                      </p:cBhvr>
                                      <p:rCtr x="1029" y="23"/>
                                    </p:animMotion>
                                  </p:childTnLst>
                                </p:cTn>
                              </p:par>
                              <p:par>
                                <p:cTn id="26" presetID="53" presetClass="entr" presetSubtype="16" accel="50000" decel="50000" fill="hold" grpId="0" nodeType="withEffect">
                                  <p:stCondLst>
                                    <p:cond delay="3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6" presetClass="emph" presetSubtype="0" accel="50000" decel="50000" autoRev="1" fill="hold" grpId="1" nodeType="withEffect">
                                  <p:stCondLst>
                                    <p:cond delay="300"/>
                                  </p:stCondLst>
                                  <p:childTnLst>
                                    <p:animScale>
                                      <p:cBhvr>
                                        <p:cTn id="32" dur="300" fill="hold"/>
                                        <p:tgtEl>
                                          <p:spTgt spid="13"/>
                                        </p:tgtEl>
                                      </p:cBhvr>
                                      <p:by x="120000" y="120000"/>
                                    </p:animScale>
                                  </p:childTnLst>
                                </p:cTn>
                              </p:par>
                              <p:par>
                                <p:cTn id="33" presetID="10" presetClass="entr" presetSubtype="0" decel="50000" fill="hold" grpId="0" nodeType="withEffect">
                                  <p:stCondLst>
                                    <p:cond delay="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42" presetClass="path" presetSubtype="0" decel="50000" fill="hold" grpId="1" nodeType="withEffect">
                                  <p:stCondLst>
                                    <p:cond delay="300"/>
                                  </p:stCondLst>
                                  <p:childTnLst>
                                    <p:animMotion origin="layout" path="M 4.58333E-6 -3.7037E-6 L 0.02057 0.00047 " pathEditMode="relative" rAng="0" ptsTypes="AA">
                                      <p:cBhvr>
                                        <p:cTn id="37" dur="700" spd="-100000" fill="hold"/>
                                        <p:tgtEl>
                                          <p:spTgt spid="17"/>
                                        </p:tgtEl>
                                        <p:attrNameLst>
                                          <p:attrName>ppt_x</p:attrName>
                                          <p:attrName>ppt_y</p:attrName>
                                        </p:attrNameLst>
                                      </p:cBhvr>
                                      <p:rCtr x="1029" y="23"/>
                                    </p:animMotion>
                                  </p:childTnLst>
                                </p:cTn>
                              </p:par>
                              <p:par>
                                <p:cTn id="38" presetID="53" presetClass="entr" presetSubtype="16" accel="50000" decel="50000" fill="hold" grpId="0" nodeType="withEffect">
                                  <p:stCondLst>
                                    <p:cond delay="4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6" presetClass="emph" presetSubtype="0" accel="50000" decel="50000" autoRev="1" fill="hold" grpId="1" nodeType="withEffect">
                                  <p:stCondLst>
                                    <p:cond delay="400"/>
                                  </p:stCondLst>
                                  <p:childTnLst>
                                    <p:animScale>
                                      <p:cBhvr>
                                        <p:cTn id="44" dur="300" fill="hold"/>
                                        <p:tgtEl>
                                          <p:spTgt spid="15"/>
                                        </p:tgtEl>
                                      </p:cBhvr>
                                      <p:by x="120000" y="120000"/>
                                    </p:animScale>
                                  </p:childTnLst>
                                </p:cTn>
                              </p:par>
                              <p:par>
                                <p:cTn id="45" presetID="10" presetClass="entr" presetSubtype="0" decel="50000" fill="hold" grpId="0" nodeType="withEffect">
                                  <p:stCondLst>
                                    <p:cond delay="4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42" presetClass="path" presetSubtype="0" decel="50000" fill="hold" grpId="1" nodeType="withEffect">
                                  <p:stCondLst>
                                    <p:cond delay="400"/>
                                  </p:stCondLst>
                                  <p:childTnLst>
                                    <p:animMotion origin="layout" path="M 4.58333E-6 -3.7037E-6 L 0.02057 0.00047 " pathEditMode="relative" rAng="0" ptsTypes="AA">
                                      <p:cBhvr>
                                        <p:cTn id="49" dur="700" spd="-100000" fill="hold"/>
                                        <p:tgtEl>
                                          <p:spTgt spid="18"/>
                                        </p:tgtEl>
                                        <p:attrNameLst>
                                          <p:attrName>ppt_x</p:attrName>
                                          <p:attrName>ppt_y</p:attrName>
                                        </p:attrNameLst>
                                      </p:cBhvr>
                                      <p:rCtr x="1029" y="23"/>
                                    </p:animMotion>
                                  </p:childTnLst>
                                </p:cTn>
                              </p:par>
                              <p:par>
                                <p:cTn id="50" presetID="10"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3" grpId="1" animBg="1"/>
      <p:bldP spid="14" grpId="0" animBg="1"/>
      <p:bldP spid="14" grpId="1" animBg="1"/>
      <p:bldP spid="15" grpId="0" animBg="1"/>
      <p:bldP spid="15" grpId="1" animBg="1"/>
      <p:bldP spid="16" grpId="0"/>
      <p:bldP spid="16" grpId="1"/>
      <p:bldP spid="17" grpId="0"/>
      <p:bldP spid="17" grpId="1"/>
      <p:bldP spid="18" grpId="0"/>
      <p:bldP spid="1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BBB8FE82-9614-7B12-EE7D-508945020D18}"/>
              </a:ext>
            </a:extLst>
          </p:cNvPr>
          <p:cNvSpPr txBox="1">
            <a:spLocks/>
          </p:cNvSpPr>
          <p:nvPr/>
        </p:nvSpPr>
        <p:spPr>
          <a:xfrm>
            <a:off x="5855745" y="4575948"/>
            <a:ext cx="4177239" cy="7755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Arc-enabled PostgreSQL</a:t>
            </a:r>
          </a:p>
        </p:txBody>
      </p:sp>
      <p:sp>
        <p:nvSpPr>
          <p:cNvPr id="13" name="Title 14">
            <a:extLst>
              <a:ext uri="{FF2B5EF4-FFF2-40B4-BE49-F238E27FC236}">
                <a16:creationId xmlns:a16="http://schemas.microsoft.com/office/drawing/2014/main" id="{B59C6991-0E56-0812-5A85-E1DED91F33C3}"/>
              </a:ext>
            </a:extLst>
          </p:cNvPr>
          <p:cNvSpPr txBox="1">
            <a:spLocks/>
          </p:cNvSpPr>
          <p:nvPr/>
        </p:nvSpPr>
        <p:spPr>
          <a:xfrm>
            <a:off x="911225" y="2291170"/>
            <a:ext cx="4387850" cy="7755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Arc-enabled SQL Managed Instance </a:t>
            </a:r>
          </a:p>
        </p:txBody>
      </p:sp>
      <p:sp>
        <p:nvSpPr>
          <p:cNvPr id="3" name="Rounded Rectangle 2">
            <a:extLst>
              <a:ext uri="{FF2B5EF4-FFF2-40B4-BE49-F238E27FC236}">
                <a16:creationId xmlns:a16="http://schemas.microsoft.com/office/drawing/2014/main" id="{C7193083-4B71-B935-3ED6-C5B48F77325B}"/>
              </a:ext>
            </a:extLst>
          </p:cNvPr>
          <p:cNvSpPr/>
          <p:nvPr/>
        </p:nvSpPr>
        <p:spPr bwMode="auto">
          <a:xfrm>
            <a:off x="7887745" y="5005020"/>
            <a:ext cx="804356" cy="270000"/>
          </a:xfrm>
          <a:prstGeom prst="roundRect">
            <a:avLst/>
          </a:prstGeom>
          <a:gradFill>
            <a:gsLst>
              <a:gs pos="100000">
                <a:srgbClr val="CD98CF"/>
              </a:gs>
              <a:gs pos="1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7200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Preview</a:t>
            </a:r>
          </a:p>
        </p:txBody>
      </p:sp>
      <p:sp>
        <p:nvSpPr>
          <p:cNvPr id="2" name="Title 14">
            <a:extLst>
              <a:ext uri="{FF2B5EF4-FFF2-40B4-BE49-F238E27FC236}">
                <a16:creationId xmlns:a16="http://schemas.microsoft.com/office/drawing/2014/main" id="{7B59150C-CD81-3985-2DA1-DB4A63E64F11}"/>
              </a:ext>
            </a:extLst>
          </p:cNvPr>
          <p:cNvSpPr txBox="1">
            <a:spLocks/>
          </p:cNvSpPr>
          <p:nvPr/>
        </p:nvSpPr>
        <p:spPr>
          <a:xfrm>
            <a:off x="911224" y="3433559"/>
            <a:ext cx="4597101" cy="7755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Connected and disconnected scenarios</a:t>
            </a:r>
          </a:p>
        </p:txBody>
      </p:sp>
      <p:sp>
        <p:nvSpPr>
          <p:cNvPr id="6" name="Title 14">
            <a:extLst>
              <a:ext uri="{FF2B5EF4-FFF2-40B4-BE49-F238E27FC236}">
                <a16:creationId xmlns:a16="http://schemas.microsoft.com/office/drawing/2014/main" id="{C86800AD-A5CF-BD42-CD80-8B20D08A953F}"/>
              </a:ext>
            </a:extLst>
          </p:cNvPr>
          <p:cNvSpPr txBox="1">
            <a:spLocks/>
          </p:cNvSpPr>
          <p:nvPr/>
        </p:nvSpPr>
        <p:spPr>
          <a:xfrm>
            <a:off x="911224" y="4575948"/>
            <a:ext cx="3444875" cy="7755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Arc ESUs for SQL Server 2008/2012</a:t>
            </a:r>
          </a:p>
        </p:txBody>
      </p:sp>
      <p:sp>
        <p:nvSpPr>
          <p:cNvPr id="7" name="Title 14">
            <a:extLst>
              <a:ext uri="{FF2B5EF4-FFF2-40B4-BE49-F238E27FC236}">
                <a16:creationId xmlns:a16="http://schemas.microsoft.com/office/drawing/2014/main" id="{0E79BE34-47FC-FB59-CC1A-39F474C4E5A3}"/>
              </a:ext>
            </a:extLst>
          </p:cNvPr>
          <p:cNvSpPr txBox="1">
            <a:spLocks/>
          </p:cNvSpPr>
          <p:nvPr/>
        </p:nvSpPr>
        <p:spPr>
          <a:xfrm>
            <a:off x="5855744" y="2291170"/>
            <a:ext cx="4597101" cy="7755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Arc-enabled </a:t>
            </a:r>
            <a:r>
              <a:rPr kumimoji="0" lang="en-US" sz="2800" b="1" i="0" u="none" strike="noStrike" kern="0" cap="none" spc="0" normalizeH="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          </a:t>
            </a: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SQL</a:t>
            </a:r>
            <a:r>
              <a:rPr kumimoji="0" lang="en-US" sz="2800" b="1" i="0" u="none" strike="noStrike" kern="0" cap="none" spc="0" normalizeH="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 Server</a:t>
            </a:r>
            <a:endPar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endParaRPr>
          </a:p>
        </p:txBody>
      </p:sp>
      <p:sp>
        <p:nvSpPr>
          <p:cNvPr id="8" name="Title 14">
            <a:extLst>
              <a:ext uri="{FF2B5EF4-FFF2-40B4-BE49-F238E27FC236}">
                <a16:creationId xmlns:a16="http://schemas.microsoft.com/office/drawing/2014/main" id="{BD192443-5DA2-2F5A-D9D3-451157C9A901}"/>
              </a:ext>
            </a:extLst>
          </p:cNvPr>
          <p:cNvSpPr txBox="1">
            <a:spLocks/>
          </p:cNvSpPr>
          <p:nvPr/>
        </p:nvSpPr>
        <p:spPr>
          <a:xfrm>
            <a:off x="5855744" y="3433559"/>
            <a:ext cx="3444874" cy="7755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8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Machine Learning</a:t>
            </a:r>
          </a:p>
        </p:txBody>
      </p:sp>
      <p:sp>
        <p:nvSpPr>
          <p:cNvPr id="10" name="Title 9">
            <a:extLst>
              <a:ext uri="{FF2B5EF4-FFF2-40B4-BE49-F238E27FC236}">
                <a16:creationId xmlns:a16="http://schemas.microsoft.com/office/drawing/2014/main" id="{95C793E8-8752-8AC9-EB26-957CDE2B4689}"/>
              </a:ext>
            </a:extLst>
          </p:cNvPr>
          <p:cNvSpPr>
            <a:spLocks noGrp="1"/>
          </p:cNvSpPr>
          <p:nvPr>
            <p:ph type="title"/>
          </p:nvPr>
        </p:nvSpPr>
        <p:spPr/>
        <p:txBody>
          <a:bodyPr/>
          <a:lstStyle/>
          <a:p>
            <a:r>
              <a:rPr lang="en-US" sz="1600" b="0" kern="1200" spc="-50" baseline="0">
                <a:ln>
                  <a:noFill/>
                </a:ln>
                <a:solidFill>
                  <a:srgbClr val="000000"/>
                </a:solidFill>
                <a:effectLst/>
                <a:latin typeface="Segoe UI Semibold" panose="020B0702040204020203" pitchFamily="34" charset="0"/>
                <a:ea typeface="+mn-ea"/>
                <a:cs typeface="Segoe UI" panose="020B0502040204020203" pitchFamily="34" charset="0"/>
              </a:rPr>
              <a:t>Product page</a:t>
            </a:r>
            <a:endParaRPr lang="en-US"/>
          </a:p>
        </p:txBody>
      </p:sp>
      <p:sp>
        <p:nvSpPr>
          <p:cNvPr id="12" name="Rounded Rectangle 18">
            <a:extLst>
              <a:ext uri="{FF2B5EF4-FFF2-40B4-BE49-F238E27FC236}">
                <a16:creationId xmlns:a16="http://schemas.microsoft.com/office/drawing/2014/main" id="{ED6C0443-2674-C2CB-9207-4118C4482BDC}"/>
              </a:ext>
              <a:ext uri="{C183D7F6-B498-43B3-948B-1728B52AA6E4}">
                <adec:decorative xmlns:adec="http://schemas.microsoft.com/office/drawing/2017/decorative" val="1"/>
              </a:ext>
            </a:extLst>
          </p:cNvPr>
          <p:cNvSpPr/>
          <p:nvPr/>
        </p:nvSpPr>
        <p:spPr bwMode="auto">
          <a:xfrm>
            <a:off x="974725" y="1051872"/>
            <a:ext cx="1900800" cy="640080"/>
          </a:xfrm>
          <a:prstGeom prst="roundRect">
            <a:avLst>
              <a:gd name="adj" fmla="val 9671"/>
            </a:avLst>
          </a:prstGeom>
          <a:gradFill flip="none" rotWithShape="1">
            <a:gsLst>
              <a:gs pos="1000">
                <a:srgbClr val="0078D4"/>
              </a:gs>
              <a:gs pos="100000">
                <a:srgbClr val="C73ECC"/>
              </a:gs>
            </a:gsLst>
            <a:lin ang="2700000" scaled="1"/>
            <a:tileRect/>
          </a:gradFill>
          <a:effectLst>
            <a:outerShdw blurRad="63500" dist="127000" dir="2700000" algn="tl" rotWithShape="0">
              <a:srgbClr val="737373">
                <a:alpha val="20000"/>
              </a:srgbClr>
            </a:outerShdw>
          </a:effectLst>
        </p:spPr>
        <p:txBody>
          <a:bodyPr wrap="square" lIns="91440" tIns="45720" rIns="91440" bIns="45720" rtlCol="0">
            <a:noAutofit/>
          </a:bodyPr>
          <a:lstStyle/>
          <a:p>
            <a:pPr algn="ctr" defTabSz="914400"/>
            <a:endParaRPr lang="en-CA" sz="2000" kern="0">
              <a:gradFill flip="none" rotWithShape="1">
                <a:gsLst>
                  <a:gs pos="0">
                    <a:srgbClr val="000000"/>
                  </a:gs>
                  <a:gs pos="100000">
                    <a:srgbClr val="000000"/>
                  </a:gs>
                </a:gsLst>
                <a:lin ang="2700000" scaled="1"/>
                <a:tileRect/>
              </a:gradFill>
              <a:latin typeface="Segoe UI Semibold"/>
            </a:endParaRPr>
          </a:p>
        </p:txBody>
      </p:sp>
      <p:sp>
        <p:nvSpPr>
          <p:cNvPr id="14" name="Rounded Rectangle 18" descr="Generally available&#10;">
            <a:extLst>
              <a:ext uri="{FF2B5EF4-FFF2-40B4-BE49-F238E27FC236}">
                <a16:creationId xmlns:a16="http://schemas.microsoft.com/office/drawing/2014/main" id="{07174CD2-BE55-B3F4-05D8-7FB6737B8B9D}"/>
              </a:ext>
            </a:extLst>
          </p:cNvPr>
          <p:cNvSpPr/>
          <p:nvPr/>
        </p:nvSpPr>
        <p:spPr bwMode="auto">
          <a:xfrm>
            <a:off x="911225" y="988372"/>
            <a:ext cx="1899737" cy="640080"/>
          </a:xfrm>
          <a:prstGeom prst="roundRect">
            <a:avLst>
              <a:gd name="adj" fmla="val 9671"/>
            </a:avLst>
          </a:prstGeom>
          <a:blipFill>
            <a:blip r:embed="rId2"/>
            <a:stretch>
              <a:fillRect/>
            </a:stretch>
          </a:blipFill>
          <a:effectLst/>
          <a:scene3d>
            <a:camera prst="orthographicFront"/>
            <a:lightRig rig="contrasting" dir="t"/>
          </a:scene3d>
          <a:sp3d prstMaterial="flat">
            <a:bevelT w="57150" h="44450"/>
          </a:sp3d>
        </p:spPr>
        <p:txBody>
          <a:bodyPr wrap="square" lIns="118872" tIns="91440" rIns="118872" bIns="109728" rtlCol="0" anchor="ctr" anchorCtr="0">
            <a:spAutoFit/>
          </a:bodyPr>
          <a:lstStyle/>
          <a:p>
            <a:pPr defTabSz="914400"/>
            <a:r>
              <a:rPr lang="en-CA" sz="2000" kern="0">
                <a:gradFill flip="none" rotWithShape="1">
                  <a:gsLst>
                    <a:gs pos="25904">
                      <a:srgbClr val="2F2F2F"/>
                    </a:gs>
                    <a:gs pos="46000">
                      <a:srgbClr val="2F2F2F"/>
                    </a:gs>
                  </a:gsLst>
                  <a:lin ang="2700000" scaled="1"/>
                  <a:tileRect/>
                </a:gradFill>
                <a:latin typeface="Segoe UI Semibold"/>
              </a:rPr>
              <a:t>Now available</a:t>
            </a:r>
          </a:p>
        </p:txBody>
      </p:sp>
    </p:spTree>
    <p:extLst>
      <p:ext uri="{BB962C8B-B14F-4D97-AF65-F5344CB8AC3E}">
        <p14:creationId xmlns:p14="http://schemas.microsoft.com/office/powerpoint/2010/main" val="2656144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100"/>
                                  </p:stCondLst>
                                  <p:childTnLst>
                                    <p:animMotion origin="layout" path="M 2.5E-6 7.40741E-7 L 2.5E-6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08333E-6 2.96296E-6 L 2.08333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100"/>
                                  </p:stCondLst>
                                  <p:childTnLst>
                                    <p:animMotion origin="layout" path="M -1.25E-6 4.07407E-6 L -1.25E-6 0.03541 " pathEditMode="relative" rAng="0" ptsTypes="AA">
                                      <p:cBhvr>
                                        <p:cTn id="19" dur="700" spd="-100000" fill="hold"/>
                                        <p:tgtEl>
                                          <p:spTgt spid="2"/>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100"/>
                                  </p:stCondLst>
                                  <p:childTnLst>
                                    <p:animMotion origin="layout" path="M 4.375E-6 -1.11111E-6 L 4.375E-6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100"/>
                                  </p:stCondLst>
                                  <p:childTnLst>
                                    <p:animMotion origin="layout" path="M 0 7.40741E-7 L 0 0.03542 " pathEditMode="relative" rAng="0" ptsTypes="AA">
                                      <p:cBhvr>
                                        <p:cTn id="29" dur="700" spd="-100000" fill="hold"/>
                                        <p:tgtEl>
                                          <p:spTgt spid="7"/>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grpId="1" nodeType="withEffect">
                                  <p:stCondLst>
                                    <p:cond delay="100"/>
                                  </p:stCondLst>
                                  <p:childTnLst>
                                    <p:animMotion origin="layout" path="M -4.58333E-6 4.07407E-6 L -4.58333E-6 0.03541 " pathEditMode="relative" rAng="0" ptsTypes="AA">
                                      <p:cBhvr>
                                        <p:cTn id="34" dur="700" spd="-100000" fill="hold"/>
                                        <p:tgtEl>
                                          <p:spTgt spid="8"/>
                                        </p:tgtEl>
                                        <p:attrNameLst>
                                          <p:attrName>ppt_x</p:attrName>
                                          <p:attrName>ppt_y</p:attrName>
                                        </p:attrNameLst>
                                      </p:cBhvr>
                                      <p:rCtr x="0" y="1759"/>
                                    </p:animMotion>
                                  </p:childTnLst>
                                </p:cTn>
                              </p:par>
                              <p:par>
                                <p:cTn id="35" presetID="10" presetClass="entr" presetSubtype="0" fill="hold" grpId="0" nodeType="withEffect">
                                  <p:stCondLst>
                                    <p:cond delay="1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42" presetClass="path" presetSubtype="0" decel="100000" fill="hold" grpId="1" nodeType="withEffect">
                                  <p:stCondLst>
                                    <p:cond delay="100"/>
                                  </p:stCondLst>
                                  <p:childTnLst>
                                    <p:animMotion origin="layout" path="M -2.5E-6 -1.11111E-6 L -2.5E-6 0.03542 " pathEditMode="relative" rAng="0" ptsTypes="AA">
                                      <p:cBhvr>
                                        <p:cTn id="39" dur="700" spd="-100000" fill="hold"/>
                                        <p:tgtEl>
                                          <p:spTgt spid="9"/>
                                        </p:tgtEl>
                                        <p:attrNameLst>
                                          <p:attrName>ppt_x</p:attrName>
                                          <p:attrName>ppt_y</p:attrName>
                                        </p:attrNameLst>
                                      </p:cBhvr>
                                      <p:rCtr x="0" y="1759"/>
                                    </p:animMotion>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42" presetClass="path" presetSubtype="0" decel="100000" fill="hold" grpId="1" nodeType="withEffect">
                                  <p:stCondLst>
                                    <p:cond delay="0"/>
                                  </p:stCondLst>
                                  <p:childTnLst>
                                    <p:animMotion origin="layout" path="M -4.16667E-6 -4.81481E-6 L -4.16667E-6 0.03542 " pathEditMode="relative" rAng="0" ptsTypes="AA">
                                      <p:cBhvr>
                                        <p:cTn id="44" dur="700" spd="-100000" fill="hold"/>
                                        <p:tgtEl>
                                          <p:spTgt spid="14"/>
                                        </p:tgtEl>
                                        <p:attrNameLst>
                                          <p:attrName>ppt_x</p:attrName>
                                          <p:attrName>ppt_y</p:attrName>
                                        </p:attrNameLst>
                                      </p:cBhvr>
                                      <p:rCtr x="0" y="1759"/>
                                    </p:animMotion>
                                  </p:childTnLst>
                                </p:cTn>
                              </p:par>
                              <p:par>
                                <p:cTn id="45" presetID="10" presetClass="entr" presetSubtype="0"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decel="100000" fill="hold" grpId="1" nodeType="withEffect">
                                  <p:stCondLst>
                                    <p:cond delay="250"/>
                                  </p:stCondLst>
                                  <p:childTnLst>
                                    <p:animMotion origin="layout" path="M -2.5E-6 -4.07407E-6 L -0.00521 -0.00926 " pathEditMode="relative" rAng="0" ptsTypes="AA">
                                      <p:cBhvr>
                                        <p:cTn id="49" dur="750" spd="-100000" fill="hold"/>
                                        <p:tgtEl>
                                          <p:spTgt spid="12"/>
                                        </p:tgtEl>
                                        <p:attrNameLst>
                                          <p:attrName>ppt_x</p:attrName>
                                          <p:attrName>ppt_y</p:attrName>
                                        </p:attrNameLst>
                                      </p:cBhvr>
                                      <p:rCtr x="-26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3" grpId="0" animBg="1"/>
      <p:bldP spid="3" grpId="1" animBg="1"/>
      <p:bldP spid="2" grpId="0"/>
      <p:bldP spid="2" grpId="1"/>
      <p:bldP spid="6" grpId="0"/>
      <p:bldP spid="6" grpId="1"/>
      <p:bldP spid="7" grpId="0"/>
      <p:bldP spid="7" grpId="1"/>
      <p:bldP spid="8" grpId="0"/>
      <p:bldP spid="8" grpId="1"/>
      <p:bldP spid="12" grpId="0" animBg="1"/>
      <p:bldP spid="12"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97D226-2F9C-8AB8-C71B-638D26A55DE4}"/>
              </a:ext>
            </a:extLst>
          </p:cNvPr>
          <p:cNvSpPr>
            <a:spLocks noGrp="1"/>
          </p:cNvSpPr>
          <p:nvPr>
            <p:ph type="title" idx="4294967295"/>
          </p:nvPr>
        </p:nvSpPr>
        <p:spPr>
          <a:xfrm>
            <a:off x="588263" y="-1107996"/>
            <a:ext cx="11018520" cy="1107996"/>
          </a:xfrm>
        </p:spPr>
        <p:txBody>
          <a:bodyPr vert="horz" wrap="square" lIns="0" tIns="0" rIns="0" bIns="0" rtlCol="0" anchor="b">
            <a:spAutoFit/>
          </a:bodyPr>
          <a:lstStyle/>
          <a:p>
            <a:r>
              <a:rPr lang="en-US"/>
              <a:t>Azure 1</a:t>
            </a:r>
            <a:br>
              <a:rPr lang="en-US"/>
            </a:br>
            <a:endParaRPr lang="en-US"/>
          </a:p>
        </p:txBody>
      </p:sp>
      <p:sp>
        <p:nvSpPr>
          <p:cNvPr id="8" name="Rounded Rectangle 35">
            <a:extLst>
              <a:ext uri="{FF2B5EF4-FFF2-40B4-BE49-F238E27FC236}">
                <a16:creationId xmlns:a16="http://schemas.microsoft.com/office/drawing/2014/main" id="{0EE00441-B559-5B27-3EC9-82AD15FF3623}"/>
              </a:ext>
              <a:ext uri="{C183D7F6-B498-43B3-948B-1728B52AA6E4}">
                <adec:decorative xmlns:adec="http://schemas.microsoft.com/office/drawing/2017/decorative" val="1"/>
              </a:ext>
            </a:extLst>
          </p:cNvPr>
          <p:cNvSpPr/>
          <p:nvPr/>
        </p:nvSpPr>
        <p:spPr bwMode="auto">
          <a:xfrm>
            <a:off x="3891888" y="1651404"/>
            <a:ext cx="4747314" cy="3326592"/>
          </a:xfrm>
          <a:prstGeom prst="roundRect">
            <a:avLst>
              <a:gd name="adj" fmla="val 4129"/>
            </a:avLst>
          </a:prstGeom>
          <a:ln w="25400" cap="rnd">
            <a:gradFill>
              <a:gsLst>
                <a:gs pos="15000">
                  <a:schemeClr val="accent1"/>
                </a:gs>
                <a:gs pos="85000">
                  <a:srgbClr val="8661C5"/>
                </a:gs>
              </a:gsLst>
              <a:lin ang="4200000" scaled="0"/>
            </a:gra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3" name="Straight Arrow Connector 12">
            <a:extLst>
              <a:ext uri="{FF2B5EF4-FFF2-40B4-BE49-F238E27FC236}">
                <a16:creationId xmlns:a16="http://schemas.microsoft.com/office/drawing/2014/main" id="{1F77E540-6D36-7D55-13C8-9832F9CDFFCA}"/>
              </a:ext>
              <a:ext uri="{C183D7F6-B498-43B3-948B-1728B52AA6E4}">
                <adec:decorative xmlns:adec="http://schemas.microsoft.com/office/drawing/2017/decorative" val="1"/>
              </a:ext>
            </a:extLst>
          </p:cNvPr>
          <p:cNvCxnSpPr>
            <a:cxnSpLocks/>
          </p:cNvCxnSpPr>
          <p:nvPr/>
        </p:nvCxnSpPr>
        <p:spPr>
          <a:xfrm>
            <a:off x="6265545" y="5148383"/>
            <a:ext cx="0" cy="265565"/>
          </a:xfrm>
          <a:prstGeom prst="straightConnector1">
            <a:avLst/>
          </a:prstGeom>
          <a:ln w="25400" cap="rnd">
            <a:gradFill>
              <a:gsLst>
                <a:gs pos="0">
                  <a:schemeClr val="accent1"/>
                </a:gs>
                <a:gs pos="100000">
                  <a:srgbClr val="8661C5"/>
                </a:gs>
              </a:gsLst>
              <a:lin ang="5400000" scaled="1"/>
            </a:gradFill>
            <a:headEnd type="triangle" w="med" len="med"/>
            <a:tailEnd type="none" w="lg" len="sm"/>
          </a:ln>
        </p:spPr>
        <p:style>
          <a:lnRef idx="1">
            <a:schemeClr val="accent1"/>
          </a:lnRef>
          <a:fillRef idx="0">
            <a:schemeClr val="accent1"/>
          </a:fillRef>
          <a:effectRef idx="0">
            <a:schemeClr val="accent1"/>
          </a:effectRef>
          <a:fontRef idx="minor">
            <a:schemeClr val="tx1"/>
          </a:fontRef>
        </p:style>
      </p:cxnSp>
      <p:pic>
        <p:nvPicPr>
          <p:cNvPr id="7" name="Picture 6" descr="Microsoft Azure">
            <a:extLst>
              <a:ext uri="{FF2B5EF4-FFF2-40B4-BE49-F238E27FC236}">
                <a16:creationId xmlns:a16="http://schemas.microsoft.com/office/drawing/2014/main" id="{382F9489-E81A-5683-A999-693454FB20A4}"/>
              </a:ext>
            </a:extLst>
          </p:cNvPr>
          <p:cNvPicPr>
            <a:picLocks noChangeAspect="1"/>
          </p:cNvPicPr>
          <p:nvPr/>
        </p:nvPicPr>
        <p:blipFill>
          <a:blip r:embed="rId3"/>
          <a:stretch>
            <a:fillRect/>
          </a:stretch>
        </p:blipFill>
        <p:spPr>
          <a:xfrm>
            <a:off x="4823132" y="521964"/>
            <a:ext cx="2884827" cy="954180"/>
          </a:xfrm>
          <a:prstGeom prst="rect">
            <a:avLst/>
          </a:prstGeom>
        </p:spPr>
      </p:pic>
      <p:sp>
        <p:nvSpPr>
          <p:cNvPr id="11" name="Rectangle 10">
            <a:extLst>
              <a:ext uri="{FF2B5EF4-FFF2-40B4-BE49-F238E27FC236}">
                <a16:creationId xmlns:a16="http://schemas.microsoft.com/office/drawing/2014/main" id="{11F1A2E5-753B-2168-94C7-3A86D7D48A66}"/>
              </a:ext>
              <a:ext uri="{C183D7F6-B498-43B3-948B-1728B52AA6E4}">
                <adec:decorative xmlns:adec="http://schemas.microsoft.com/office/drawing/2017/decorative" val="0"/>
              </a:ext>
            </a:extLst>
          </p:cNvPr>
          <p:cNvSpPr/>
          <p:nvPr/>
        </p:nvSpPr>
        <p:spPr bwMode="auto">
          <a:xfrm>
            <a:off x="4133065" y="1896627"/>
            <a:ext cx="4264961" cy="893561"/>
          </a:xfrm>
          <a:prstGeom prst="rect">
            <a:avLst/>
          </a:prstGeom>
          <a:gradFill flip="none" rotWithShape="1">
            <a:gsLst>
              <a:gs pos="0">
                <a:schemeClr val="bg1">
                  <a:lumMod val="50000"/>
                  <a:lumOff val="50000"/>
                </a:schemeClr>
              </a:gs>
              <a:gs pos="76000">
                <a:schemeClr val="bg1">
                  <a:lumMod val="75000"/>
                  <a:lumOff val="2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Security, operations, and governance</a:t>
            </a:r>
          </a:p>
        </p:txBody>
      </p:sp>
      <p:sp>
        <p:nvSpPr>
          <p:cNvPr id="9" name="Rectangle 8">
            <a:extLst>
              <a:ext uri="{FF2B5EF4-FFF2-40B4-BE49-F238E27FC236}">
                <a16:creationId xmlns:a16="http://schemas.microsoft.com/office/drawing/2014/main" id="{57D736EE-A688-0F12-88CE-8654FE5B6B7B}"/>
              </a:ext>
              <a:ext uri="{C183D7F6-B498-43B3-948B-1728B52AA6E4}">
                <adec:decorative xmlns:adec="http://schemas.microsoft.com/office/drawing/2017/decorative" val="0"/>
              </a:ext>
            </a:extLst>
          </p:cNvPr>
          <p:cNvSpPr/>
          <p:nvPr/>
        </p:nvSpPr>
        <p:spPr bwMode="auto">
          <a:xfrm>
            <a:off x="4133065" y="2868725"/>
            <a:ext cx="4264961" cy="891949"/>
          </a:xfrm>
          <a:prstGeom prst="rect">
            <a:avLst/>
          </a:prstGeom>
          <a:gradFill flip="none" rotWithShape="1">
            <a:gsLst>
              <a:gs pos="0">
                <a:schemeClr val="bg1">
                  <a:lumMod val="50000"/>
                  <a:lumOff val="50000"/>
                </a:schemeClr>
              </a:gs>
              <a:gs pos="76000">
                <a:schemeClr val="bg1">
                  <a:lumMod val="75000"/>
                  <a:lumOff val="2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services</a:t>
            </a:r>
          </a:p>
        </p:txBody>
      </p:sp>
      <p:sp>
        <p:nvSpPr>
          <p:cNvPr id="10" name="Rectangle 9">
            <a:extLst>
              <a:ext uri="{FF2B5EF4-FFF2-40B4-BE49-F238E27FC236}">
                <a16:creationId xmlns:a16="http://schemas.microsoft.com/office/drawing/2014/main" id="{17649BA5-F040-92FD-58A1-8F4F2357A432}"/>
              </a:ext>
              <a:ext uri="{C183D7F6-B498-43B3-948B-1728B52AA6E4}">
                <adec:decorative xmlns:adec="http://schemas.microsoft.com/office/drawing/2017/decorative" val="0"/>
              </a:ext>
            </a:extLst>
          </p:cNvPr>
          <p:cNvSpPr/>
          <p:nvPr/>
        </p:nvSpPr>
        <p:spPr bwMode="auto">
          <a:xfrm>
            <a:off x="4133065" y="3839212"/>
            <a:ext cx="4264961" cy="893561"/>
          </a:xfrm>
          <a:prstGeom prst="rect">
            <a:avLst/>
          </a:prstGeom>
          <a:gradFill flip="none" rotWithShape="1">
            <a:gsLst>
              <a:gs pos="0">
                <a:schemeClr val="bg1">
                  <a:lumMod val="50000"/>
                  <a:lumOff val="50000"/>
                </a:schemeClr>
              </a:gs>
              <a:gs pos="76000">
                <a:schemeClr val="bg1">
                  <a:lumMod val="75000"/>
                  <a:lumOff val="2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Cloud infrastructure</a:t>
            </a:r>
          </a:p>
        </p:txBody>
      </p:sp>
      <p:sp>
        <p:nvSpPr>
          <p:cNvPr id="12" name="TextBox 11">
            <a:extLst>
              <a:ext uri="{FF2B5EF4-FFF2-40B4-BE49-F238E27FC236}">
                <a16:creationId xmlns:a16="http://schemas.microsoft.com/office/drawing/2014/main" id="{79716A6F-1216-B345-6D55-A9B843615351}"/>
              </a:ext>
            </a:extLst>
          </p:cNvPr>
          <p:cNvSpPr txBox="1"/>
          <p:nvPr/>
        </p:nvSpPr>
        <p:spPr>
          <a:xfrm>
            <a:off x="4329701" y="5462073"/>
            <a:ext cx="3871688"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Tools and experiences</a:t>
            </a:r>
          </a:p>
        </p:txBody>
      </p:sp>
    </p:spTree>
    <p:extLst>
      <p:ext uri="{BB962C8B-B14F-4D97-AF65-F5344CB8AC3E}">
        <p14:creationId xmlns:p14="http://schemas.microsoft.com/office/powerpoint/2010/main" val="220750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42" presetClass="path" presetSubtype="0" decel="100000" fill="hold" nodeType="withEffect">
                                  <p:stCondLst>
                                    <p:cond delay="0"/>
                                  </p:stCondLst>
                                  <p:childTnLst>
                                    <p:animMotion origin="layout" path="M -8.33333E-7 1.48148E-6 L -8.33333E-7 0.02569 " pathEditMode="relative" rAng="0" ptsTypes="AA">
                                      <p:cBhvr>
                                        <p:cTn id="9" dur="1500" spd="-100000" fill="hold"/>
                                        <p:tgtEl>
                                          <p:spTgt spid="7"/>
                                        </p:tgtEl>
                                        <p:attrNameLst>
                                          <p:attrName>ppt_x</p:attrName>
                                          <p:attrName>ppt_y</p:attrName>
                                        </p:attrNameLst>
                                      </p:cBhvr>
                                      <p:rCtr x="0" y="1273"/>
                                    </p:animMotion>
                                  </p:childTnLst>
                                </p:cTn>
                              </p:par>
                              <p:par>
                                <p:cTn id="10" presetID="10" presetClass="entr" presetSubtype="0"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400"/>
                                  </p:stCondLst>
                                  <p:childTnLst>
                                    <p:animMotion origin="layout" path="M -8.33333E-7 3.7037E-6 L -8.33333E-7 0.02569 " pathEditMode="relative" rAng="0" ptsTypes="AA">
                                      <p:cBhvr>
                                        <p:cTn id="14" dur="500" spd="-100000" fill="hold"/>
                                        <p:tgtEl>
                                          <p:spTgt spid="12"/>
                                        </p:tgtEl>
                                        <p:attrNameLst>
                                          <p:attrName>ppt_x</p:attrName>
                                          <p:attrName>ppt_y</p:attrName>
                                        </p:attrNameLst>
                                      </p:cBhvr>
                                      <p:rCtr x="0" y="1273"/>
                                    </p:animMotion>
                                  </p:childTnLst>
                                </p:cTn>
                              </p:par>
                              <p:par>
                                <p:cTn id="15" presetID="22" presetClass="entr" presetSubtype="8" fill="hold" nodeType="withEffect">
                                  <p:stCondLst>
                                    <p:cond delay="4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10" presetClass="entr" presetSubtype="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500"/>
                                        <p:tgtEl>
                                          <p:spTgt spid="11"/>
                                        </p:tgtEl>
                                      </p:cBhvr>
                                    </p:animEffect>
                                  </p:childTnLst>
                                </p:cTn>
                              </p:par>
                              <p:par>
                                <p:cTn id="21" presetID="42" presetClass="path" presetSubtype="0" decel="100000" fill="hold" grpId="1" nodeType="withEffect">
                                  <p:stCondLst>
                                    <p:cond delay="100"/>
                                  </p:stCondLst>
                                  <p:childTnLst>
                                    <p:animMotion origin="layout" path="M -8.33333E-7 1.48148E-6 L -8.33333E-7 0.02569 " pathEditMode="relative" rAng="0" ptsTypes="AA">
                                      <p:cBhvr>
                                        <p:cTn id="22" dur="1500" spd="-100000" fill="hold"/>
                                        <p:tgtEl>
                                          <p:spTgt spid="11"/>
                                        </p:tgtEl>
                                        <p:attrNameLst>
                                          <p:attrName>ppt_x</p:attrName>
                                          <p:attrName>ppt_y</p:attrName>
                                        </p:attrNameLst>
                                      </p:cBhvr>
                                      <p:rCtr x="0" y="1273"/>
                                    </p:animMotion>
                                  </p:childTnLst>
                                </p:cTn>
                              </p:par>
                              <p:par>
                                <p:cTn id="23" presetID="10" presetClass="entr" presetSubtype="0"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500"/>
                                        <p:tgtEl>
                                          <p:spTgt spid="9"/>
                                        </p:tgtEl>
                                      </p:cBhvr>
                                    </p:animEffect>
                                  </p:childTnLst>
                                </p:cTn>
                              </p:par>
                              <p:par>
                                <p:cTn id="26" presetID="42" presetClass="path" presetSubtype="0" decel="100000" fill="hold" grpId="1" nodeType="withEffect">
                                  <p:stCondLst>
                                    <p:cond delay="200"/>
                                  </p:stCondLst>
                                  <p:childTnLst>
                                    <p:animMotion origin="layout" path="M -8.33333E-7 1.48148E-6 L -8.33333E-7 0.02569 " pathEditMode="relative" rAng="0" ptsTypes="AA">
                                      <p:cBhvr>
                                        <p:cTn id="27" dur="1500" spd="-100000" fill="hold"/>
                                        <p:tgtEl>
                                          <p:spTgt spid="9"/>
                                        </p:tgtEl>
                                        <p:attrNameLst>
                                          <p:attrName>ppt_x</p:attrName>
                                          <p:attrName>ppt_y</p:attrName>
                                        </p:attrNameLst>
                                      </p:cBhvr>
                                      <p:rCtr x="0" y="1273"/>
                                    </p:animMotion>
                                  </p:childTnLst>
                                </p:cTn>
                              </p:par>
                              <p:par>
                                <p:cTn id="28" presetID="10" presetClass="entr" presetSubtype="0" fill="hold" grpId="0" nodeType="withEffect">
                                  <p:stCondLst>
                                    <p:cond delay="3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500"/>
                                        <p:tgtEl>
                                          <p:spTgt spid="10"/>
                                        </p:tgtEl>
                                      </p:cBhvr>
                                    </p:animEffect>
                                  </p:childTnLst>
                                </p:cTn>
                              </p:par>
                              <p:par>
                                <p:cTn id="31" presetID="42" presetClass="path" presetSubtype="0" decel="100000" fill="hold" grpId="1" nodeType="withEffect">
                                  <p:stCondLst>
                                    <p:cond delay="300"/>
                                  </p:stCondLst>
                                  <p:childTnLst>
                                    <p:animMotion origin="layout" path="M -8.33333E-7 1.48148E-6 L -8.33333E-7 0.02569 " pathEditMode="relative" rAng="0" ptsTypes="AA">
                                      <p:cBhvr>
                                        <p:cTn id="32" dur="1500" spd="-100000" fill="hold"/>
                                        <p:tgtEl>
                                          <p:spTgt spid="10"/>
                                        </p:tgtEl>
                                        <p:attrNameLst>
                                          <p:attrName>ppt_x</p:attrName>
                                          <p:attrName>ppt_y</p:attrName>
                                        </p:attrNameLst>
                                      </p:cBhvr>
                                      <p:rCtr x="0" y="1273"/>
                                    </p:animMotion>
                                  </p:childTnLst>
                                </p:cTn>
                              </p:par>
                              <p:par>
                                <p:cTn id="33" presetID="22" presetClass="entr" presetSubtype="1" fill="hold" grpId="0" nodeType="withEffect">
                                  <p:stCondLst>
                                    <p:cond delay="30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9" grpId="0" animBg="1"/>
      <p:bldP spid="9" grpId="1" animBg="1"/>
      <p:bldP spid="10" grpId="0" animBg="1"/>
      <p:bldP spid="10" grpId="1" animBg="1"/>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3445522-7C51-F0A2-CB5E-0ED47D1CBFB8}"/>
              </a:ext>
              <a:ext uri="{C183D7F6-B498-43B3-948B-1728B52AA6E4}">
                <adec:decorative xmlns:adec="http://schemas.microsoft.com/office/drawing/2017/decorative" val="1"/>
              </a:ext>
            </a:extLst>
          </p:cNvPr>
          <p:cNvGrpSpPr/>
          <p:nvPr/>
        </p:nvGrpSpPr>
        <p:grpSpPr>
          <a:xfrm>
            <a:off x="728566" y="1757464"/>
            <a:ext cx="3158752" cy="4331104"/>
            <a:chOff x="728566" y="1757464"/>
            <a:chExt cx="3158752" cy="4331104"/>
          </a:xfrm>
        </p:grpSpPr>
        <p:sp>
          <p:nvSpPr>
            <p:cNvPr id="35" name="Rectangle 34">
              <a:extLst>
                <a:ext uri="{FF2B5EF4-FFF2-40B4-BE49-F238E27FC236}">
                  <a16:creationId xmlns:a16="http://schemas.microsoft.com/office/drawing/2014/main" id="{A8868574-4FF3-4B83-938B-9C40DF51C827}"/>
                </a:ext>
                <a:ext uri="{C183D7F6-B498-43B3-948B-1728B52AA6E4}">
                  <adec:decorative xmlns:adec="http://schemas.microsoft.com/office/drawing/2017/decorative" val="1"/>
                </a:ext>
              </a:extLst>
            </p:cNvPr>
            <p:cNvSpPr/>
            <p:nvPr/>
          </p:nvSpPr>
          <p:spPr bwMode="auto">
            <a:xfrm>
              <a:off x="728566" y="1757464"/>
              <a:ext cx="3158752" cy="433110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t"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j-ea"/>
                <a:cs typeface="+mj-cs"/>
              </a:endParaRPr>
            </a:p>
          </p:txBody>
        </p:sp>
        <p:sp>
          <p:nvSpPr>
            <p:cNvPr id="48" name="Rectangle 47">
              <a:extLst>
                <a:ext uri="{FF2B5EF4-FFF2-40B4-BE49-F238E27FC236}">
                  <a16:creationId xmlns:a16="http://schemas.microsoft.com/office/drawing/2014/main" id="{B72E75E5-941D-4F52-B298-3B50FB8DBA22}"/>
                </a:ext>
              </a:extLst>
            </p:cNvPr>
            <p:cNvSpPr/>
            <p:nvPr/>
          </p:nvSpPr>
          <p:spPr bwMode="auto">
            <a:xfrm>
              <a:off x="1007212" y="2284052"/>
              <a:ext cx="2601461" cy="594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Azure Arc-enabled </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SQL Server</a:t>
              </a:r>
            </a:p>
          </p:txBody>
        </p:sp>
        <p:pic>
          <p:nvPicPr>
            <p:cNvPr id="3" name="Graphic 2" descr="Azure SQL">
              <a:extLst>
                <a:ext uri="{FF2B5EF4-FFF2-40B4-BE49-F238E27FC236}">
                  <a16:creationId xmlns:a16="http://schemas.microsoft.com/office/drawing/2014/main" id="{21606FB0-7163-48A7-B93F-242E19FE22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8033" y="4545249"/>
              <a:ext cx="759819" cy="818833"/>
            </a:xfrm>
            <a:prstGeom prst="rect">
              <a:avLst/>
            </a:prstGeom>
          </p:spPr>
        </p:pic>
        <p:sp>
          <p:nvSpPr>
            <p:cNvPr id="45" name="Rectangle 44">
              <a:extLst>
                <a:ext uri="{FF2B5EF4-FFF2-40B4-BE49-F238E27FC236}">
                  <a16:creationId xmlns:a16="http://schemas.microsoft.com/office/drawing/2014/main" id="{333CF3B9-7812-433B-A7F1-48874133933D}"/>
                </a:ext>
              </a:extLst>
            </p:cNvPr>
            <p:cNvSpPr/>
            <p:nvPr/>
          </p:nvSpPr>
          <p:spPr bwMode="auto">
            <a:xfrm>
              <a:off x="1001431" y="3126300"/>
              <a:ext cx="2613022" cy="9294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Organize, inventory</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Enhanced security with Microsoft Defender for Cloud</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Free SQL Assessment service</a:t>
              </a:r>
            </a:p>
          </p:txBody>
        </p:sp>
      </p:grpSp>
      <p:sp>
        <p:nvSpPr>
          <p:cNvPr id="5" name="Rectangle 4">
            <a:extLst>
              <a:ext uri="{FF2B5EF4-FFF2-40B4-BE49-F238E27FC236}">
                <a16:creationId xmlns:a16="http://schemas.microsoft.com/office/drawing/2014/main" id="{EABF4F92-D015-6BD5-D89F-DF75B31DED22}"/>
              </a:ext>
            </a:extLst>
          </p:cNvPr>
          <p:cNvSpPr/>
          <p:nvPr/>
        </p:nvSpPr>
        <p:spPr bwMode="auto">
          <a:xfrm>
            <a:off x="1537350" y="5747957"/>
            <a:ext cx="1541185" cy="498491"/>
          </a:xfrm>
          <a:prstGeom prst="rect">
            <a:avLst/>
          </a:prstGeom>
          <a:solidFill>
            <a:srgbClr val="000000"/>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GENERALLY AVAILABLE</a:t>
            </a:r>
          </a:p>
        </p:txBody>
      </p:sp>
      <p:sp>
        <p:nvSpPr>
          <p:cNvPr id="2" name="Rounded Rectangle 35">
            <a:extLst>
              <a:ext uri="{FF2B5EF4-FFF2-40B4-BE49-F238E27FC236}">
                <a16:creationId xmlns:a16="http://schemas.microsoft.com/office/drawing/2014/main" id="{302ACCFE-AEB8-CCF4-4455-AD9F68C24C79}"/>
              </a:ext>
              <a:ext uri="{C183D7F6-B498-43B3-948B-1728B52AA6E4}">
                <adec:decorative xmlns:adec="http://schemas.microsoft.com/office/drawing/2017/decorative" val="1"/>
              </a:ext>
            </a:extLst>
          </p:cNvPr>
          <p:cNvSpPr/>
          <p:nvPr/>
        </p:nvSpPr>
        <p:spPr bwMode="auto">
          <a:xfrm>
            <a:off x="4353974" y="1529013"/>
            <a:ext cx="7315200" cy="4849020"/>
          </a:xfrm>
          <a:prstGeom prst="roundRect">
            <a:avLst>
              <a:gd name="adj" fmla="val 4129"/>
            </a:avLst>
          </a:prstGeom>
          <a:noFill/>
          <a:ln w="25400" cap="rnd" cmpd="sng" algn="ctr">
            <a:gradFill>
              <a:gsLst>
                <a:gs pos="15000">
                  <a:srgbClr val="50E6FF"/>
                </a:gs>
                <a:gs pos="85000">
                  <a:schemeClr val="accent1">
                    <a:alpha val="50000"/>
                  </a:schemeClr>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35">
            <a:extLst>
              <a:ext uri="{FF2B5EF4-FFF2-40B4-BE49-F238E27FC236}">
                <a16:creationId xmlns:a16="http://schemas.microsoft.com/office/drawing/2014/main" id="{ED811E8E-AEFD-7994-D5E0-ECA190C76EBA}"/>
              </a:ext>
              <a:ext uri="{C183D7F6-B498-43B3-948B-1728B52AA6E4}">
                <adec:decorative xmlns:adec="http://schemas.microsoft.com/office/drawing/2017/decorative" val="1"/>
              </a:ext>
            </a:extLst>
          </p:cNvPr>
          <p:cNvSpPr/>
          <p:nvPr/>
        </p:nvSpPr>
        <p:spPr bwMode="auto">
          <a:xfrm>
            <a:off x="522826" y="1529012"/>
            <a:ext cx="3570232" cy="4849020"/>
          </a:xfrm>
          <a:prstGeom prst="roundRect">
            <a:avLst>
              <a:gd name="adj" fmla="val 6490"/>
            </a:avLst>
          </a:prstGeom>
          <a:noFill/>
          <a:ln w="25400" cap="rnd" cmpd="sng" algn="ctr">
            <a:gradFill>
              <a:gsLst>
                <a:gs pos="15000">
                  <a:srgbClr val="50E6FF"/>
                </a:gs>
                <a:gs pos="85000">
                  <a:schemeClr val="accent1">
                    <a:alpha val="50000"/>
                  </a:schemeClr>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9C1CEA77-DF69-B71D-53C6-6111C7FA2FCD}"/>
              </a:ext>
              <a:ext uri="{C183D7F6-B498-43B3-948B-1728B52AA6E4}">
                <adec:decorative xmlns:adec="http://schemas.microsoft.com/office/drawing/2017/decorative" val="1"/>
              </a:ext>
            </a:extLst>
          </p:cNvPr>
          <p:cNvGrpSpPr/>
          <p:nvPr/>
        </p:nvGrpSpPr>
        <p:grpSpPr>
          <a:xfrm>
            <a:off x="8304683" y="1757463"/>
            <a:ext cx="3158752" cy="4331104"/>
            <a:chOff x="8304683" y="1757463"/>
            <a:chExt cx="3158752" cy="4331104"/>
          </a:xfrm>
        </p:grpSpPr>
        <p:sp>
          <p:nvSpPr>
            <p:cNvPr id="14" name="Rectangle 13">
              <a:extLst>
                <a:ext uri="{FF2B5EF4-FFF2-40B4-BE49-F238E27FC236}">
                  <a16:creationId xmlns:a16="http://schemas.microsoft.com/office/drawing/2014/main" id="{113041E2-895C-2A32-7C98-46BF6D217824}"/>
                </a:ext>
                <a:ext uri="{C183D7F6-B498-43B3-948B-1728B52AA6E4}">
                  <adec:decorative xmlns:adec="http://schemas.microsoft.com/office/drawing/2017/decorative" val="1"/>
                </a:ext>
              </a:extLst>
            </p:cNvPr>
            <p:cNvSpPr/>
            <p:nvPr/>
          </p:nvSpPr>
          <p:spPr bwMode="auto">
            <a:xfrm>
              <a:off x="8304683" y="1757463"/>
              <a:ext cx="3158752" cy="433110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t"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j-ea"/>
                <a:cs typeface="+mj-cs"/>
              </a:endParaRPr>
            </a:p>
          </p:txBody>
        </p:sp>
        <p:sp>
          <p:nvSpPr>
            <p:cNvPr id="15" name="Rectangle 14">
              <a:extLst>
                <a:ext uri="{FF2B5EF4-FFF2-40B4-BE49-F238E27FC236}">
                  <a16:creationId xmlns:a16="http://schemas.microsoft.com/office/drawing/2014/main" id="{2D36869D-2E7B-4CF7-66F3-92B9C0E2F7E8}"/>
                </a:ext>
              </a:extLst>
            </p:cNvPr>
            <p:cNvSpPr/>
            <p:nvPr/>
          </p:nvSpPr>
          <p:spPr bwMode="auto">
            <a:xfrm>
              <a:off x="8489744" y="2284052"/>
              <a:ext cx="2788631" cy="594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Azure Arc-enabled PostgreSQL</a:t>
              </a:r>
            </a:p>
          </p:txBody>
        </p:sp>
        <p:sp>
          <p:nvSpPr>
            <p:cNvPr id="16" name="Rectangle 15">
              <a:extLst>
                <a:ext uri="{FF2B5EF4-FFF2-40B4-BE49-F238E27FC236}">
                  <a16:creationId xmlns:a16="http://schemas.microsoft.com/office/drawing/2014/main" id="{A13A61D5-33C0-CB86-4B09-1D00D3F1AA49}"/>
                </a:ext>
              </a:extLst>
            </p:cNvPr>
            <p:cNvSpPr/>
            <p:nvPr/>
          </p:nvSpPr>
          <p:spPr bwMode="auto">
            <a:xfrm>
              <a:off x="8615058" y="3126300"/>
              <a:ext cx="2538002" cy="10064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Azure Database for PostgreSQL</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on any infrastructure</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Fully automated, single server</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Scale up/down/out/in</a:t>
              </a:r>
            </a:p>
          </p:txBody>
        </p:sp>
        <p:pic>
          <p:nvPicPr>
            <p:cNvPr id="6" name="Graphic 5">
              <a:extLst>
                <a:ext uri="{FF2B5EF4-FFF2-40B4-BE49-F238E27FC236}">
                  <a16:creationId xmlns:a16="http://schemas.microsoft.com/office/drawing/2014/main" id="{56EDA78F-36BD-6C45-CA7F-BD64F5F2B9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36764" y="4580396"/>
              <a:ext cx="694590" cy="748538"/>
            </a:xfrm>
            <a:prstGeom prst="rect">
              <a:avLst/>
            </a:prstGeom>
          </p:spPr>
        </p:pic>
      </p:grpSp>
      <p:sp>
        <p:nvSpPr>
          <p:cNvPr id="10" name="Rectangle 9">
            <a:extLst>
              <a:ext uri="{FF2B5EF4-FFF2-40B4-BE49-F238E27FC236}">
                <a16:creationId xmlns:a16="http://schemas.microsoft.com/office/drawing/2014/main" id="{50560447-E710-29D7-990B-5F2FEFC0DABC}"/>
              </a:ext>
            </a:extLst>
          </p:cNvPr>
          <p:cNvSpPr/>
          <p:nvPr/>
        </p:nvSpPr>
        <p:spPr bwMode="auto">
          <a:xfrm>
            <a:off x="9113467" y="5747957"/>
            <a:ext cx="1541185" cy="498491"/>
          </a:xfrm>
          <a:prstGeom prst="rect">
            <a:avLst/>
          </a:prstGeom>
          <a:solidFill>
            <a:srgbClr val="000000"/>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PUBLIC PREVIEW</a:t>
            </a:r>
          </a:p>
        </p:txBody>
      </p:sp>
      <p:grpSp>
        <p:nvGrpSpPr>
          <p:cNvPr id="20" name="Group 19">
            <a:extLst>
              <a:ext uri="{FF2B5EF4-FFF2-40B4-BE49-F238E27FC236}">
                <a16:creationId xmlns:a16="http://schemas.microsoft.com/office/drawing/2014/main" id="{D2ACD3C9-9A40-FFD3-6B30-1C166F5CC395}"/>
              </a:ext>
              <a:ext uri="{C183D7F6-B498-43B3-948B-1728B52AA6E4}">
                <adec:decorative xmlns:adec="http://schemas.microsoft.com/office/drawing/2017/decorative" val="1"/>
              </a:ext>
            </a:extLst>
          </p:cNvPr>
          <p:cNvGrpSpPr/>
          <p:nvPr/>
        </p:nvGrpSpPr>
        <p:grpSpPr>
          <a:xfrm>
            <a:off x="4559714" y="1757463"/>
            <a:ext cx="3158752" cy="4331103"/>
            <a:chOff x="4559714" y="1757463"/>
            <a:chExt cx="3158752" cy="4331103"/>
          </a:xfrm>
        </p:grpSpPr>
        <p:sp>
          <p:nvSpPr>
            <p:cNvPr id="39" name="Rectangle 38">
              <a:extLst>
                <a:ext uri="{FF2B5EF4-FFF2-40B4-BE49-F238E27FC236}">
                  <a16:creationId xmlns:a16="http://schemas.microsoft.com/office/drawing/2014/main" id="{F964E636-B8BC-4405-8E81-F77B59694375}"/>
                </a:ext>
                <a:ext uri="{C183D7F6-B498-43B3-948B-1728B52AA6E4}">
                  <adec:decorative xmlns:adec="http://schemas.microsoft.com/office/drawing/2017/decorative" val="1"/>
                </a:ext>
              </a:extLst>
            </p:cNvPr>
            <p:cNvSpPr/>
            <p:nvPr/>
          </p:nvSpPr>
          <p:spPr bwMode="auto">
            <a:xfrm>
              <a:off x="4559714" y="1757463"/>
              <a:ext cx="3158752" cy="433110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t"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j-ea"/>
                <a:cs typeface="+mj-cs"/>
              </a:endParaRPr>
            </a:p>
          </p:txBody>
        </p:sp>
        <p:sp>
          <p:nvSpPr>
            <p:cNvPr id="42" name="Rectangle 41">
              <a:extLst>
                <a:ext uri="{FF2B5EF4-FFF2-40B4-BE49-F238E27FC236}">
                  <a16:creationId xmlns:a16="http://schemas.microsoft.com/office/drawing/2014/main" id="{9059F0DC-B36F-4E78-833F-EC30DE2A8BC4}"/>
                </a:ext>
              </a:extLst>
            </p:cNvPr>
            <p:cNvSpPr/>
            <p:nvPr/>
          </p:nvSpPr>
          <p:spPr bwMode="auto">
            <a:xfrm>
              <a:off x="4744775" y="2284052"/>
              <a:ext cx="2788631" cy="594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Azure Arc-enabled SQL Managed Instance</a:t>
              </a:r>
            </a:p>
          </p:txBody>
        </p:sp>
        <p:sp>
          <p:nvSpPr>
            <p:cNvPr id="41" name="Rectangle 40">
              <a:extLst>
                <a:ext uri="{FF2B5EF4-FFF2-40B4-BE49-F238E27FC236}">
                  <a16:creationId xmlns:a16="http://schemas.microsoft.com/office/drawing/2014/main" id="{361339E1-FD49-42B9-B7F7-C555246E729B}"/>
                </a:ext>
              </a:extLst>
            </p:cNvPr>
            <p:cNvSpPr/>
            <p:nvPr/>
          </p:nvSpPr>
          <p:spPr bwMode="auto">
            <a:xfrm>
              <a:off x="4669136" y="3126300"/>
              <a:ext cx="2939908" cy="10064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Azure SQL Managed Instance </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on any infrastructure</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Fully automated, evergreen SQL</a:t>
              </a:r>
            </a:p>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Cloud billing model for on-premises</a:t>
              </a:r>
            </a:p>
          </p:txBody>
        </p:sp>
        <p:pic>
          <p:nvPicPr>
            <p:cNvPr id="22" name="Graphic 21">
              <a:extLst>
                <a:ext uri="{FF2B5EF4-FFF2-40B4-BE49-F238E27FC236}">
                  <a16:creationId xmlns:a16="http://schemas.microsoft.com/office/drawing/2014/main" id="{FC0F8CA2-FF92-4D9B-A8E2-A17E0F2651E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76151" y="4580344"/>
              <a:ext cx="725878" cy="748643"/>
            </a:xfrm>
            <a:prstGeom prst="rect">
              <a:avLst/>
            </a:prstGeom>
            <a:effectLst>
              <a:outerShdw blurRad="50800" dir="2700000" algn="tl" rotWithShape="0">
                <a:prstClr val="black">
                  <a:alpha val="40000"/>
                </a:prstClr>
              </a:outerShdw>
            </a:effectLst>
          </p:spPr>
        </p:pic>
      </p:grpSp>
      <p:sp>
        <p:nvSpPr>
          <p:cNvPr id="8" name="Rectangle 7">
            <a:extLst>
              <a:ext uri="{FF2B5EF4-FFF2-40B4-BE49-F238E27FC236}">
                <a16:creationId xmlns:a16="http://schemas.microsoft.com/office/drawing/2014/main" id="{9B90CC95-D0FF-798C-394B-F93990C567B8}"/>
              </a:ext>
            </a:extLst>
          </p:cNvPr>
          <p:cNvSpPr/>
          <p:nvPr/>
        </p:nvSpPr>
        <p:spPr bwMode="auto">
          <a:xfrm>
            <a:off x="5368498" y="5747957"/>
            <a:ext cx="1541185" cy="498491"/>
          </a:xfrm>
          <a:prstGeom prst="rect">
            <a:avLst/>
          </a:prstGeom>
          <a:solidFill>
            <a:srgbClr val="000000"/>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GENERALLY AVAILABLE</a:t>
            </a:r>
          </a:p>
        </p:txBody>
      </p:sp>
      <p:sp>
        <p:nvSpPr>
          <p:cNvPr id="24" name="Rounded Rectangle 23">
            <a:extLst>
              <a:ext uri="{FF2B5EF4-FFF2-40B4-BE49-F238E27FC236}">
                <a16:creationId xmlns:a16="http://schemas.microsoft.com/office/drawing/2014/main" id="{DAEF1D98-A306-5B1B-256A-CE027C2C0AFE}"/>
              </a:ext>
            </a:extLst>
          </p:cNvPr>
          <p:cNvSpPr/>
          <p:nvPr/>
        </p:nvSpPr>
        <p:spPr bwMode="auto">
          <a:xfrm>
            <a:off x="1315591" y="1393806"/>
            <a:ext cx="1984701" cy="498491"/>
          </a:xfrm>
          <a:prstGeom prst="roundRect">
            <a:avLst/>
          </a:prstGeom>
          <a:solidFill>
            <a:schemeClr val="accent1"/>
          </a:solidFill>
          <a:ln>
            <a:noFill/>
            <a:headEnd type="none" w="med" len="med"/>
            <a:tailEnd type="none" w="med" len="med"/>
          </a:ln>
          <a:effectLst>
            <a:outerShdw blurRad="571500" algn="ctr" rotWithShape="0">
              <a:schemeClr val="accent2">
                <a:alpha val="7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Existing apps</a:t>
            </a:r>
          </a:p>
        </p:txBody>
      </p:sp>
      <p:sp>
        <p:nvSpPr>
          <p:cNvPr id="25" name="Rounded Rectangle 24">
            <a:extLst>
              <a:ext uri="{FF2B5EF4-FFF2-40B4-BE49-F238E27FC236}">
                <a16:creationId xmlns:a16="http://schemas.microsoft.com/office/drawing/2014/main" id="{5D8BE409-AFD9-AD17-20DB-684A202FC380}"/>
              </a:ext>
            </a:extLst>
          </p:cNvPr>
          <p:cNvSpPr/>
          <p:nvPr/>
        </p:nvSpPr>
        <p:spPr bwMode="auto">
          <a:xfrm>
            <a:off x="6541620" y="1393806"/>
            <a:ext cx="2939908" cy="498491"/>
          </a:xfrm>
          <a:prstGeom prst="roundRect">
            <a:avLst/>
          </a:prstGeom>
          <a:solidFill>
            <a:schemeClr val="accent1"/>
          </a:solidFill>
          <a:ln>
            <a:noFill/>
            <a:headEnd type="none" w="med" len="med"/>
            <a:tailEnd type="none" w="med" len="med"/>
          </a:ln>
          <a:effectLst>
            <a:outerShdw blurRad="571500" algn="ctr" rotWithShape="0">
              <a:schemeClr val="accent2">
                <a:alpha val="7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App modernization</a:t>
            </a:r>
          </a:p>
        </p:txBody>
      </p:sp>
      <p:sp>
        <p:nvSpPr>
          <p:cNvPr id="26" name="Title 25">
            <a:extLst>
              <a:ext uri="{FF2B5EF4-FFF2-40B4-BE49-F238E27FC236}">
                <a16:creationId xmlns:a16="http://schemas.microsoft.com/office/drawing/2014/main" id="{22CDFBDB-0941-1135-8BAE-99AB6A028AEC}"/>
              </a:ext>
            </a:extLst>
          </p:cNvPr>
          <p:cNvSpPr>
            <a:spLocks noGrp="1"/>
          </p:cNvSpPr>
          <p:nvPr>
            <p:ph type="title"/>
          </p:nvPr>
        </p:nvSpPr>
        <p:spPr>
          <a:xfrm>
            <a:off x="588263" y="457200"/>
            <a:ext cx="11018520" cy="492443"/>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Arc-enabled data services</a:t>
            </a:r>
            <a:endParaRPr lang="en-US"/>
          </a:p>
        </p:txBody>
      </p:sp>
    </p:spTree>
    <p:extLst>
      <p:ext uri="{BB962C8B-B14F-4D97-AF65-F5344CB8AC3E}">
        <p14:creationId xmlns:p14="http://schemas.microsoft.com/office/powerpoint/2010/main" val="8163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99C4E86-C62E-3FCA-DF1A-22D5DF0E585A}"/>
              </a:ext>
              <a:ext uri="{C183D7F6-B498-43B3-948B-1728B52AA6E4}">
                <adec:decorative xmlns:adec="http://schemas.microsoft.com/office/drawing/2017/decorative" val="1"/>
              </a:ext>
            </a:extLst>
          </p:cNvPr>
          <p:cNvGrpSpPr/>
          <p:nvPr/>
        </p:nvGrpSpPr>
        <p:grpSpPr>
          <a:xfrm>
            <a:off x="595827" y="2378405"/>
            <a:ext cx="10648656" cy="3650003"/>
            <a:chOff x="677494" y="1998498"/>
            <a:chExt cx="10648656" cy="4769587"/>
          </a:xfrm>
        </p:grpSpPr>
        <p:sp>
          <p:nvSpPr>
            <p:cNvPr id="34" name="Round Same Side Corner Rectangle 33">
              <a:extLst>
                <a:ext uri="{FF2B5EF4-FFF2-40B4-BE49-F238E27FC236}">
                  <a16:creationId xmlns:a16="http://schemas.microsoft.com/office/drawing/2014/main" id="{1155D869-7095-FE17-CCD1-F375C358400C}"/>
                </a:ext>
              </a:extLst>
            </p:cNvPr>
            <p:cNvSpPr/>
            <p:nvPr/>
          </p:nvSpPr>
          <p:spPr bwMode="auto">
            <a:xfrm>
              <a:off x="677494" y="1998498"/>
              <a:ext cx="2930033" cy="4769587"/>
            </a:xfrm>
            <a:prstGeom prst="round2SameRect">
              <a:avLst>
                <a:gd name="adj1" fmla="val 3861"/>
                <a:gd name="adj2" fmla="val 0"/>
              </a:avLst>
            </a:prstGeom>
            <a:gradFill flip="none" rotWithShape="1">
              <a:gsLst>
                <a:gs pos="0">
                  <a:schemeClr val="accent1">
                    <a:alpha val="58542"/>
                  </a:schemeClr>
                </a:gs>
                <a:gs pos="47000">
                  <a:schemeClr val="bg1"/>
                </a:gs>
              </a:gsLst>
              <a:lin ang="2700000" scaled="1"/>
              <a:tileRect/>
            </a:gradFill>
            <a:ln>
              <a:gradFill>
                <a:gsLst>
                  <a:gs pos="0">
                    <a:schemeClr val="accent1">
                      <a:alpha val="0"/>
                    </a:schemeClr>
                  </a:gs>
                  <a:gs pos="100000">
                    <a:schemeClr val="accent1"/>
                  </a:gs>
                </a:gsLst>
                <a:lin ang="162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8" name="Round Same Side Corner Rectangle 37">
              <a:extLst>
                <a:ext uri="{FF2B5EF4-FFF2-40B4-BE49-F238E27FC236}">
                  <a16:creationId xmlns:a16="http://schemas.microsoft.com/office/drawing/2014/main" id="{7129F762-F5D6-FD6B-67C2-26AF6E9642F8}"/>
                </a:ext>
              </a:extLst>
            </p:cNvPr>
            <p:cNvSpPr/>
            <p:nvPr/>
          </p:nvSpPr>
          <p:spPr bwMode="auto">
            <a:xfrm>
              <a:off x="3873456" y="1998498"/>
              <a:ext cx="7452694" cy="4488531"/>
            </a:xfrm>
            <a:prstGeom prst="round2SameRect">
              <a:avLst>
                <a:gd name="adj1" fmla="val 3861"/>
                <a:gd name="adj2" fmla="val 0"/>
              </a:avLst>
            </a:prstGeom>
            <a:gradFill flip="none" rotWithShape="1">
              <a:gsLst>
                <a:gs pos="0">
                  <a:schemeClr val="accent1">
                    <a:alpha val="58542"/>
                  </a:schemeClr>
                </a:gs>
                <a:gs pos="47000">
                  <a:schemeClr val="bg1"/>
                </a:gs>
              </a:gsLst>
              <a:lin ang="2700000" scaled="1"/>
              <a:tileRect/>
            </a:gradFill>
            <a:ln>
              <a:gradFill>
                <a:gsLst>
                  <a:gs pos="0">
                    <a:schemeClr val="accent1">
                      <a:alpha val="0"/>
                    </a:schemeClr>
                  </a:gs>
                  <a:gs pos="100000">
                    <a:schemeClr val="accent1"/>
                  </a:gs>
                </a:gsLst>
                <a:lin ang="162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0C99A557-E7BC-4DEA-B5D0-D924B908A17B}"/>
              </a:ext>
            </a:extLst>
          </p:cNvPr>
          <p:cNvSpPr>
            <a:spLocks noGrp="1"/>
          </p:cNvSpPr>
          <p:nvPr>
            <p:ph type="title"/>
          </p:nvPr>
        </p:nvSpPr>
        <p:spPr>
          <a:xfrm>
            <a:off x="588263" y="457200"/>
            <a:ext cx="11018520" cy="492443"/>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Making the decision based on customer needs</a:t>
            </a:r>
            <a:endParaRPr lang="en-US"/>
          </a:p>
        </p:txBody>
      </p:sp>
      <p:sp>
        <p:nvSpPr>
          <p:cNvPr id="57" name="Rounded Rectangle 56">
            <a:extLst>
              <a:ext uri="{FF2B5EF4-FFF2-40B4-BE49-F238E27FC236}">
                <a16:creationId xmlns:a16="http://schemas.microsoft.com/office/drawing/2014/main" id="{ADE5ACBA-9DBD-4431-A586-D77FEFBFD2AE}"/>
              </a:ext>
              <a:ext uri="{C183D7F6-B498-43B3-948B-1728B52AA6E4}">
                <adec:decorative xmlns:adec="http://schemas.microsoft.com/office/drawing/2017/decorative" val="1"/>
              </a:ext>
            </a:extLst>
          </p:cNvPr>
          <p:cNvSpPr/>
          <p:nvPr/>
        </p:nvSpPr>
        <p:spPr bwMode="auto">
          <a:xfrm>
            <a:off x="7708051" y="4932866"/>
            <a:ext cx="3238269" cy="1097280"/>
          </a:xfrm>
          <a:prstGeom prst="roundRect">
            <a:avLst/>
          </a:prstGeom>
          <a:solidFill>
            <a:schemeClr val="bg1"/>
          </a:solidFill>
          <a:ln w="9525" cap="flat" cmpd="sng" algn="ctr">
            <a:solidFill>
              <a:schemeClr val="tx1"/>
            </a:solidFill>
            <a:prstDash val="solid"/>
            <a:headEnd type="none" w="med" len="med"/>
            <a:tailEnd type="none" w="med" len="med"/>
          </a:ln>
          <a:effectLst>
            <a:glow rad="127000">
              <a:schemeClr val="accent1">
                <a:alpha val="15766"/>
              </a:schemeClr>
            </a:glow>
            <a:outerShdw blurRad="571500" algn="tl" rotWithShape="0">
              <a:schemeClr val="accent1">
                <a:alpha val="70000"/>
              </a:schemeClr>
            </a:outerShdw>
          </a:effectLst>
        </p:spPr>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64" name="Rounded Rectangle 63">
            <a:extLst>
              <a:ext uri="{FF2B5EF4-FFF2-40B4-BE49-F238E27FC236}">
                <a16:creationId xmlns:a16="http://schemas.microsoft.com/office/drawing/2014/main" id="{83EFE515-43F0-47D8-B0F2-6EE8088979BD}"/>
              </a:ext>
            </a:extLst>
          </p:cNvPr>
          <p:cNvSpPr/>
          <p:nvPr/>
        </p:nvSpPr>
        <p:spPr bwMode="auto">
          <a:xfrm>
            <a:off x="939113" y="4931128"/>
            <a:ext cx="2277794" cy="1097280"/>
          </a:xfrm>
          <a:prstGeom prst="roundRect">
            <a:avLst/>
          </a:prstGeom>
          <a:solidFill>
            <a:schemeClr val="bg1"/>
          </a:solidFill>
          <a:ln w="9525" cap="flat" cmpd="sng" algn="ctr">
            <a:solidFill>
              <a:schemeClr val="tx1"/>
            </a:solidFill>
            <a:prstDash val="solid"/>
            <a:headEnd type="none" w="med" len="med"/>
            <a:tailEnd type="none" w="med" len="med"/>
          </a:ln>
          <a:effectLst>
            <a:glow rad="127000">
              <a:schemeClr val="accent1">
                <a:alpha val="15766"/>
              </a:schemeClr>
            </a:glow>
            <a:outerShdw blurRad="571500" algn="tl" rotWithShape="0">
              <a:schemeClr val="accent1">
                <a:alpha val="70000"/>
              </a:scheme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rPr>
              <a:t>Azure SQL / 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rPr>
              <a:t>databases</a:t>
            </a:r>
          </a:p>
        </p:txBody>
      </p:sp>
      <p:sp>
        <p:nvSpPr>
          <p:cNvPr id="72" name="Rounded Rectangle 71">
            <a:extLst>
              <a:ext uri="{FF2B5EF4-FFF2-40B4-BE49-F238E27FC236}">
                <a16:creationId xmlns:a16="http://schemas.microsoft.com/office/drawing/2014/main" id="{AF4CEDED-84E0-4E60-A869-BD47075D9FFB}"/>
              </a:ext>
            </a:extLst>
          </p:cNvPr>
          <p:cNvSpPr/>
          <p:nvPr/>
        </p:nvSpPr>
        <p:spPr bwMode="auto">
          <a:xfrm>
            <a:off x="4038421" y="4932866"/>
            <a:ext cx="3238269" cy="1097280"/>
          </a:xfrm>
          <a:prstGeom prst="roundRect">
            <a:avLst/>
          </a:prstGeom>
          <a:solidFill>
            <a:schemeClr val="bg1"/>
          </a:solidFill>
          <a:ln w="9525" cap="flat" cmpd="sng" algn="ctr">
            <a:solidFill>
              <a:schemeClr val="tx1"/>
            </a:solidFill>
            <a:prstDash val="solid"/>
            <a:headEnd type="none" w="med" len="med"/>
            <a:tailEnd type="none" w="med" len="med"/>
          </a:ln>
          <a:effectLst>
            <a:glow rad="127000">
              <a:schemeClr val="accent1">
                <a:alpha val="15766"/>
              </a:schemeClr>
            </a:glow>
            <a:outerShdw blurRad="571500" algn="tl" rotWithShape="0">
              <a:schemeClr val="accent1">
                <a:alpha val="70000"/>
              </a:schemeClr>
            </a:outerShdw>
          </a:effectLst>
        </p:spPr>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pitchFamily="34" charset="0"/>
              </a:rPr>
              <a:t>Azure Arc-enabled SQL Server</a:t>
            </a:r>
          </a:p>
        </p:txBody>
      </p:sp>
      <p:sp>
        <p:nvSpPr>
          <p:cNvPr id="55" name="Rounded Rectangle 54">
            <a:extLst>
              <a:ext uri="{FF2B5EF4-FFF2-40B4-BE49-F238E27FC236}">
                <a16:creationId xmlns:a16="http://schemas.microsoft.com/office/drawing/2014/main" id="{C36A134B-C4E9-47EE-924B-40DE8718D610}"/>
              </a:ext>
            </a:extLst>
          </p:cNvPr>
          <p:cNvSpPr/>
          <p:nvPr/>
        </p:nvSpPr>
        <p:spPr bwMode="auto">
          <a:xfrm>
            <a:off x="4038421" y="3382284"/>
            <a:ext cx="3238269" cy="1375716"/>
          </a:xfrm>
          <a:prstGeom prst="roundRect">
            <a:avLst/>
          </a:prstGeom>
          <a:solidFill>
            <a:srgbClr val="000000"/>
          </a:solidFill>
          <a:ln w="9525" cap="flat" cmpd="sng" algn="ctr">
            <a:solidFill>
              <a:schemeClr val="accent2"/>
            </a:solidFill>
            <a:prstDash val="solid"/>
            <a:headEnd type="none" w="med" len="med"/>
            <a:tailEnd type="none" w="med" len="med"/>
          </a:ln>
          <a:effectLst>
            <a:outerShdw blurRad="101600" algn="tl" rotWithShape="0">
              <a:srgbClr val="0078D4">
                <a:alpha val="70000"/>
              </a:srgbClr>
            </a:outerShdw>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Access to the latest cutting-edge technology</a:t>
            </a:r>
          </a:p>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Standardize data management with </a:t>
            </a:r>
            <a:b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b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agility and consistency</a:t>
            </a:r>
          </a:p>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Reduce cost with full automation</a:t>
            </a:r>
          </a:p>
        </p:txBody>
      </p:sp>
      <p:sp>
        <p:nvSpPr>
          <p:cNvPr id="54" name="Rounded Rectangle 53">
            <a:extLst>
              <a:ext uri="{FF2B5EF4-FFF2-40B4-BE49-F238E27FC236}">
                <a16:creationId xmlns:a16="http://schemas.microsoft.com/office/drawing/2014/main" id="{938BFCC7-E459-44A2-966F-1127F8451B8D}"/>
              </a:ext>
            </a:extLst>
          </p:cNvPr>
          <p:cNvSpPr/>
          <p:nvPr/>
        </p:nvSpPr>
        <p:spPr bwMode="auto">
          <a:xfrm>
            <a:off x="7708051" y="3382284"/>
            <a:ext cx="3238269" cy="1375716"/>
          </a:xfrm>
          <a:prstGeom prst="roundRect">
            <a:avLst/>
          </a:prstGeom>
          <a:solidFill>
            <a:srgbClr val="000000"/>
          </a:solidFill>
          <a:ln w="9525" cap="flat" cmpd="sng" algn="ctr">
            <a:solidFill>
              <a:schemeClr val="accent2"/>
            </a:solidFill>
            <a:prstDash val="solid"/>
            <a:headEnd type="none" w="med" len="med"/>
            <a:tailEnd type="none" w="med" len="med"/>
          </a:ln>
          <a:effectLst>
            <a:outerShdw blurRad="101600" algn="tl" rotWithShape="0">
              <a:srgbClr val="0078D4">
                <a:alpha val="70000"/>
              </a:srgbClr>
            </a:outerShdw>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Maintain server-based legacy applications</a:t>
            </a:r>
          </a:p>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Reuse existing data center and SQL Server</a:t>
            </a:r>
          </a:p>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Manage all SQL Server from one place</a:t>
            </a:r>
          </a:p>
        </p:txBody>
      </p:sp>
      <p:sp>
        <p:nvSpPr>
          <p:cNvPr id="49" name="Rounded Rectangle 48">
            <a:extLst>
              <a:ext uri="{FF2B5EF4-FFF2-40B4-BE49-F238E27FC236}">
                <a16:creationId xmlns:a16="http://schemas.microsoft.com/office/drawing/2014/main" id="{FD2DE91D-1E53-421D-94B7-69139EE144C1}"/>
              </a:ext>
              <a:ext uri="{C183D7F6-B498-43B3-948B-1728B52AA6E4}">
                <adec:decorative xmlns:adec="http://schemas.microsoft.com/office/drawing/2017/decorative" val="1"/>
              </a:ext>
            </a:extLst>
          </p:cNvPr>
          <p:cNvSpPr/>
          <p:nvPr/>
        </p:nvSpPr>
        <p:spPr bwMode="auto">
          <a:xfrm>
            <a:off x="939777" y="2552672"/>
            <a:ext cx="2277794" cy="472554"/>
          </a:xfrm>
          <a:prstGeom prst="roundRect">
            <a:avLst/>
          </a:prstGeom>
          <a:solidFill>
            <a:srgbClr val="000000"/>
          </a:solidFill>
          <a:ln w="22225" cap="flat" cmpd="sng" algn="ctr">
            <a:noFill/>
            <a:prstDash val="sysDot"/>
            <a:headEnd type="none" w="med" len="med"/>
            <a:tailEnd type="none" w="med" len="med"/>
          </a:ln>
          <a:effectLst>
            <a:glow rad="63500">
              <a:schemeClr val="accent1">
                <a:satMod val="175000"/>
                <a:alpha val="40000"/>
              </a:schemeClr>
            </a:glow>
            <a:outerShdw blurRad="101600" algn="tl" rotWithShape="0">
              <a:srgbClr val="0078D4">
                <a:alpha val="55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endParaRPr>
          </a:p>
        </p:txBody>
      </p:sp>
      <p:sp>
        <p:nvSpPr>
          <p:cNvPr id="73" name="Rounded Rectangle 72">
            <a:extLst>
              <a:ext uri="{FF2B5EF4-FFF2-40B4-BE49-F238E27FC236}">
                <a16:creationId xmlns:a16="http://schemas.microsoft.com/office/drawing/2014/main" id="{04772C09-CD73-492E-A66A-3EA16331EA80}"/>
              </a:ext>
            </a:extLst>
          </p:cNvPr>
          <p:cNvSpPr/>
          <p:nvPr/>
        </p:nvSpPr>
        <p:spPr bwMode="auto">
          <a:xfrm>
            <a:off x="940965" y="1427747"/>
            <a:ext cx="2276724" cy="472554"/>
          </a:xfrm>
          <a:prstGeom prst="roundRect">
            <a:avLst/>
          </a:prstGeom>
          <a:gradFill flip="none" rotWithShape="1">
            <a:gsLst>
              <a:gs pos="0">
                <a:schemeClr val="accent1">
                  <a:alpha val="40825"/>
                </a:schemeClr>
              </a:gs>
              <a:gs pos="48000">
                <a:schemeClr val="bg1"/>
              </a:gs>
            </a:gsLst>
            <a:lin ang="2700000" scaled="1"/>
            <a:tileRect/>
          </a:gradFill>
          <a:ln w="12700" cap="flat" cmpd="sng" algn="ctr">
            <a:gradFill flip="none" rotWithShape="1">
              <a:gsLst>
                <a:gs pos="0">
                  <a:schemeClr val="accent1"/>
                </a:gs>
                <a:gs pos="99000">
                  <a:schemeClr val="bg1"/>
                </a:gs>
              </a:gsLst>
              <a:lin ang="5400000" scaled="1"/>
              <a:tileRect/>
            </a:gradFill>
            <a:prstDash val="solid"/>
            <a:headEnd type="none" w="med" len="med"/>
            <a:tailEnd type="none" w="med" len="med"/>
          </a:ln>
          <a:effectLst>
            <a:outerShdw blurRad="101600" algn="tl" rotWithShape="0">
              <a:srgbClr val="0078D4">
                <a:alpha val="55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Operational data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Can data go to Azure?</a:t>
            </a:r>
          </a:p>
        </p:txBody>
      </p:sp>
      <p:cxnSp>
        <p:nvCxnSpPr>
          <p:cNvPr id="89" name="Straight Connector 88">
            <a:extLst>
              <a:ext uri="{FF2B5EF4-FFF2-40B4-BE49-F238E27FC236}">
                <a16:creationId xmlns:a16="http://schemas.microsoft.com/office/drawing/2014/main" id="{FFB8596C-31F5-4FF6-89CD-B79DBF0D68ED}"/>
              </a:ext>
              <a:ext uri="{C183D7F6-B498-43B3-948B-1728B52AA6E4}">
                <adec:decorative xmlns:adec="http://schemas.microsoft.com/office/drawing/2017/decorative" val="1"/>
              </a:ext>
            </a:extLst>
          </p:cNvPr>
          <p:cNvCxnSpPr>
            <a:cxnSpLocks/>
          </p:cNvCxnSpPr>
          <p:nvPr/>
        </p:nvCxnSpPr>
        <p:spPr>
          <a:xfrm flipV="1">
            <a:off x="2078674" y="1900301"/>
            <a:ext cx="653" cy="652371"/>
          </a:xfrm>
          <a:prstGeom prst="line">
            <a:avLst/>
          </a:prstGeom>
          <a:noFill/>
          <a:ln w="9525" cap="flat" cmpd="sng" algn="ctr">
            <a:solidFill>
              <a:schemeClr val="tx1"/>
            </a:solidFill>
            <a:prstDash val="solid"/>
            <a:miter lim="800000"/>
            <a:headEnd type="none" w="med" len="med"/>
            <a:tailEnd type="none" w="med" len="med"/>
          </a:ln>
          <a:effectLst/>
        </p:spPr>
      </p:cxnSp>
      <p:sp>
        <p:nvSpPr>
          <p:cNvPr id="94" name="Rounded Rectangle 93">
            <a:extLst>
              <a:ext uri="{FF2B5EF4-FFF2-40B4-BE49-F238E27FC236}">
                <a16:creationId xmlns:a16="http://schemas.microsoft.com/office/drawing/2014/main" id="{4BBDC687-C8BE-400D-BB61-AD73A3189295}"/>
              </a:ext>
            </a:extLst>
          </p:cNvPr>
          <p:cNvSpPr/>
          <p:nvPr/>
        </p:nvSpPr>
        <p:spPr bwMode="auto">
          <a:xfrm>
            <a:off x="6096000" y="1424233"/>
            <a:ext cx="2483590" cy="472554"/>
          </a:xfrm>
          <a:prstGeom prst="roundRect">
            <a:avLst/>
          </a:prstGeom>
          <a:gradFill flip="none" rotWithShape="1">
            <a:gsLst>
              <a:gs pos="0">
                <a:schemeClr val="accent1">
                  <a:alpha val="40825"/>
                </a:schemeClr>
              </a:gs>
              <a:gs pos="48000">
                <a:schemeClr val="bg1"/>
              </a:gs>
            </a:gsLst>
            <a:lin ang="2700000" scaled="1"/>
            <a:tileRect/>
          </a:gradFill>
          <a:ln w="12700" cap="flat" cmpd="sng" algn="ctr">
            <a:gradFill flip="none" rotWithShape="1">
              <a:gsLst>
                <a:gs pos="0">
                  <a:schemeClr val="accent1"/>
                </a:gs>
                <a:gs pos="99000">
                  <a:schemeClr val="bg1"/>
                </a:gs>
              </a:gsLst>
              <a:lin ang="5400000" scaled="1"/>
              <a:tileRect/>
            </a:gradFill>
            <a:prstDash val="solid"/>
            <a:headEnd type="none" w="med" len="med"/>
            <a:tailEnd type="none" w="med" len="med"/>
          </a:ln>
          <a:effectLst>
            <a:outerShdw blurRad="101600" algn="tl" rotWithShape="0">
              <a:srgbClr val="0078D4">
                <a:alpha val="55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Outside of Azure</a:t>
            </a:r>
          </a:p>
        </p:txBody>
      </p:sp>
      <p:cxnSp>
        <p:nvCxnSpPr>
          <p:cNvPr id="106" name="Straight Connector 105">
            <a:extLst>
              <a:ext uri="{FF2B5EF4-FFF2-40B4-BE49-F238E27FC236}">
                <a16:creationId xmlns:a16="http://schemas.microsoft.com/office/drawing/2014/main" id="{15D3BB5A-A4F8-4B4B-8D32-1CA609A27BD3}"/>
              </a:ext>
              <a:ext uri="{C183D7F6-B498-43B3-948B-1728B52AA6E4}">
                <adec:decorative xmlns:adec="http://schemas.microsoft.com/office/drawing/2017/decorative" val="1"/>
              </a:ext>
            </a:extLst>
          </p:cNvPr>
          <p:cNvCxnSpPr>
            <a:cxnSpLocks/>
            <a:endCxn id="73" idx="3"/>
          </p:cNvCxnSpPr>
          <p:nvPr/>
        </p:nvCxnSpPr>
        <p:spPr>
          <a:xfrm flipH="1">
            <a:off x="3217689" y="1660510"/>
            <a:ext cx="2878311" cy="3514"/>
          </a:xfrm>
          <a:prstGeom prst="line">
            <a:avLst/>
          </a:prstGeom>
          <a:noFill/>
          <a:ln w="9525" cap="flat" cmpd="sng" algn="ctr">
            <a:solidFill>
              <a:schemeClr val="tx1"/>
            </a:solidFill>
            <a:prstDash val="solid"/>
            <a:miter lim="800000"/>
            <a:headEnd type="none" w="med" len="med"/>
            <a:tailEnd type="none" w="med" len="med"/>
          </a:ln>
          <a:effectLst/>
        </p:spPr>
      </p:cxnSp>
      <p:sp>
        <p:nvSpPr>
          <p:cNvPr id="4" name="TextBox 3">
            <a:extLst>
              <a:ext uri="{FF2B5EF4-FFF2-40B4-BE49-F238E27FC236}">
                <a16:creationId xmlns:a16="http://schemas.microsoft.com/office/drawing/2014/main" id="{D0D2963D-7EF4-4BA4-8094-7EDE7A2697E8}"/>
              </a:ext>
            </a:extLst>
          </p:cNvPr>
          <p:cNvSpPr txBox="1"/>
          <p:nvPr/>
        </p:nvSpPr>
        <p:spPr>
          <a:xfrm>
            <a:off x="1184939" y="2054714"/>
            <a:ext cx="1786140" cy="169277"/>
          </a:xfrm>
          <a:prstGeom prst="rect">
            <a:avLst/>
          </a:prstGeom>
          <a:solidFill>
            <a:schemeClr val="bg1"/>
          </a:solid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Yes (Full migration)</a:t>
            </a:r>
          </a:p>
        </p:txBody>
      </p:sp>
      <p:sp>
        <p:nvSpPr>
          <p:cNvPr id="6" name="TextBox 5">
            <a:extLst>
              <a:ext uri="{FF2B5EF4-FFF2-40B4-BE49-F238E27FC236}">
                <a16:creationId xmlns:a16="http://schemas.microsoft.com/office/drawing/2014/main" id="{98AA1FCE-7A29-434A-A56D-51C425AE08DC}"/>
              </a:ext>
            </a:extLst>
          </p:cNvPr>
          <p:cNvSpPr txBox="1"/>
          <p:nvPr/>
        </p:nvSpPr>
        <p:spPr>
          <a:xfrm>
            <a:off x="4075932" y="1608999"/>
            <a:ext cx="1000417" cy="169277"/>
          </a:xfrm>
          <a:prstGeom prst="rect">
            <a:avLst/>
          </a:prstGeom>
          <a:solidFill>
            <a:schemeClr val="bg1"/>
          </a:solid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No (Hybrid)</a:t>
            </a:r>
          </a:p>
        </p:txBody>
      </p:sp>
      <p:cxnSp>
        <p:nvCxnSpPr>
          <p:cNvPr id="20" name="Elbow Connector 20">
            <a:extLst>
              <a:ext uri="{FF2B5EF4-FFF2-40B4-BE49-F238E27FC236}">
                <a16:creationId xmlns:a16="http://schemas.microsoft.com/office/drawing/2014/main" id="{36FC9B16-7DAD-44BB-A29B-3F1D6F691036}"/>
              </a:ext>
              <a:ext uri="{C183D7F6-B498-43B3-948B-1728B52AA6E4}">
                <adec:decorative xmlns:adec="http://schemas.microsoft.com/office/drawing/2017/decorative" val="1"/>
              </a:ext>
            </a:extLst>
          </p:cNvPr>
          <p:cNvCxnSpPr>
            <a:cxnSpLocks/>
          </p:cNvCxnSpPr>
          <p:nvPr/>
        </p:nvCxnSpPr>
        <p:spPr>
          <a:xfrm rot="5400000" flipH="1" flipV="1">
            <a:off x="6170217" y="1385190"/>
            <a:ext cx="655980" cy="1679175"/>
          </a:xfrm>
          <a:prstGeom prst="bentConnector3">
            <a:avLst>
              <a:gd name="adj1" fmla="val 50000"/>
            </a:avLst>
          </a:prstGeom>
          <a:noFill/>
          <a:ln w="9525" cap="flat" cmpd="sng" algn="ctr">
            <a:solidFill>
              <a:schemeClr val="tx1"/>
            </a:solidFill>
            <a:prstDash val="solid"/>
            <a:miter lim="800000"/>
            <a:headEnd type="none" w="med" len="med"/>
            <a:tailEnd type="none" w="med" len="med"/>
          </a:ln>
          <a:effectLst/>
        </p:spPr>
      </p:cxnSp>
      <p:cxnSp>
        <p:nvCxnSpPr>
          <p:cNvPr id="21" name="Elbow Connector 20">
            <a:extLst>
              <a:ext uri="{FF2B5EF4-FFF2-40B4-BE49-F238E27FC236}">
                <a16:creationId xmlns:a16="http://schemas.microsoft.com/office/drawing/2014/main" id="{68367C02-A07F-4FA1-BAC6-71A17FCE255C}"/>
              </a:ext>
              <a:ext uri="{C183D7F6-B498-43B3-948B-1728B52AA6E4}">
                <adec:decorative xmlns:adec="http://schemas.microsoft.com/office/drawing/2017/decorative" val="1"/>
              </a:ext>
            </a:extLst>
          </p:cNvPr>
          <p:cNvCxnSpPr>
            <a:cxnSpLocks/>
          </p:cNvCxnSpPr>
          <p:nvPr/>
        </p:nvCxnSpPr>
        <p:spPr>
          <a:xfrm rot="16200000" flipV="1">
            <a:off x="8004904" y="1229679"/>
            <a:ext cx="655885" cy="1990101"/>
          </a:xfrm>
          <a:prstGeom prst="bentConnector3">
            <a:avLst>
              <a:gd name="adj1" fmla="val 50000"/>
            </a:avLst>
          </a:prstGeom>
          <a:noFill/>
          <a:ln w="9525" cap="flat" cmpd="sng" algn="ctr">
            <a:solidFill>
              <a:schemeClr val="tx1"/>
            </a:solidFill>
            <a:prstDash val="solid"/>
            <a:miter lim="800000"/>
            <a:headEnd type="none" w="med" len="med"/>
            <a:tailEnd type="none" w="med" len="med"/>
          </a:ln>
          <a:effectLst/>
        </p:spPr>
      </p:cxnSp>
      <p:pic>
        <p:nvPicPr>
          <p:cNvPr id="74" name="Graphic 73">
            <a:extLst>
              <a:ext uri="{FF2B5EF4-FFF2-40B4-BE49-F238E27FC236}">
                <a16:creationId xmlns:a16="http://schemas.microsoft.com/office/drawing/2014/main" id="{B305500D-3324-4BF7-B931-48B611F194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4773" y="5105740"/>
            <a:ext cx="664824" cy="645373"/>
          </a:xfrm>
          <a:prstGeom prst="rect">
            <a:avLst/>
          </a:prstGeom>
          <a:effectLst>
            <a:outerShdw blurRad="50800" dir="2700000" algn="tl" rotWithShape="0">
              <a:prstClr val="black">
                <a:alpha val="40000"/>
              </a:prstClr>
            </a:outerShdw>
          </a:effectLst>
        </p:spPr>
      </p:pic>
      <p:pic>
        <p:nvPicPr>
          <p:cNvPr id="58" name="Graphic 57">
            <a:extLst>
              <a:ext uri="{FF2B5EF4-FFF2-40B4-BE49-F238E27FC236}">
                <a16:creationId xmlns:a16="http://schemas.microsoft.com/office/drawing/2014/main" id="{F13775F5-C85F-461C-8AA4-4490A5D2F6E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6843" y="5105132"/>
            <a:ext cx="651601" cy="645981"/>
          </a:xfrm>
          <a:prstGeom prst="rect">
            <a:avLst/>
          </a:prstGeom>
          <a:effectLst>
            <a:outerShdw blurRad="50800" dir="2700000" algn="tl" rotWithShape="0">
              <a:prstClr val="black">
                <a:alpha val="40000"/>
              </a:prstClr>
            </a:outerShdw>
          </a:effectLst>
        </p:spPr>
      </p:pic>
      <p:sp>
        <p:nvSpPr>
          <p:cNvPr id="80" name="Rounded Rectangle 79">
            <a:extLst>
              <a:ext uri="{FF2B5EF4-FFF2-40B4-BE49-F238E27FC236}">
                <a16:creationId xmlns:a16="http://schemas.microsoft.com/office/drawing/2014/main" id="{A7EB13C5-F065-4E16-AD61-207E609D3DE0}"/>
              </a:ext>
            </a:extLst>
          </p:cNvPr>
          <p:cNvSpPr/>
          <p:nvPr/>
        </p:nvSpPr>
        <p:spPr bwMode="auto">
          <a:xfrm>
            <a:off x="8167660" y="5881722"/>
            <a:ext cx="2319052" cy="298086"/>
          </a:xfrm>
          <a:prstGeom prst="roundRect">
            <a:avLst/>
          </a:prstGeom>
          <a:gradFill flip="none" rotWithShape="1">
            <a:gsLst>
              <a:gs pos="0">
                <a:schemeClr val="accent1"/>
              </a:gs>
              <a:gs pos="97000">
                <a:schemeClr val="bg1"/>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Any Windows/Linux servers</a:t>
            </a:r>
          </a:p>
        </p:txBody>
      </p:sp>
      <p:sp>
        <p:nvSpPr>
          <p:cNvPr id="82" name="Rounded Rectangle 81">
            <a:extLst>
              <a:ext uri="{FF2B5EF4-FFF2-40B4-BE49-F238E27FC236}">
                <a16:creationId xmlns:a16="http://schemas.microsoft.com/office/drawing/2014/main" id="{B5325FED-D0A7-44B3-800A-4C2CACEB228A}"/>
              </a:ext>
            </a:extLst>
          </p:cNvPr>
          <p:cNvSpPr/>
          <p:nvPr/>
        </p:nvSpPr>
        <p:spPr bwMode="auto">
          <a:xfrm>
            <a:off x="4498030" y="5881722"/>
            <a:ext cx="2319052" cy="298086"/>
          </a:xfrm>
          <a:prstGeom prst="roundRect">
            <a:avLst/>
          </a:prstGeom>
          <a:gradFill flip="none" rotWithShape="1">
            <a:gsLst>
              <a:gs pos="0">
                <a:schemeClr val="accent1"/>
              </a:gs>
              <a:gs pos="97000">
                <a:schemeClr val="bg1"/>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Any Kubernetes Cluster</a:t>
            </a:r>
          </a:p>
        </p:txBody>
      </p:sp>
      <p:pic>
        <p:nvPicPr>
          <p:cNvPr id="5" name="Picture 4" descr="A picture containing text, clipart&#10;&#10;Description automatically generated">
            <a:extLst>
              <a:ext uri="{FF2B5EF4-FFF2-40B4-BE49-F238E27FC236}">
                <a16:creationId xmlns:a16="http://schemas.microsoft.com/office/drawing/2014/main" id="{573D888A-54C0-4478-B140-3F62CFBA4807}"/>
              </a:ext>
            </a:extLst>
          </p:cNvPr>
          <p:cNvPicPr>
            <a:picLocks noChangeAspect="1"/>
          </p:cNvPicPr>
          <p:nvPr/>
        </p:nvPicPr>
        <p:blipFill>
          <a:blip r:embed="rId7"/>
          <a:stretch>
            <a:fillRect/>
          </a:stretch>
        </p:blipFill>
        <p:spPr>
          <a:xfrm>
            <a:off x="1428020" y="2696616"/>
            <a:ext cx="1299979" cy="184666"/>
          </a:xfrm>
          <a:prstGeom prst="rect">
            <a:avLst/>
          </a:prstGeom>
        </p:spPr>
      </p:pic>
      <p:sp>
        <p:nvSpPr>
          <p:cNvPr id="52" name="Rounded Rectangle 51">
            <a:extLst>
              <a:ext uri="{FF2B5EF4-FFF2-40B4-BE49-F238E27FC236}">
                <a16:creationId xmlns:a16="http://schemas.microsoft.com/office/drawing/2014/main" id="{60F6D1F9-AF4A-4A57-B473-910E91C2B25E}"/>
              </a:ext>
            </a:extLst>
          </p:cNvPr>
          <p:cNvSpPr/>
          <p:nvPr/>
        </p:nvSpPr>
        <p:spPr bwMode="auto">
          <a:xfrm>
            <a:off x="939113" y="3382284"/>
            <a:ext cx="2277794" cy="1375716"/>
          </a:xfrm>
          <a:prstGeom prst="roundRect">
            <a:avLst/>
          </a:prstGeom>
          <a:solidFill>
            <a:srgbClr val="000000"/>
          </a:solidFill>
          <a:ln w="9525" cap="flat" cmpd="sng" algn="ctr">
            <a:solidFill>
              <a:schemeClr val="accent2"/>
            </a:solidFill>
            <a:prstDash val="solid"/>
            <a:headEnd type="none" w="med" len="med"/>
            <a:tailEnd type="none" w="med" len="med"/>
          </a:ln>
          <a:effectLst>
            <a:outerShdw blurRad="101600" algn="tl" rotWithShape="0">
              <a:srgbClr val="0078D4">
                <a:alpha val="70000"/>
              </a:srgbClr>
            </a:outerShdw>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Retire data centers</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Limitless scale, E2E security</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IaaS, PaaS, Single DB, Pools</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Fully managed with SLAs</a:t>
            </a:r>
          </a:p>
        </p:txBody>
      </p:sp>
      <p:cxnSp>
        <p:nvCxnSpPr>
          <p:cNvPr id="77" name="Connector: Elbow 76">
            <a:extLst>
              <a:ext uri="{FF2B5EF4-FFF2-40B4-BE49-F238E27FC236}">
                <a16:creationId xmlns:a16="http://schemas.microsoft.com/office/drawing/2014/main" id="{58B2D513-BC02-4F99-A600-F8F594F36864}"/>
              </a:ext>
              <a:ext uri="{C183D7F6-B498-43B3-948B-1728B52AA6E4}">
                <adec:decorative xmlns:adec="http://schemas.microsoft.com/office/drawing/2017/decorative" val="1"/>
              </a:ext>
            </a:extLst>
          </p:cNvPr>
          <p:cNvCxnSpPr>
            <a:cxnSpLocks/>
            <a:stCxn id="55" idx="0"/>
          </p:cNvCxnSpPr>
          <p:nvPr/>
        </p:nvCxnSpPr>
        <p:spPr>
          <a:xfrm rot="5400000" flipH="1" flipV="1">
            <a:off x="5479607" y="3203271"/>
            <a:ext cx="356962" cy="1064"/>
          </a:xfrm>
          <a:prstGeom prst="bentConnector3">
            <a:avLst>
              <a:gd name="adj1" fmla="val 50000"/>
            </a:avLst>
          </a:prstGeom>
          <a:noFill/>
          <a:ln w="9525" cap="flat" cmpd="sng" algn="ctr">
            <a:solidFill>
              <a:schemeClr val="tx1"/>
            </a:solidFill>
            <a:prstDash val="solid"/>
            <a:miter lim="800000"/>
            <a:headEnd type="none" w="med" len="med"/>
            <a:tailEnd type="none" w="med" len="med"/>
          </a:ln>
          <a:effectLst/>
        </p:spPr>
      </p:cxnSp>
      <p:sp>
        <p:nvSpPr>
          <p:cNvPr id="100" name="Rounded Rectangle 99">
            <a:extLst>
              <a:ext uri="{FF2B5EF4-FFF2-40B4-BE49-F238E27FC236}">
                <a16:creationId xmlns:a16="http://schemas.microsoft.com/office/drawing/2014/main" id="{BA368160-0BCA-4BAD-9928-CC533526B318}"/>
              </a:ext>
            </a:extLst>
          </p:cNvPr>
          <p:cNvSpPr/>
          <p:nvPr/>
        </p:nvSpPr>
        <p:spPr bwMode="auto">
          <a:xfrm>
            <a:off x="8413496" y="2552672"/>
            <a:ext cx="1828800" cy="472554"/>
          </a:xfrm>
          <a:prstGeom prst="roundRect">
            <a:avLst/>
          </a:prstGeom>
          <a:solidFill>
            <a:srgbClr val="000000"/>
          </a:solidFill>
          <a:ln w="22225" cap="flat" cmpd="sng" algn="ctr">
            <a:noFill/>
            <a:prstDash val="sysDot"/>
            <a:headEnd type="none" w="med" len="med"/>
            <a:tailEnd type="none" w="med" len="med"/>
          </a:ln>
          <a:effectLst>
            <a:glow rad="63500">
              <a:schemeClr val="accent1">
                <a:satMod val="175000"/>
                <a:alpha val="40000"/>
              </a:schemeClr>
            </a:glow>
            <a:outerShdw blurRad="101600" algn="tl" rotWithShape="0">
              <a:srgbClr val="0078D4">
                <a:alpha val="55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Existing apps</a:t>
            </a:r>
          </a:p>
        </p:txBody>
      </p:sp>
      <p:cxnSp>
        <p:nvCxnSpPr>
          <p:cNvPr id="109" name="Connector: Elbow 108">
            <a:extLst>
              <a:ext uri="{FF2B5EF4-FFF2-40B4-BE49-F238E27FC236}">
                <a16:creationId xmlns:a16="http://schemas.microsoft.com/office/drawing/2014/main" id="{C34570D1-8D11-4AD2-A2A2-38D5FB951D62}"/>
              </a:ext>
              <a:ext uri="{C183D7F6-B498-43B3-948B-1728B52AA6E4}">
                <adec:decorative xmlns:adec="http://schemas.microsoft.com/office/drawing/2017/decorative" val="1"/>
              </a:ext>
            </a:extLst>
          </p:cNvPr>
          <p:cNvCxnSpPr>
            <a:cxnSpLocks/>
            <a:stCxn id="54" idx="0"/>
          </p:cNvCxnSpPr>
          <p:nvPr/>
        </p:nvCxnSpPr>
        <p:spPr>
          <a:xfrm rot="5400000" flipH="1" flipV="1">
            <a:off x="9149012" y="3203400"/>
            <a:ext cx="357058" cy="710"/>
          </a:xfrm>
          <a:prstGeom prst="bentConnector3">
            <a:avLst>
              <a:gd name="adj1" fmla="val 50000"/>
            </a:avLst>
          </a:prstGeom>
          <a:noFill/>
          <a:ln w="9525" cap="flat" cmpd="sng" algn="ctr">
            <a:solidFill>
              <a:schemeClr val="tx1"/>
            </a:solidFill>
            <a:prstDash val="solid"/>
            <a:miter lim="800000"/>
            <a:headEnd type="none" w="med" len="med"/>
            <a:tailEnd type="none" w="med" len="med"/>
          </a:ln>
          <a:effectLst/>
        </p:spPr>
      </p:cxnSp>
      <p:sp>
        <p:nvSpPr>
          <p:cNvPr id="105" name="Rounded Rectangle 104">
            <a:extLst>
              <a:ext uri="{FF2B5EF4-FFF2-40B4-BE49-F238E27FC236}">
                <a16:creationId xmlns:a16="http://schemas.microsoft.com/office/drawing/2014/main" id="{E38393DB-3C09-41EE-A83D-B7548E92DD8E}"/>
              </a:ext>
            </a:extLst>
          </p:cNvPr>
          <p:cNvSpPr/>
          <p:nvPr/>
        </p:nvSpPr>
        <p:spPr bwMode="auto">
          <a:xfrm>
            <a:off x="4744220" y="2552767"/>
            <a:ext cx="1828800" cy="472554"/>
          </a:xfrm>
          <a:prstGeom prst="roundRect">
            <a:avLst/>
          </a:prstGeom>
          <a:solidFill>
            <a:srgbClr val="000000"/>
          </a:solidFill>
          <a:ln w="22225" cap="flat" cmpd="sng" algn="ctr">
            <a:noFill/>
            <a:prstDash val="sysDot"/>
            <a:headEnd type="none" w="med" len="med"/>
            <a:tailEnd type="none" w="med" len="med"/>
          </a:ln>
          <a:effectLst>
            <a:glow rad="63500">
              <a:schemeClr val="accent1">
                <a:satMod val="175000"/>
                <a:alpha val="40000"/>
              </a:schemeClr>
            </a:glow>
            <a:outerShdw blurRad="101600" algn="tl" rotWithShape="0">
              <a:srgbClr val="0078D4">
                <a:alpha val="55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App modernization</a:t>
            </a:r>
          </a:p>
        </p:txBody>
      </p:sp>
      <p:pic>
        <p:nvPicPr>
          <p:cNvPr id="8" name="Graphic 7">
            <a:extLst>
              <a:ext uri="{FF2B5EF4-FFF2-40B4-BE49-F238E27FC236}">
                <a16:creationId xmlns:a16="http://schemas.microsoft.com/office/drawing/2014/main" id="{DC082786-C47B-4B16-A6AA-0BCFFDD147D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46607" y="5099513"/>
            <a:ext cx="651600" cy="651600"/>
          </a:xfrm>
          <a:prstGeom prst="rect">
            <a:avLst/>
          </a:prstGeom>
        </p:spPr>
      </p:pic>
      <p:cxnSp>
        <p:nvCxnSpPr>
          <p:cNvPr id="40" name="Connector: Elbow 39">
            <a:extLst>
              <a:ext uri="{FF2B5EF4-FFF2-40B4-BE49-F238E27FC236}">
                <a16:creationId xmlns:a16="http://schemas.microsoft.com/office/drawing/2014/main" id="{8D8855D3-6D3D-5E25-CBBC-CDFDDE39AA33}"/>
              </a:ext>
              <a:ext uri="{C183D7F6-B498-43B3-948B-1728B52AA6E4}">
                <adec:decorative xmlns:adec="http://schemas.microsoft.com/office/drawing/2017/decorative" val="1"/>
              </a:ext>
            </a:extLst>
          </p:cNvPr>
          <p:cNvCxnSpPr>
            <a:cxnSpLocks/>
            <a:stCxn id="52" idx="0"/>
          </p:cNvCxnSpPr>
          <p:nvPr/>
        </p:nvCxnSpPr>
        <p:spPr>
          <a:xfrm rot="5400000" flipH="1" flipV="1">
            <a:off x="1899813" y="3203423"/>
            <a:ext cx="357058" cy="664"/>
          </a:xfrm>
          <a:prstGeom prst="bentConnector3">
            <a:avLst>
              <a:gd name="adj1" fmla="val 50000"/>
            </a:avLst>
          </a:prstGeom>
          <a:no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243728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11">
            <a:extLst>
              <a:ext uri="{FF2B5EF4-FFF2-40B4-BE49-F238E27FC236}">
                <a16:creationId xmlns:a16="http://schemas.microsoft.com/office/drawing/2014/main" id="{413FA43E-4386-878B-D4BE-0DAAED22F0CA}"/>
              </a:ext>
              <a:ext uri="{C183D7F6-B498-43B3-948B-1728B52AA6E4}">
                <adec:decorative xmlns:adec="http://schemas.microsoft.com/office/drawing/2017/decorative" val="1"/>
              </a:ext>
            </a:extLst>
          </p:cNvPr>
          <p:cNvSpPr/>
          <p:nvPr/>
        </p:nvSpPr>
        <p:spPr bwMode="auto">
          <a:xfrm>
            <a:off x="590830" y="1901687"/>
            <a:ext cx="11017776" cy="332170"/>
          </a:xfrm>
          <a:custGeom>
            <a:avLst/>
            <a:gdLst>
              <a:gd name="connsiteX0" fmla="*/ 0 w 1829438"/>
              <a:gd name="connsiteY0" fmla="*/ 0 h 780435"/>
              <a:gd name="connsiteX1" fmla="*/ 1829438 w 1829438"/>
              <a:gd name="connsiteY1" fmla="*/ 0 h 780435"/>
              <a:gd name="connsiteX2" fmla="*/ 1829438 w 1829438"/>
              <a:gd name="connsiteY2" fmla="*/ 780435 h 780435"/>
              <a:gd name="connsiteX3" fmla="*/ 0 w 1829438"/>
              <a:gd name="connsiteY3" fmla="*/ 780435 h 780435"/>
              <a:gd name="connsiteX4" fmla="*/ 0 w 1829438"/>
              <a:gd name="connsiteY4" fmla="*/ 0 h 780435"/>
              <a:gd name="connsiteX0" fmla="*/ 0 w 1829438"/>
              <a:gd name="connsiteY0" fmla="*/ 0 h 895403"/>
              <a:gd name="connsiteX1" fmla="*/ 1829438 w 1829438"/>
              <a:gd name="connsiteY1" fmla="*/ 0 h 895403"/>
              <a:gd name="connsiteX2" fmla="*/ 1829438 w 1829438"/>
              <a:gd name="connsiteY2" fmla="*/ 780435 h 895403"/>
              <a:gd name="connsiteX3" fmla="*/ 1076963 w 1829438"/>
              <a:gd name="connsiteY3" fmla="*/ 895350 h 895403"/>
              <a:gd name="connsiteX4" fmla="*/ 0 w 1829438"/>
              <a:gd name="connsiteY4" fmla="*/ 780435 h 895403"/>
              <a:gd name="connsiteX5" fmla="*/ 0 w 1829438"/>
              <a:gd name="connsiteY5" fmla="*/ 0 h 895403"/>
              <a:gd name="connsiteX0" fmla="*/ 1076963 w 1829438"/>
              <a:gd name="connsiteY0" fmla="*/ 895350 h 986790"/>
              <a:gd name="connsiteX1" fmla="*/ 0 w 1829438"/>
              <a:gd name="connsiteY1" fmla="*/ 780435 h 986790"/>
              <a:gd name="connsiteX2" fmla="*/ 0 w 1829438"/>
              <a:gd name="connsiteY2" fmla="*/ 0 h 986790"/>
              <a:gd name="connsiteX3" fmla="*/ 1829438 w 1829438"/>
              <a:gd name="connsiteY3" fmla="*/ 0 h 986790"/>
              <a:gd name="connsiteX4" fmla="*/ 1829438 w 1829438"/>
              <a:gd name="connsiteY4" fmla="*/ 780435 h 986790"/>
              <a:gd name="connsiteX5" fmla="*/ 1168403 w 1829438"/>
              <a:gd name="connsiteY5" fmla="*/ 986790 h 986790"/>
              <a:gd name="connsiteX0" fmla="*/ 1076963 w 1829438"/>
              <a:gd name="connsiteY0" fmla="*/ 895350 h 895350"/>
              <a:gd name="connsiteX1" fmla="*/ 0 w 1829438"/>
              <a:gd name="connsiteY1" fmla="*/ 780435 h 895350"/>
              <a:gd name="connsiteX2" fmla="*/ 0 w 1829438"/>
              <a:gd name="connsiteY2" fmla="*/ 0 h 895350"/>
              <a:gd name="connsiteX3" fmla="*/ 1829438 w 1829438"/>
              <a:gd name="connsiteY3" fmla="*/ 0 h 895350"/>
              <a:gd name="connsiteX4" fmla="*/ 1829438 w 1829438"/>
              <a:gd name="connsiteY4" fmla="*/ 780435 h 895350"/>
              <a:gd name="connsiteX0" fmla="*/ 0 w 1829438"/>
              <a:gd name="connsiteY0" fmla="*/ 780435 h 780435"/>
              <a:gd name="connsiteX1" fmla="*/ 0 w 1829438"/>
              <a:gd name="connsiteY1" fmla="*/ 0 h 780435"/>
              <a:gd name="connsiteX2" fmla="*/ 1829438 w 1829438"/>
              <a:gd name="connsiteY2" fmla="*/ 0 h 780435"/>
              <a:gd name="connsiteX3" fmla="*/ 1829438 w 1829438"/>
              <a:gd name="connsiteY3" fmla="*/ 780435 h 780435"/>
            </a:gdLst>
            <a:ahLst/>
            <a:cxnLst>
              <a:cxn ang="0">
                <a:pos x="connsiteX0" y="connsiteY0"/>
              </a:cxn>
              <a:cxn ang="0">
                <a:pos x="connsiteX1" y="connsiteY1"/>
              </a:cxn>
              <a:cxn ang="0">
                <a:pos x="connsiteX2" y="connsiteY2"/>
              </a:cxn>
              <a:cxn ang="0">
                <a:pos x="connsiteX3" y="connsiteY3"/>
              </a:cxn>
            </a:cxnLst>
            <a:rect l="l" t="t" r="r" b="b"/>
            <a:pathLst>
              <a:path w="1829438" h="780435">
                <a:moveTo>
                  <a:pt x="0" y="780435"/>
                </a:moveTo>
                <a:lnTo>
                  <a:pt x="0" y="0"/>
                </a:lnTo>
                <a:lnTo>
                  <a:pt x="1829438" y="0"/>
                </a:lnTo>
                <a:lnTo>
                  <a:pt x="1829438" y="780435"/>
                </a:lnTo>
              </a:path>
            </a:pathLst>
          </a:cu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7" name="Rectangle 276">
            <a:extLst>
              <a:ext uri="{FF2B5EF4-FFF2-40B4-BE49-F238E27FC236}">
                <a16:creationId xmlns:a16="http://schemas.microsoft.com/office/drawing/2014/main" id="{7205B2A5-D185-0155-D15D-4AA1AB7BD2E9}"/>
              </a:ext>
            </a:extLst>
          </p:cNvPr>
          <p:cNvSpPr/>
          <p:nvPr/>
        </p:nvSpPr>
        <p:spPr bwMode="auto">
          <a:xfrm>
            <a:off x="3398880" y="2419747"/>
            <a:ext cx="2651384" cy="2592462"/>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097124" rIns="91427" bIns="82284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rPr>
              <a:t>Multi-layer security</a:t>
            </a:r>
          </a:p>
        </p:txBody>
      </p:sp>
      <p:sp>
        <p:nvSpPr>
          <p:cNvPr id="278" name="Rectangle 277">
            <a:extLst>
              <a:ext uri="{FF2B5EF4-FFF2-40B4-BE49-F238E27FC236}">
                <a16:creationId xmlns:a16="http://schemas.microsoft.com/office/drawing/2014/main" id="{B6AB87A6-262E-4DEE-C8B8-7DABF9100DA9}"/>
              </a:ext>
            </a:extLst>
          </p:cNvPr>
          <p:cNvSpPr/>
          <p:nvPr/>
        </p:nvSpPr>
        <p:spPr bwMode="auto">
          <a:xfrm>
            <a:off x="6141738" y="2419747"/>
            <a:ext cx="2651384" cy="2592462"/>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097124" rIns="91427" bIns="82284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Elastic scale</a:t>
            </a:r>
          </a:p>
        </p:txBody>
      </p:sp>
      <p:sp>
        <p:nvSpPr>
          <p:cNvPr id="279" name="Rectangle 278">
            <a:extLst>
              <a:ext uri="{FF2B5EF4-FFF2-40B4-BE49-F238E27FC236}">
                <a16:creationId xmlns:a16="http://schemas.microsoft.com/office/drawing/2014/main" id="{55951DAB-28C4-5C01-FA8F-5B664D9CFAEC}"/>
              </a:ext>
            </a:extLst>
          </p:cNvPr>
          <p:cNvSpPr/>
          <p:nvPr/>
        </p:nvSpPr>
        <p:spPr bwMode="auto">
          <a:xfrm>
            <a:off x="8884596" y="2419747"/>
            <a:ext cx="2651384" cy="2592462"/>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097124" rIns="91427" bIns="82284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rPr>
              <a:t>Simplified DevOps</a:t>
            </a:r>
          </a:p>
        </p:txBody>
      </p:sp>
      <p:sp>
        <p:nvSpPr>
          <p:cNvPr id="280" name="Rectangle 279">
            <a:extLst>
              <a:ext uri="{FF2B5EF4-FFF2-40B4-BE49-F238E27FC236}">
                <a16:creationId xmlns:a16="http://schemas.microsoft.com/office/drawing/2014/main" id="{7F1A8DDC-700B-DFC5-B820-55389895A222}"/>
              </a:ext>
            </a:extLst>
          </p:cNvPr>
          <p:cNvSpPr/>
          <p:nvPr/>
        </p:nvSpPr>
        <p:spPr bwMode="auto">
          <a:xfrm>
            <a:off x="656021" y="2419747"/>
            <a:ext cx="2651384" cy="2592462"/>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097124" rIns="91427" bIns="82284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rPr>
              <a:t>Always up to date</a:t>
            </a:r>
          </a:p>
        </p:txBody>
      </p:sp>
      <p:sp>
        <p:nvSpPr>
          <p:cNvPr id="281" name="Rectangle 280">
            <a:extLst>
              <a:ext uri="{FF2B5EF4-FFF2-40B4-BE49-F238E27FC236}">
                <a16:creationId xmlns:a16="http://schemas.microsoft.com/office/drawing/2014/main" id="{04B248AF-DBA6-B893-425B-1C7E6FCF8E0F}"/>
              </a:ext>
            </a:extLst>
          </p:cNvPr>
          <p:cNvSpPr/>
          <p:nvPr/>
        </p:nvSpPr>
        <p:spPr bwMode="auto">
          <a:xfrm>
            <a:off x="6427481" y="4260802"/>
            <a:ext cx="2079898" cy="4467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Scale up and down</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Pay for what you use</a:t>
            </a:r>
          </a:p>
        </p:txBody>
      </p:sp>
      <p:grpSp>
        <p:nvGrpSpPr>
          <p:cNvPr id="282" name="Group 281" descr="Elastic ">
            <a:extLst>
              <a:ext uri="{FF2B5EF4-FFF2-40B4-BE49-F238E27FC236}">
                <a16:creationId xmlns:a16="http://schemas.microsoft.com/office/drawing/2014/main" id="{D3D17621-F395-D011-A2B9-E70F239AA159}"/>
              </a:ext>
            </a:extLst>
          </p:cNvPr>
          <p:cNvGrpSpPr/>
          <p:nvPr/>
        </p:nvGrpSpPr>
        <p:grpSpPr>
          <a:xfrm>
            <a:off x="7055704" y="2695685"/>
            <a:ext cx="823456" cy="725820"/>
            <a:chOff x="8507388" y="2477816"/>
            <a:chExt cx="859591" cy="757673"/>
          </a:xfrm>
        </p:grpSpPr>
        <p:sp>
          <p:nvSpPr>
            <p:cNvPr id="283" name="Freeform: Shape 282">
              <a:extLst>
                <a:ext uri="{FF2B5EF4-FFF2-40B4-BE49-F238E27FC236}">
                  <a16:creationId xmlns:a16="http://schemas.microsoft.com/office/drawing/2014/main" id="{D0F950D6-13EC-7840-CE77-26442F90E6DA}"/>
                </a:ext>
              </a:extLst>
            </p:cNvPr>
            <p:cNvSpPr/>
            <p:nvPr/>
          </p:nvSpPr>
          <p:spPr>
            <a:xfrm>
              <a:off x="8621363" y="2749937"/>
              <a:ext cx="638598" cy="350777"/>
            </a:xfrm>
            <a:custGeom>
              <a:avLst/>
              <a:gdLst>
                <a:gd name="connsiteX0" fmla="*/ 186626 w 360208"/>
                <a:gd name="connsiteY0" fmla="*/ 80150 h 197861"/>
                <a:gd name="connsiteX1" fmla="*/ 186626 w 360208"/>
                <a:gd name="connsiteY1" fmla="*/ 2021 h 197861"/>
                <a:gd name="connsiteX2" fmla="*/ 173819 w 360208"/>
                <a:gd name="connsiteY2" fmla="*/ 2021 h 197861"/>
                <a:gd name="connsiteX3" fmla="*/ 173819 w 360208"/>
                <a:gd name="connsiteY3" fmla="*/ 80150 h 197861"/>
                <a:gd name="connsiteX4" fmla="*/ 2021 w 360208"/>
                <a:gd name="connsiteY4" fmla="*/ 80150 h 197861"/>
                <a:gd name="connsiteX5" fmla="*/ 2021 w 360208"/>
                <a:gd name="connsiteY5" fmla="*/ 197556 h 197861"/>
                <a:gd name="connsiteX6" fmla="*/ 14829 w 360208"/>
                <a:gd name="connsiteY6" fmla="*/ 197556 h 197861"/>
                <a:gd name="connsiteX7" fmla="*/ 14829 w 360208"/>
                <a:gd name="connsiteY7" fmla="*/ 92958 h 197861"/>
                <a:gd name="connsiteX8" fmla="*/ 173819 w 360208"/>
                <a:gd name="connsiteY8" fmla="*/ 92958 h 197861"/>
                <a:gd name="connsiteX9" fmla="*/ 173819 w 360208"/>
                <a:gd name="connsiteY9" fmla="*/ 177917 h 197861"/>
                <a:gd name="connsiteX10" fmla="*/ 186626 w 360208"/>
                <a:gd name="connsiteY10" fmla="*/ 177917 h 197861"/>
                <a:gd name="connsiteX11" fmla="*/ 186626 w 360208"/>
                <a:gd name="connsiteY11" fmla="*/ 92958 h 197861"/>
                <a:gd name="connsiteX12" fmla="*/ 345445 w 360208"/>
                <a:gd name="connsiteY12" fmla="*/ 92958 h 197861"/>
                <a:gd name="connsiteX13" fmla="*/ 345445 w 360208"/>
                <a:gd name="connsiteY13" fmla="*/ 197556 h 197861"/>
                <a:gd name="connsiteX14" fmla="*/ 358253 w 360208"/>
                <a:gd name="connsiteY14" fmla="*/ 197556 h 197861"/>
                <a:gd name="connsiteX15" fmla="*/ 358253 w 360208"/>
                <a:gd name="connsiteY15" fmla="*/ 80150 h 197861"/>
                <a:gd name="connsiteX16" fmla="*/ 186626 w 360208"/>
                <a:gd name="connsiteY16" fmla="*/ 80150 h 1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208" h="197861">
                  <a:moveTo>
                    <a:pt x="186626" y="80150"/>
                  </a:moveTo>
                  <a:lnTo>
                    <a:pt x="186626" y="2021"/>
                  </a:lnTo>
                  <a:lnTo>
                    <a:pt x="173819" y="2021"/>
                  </a:lnTo>
                  <a:lnTo>
                    <a:pt x="173819" y="80150"/>
                  </a:lnTo>
                  <a:lnTo>
                    <a:pt x="2021" y="80150"/>
                  </a:lnTo>
                  <a:lnTo>
                    <a:pt x="2021" y="197556"/>
                  </a:lnTo>
                  <a:lnTo>
                    <a:pt x="14829" y="197556"/>
                  </a:lnTo>
                  <a:lnTo>
                    <a:pt x="14829" y="92958"/>
                  </a:lnTo>
                  <a:lnTo>
                    <a:pt x="173819" y="92958"/>
                  </a:lnTo>
                  <a:lnTo>
                    <a:pt x="173819" y="177917"/>
                  </a:lnTo>
                  <a:lnTo>
                    <a:pt x="186626" y="177917"/>
                  </a:lnTo>
                  <a:lnTo>
                    <a:pt x="186626" y="92958"/>
                  </a:lnTo>
                  <a:lnTo>
                    <a:pt x="345445" y="92958"/>
                  </a:lnTo>
                  <a:lnTo>
                    <a:pt x="345445" y="197556"/>
                  </a:lnTo>
                  <a:lnTo>
                    <a:pt x="358253" y="197556"/>
                  </a:lnTo>
                  <a:lnTo>
                    <a:pt x="358253" y="80150"/>
                  </a:lnTo>
                  <a:lnTo>
                    <a:pt x="186626" y="80150"/>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B65AB93-D36C-A75A-F743-831F15EE5A8F}"/>
                </a:ext>
              </a:extLst>
            </p:cNvPr>
            <p:cNvSpPr/>
            <p:nvPr/>
          </p:nvSpPr>
          <p:spPr>
            <a:xfrm>
              <a:off x="8507388" y="3046608"/>
              <a:ext cx="269830" cy="188881"/>
            </a:xfrm>
            <a:custGeom>
              <a:avLst/>
              <a:gdLst>
                <a:gd name="connsiteX0" fmla="*/ 142567 w 152200"/>
                <a:gd name="connsiteY0" fmla="*/ 91933 h 106540"/>
                <a:gd name="connsiteX1" fmla="*/ 142567 w 152200"/>
                <a:gd name="connsiteY1" fmla="*/ 2021 h 106540"/>
                <a:gd name="connsiteX2" fmla="*/ 14317 w 152200"/>
                <a:gd name="connsiteY2" fmla="*/ 2021 h 106540"/>
                <a:gd name="connsiteX3" fmla="*/ 14317 w 152200"/>
                <a:gd name="connsiteY3" fmla="*/ 91933 h 106540"/>
                <a:gd name="connsiteX4" fmla="*/ 2021 w 152200"/>
                <a:gd name="connsiteY4" fmla="*/ 91933 h 106540"/>
                <a:gd name="connsiteX5" fmla="*/ 2021 w 152200"/>
                <a:gd name="connsiteY5" fmla="*/ 104741 h 106540"/>
                <a:gd name="connsiteX6" fmla="*/ 154863 w 152200"/>
                <a:gd name="connsiteY6" fmla="*/ 104741 h 106540"/>
                <a:gd name="connsiteX7" fmla="*/ 154863 w 152200"/>
                <a:gd name="connsiteY7" fmla="*/ 91933 h 106540"/>
                <a:gd name="connsiteX8" fmla="*/ 142567 w 152200"/>
                <a:gd name="connsiteY8" fmla="*/ 91933 h 10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0" h="106540">
                  <a:moveTo>
                    <a:pt x="142567" y="91933"/>
                  </a:moveTo>
                  <a:lnTo>
                    <a:pt x="142567" y="2021"/>
                  </a:lnTo>
                  <a:lnTo>
                    <a:pt x="14317" y="2021"/>
                  </a:lnTo>
                  <a:lnTo>
                    <a:pt x="14317" y="91933"/>
                  </a:lnTo>
                  <a:lnTo>
                    <a:pt x="2021" y="91933"/>
                  </a:lnTo>
                  <a:lnTo>
                    <a:pt x="2021" y="104741"/>
                  </a:lnTo>
                  <a:lnTo>
                    <a:pt x="154863" y="104741"/>
                  </a:lnTo>
                  <a:lnTo>
                    <a:pt x="154863" y="91933"/>
                  </a:lnTo>
                  <a:lnTo>
                    <a:pt x="142567" y="91933"/>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5" name="Freeform: Shape 284">
              <a:extLst>
                <a:ext uri="{FF2B5EF4-FFF2-40B4-BE49-F238E27FC236}">
                  <a16:creationId xmlns:a16="http://schemas.microsoft.com/office/drawing/2014/main" id="{38DCAEE2-A01A-7C43-5077-8CCEE39E94A2}"/>
                </a:ext>
              </a:extLst>
            </p:cNvPr>
            <p:cNvSpPr/>
            <p:nvPr/>
          </p:nvSpPr>
          <p:spPr>
            <a:xfrm>
              <a:off x="8548846" y="3067969"/>
              <a:ext cx="188882" cy="143909"/>
            </a:xfrm>
            <a:custGeom>
              <a:avLst/>
              <a:gdLst>
                <a:gd name="connsiteX0" fmla="*/ 108071 w 106540"/>
                <a:gd name="connsiteY0" fmla="*/ 2021 h 81173"/>
                <a:gd name="connsiteX1" fmla="*/ 2021 w 106540"/>
                <a:gd name="connsiteY1" fmla="*/ 2021 h 81173"/>
                <a:gd name="connsiteX2" fmla="*/ 2021 w 106540"/>
                <a:gd name="connsiteY2" fmla="*/ 80576 h 81173"/>
                <a:gd name="connsiteX3" fmla="*/ 108071 w 106540"/>
                <a:gd name="connsiteY3" fmla="*/ 80576 h 81173"/>
                <a:gd name="connsiteX4" fmla="*/ 108071 w 106540"/>
                <a:gd name="connsiteY4" fmla="*/ 2021 h 8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0" h="81173">
                  <a:moveTo>
                    <a:pt x="108071" y="2021"/>
                  </a:moveTo>
                  <a:lnTo>
                    <a:pt x="2021" y="2021"/>
                  </a:lnTo>
                  <a:lnTo>
                    <a:pt x="2021" y="80576"/>
                  </a:lnTo>
                  <a:lnTo>
                    <a:pt x="108071" y="80576"/>
                  </a:lnTo>
                  <a:lnTo>
                    <a:pt x="108071" y="2021"/>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6" name="Freeform: Shape 285">
              <a:extLst>
                <a:ext uri="{FF2B5EF4-FFF2-40B4-BE49-F238E27FC236}">
                  <a16:creationId xmlns:a16="http://schemas.microsoft.com/office/drawing/2014/main" id="{C40AA79A-2CAC-AE30-AC9F-9A3B949766F4}"/>
                </a:ext>
              </a:extLst>
            </p:cNvPr>
            <p:cNvSpPr/>
            <p:nvPr/>
          </p:nvSpPr>
          <p:spPr>
            <a:xfrm>
              <a:off x="9097149" y="3046608"/>
              <a:ext cx="269830" cy="188881"/>
            </a:xfrm>
            <a:custGeom>
              <a:avLst/>
              <a:gdLst>
                <a:gd name="connsiteX0" fmla="*/ 142567 w 152200"/>
                <a:gd name="connsiteY0" fmla="*/ 91933 h 106540"/>
                <a:gd name="connsiteX1" fmla="*/ 142567 w 152200"/>
                <a:gd name="connsiteY1" fmla="*/ 2021 h 106540"/>
                <a:gd name="connsiteX2" fmla="*/ 14317 w 152200"/>
                <a:gd name="connsiteY2" fmla="*/ 2021 h 106540"/>
                <a:gd name="connsiteX3" fmla="*/ 14317 w 152200"/>
                <a:gd name="connsiteY3" fmla="*/ 91933 h 106540"/>
                <a:gd name="connsiteX4" fmla="*/ 2021 w 152200"/>
                <a:gd name="connsiteY4" fmla="*/ 91933 h 106540"/>
                <a:gd name="connsiteX5" fmla="*/ 2021 w 152200"/>
                <a:gd name="connsiteY5" fmla="*/ 104741 h 106540"/>
                <a:gd name="connsiteX6" fmla="*/ 154863 w 152200"/>
                <a:gd name="connsiteY6" fmla="*/ 104741 h 106540"/>
                <a:gd name="connsiteX7" fmla="*/ 154863 w 152200"/>
                <a:gd name="connsiteY7" fmla="*/ 91933 h 106540"/>
                <a:gd name="connsiteX8" fmla="*/ 142567 w 152200"/>
                <a:gd name="connsiteY8" fmla="*/ 91933 h 10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0" h="106540">
                  <a:moveTo>
                    <a:pt x="142567" y="91933"/>
                  </a:moveTo>
                  <a:lnTo>
                    <a:pt x="142567" y="2021"/>
                  </a:lnTo>
                  <a:lnTo>
                    <a:pt x="14317" y="2021"/>
                  </a:lnTo>
                  <a:lnTo>
                    <a:pt x="14317" y="91933"/>
                  </a:lnTo>
                  <a:lnTo>
                    <a:pt x="2021" y="91933"/>
                  </a:lnTo>
                  <a:lnTo>
                    <a:pt x="2021" y="104741"/>
                  </a:lnTo>
                  <a:lnTo>
                    <a:pt x="154863" y="104741"/>
                  </a:lnTo>
                  <a:lnTo>
                    <a:pt x="154863" y="91933"/>
                  </a:lnTo>
                  <a:lnTo>
                    <a:pt x="142567" y="91933"/>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7" name="Freeform: Shape 286">
              <a:extLst>
                <a:ext uri="{FF2B5EF4-FFF2-40B4-BE49-F238E27FC236}">
                  <a16:creationId xmlns:a16="http://schemas.microsoft.com/office/drawing/2014/main" id="{32AFBCD7-13E2-0D18-C77E-3743AA233D5D}"/>
                </a:ext>
              </a:extLst>
            </p:cNvPr>
            <p:cNvSpPr/>
            <p:nvPr/>
          </p:nvSpPr>
          <p:spPr>
            <a:xfrm>
              <a:off x="9138607" y="3067969"/>
              <a:ext cx="188882" cy="143909"/>
            </a:xfrm>
            <a:custGeom>
              <a:avLst/>
              <a:gdLst>
                <a:gd name="connsiteX0" fmla="*/ 108071 w 106540"/>
                <a:gd name="connsiteY0" fmla="*/ 2021 h 81173"/>
                <a:gd name="connsiteX1" fmla="*/ 2021 w 106540"/>
                <a:gd name="connsiteY1" fmla="*/ 2021 h 81173"/>
                <a:gd name="connsiteX2" fmla="*/ 2021 w 106540"/>
                <a:gd name="connsiteY2" fmla="*/ 80576 h 81173"/>
                <a:gd name="connsiteX3" fmla="*/ 108071 w 106540"/>
                <a:gd name="connsiteY3" fmla="*/ 80576 h 81173"/>
                <a:gd name="connsiteX4" fmla="*/ 108071 w 106540"/>
                <a:gd name="connsiteY4" fmla="*/ 2021 h 8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0" h="81173">
                  <a:moveTo>
                    <a:pt x="108071" y="2021"/>
                  </a:moveTo>
                  <a:lnTo>
                    <a:pt x="2021" y="2021"/>
                  </a:lnTo>
                  <a:lnTo>
                    <a:pt x="2021" y="80576"/>
                  </a:lnTo>
                  <a:lnTo>
                    <a:pt x="108071" y="80576"/>
                  </a:lnTo>
                  <a:lnTo>
                    <a:pt x="108071" y="2021"/>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8" name="Freeform: Shape 287">
              <a:extLst>
                <a:ext uri="{FF2B5EF4-FFF2-40B4-BE49-F238E27FC236}">
                  <a16:creationId xmlns:a16="http://schemas.microsoft.com/office/drawing/2014/main" id="{E36FE03A-E583-503A-BC99-D9E15006441E}"/>
                </a:ext>
              </a:extLst>
            </p:cNvPr>
            <p:cNvSpPr/>
            <p:nvPr/>
          </p:nvSpPr>
          <p:spPr>
            <a:xfrm>
              <a:off x="8801953" y="3046608"/>
              <a:ext cx="269830" cy="188881"/>
            </a:xfrm>
            <a:custGeom>
              <a:avLst/>
              <a:gdLst>
                <a:gd name="connsiteX0" fmla="*/ 142567 w 152200"/>
                <a:gd name="connsiteY0" fmla="*/ 91933 h 106540"/>
                <a:gd name="connsiteX1" fmla="*/ 142567 w 152200"/>
                <a:gd name="connsiteY1" fmla="*/ 2021 h 106540"/>
                <a:gd name="connsiteX2" fmla="*/ 14317 w 152200"/>
                <a:gd name="connsiteY2" fmla="*/ 2021 h 106540"/>
                <a:gd name="connsiteX3" fmla="*/ 14317 w 152200"/>
                <a:gd name="connsiteY3" fmla="*/ 91933 h 106540"/>
                <a:gd name="connsiteX4" fmla="*/ 2021 w 152200"/>
                <a:gd name="connsiteY4" fmla="*/ 91933 h 106540"/>
                <a:gd name="connsiteX5" fmla="*/ 2021 w 152200"/>
                <a:gd name="connsiteY5" fmla="*/ 104741 h 106540"/>
                <a:gd name="connsiteX6" fmla="*/ 154863 w 152200"/>
                <a:gd name="connsiteY6" fmla="*/ 104741 h 106540"/>
                <a:gd name="connsiteX7" fmla="*/ 154863 w 152200"/>
                <a:gd name="connsiteY7" fmla="*/ 91933 h 106540"/>
                <a:gd name="connsiteX8" fmla="*/ 142567 w 152200"/>
                <a:gd name="connsiteY8" fmla="*/ 91933 h 10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0" h="106540">
                  <a:moveTo>
                    <a:pt x="142567" y="91933"/>
                  </a:moveTo>
                  <a:lnTo>
                    <a:pt x="142567" y="2021"/>
                  </a:lnTo>
                  <a:lnTo>
                    <a:pt x="14317" y="2021"/>
                  </a:lnTo>
                  <a:lnTo>
                    <a:pt x="14317" y="91933"/>
                  </a:lnTo>
                  <a:lnTo>
                    <a:pt x="2021" y="91933"/>
                  </a:lnTo>
                  <a:lnTo>
                    <a:pt x="2021" y="104741"/>
                  </a:lnTo>
                  <a:lnTo>
                    <a:pt x="154863" y="104741"/>
                  </a:lnTo>
                  <a:lnTo>
                    <a:pt x="154863" y="91933"/>
                  </a:lnTo>
                  <a:lnTo>
                    <a:pt x="142567" y="91933"/>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9" name="Freeform: Shape 288">
              <a:extLst>
                <a:ext uri="{FF2B5EF4-FFF2-40B4-BE49-F238E27FC236}">
                  <a16:creationId xmlns:a16="http://schemas.microsoft.com/office/drawing/2014/main" id="{04A80EB5-196E-A3E5-53E0-EFA0947D4D0E}"/>
                </a:ext>
              </a:extLst>
            </p:cNvPr>
            <p:cNvSpPr/>
            <p:nvPr/>
          </p:nvSpPr>
          <p:spPr>
            <a:xfrm>
              <a:off x="8843411" y="3067969"/>
              <a:ext cx="188882" cy="143909"/>
            </a:xfrm>
            <a:custGeom>
              <a:avLst/>
              <a:gdLst>
                <a:gd name="connsiteX0" fmla="*/ 108071 w 106540"/>
                <a:gd name="connsiteY0" fmla="*/ 2021 h 81173"/>
                <a:gd name="connsiteX1" fmla="*/ 2021 w 106540"/>
                <a:gd name="connsiteY1" fmla="*/ 2021 h 81173"/>
                <a:gd name="connsiteX2" fmla="*/ 2021 w 106540"/>
                <a:gd name="connsiteY2" fmla="*/ 80576 h 81173"/>
                <a:gd name="connsiteX3" fmla="*/ 108071 w 106540"/>
                <a:gd name="connsiteY3" fmla="*/ 80576 h 81173"/>
                <a:gd name="connsiteX4" fmla="*/ 108071 w 106540"/>
                <a:gd name="connsiteY4" fmla="*/ 2021 h 8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0" h="81173">
                  <a:moveTo>
                    <a:pt x="108071" y="2021"/>
                  </a:moveTo>
                  <a:lnTo>
                    <a:pt x="2021" y="2021"/>
                  </a:lnTo>
                  <a:lnTo>
                    <a:pt x="2021" y="80576"/>
                  </a:lnTo>
                  <a:lnTo>
                    <a:pt x="108071" y="80576"/>
                  </a:lnTo>
                  <a:lnTo>
                    <a:pt x="108071" y="2021"/>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0" name="Freeform: Shape 289">
              <a:extLst>
                <a:ext uri="{FF2B5EF4-FFF2-40B4-BE49-F238E27FC236}">
                  <a16:creationId xmlns:a16="http://schemas.microsoft.com/office/drawing/2014/main" id="{37BBE52C-88E9-35C7-584D-65CF1606E9F1}"/>
                </a:ext>
              </a:extLst>
            </p:cNvPr>
            <p:cNvSpPr/>
            <p:nvPr/>
          </p:nvSpPr>
          <p:spPr>
            <a:xfrm>
              <a:off x="8597121" y="3093546"/>
              <a:ext cx="89944" cy="89944"/>
            </a:xfrm>
            <a:custGeom>
              <a:avLst/>
              <a:gdLst>
                <a:gd name="connsiteX0" fmla="*/ 27808 w 50733"/>
                <a:gd name="connsiteY0" fmla="*/ 2021 h 50733"/>
                <a:gd name="connsiteX1" fmla="*/ 2021 w 50733"/>
                <a:gd name="connsiteY1" fmla="*/ 27808 h 50733"/>
                <a:gd name="connsiteX2" fmla="*/ 21489 w 50733"/>
                <a:gd name="connsiteY2" fmla="*/ 27808 h 50733"/>
                <a:gd name="connsiteX3" fmla="*/ 21489 w 50733"/>
                <a:gd name="connsiteY3" fmla="*/ 53253 h 50733"/>
                <a:gd name="connsiteX4" fmla="*/ 34383 w 50733"/>
                <a:gd name="connsiteY4" fmla="*/ 53253 h 50733"/>
                <a:gd name="connsiteX5" fmla="*/ 34383 w 50733"/>
                <a:gd name="connsiteY5" fmla="*/ 27808 h 50733"/>
                <a:gd name="connsiteX6" fmla="*/ 53595 w 50733"/>
                <a:gd name="connsiteY6" fmla="*/ 27808 h 50733"/>
                <a:gd name="connsiteX7" fmla="*/ 27808 w 50733"/>
                <a:gd name="connsiteY7" fmla="*/ 2021 h 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 h="50733">
                  <a:moveTo>
                    <a:pt x="27808" y="2021"/>
                  </a:moveTo>
                  <a:lnTo>
                    <a:pt x="2021" y="27808"/>
                  </a:lnTo>
                  <a:lnTo>
                    <a:pt x="21489" y="27808"/>
                  </a:lnTo>
                  <a:lnTo>
                    <a:pt x="21489" y="53253"/>
                  </a:lnTo>
                  <a:lnTo>
                    <a:pt x="34383" y="53253"/>
                  </a:lnTo>
                  <a:lnTo>
                    <a:pt x="34383" y="27808"/>
                  </a:lnTo>
                  <a:lnTo>
                    <a:pt x="53595" y="27808"/>
                  </a:lnTo>
                  <a:lnTo>
                    <a:pt x="27808" y="2021"/>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1" name="Freeform: Shape 290">
              <a:extLst>
                <a:ext uri="{FF2B5EF4-FFF2-40B4-BE49-F238E27FC236}">
                  <a16:creationId xmlns:a16="http://schemas.microsoft.com/office/drawing/2014/main" id="{8CEB97B6-6C47-C39A-7009-9D35457770F6}"/>
                </a:ext>
              </a:extLst>
            </p:cNvPr>
            <p:cNvSpPr/>
            <p:nvPr/>
          </p:nvSpPr>
          <p:spPr>
            <a:xfrm>
              <a:off x="8891755" y="3093546"/>
              <a:ext cx="89944" cy="89944"/>
            </a:xfrm>
            <a:custGeom>
              <a:avLst/>
              <a:gdLst>
                <a:gd name="connsiteX0" fmla="*/ 27808 w 50733"/>
                <a:gd name="connsiteY0" fmla="*/ 2021 h 50733"/>
                <a:gd name="connsiteX1" fmla="*/ 2021 w 50733"/>
                <a:gd name="connsiteY1" fmla="*/ 27808 h 50733"/>
                <a:gd name="connsiteX2" fmla="*/ 21489 w 50733"/>
                <a:gd name="connsiteY2" fmla="*/ 27808 h 50733"/>
                <a:gd name="connsiteX3" fmla="*/ 21489 w 50733"/>
                <a:gd name="connsiteY3" fmla="*/ 53253 h 50733"/>
                <a:gd name="connsiteX4" fmla="*/ 34383 w 50733"/>
                <a:gd name="connsiteY4" fmla="*/ 53253 h 50733"/>
                <a:gd name="connsiteX5" fmla="*/ 34383 w 50733"/>
                <a:gd name="connsiteY5" fmla="*/ 27808 h 50733"/>
                <a:gd name="connsiteX6" fmla="*/ 53595 w 50733"/>
                <a:gd name="connsiteY6" fmla="*/ 27808 h 50733"/>
                <a:gd name="connsiteX7" fmla="*/ 27808 w 50733"/>
                <a:gd name="connsiteY7" fmla="*/ 2021 h 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 h="50733">
                  <a:moveTo>
                    <a:pt x="27808" y="2021"/>
                  </a:moveTo>
                  <a:lnTo>
                    <a:pt x="2021" y="27808"/>
                  </a:lnTo>
                  <a:lnTo>
                    <a:pt x="21489" y="27808"/>
                  </a:lnTo>
                  <a:lnTo>
                    <a:pt x="21489" y="53253"/>
                  </a:lnTo>
                  <a:lnTo>
                    <a:pt x="34383" y="53253"/>
                  </a:lnTo>
                  <a:lnTo>
                    <a:pt x="34383" y="27808"/>
                  </a:lnTo>
                  <a:lnTo>
                    <a:pt x="53595" y="27808"/>
                  </a:lnTo>
                  <a:lnTo>
                    <a:pt x="27808" y="2021"/>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2" name="Freeform: Shape 291">
              <a:extLst>
                <a:ext uri="{FF2B5EF4-FFF2-40B4-BE49-F238E27FC236}">
                  <a16:creationId xmlns:a16="http://schemas.microsoft.com/office/drawing/2014/main" id="{47C6954D-FEEA-4782-61FC-FC6F4747C6CD}"/>
                </a:ext>
              </a:extLst>
            </p:cNvPr>
            <p:cNvSpPr/>
            <p:nvPr/>
          </p:nvSpPr>
          <p:spPr>
            <a:xfrm>
              <a:off x="9186882" y="3093546"/>
              <a:ext cx="89944" cy="89944"/>
            </a:xfrm>
            <a:custGeom>
              <a:avLst/>
              <a:gdLst>
                <a:gd name="connsiteX0" fmla="*/ 27808 w 50733"/>
                <a:gd name="connsiteY0" fmla="*/ 2021 h 50733"/>
                <a:gd name="connsiteX1" fmla="*/ 2021 w 50733"/>
                <a:gd name="connsiteY1" fmla="*/ 27808 h 50733"/>
                <a:gd name="connsiteX2" fmla="*/ 21575 w 50733"/>
                <a:gd name="connsiteY2" fmla="*/ 27808 h 50733"/>
                <a:gd name="connsiteX3" fmla="*/ 21575 w 50733"/>
                <a:gd name="connsiteY3" fmla="*/ 53253 h 50733"/>
                <a:gd name="connsiteX4" fmla="*/ 34468 w 50733"/>
                <a:gd name="connsiteY4" fmla="*/ 53253 h 50733"/>
                <a:gd name="connsiteX5" fmla="*/ 34468 w 50733"/>
                <a:gd name="connsiteY5" fmla="*/ 27808 h 50733"/>
                <a:gd name="connsiteX6" fmla="*/ 53595 w 50733"/>
                <a:gd name="connsiteY6" fmla="*/ 27808 h 50733"/>
                <a:gd name="connsiteX7" fmla="*/ 27808 w 50733"/>
                <a:gd name="connsiteY7" fmla="*/ 2021 h 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 h="50733">
                  <a:moveTo>
                    <a:pt x="27808" y="2021"/>
                  </a:moveTo>
                  <a:lnTo>
                    <a:pt x="2021" y="27808"/>
                  </a:lnTo>
                  <a:lnTo>
                    <a:pt x="21575" y="27808"/>
                  </a:lnTo>
                  <a:lnTo>
                    <a:pt x="21575" y="53253"/>
                  </a:lnTo>
                  <a:lnTo>
                    <a:pt x="34468" y="53253"/>
                  </a:lnTo>
                  <a:lnTo>
                    <a:pt x="34468" y="27808"/>
                  </a:lnTo>
                  <a:lnTo>
                    <a:pt x="53595" y="27808"/>
                  </a:lnTo>
                  <a:lnTo>
                    <a:pt x="27808" y="2021"/>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93" name="quick setup 1" descr="quick setup">
              <a:extLst>
                <a:ext uri="{FF2B5EF4-FFF2-40B4-BE49-F238E27FC236}">
                  <a16:creationId xmlns:a16="http://schemas.microsoft.com/office/drawing/2014/main" id="{D376F822-729F-E576-14E8-6C842413A589}"/>
                </a:ext>
              </a:extLst>
            </p:cNvPr>
            <p:cNvGrpSpPr>
              <a:grpSpLocks noChangeAspect="1"/>
            </p:cNvGrpSpPr>
            <p:nvPr/>
          </p:nvGrpSpPr>
          <p:grpSpPr bwMode="auto">
            <a:xfrm>
              <a:off x="8800654" y="2477816"/>
              <a:ext cx="280016" cy="281318"/>
              <a:chOff x="3422" y="784"/>
              <a:chExt cx="215" cy="216"/>
            </a:xfrm>
          </p:grpSpPr>
          <p:sp>
            <p:nvSpPr>
              <p:cNvPr id="294" name="AutoShape 46">
                <a:extLst>
                  <a:ext uri="{FF2B5EF4-FFF2-40B4-BE49-F238E27FC236}">
                    <a16:creationId xmlns:a16="http://schemas.microsoft.com/office/drawing/2014/main" id="{67CADA8E-4A73-1B9E-F0B1-A4EF9E0B974C}"/>
                  </a:ext>
                </a:extLst>
              </p:cNvPr>
              <p:cNvSpPr>
                <a:spLocks noChangeAspect="1" noChangeArrowheads="1" noTextEdit="1"/>
              </p:cNvSpPr>
              <p:nvPr/>
            </p:nvSpPr>
            <p:spPr bwMode="auto">
              <a:xfrm>
                <a:off x="3422" y="784"/>
                <a:ext cx="215"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5" name="Freeform 48">
                <a:extLst>
                  <a:ext uri="{FF2B5EF4-FFF2-40B4-BE49-F238E27FC236}">
                    <a16:creationId xmlns:a16="http://schemas.microsoft.com/office/drawing/2014/main" id="{1CD0944D-5126-4095-CBB2-468D70109FCC}"/>
                  </a:ext>
                </a:extLst>
              </p:cNvPr>
              <p:cNvSpPr>
                <a:spLocks noEditPoints="1"/>
              </p:cNvSpPr>
              <p:nvPr/>
            </p:nvSpPr>
            <p:spPr bwMode="auto">
              <a:xfrm>
                <a:off x="3422" y="784"/>
                <a:ext cx="215" cy="216"/>
              </a:xfrm>
              <a:custGeom>
                <a:avLst/>
                <a:gdLst>
                  <a:gd name="T0" fmla="*/ 193 w 215"/>
                  <a:gd name="T1" fmla="*/ 23 h 216"/>
                  <a:gd name="T2" fmla="*/ 193 w 215"/>
                  <a:gd name="T3" fmla="*/ 194 h 216"/>
                  <a:gd name="T4" fmla="*/ 22 w 215"/>
                  <a:gd name="T5" fmla="*/ 194 h 216"/>
                  <a:gd name="T6" fmla="*/ 22 w 215"/>
                  <a:gd name="T7" fmla="*/ 23 h 216"/>
                  <a:gd name="T8" fmla="*/ 193 w 215"/>
                  <a:gd name="T9" fmla="*/ 23 h 216"/>
                  <a:gd name="T10" fmla="*/ 215 w 215"/>
                  <a:gd name="T11" fmla="*/ 0 h 216"/>
                  <a:gd name="T12" fmla="*/ 0 w 215"/>
                  <a:gd name="T13" fmla="*/ 0 h 216"/>
                  <a:gd name="T14" fmla="*/ 0 w 215"/>
                  <a:gd name="T15" fmla="*/ 216 h 216"/>
                  <a:gd name="T16" fmla="*/ 215 w 215"/>
                  <a:gd name="T17" fmla="*/ 216 h 216"/>
                  <a:gd name="T18" fmla="*/ 215 w 215"/>
                  <a:gd name="T1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216">
                    <a:moveTo>
                      <a:pt x="193" y="23"/>
                    </a:moveTo>
                    <a:lnTo>
                      <a:pt x="193" y="194"/>
                    </a:lnTo>
                    <a:lnTo>
                      <a:pt x="22" y="194"/>
                    </a:lnTo>
                    <a:lnTo>
                      <a:pt x="22" y="23"/>
                    </a:lnTo>
                    <a:lnTo>
                      <a:pt x="193" y="23"/>
                    </a:lnTo>
                    <a:close/>
                    <a:moveTo>
                      <a:pt x="215" y="0"/>
                    </a:moveTo>
                    <a:lnTo>
                      <a:pt x="0" y="0"/>
                    </a:lnTo>
                    <a:lnTo>
                      <a:pt x="0" y="216"/>
                    </a:lnTo>
                    <a:lnTo>
                      <a:pt x="215" y="216"/>
                    </a:lnTo>
                    <a:lnTo>
                      <a:pt x="215"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6" name="Rectangle 49">
                <a:extLst>
                  <a:ext uri="{FF2B5EF4-FFF2-40B4-BE49-F238E27FC236}">
                    <a16:creationId xmlns:a16="http://schemas.microsoft.com/office/drawing/2014/main" id="{B0CAB9CD-68D8-CF6B-1FE7-5E9BBDFF9D5F}"/>
                  </a:ext>
                </a:extLst>
              </p:cNvPr>
              <p:cNvSpPr>
                <a:spLocks noChangeArrowheads="1"/>
              </p:cNvSpPr>
              <p:nvPr/>
            </p:nvSpPr>
            <p:spPr bwMode="auto">
              <a:xfrm>
                <a:off x="3422" y="898"/>
                <a:ext cx="102" cy="10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7" name="Freeform 50">
                <a:extLst>
                  <a:ext uri="{FF2B5EF4-FFF2-40B4-BE49-F238E27FC236}">
                    <a16:creationId xmlns:a16="http://schemas.microsoft.com/office/drawing/2014/main" id="{FF826826-1984-2443-7A25-1C92ACC9990D}"/>
                  </a:ext>
                </a:extLst>
              </p:cNvPr>
              <p:cNvSpPr>
                <a:spLocks/>
              </p:cNvSpPr>
              <p:nvPr/>
            </p:nvSpPr>
            <p:spPr bwMode="auto">
              <a:xfrm>
                <a:off x="3558" y="784"/>
                <a:ext cx="79" cy="79"/>
              </a:xfrm>
              <a:custGeom>
                <a:avLst/>
                <a:gdLst>
                  <a:gd name="T0" fmla="*/ 0 w 79"/>
                  <a:gd name="T1" fmla="*/ 0 h 79"/>
                  <a:gd name="T2" fmla="*/ 0 w 79"/>
                  <a:gd name="T3" fmla="*/ 23 h 79"/>
                  <a:gd name="T4" fmla="*/ 57 w 79"/>
                  <a:gd name="T5" fmla="*/ 23 h 79"/>
                  <a:gd name="T6" fmla="*/ 57 w 79"/>
                  <a:gd name="T7" fmla="*/ 79 h 79"/>
                  <a:gd name="T8" fmla="*/ 79 w 79"/>
                  <a:gd name="T9" fmla="*/ 79 h 79"/>
                  <a:gd name="T10" fmla="*/ 79 w 79"/>
                  <a:gd name="T11" fmla="*/ 0 h 79"/>
                  <a:gd name="T12" fmla="*/ 0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0"/>
                    </a:moveTo>
                    <a:lnTo>
                      <a:pt x="0" y="23"/>
                    </a:lnTo>
                    <a:lnTo>
                      <a:pt x="57" y="23"/>
                    </a:lnTo>
                    <a:lnTo>
                      <a:pt x="57" y="79"/>
                    </a:lnTo>
                    <a:lnTo>
                      <a:pt x="79" y="79"/>
                    </a:lnTo>
                    <a:lnTo>
                      <a:pt x="79"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8" name="Freeform 51">
                <a:extLst>
                  <a:ext uri="{FF2B5EF4-FFF2-40B4-BE49-F238E27FC236}">
                    <a16:creationId xmlns:a16="http://schemas.microsoft.com/office/drawing/2014/main" id="{77B92C82-A49A-D2C5-E474-4611A67A0D44}"/>
                  </a:ext>
                </a:extLst>
              </p:cNvPr>
              <p:cNvSpPr>
                <a:spLocks/>
              </p:cNvSpPr>
              <p:nvPr/>
            </p:nvSpPr>
            <p:spPr bwMode="auto">
              <a:xfrm>
                <a:off x="3469" y="831"/>
                <a:ext cx="121" cy="122"/>
              </a:xfrm>
              <a:custGeom>
                <a:avLst/>
                <a:gdLst>
                  <a:gd name="T0" fmla="*/ 99 w 121"/>
                  <a:gd name="T1" fmla="*/ 0 h 122"/>
                  <a:gd name="T2" fmla="*/ 42 w 121"/>
                  <a:gd name="T3" fmla="*/ 0 h 122"/>
                  <a:gd name="T4" fmla="*/ 42 w 121"/>
                  <a:gd name="T5" fmla="*/ 23 h 122"/>
                  <a:gd name="T6" fmla="*/ 82 w 121"/>
                  <a:gd name="T7" fmla="*/ 23 h 122"/>
                  <a:gd name="T8" fmla="*/ 0 w 121"/>
                  <a:gd name="T9" fmla="*/ 106 h 122"/>
                  <a:gd name="T10" fmla="*/ 16 w 121"/>
                  <a:gd name="T11" fmla="*/ 122 h 122"/>
                  <a:gd name="T12" fmla="*/ 99 w 121"/>
                  <a:gd name="T13" fmla="*/ 39 h 122"/>
                  <a:gd name="T14" fmla="*/ 99 w 121"/>
                  <a:gd name="T15" fmla="*/ 80 h 122"/>
                  <a:gd name="T16" fmla="*/ 121 w 121"/>
                  <a:gd name="T17" fmla="*/ 80 h 122"/>
                  <a:gd name="T18" fmla="*/ 121 w 121"/>
                  <a:gd name="T19" fmla="*/ 23 h 122"/>
                  <a:gd name="T20" fmla="*/ 121 w 121"/>
                  <a:gd name="T21" fmla="*/ 0 h 122"/>
                  <a:gd name="T22" fmla="*/ 99 w 121"/>
                  <a:gd name="T23" fmla="*/ 0 h 122"/>
                  <a:gd name="T24" fmla="*/ 99 w 121"/>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2">
                    <a:moveTo>
                      <a:pt x="99" y="0"/>
                    </a:moveTo>
                    <a:lnTo>
                      <a:pt x="42" y="0"/>
                    </a:lnTo>
                    <a:lnTo>
                      <a:pt x="42" y="23"/>
                    </a:lnTo>
                    <a:lnTo>
                      <a:pt x="82" y="23"/>
                    </a:lnTo>
                    <a:lnTo>
                      <a:pt x="0" y="106"/>
                    </a:lnTo>
                    <a:lnTo>
                      <a:pt x="16" y="122"/>
                    </a:lnTo>
                    <a:lnTo>
                      <a:pt x="99" y="39"/>
                    </a:lnTo>
                    <a:lnTo>
                      <a:pt x="99" y="80"/>
                    </a:lnTo>
                    <a:lnTo>
                      <a:pt x="121" y="80"/>
                    </a:lnTo>
                    <a:lnTo>
                      <a:pt x="121" y="23"/>
                    </a:lnTo>
                    <a:lnTo>
                      <a:pt x="121" y="0"/>
                    </a:lnTo>
                    <a:lnTo>
                      <a:pt x="99" y="0"/>
                    </a:lnTo>
                    <a:lnTo>
                      <a:pt x="9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299" name="Rectangle 298">
            <a:extLst>
              <a:ext uri="{FF2B5EF4-FFF2-40B4-BE49-F238E27FC236}">
                <a16:creationId xmlns:a16="http://schemas.microsoft.com/office/drawing/2014/main" id="{DDB8202A-5DB5-79E7-ECE6-DC3B434EF1A3}"/>
              </a:ext>
            </a:extLst>
          </p:cNvPr>
          <p:cNvSpPr/>
          <p:nvPr/>
        </p:nvSpPr>
        <p:spPr bwMode="auto">
          <a:xfrm>
            <a:off x="1019489" y="4268432"/>
            <a:ext cx="2019697" cy="4390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Automated updates</a:t>
            </a:r>
          </a:p>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No downtime, evergreen </a:t>
            </a:r>
          </a:p>
        </p:txBody>
      </p:sp>
      <p:sp>
        <p:nvSpPr>
          <p:cNvPr id="300" name="Rectangle 299">
            <a:extLst>
              <a:ext uri="{FF2B5EF4-FFF2-40B4-BE49-F238E27FC236}">
                <a16:creationId xmlns:a16="http://schemas.microsoft.com/office/drawing/2014/main" id="{F6B10781-5A2F-509E-865C-066DD8A44C43}"/>
              </a:ext>
            </a:extLst>
          </p:cNvPr>
          <p:cNvSpPr/>
          <p:nvPr/>
        </p:nvSpPr>
        <p:spPr bwMode="auto">
          <a:xfrm>
            <a:off x="9231677" y="4260802"/>
            <a:ext cx="1957223" cy="4390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Deploy in seconds</a:t>
            </a:r>
          </a:p>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Built in HA/DR</a:t>
            </a:r>
            <a:endPar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pic>
        <p:nvPicPr>
          <p:cNvPr id="301" name="Kubernetes" descr="Kubernetes">
            <a:extLst>
              <a:ext uri="{FF2B5EF4-FFF2-40B4-BE49-F238E27FC236}">
                <a16:creationId xmlns:a16="http://schemas.microsoft.com/office/drawing/2014/main" id="{041BD819-1515-62A7-63B9-C883BBCC5D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625" y="5313177"/>
            <a:ext cx="586656" cy="586654"/>
          </a:xfrm>
          <a:prstGeom prst="rect">
            <a:avLst/>
          </a:prstGeom>
        </p:spPr>
      </p:pic>
      <p:grpSp>
        <p:nvGrpSpPr>
          <p:cNvPr id="302" name="nodes" descr="nodes">
            <a:extLst>
              <a:ext uri="{FF2B5EF4-FFF2-40B4-BE49-F238E27FC236}">
                <a16:creationId xmlns:a16="http://schemas.microsoft.com/office/drawing/2014/main" id="{7CC08361-B878-4D7B-3312-55B54121E973}"/>
              </a:ext>
            </a:extLst>
          </p:cNvPr>
          <p:cNvGrpSpPr>
            <a:grpSpLocks noChangeAspect="1"/>
          </p:cNvGrpSpPr>
          <p:nvPr/>
        </p:nvGrpSpPr>
        <p:grpSpPr bwMode="auto">
          <a:xfrm>
            <a:off x="598725" y="5282611"/>
            <a:ext cx="625707" cy="623728"/>
            <a:chOff x="1018" y="767"/>
            <a:chExt cx="316" cy="315"/>
          </a:xfrm>
        </p:grpSpPr>
        <p:sp>
          <p:nvSpPr>
            <p:cNvPr id="323" name="AutoShape 3">
              <a:extLst>
                <a:ext uri="{FF2B5EF4-FFF2-40B4-BE49-F238E27FC236}">
                  <a16:creationId xmlns:a16="http://schemas.microsoft.com/office/drawing/2014/main" id="{F70C9A63-ED4B-8376-2EA7-363464905E01}"/>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4" name="Freeform 5">
              <a:extLst>
                <a:ext uri="{FF2B5EF4-FFF2-40B4-BE49-F238E27FC236}">
                  <a16:creationId xmlns:a16="http://schemas.microsoft.com/office/drawing/2014/main" id="{A90CD545-5D7A-0E85-EC4B-045116849968}"/>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5" name="Freeform 6">
              <a:extLst>
                <a:ext uri="{FF2B5EF4-FFF2-40B4-BE49-F238E27FC236}">
                  <a16:creationId xmlns:a16="http://schemas.microsoft.com/office/drawing/2014/main" id="{23C49975-4FCE-88C9-57A4-8105D0DE6488}"/>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6" name="Freeform 7">
              <a:extLst>
                <a:ext uri="{FF2B5EF4-FFF2-40B4-BE49-F238E27FC236}">
                  <a16:creationId xmlns:a16="http://schemas.microsoft.com/office/drawing/2014/main" id="{67A11BF3-C0D0-55FB-15A8-6E4C0F603134}"/>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7" name="Freeform 8">
              <a:extLst>
                <a:ext uri="{FF2B5EF4-FFF2-40B4-BE49-F238E27FC236}">
                  <a16:creationId xmlns:a16="http://schemas.microsoft.com/office/drawing/2014/main" id="{938401FB-74E7-8FAB-D6D3-4FF674976405}"/>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8" name="Freeform 9">
              <a:extLst>
                <a:ext uri="{FF2B5EF4-FFF2-40B4-BE49-F238E27FC236}">
                  <a16:creationId xmlns:a16="http://schemas.microsoft.com/office/drawing/2014/main" id="{DC2F7A97-8205-28F3-A618-22FE7ABC7F2B}"/>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9" name="Freeform 10">
              <a:extLst>
                <a:ext uri="{FF2B5EF4-FFF2-40B4-BE49-F238E27FC236}">
                  <a16:creationId xmlns:a16="http://schemas.microsoft.com/office/drawing/2014/main" id="{2EA16378-0FEF-30A6-3C61-87106CDED712}"/>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0" name="Oval 11">
              <a:extLst>
                <a:ext uri="{FF2B5EF4-FFF2-40B4-BE49-F238E27FC236}">
                  <a16:creationId xmlns:a16="http://schemas.microsoft.com/office/drawing/2014/main" id="{F246A350-2D8E-B272-D283-3CD47B4C93C5}"/>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1" name="Oval 12">
              <a:extLst>
                <a:ext uri="{FF2B5EF4-FFF2-40B4-BE49-F238E27FC236}">
                  <a16:creationId xmlns:a16="http://schemas.microsoft.com/office/drawing/2014/main" id="{8ACE22D6-00F2-F8B5-6C42-A52D463C457A}"/>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2" name="Oval 13">
              <a:extLst>
                <a:ext uri="{FF2B5EF4-FFF2-40B4-BE49-F238E27FC236}">
                  <a16:creationId xmlns:a16="http://schemas.microsoft.com/office/drawing/2014/main" id="{96D98E17-AF3D-7A13-6A4C-45545B2D4A72}"/>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3" name="Oval 14">
              <a:extLst>
                <a:ext uri="{FF2B5EF4-FFF2-40B4-BE49-F238E27FC236}">
                  <a16:creationId xmlns:a16="http://schemas.microsoft.com/office/drawing/2014/main" id="{1F260F98-EC9B-AF72-562C-8B28E5B29BDC}"/>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4" name="Freeform 15">
              <a:extLst>
                <a:ext uri="{FF2B5EF4-FFF2-40B4-BE49-F238E27FC236}">
                  <a16:creationId xmlns:a16="http://schemas.microsoft.com/office/drawing/2014/main" id="{1088E2E9-8821-47AD-6662-43433133AD81}"/>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5" name="Freeform 16">
              <a:extLst>
                <a:ext uri="{FF2B5EF4-FFF2-40B4-BE49-F238E27FC236}">
                  <a16:creationId xmlns:a16="http://schemas.microsoft.com/office/drawing/2014/main" id="{F7F5D486-471E-78EC-D514-6F0DB7099DF0}"/>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6" name="Freeform 17">
              <a:extLst>
                <a:ext uri="{FF2B5EF4-FFF2-40B4-BE49-F238E27FC236}">
                  <a16:creationId xmlns:a16="http://schemas.microsoft.com/office/drawing/2014/main" id="{E37991E3-306B-53AE-E3C9-56644722817D}"/>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7" name="Oval 18">
              <a:extLst>
                <a:ext uri="{FF2B5EF4-FFF2-40B4-BE49-F238E27FC236}">
                  <a16:creationId xmlns:a16="http://schemas.microsoft.com/office/drawing/2014/main" id="{9AEFADA5-77B9-A656-EB0B-4683DB0ED9BB}"/>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38" name="Rectangle 337">
            <a:extLst>
              <a:ext uri="{FF2B5EF4-FFF2-40B4-BE49-F238E27FC236}">
                <a16:creationId xmlns:a16="http://schemas.microsoft.com/office/drawing/2014/main" id="{CA0E573D-735A-DC31-D243-BF93C0BB180D}"/>
              </a:ext>
            </a:extLst>
          </p:cNvPr>
          <p:cNvSpPr/>
          <p:nvPr/>
        </p:nvSpPr>
        <p:spPr bwMode="auto">
          <a:xfrm>
            <a:off x="3581734" y="4260802"/>
            <a:ext cx="2285675" cy="4390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Comprehensive encryption</a:t>
            </a:r>
          </a:p>
          <a:p>
            <a:pPr marL="0" marR="0" lvl="0" indent="0" algn="ctr" defTabSz="914049" rtl="0" eaLnBrk="1" fontAlgn="auto" latinLnBrk="0" hangingPunct="1">
              <a:lnSpc>
                <a:spcPct val="90000"/>
              </a:lnSpc>
              <a:spcBef>
                <a:spcPts val="0"/>
              </a:spcBef>
              <a:spcAft>
                <a:spcPts val="400"/>
              </a:spcAft>
              <a:buClrTx/>
              <a:buSzTx/>
              <a:buFontTx/>
              <a:buNone/>
              <a:tabLst/>
              <a:defRPr/>
            </a:pPr>
            <a:r>
              <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a:ea typeface="+mn-ea"/>
                <a:cs typeface="Segoe UI"/>
              </a:rPr>
              <a:t>Azure RBAC &amp; Policy</a:t>
            </a:r>
            <a:endParaRPr kumimoji="0" lang="en-US" sz="14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useBgFill="1">
        <p:nvSpPr>
          <p:cNvPr id="339" name="Rectangle 338">
            <a:extLst>
              <a:ext uri="{FF2B5EF4-FFF2-40B4-BE49-F238E27FC236}">
                <a16:creationId xmlns:a16="http://schemas.microsoft.com/office/drawing/2014/main" id="{CE90C3CF-CDF7-2413-81F8-F8FBA990DA7D}"/>
              </a:ext>
            </a:extLst>
          </p:cNvPr>
          <p:cNvSpPr/>
          <p:nvPr/>
        </p:nvSpPr>
        <p:spPr bwMode="auto">
          <a:xfrm>
            <a:off x="4306800" y="1655203"/>
            <a:ext cx="4218625" cy="44322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Supports all connectivity modes</a:t>
            </a:r>
          </a:p>
        </p:txBody>
      </p:sp>
      <p:grpSp>
        <p:nvGrpSpPr>
          <p:cNvPr id="340" name="Group 339">
            <a:extLst>
              <a:ext uri="{FF2B5EF4-FFF2-40B4-BE49-F238E27FC236}">
                <a16:creationId xmlns:a16="http://schemas.microsoft.com/office/drawing/2014/main" id="{D10B4D21-4FAD-61E2-F3DC-07E22E330CA1}"/>
              </a:ext>
              <a:ext uri="{C183D7F6-B498-43B3-948B-1728B52AA6E4}">
                <adec:decorative xmlns:adec="http://schemas.microsoft.com/office/drawing/2017/decorative" val="1"/>
              </a:ext>
            </a:extLst>
          </p:cNvPr>
          <p:cNvGrpSpPr/>
          <p:nvPr/>
        </p:nvGrpSpPr>
        <p:grpSpPr>
          <a:xfrm>
            <a:off x="3724269" y="1655197"/>
            <a:ext cx="727933" cy="431680"/>
            <a:chOff x="3857247" y="4782059"/>
            <a:chExt cx="641356" cy="410329"/>
          </a:xfrm>
        </p:grpSpPr>
        <p:sp useBgFill="1">
          <p:nvSpPr>
            <p:cNvPr id="341" name="Rectangle 340">
              <a:extLst>
                <a:ext uri="{FF2B5EF4-FFF2-40B4-BE49-F238E27FC236}">
                  <a16:creationId xmlns:a16="http://schemas.microsoft.com/office/drawing/2014/main" id="{4AADE28B-629D-69BF-2FC6-51F301261F4B}"/>
                </a:ext>
              </a:extLst>
            </p:cNvPr>
            <p:cNvSpPr/>
            <p:nvPr/>
          </p:nvSpPr>
          <p:spPr bwMode="auto">
            <a:xfrm>
              <a:off x="3857247" y="4782059"/>
              <a:ext cx="641356" cy="41032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42" name="Group 341">
              <a:extLst>
                <a:ext uri="{FF2B5EF4-FFF2-40B4-BE49-F238E27FC236}">
                  <a16:creationId xmlns:a16="http://schemas.microsoft.com/office/drawing/2014/main" id="{5FA57695-A179-3032-6BEA-92B9E10D7122}"/>
                </a:ext>
              </a:extLst>
            </p:cNvPr>
            <p:cNvGrpSpPr/>
            <p:nvPr/>
          </p:nvGrpSpPr>
          <p:grpSpPr>
            <a:xfrm>
              <a:off x="4022035" y="4825694"/>
              <a:ext cx="417513" cy="300427"/>
              <a:chOff x="10031642" y="2558400"/>
              <a:chExt cx="417513" cy="300427"/>
            </a:xfrm>
          </p:grpSpPr>
          <p:grpSp>
            <p:nvGrpSpPr>
              <p:cNvPr id="343" name="Group 342">
                <a:extLst>
                  <a:ext uri="{FF2B5EF4-FFF2-40B4-BE49-F238E27FC236}">
                    <a16:creationId xmlns:a16="http://schemas.microsoft.com/office/drawing/2014/main" id="{B76924AA-F58D-55D7-119E-CFC9408A39AE}"/>
                  </a:ext>
                </a:extLst>
              </p:cNvPr>
              <p:cNvGrpSpPr/>
              <p:nvPr/>
            </p:nvGrpSpPr>
            <p:grpSpPr>
              <a:xfrm>
                <a:off x="10031642" y="2580832"/>
                <a:ext cx="417513" cy="277995"/>
                <a:chOff x="10031642" y="2580832"/>
                <a:chExt cx="417513" cy="277995"/>
              </a:xfrm>
            </p:grpSpPr>
            <p:grpSp>
              <p:nvGrpSpPr>
                <p:cNvPr id="345" name="Group 344">
                  <a:extLst>
                    <a:ext uri="{FF2B5EF4-FFF2-40B4-BE49-F238E27FC236}">
                      <a16:creationId xmlns:a16="http://schemas.microsoft.com/office/drawing/2014/main" id="{90451102-6B30-2BEB-5F61-C21371A0D133}"/>
                    </a:ext>
                  </a:extLst>
                </p:cNvPr>
                <p:cNvGrpSpPr/>
                <p:nvPr/>
              </p:nvGrpSpPr>
              <p:grpSpPr>
                <a:xfrm rot="16200000">
                  <a:off x="10135624" y="2476850"/>
                  <a:ext cx="209550" cy="417513"/>
                  <a:chOff x="5387975" y="4319593"/>
                  <a:chExt cx="209550" cy="417513"/>
                </a:xfrm>
              </p:grpSpPr>
              <p:sp>
                <p:nvSpPr>
                  <p:cNvPr id="347" name="Freeform 107">
                    <a:extLst>
                      <a:ext uri="{FF2B5EF4-FFF2-40B4-BE49-F238E27FC236}">
                        <a16:creationId xmlns:a16="http://schemas.microsoft.com/office/drawing/2014/main" id="{73F1B8AF-3EEC-EDA8-2692-7A1FB0EFB87A}"/>
                      </a:ext>
                    </a:extLst>
                  </p:cNvPr>
                  <p:cNvSpPr>
                    <a:spLocks/>
                  </p:cNvSpPr>
                  <p:nvPr/>
                </p:nvSpPr>
                <p:spPr bwMode="auto">
                  <a:xfrm>
                    <a:off x="5387975" y="4422781"/>
                    <a:ext cx="61913" cy="211138"/>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8" name="Freeform 108">
                    <a:extLst>
                      <a:ext uri="{FF2B5EF4-FFF2-40B4-BE49-F238E27FC236}">
                        <a16:creationId xmlns:a16="http://schemas.microsoft.com/office/drawing/2014/main" id="{2576A769-0CE3-D2AB-9D98-88C9EF8D9003}"/>
                      </a:ext>
                    </a:extLst>
                  </p:cNvPr>
                  <p:cNvSpPr>
                    <a:spLocks/>
                  </p:cNvSpPr>
                  <p:nvPr/>
                </p:nvSpPr>
                <p:spPr bwMode="auto">
                  <a:xfrm>
                    <a:off x="5440363" y="4370393"/>
                    <a:ext cx="82550" cy="314325"/>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9" name="Freeform 109">
                    <a:extLst>
                      <a:ext uri="{FF2B5EF4-FFF2-40B4-BE49-F238E27FC236}">
                        <a16:creationId xmlns:a16="http://schemas.microsoft.com/office/drawing/2014/main" id="{55144B1F-C85D-7F17-0113-FBF9B4263B0B}"/>
                      </a:ext>
                    </a:extLst>
                  </p:cNvPr>
                  <p:cNvSpPr>
                    <a:spLocks/>
                  </p:cNvSpPr>
                  <p:nvPr/>
                </p:nvSpPr>
                <p:spPr bwMode="auto">
                  <a:xfrm>
                    <a:off x="5492750" y="4319593"/>
                    <a:ext cx="104775" cy="417513"/>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46" name="Oval 345">
                  <a:extLst>
                    <a:ext uri="{FF2B5EF4-FFF2-40B4-BE49-F238E27FC236}">
                      <a16:creationId xmlns:a16="http://schemas.microsoft.com/office/drawing/2014/main" id="{F2C21BCB-462E-07D3-93C8-DD73A42B3BAA}"/>
                    </a:ext>
                  </a:extLst>
                </p:cNvPr>
                <p:cNvSpPr/>
                <p:nvPr/>
              </p:nvSpPr>
              <p:spPr bwMode="auto">
                <a:xfrm>
                  <a:off x="10211600" y="2806863"/>
                  <a:ext cx="51964" cy="51964"/>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344" name="Straight Connector 343">
                <a:extLst>
                  <a:ext uri="{FF2B5EF4-FFF2-40B4-BE49-F238E27FC236}">
                    <a16:creationId xmlns:a16="http://schemas.microsoft.com/office/drawing/2014/main" id="{C0082B9E-F7D8-2B40-22BC-E7AE654ACB28}"/>
                  </a:ext>
                </a:extLst>
              </p:cNvPr>
              <p:cNvCxnSpPr/>
              <p:nvPr/>
            </p:nvCxnSpPr>
            <p:spPr>
              <a:xfrm flipV="1">
                <a:off x="10082442" y="2558400"/>
                <a:ext cx="314326" cy="282566"/>
              </a:xfrm>
              <a:prstGeom prst="line">
                <a:avLst/>
              </a:prstGeom>
              <a:ln w="2222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377" name="Title 5">
            <a:extLst>
              <a:ext uri="{FF2B5EF4-FFF2-40B4-BE49-F238E27FC236}">
                <a16:creationId xmlns:a16="http://schemas.microsoft.com/office/drawing/2014/main" id="{5DA6EAC7-5D51-FD1F-70DD-F69EBE3F1C07}"/>
              </a:ext>
            </a:extLst>
          </p:cNvPr>
          <p:cNvSpPr txBox="1">
            <a:spLocks noGrp="1"/>
          </p:cNvSpPr>
          <p:nvPr>
            <p:ph type="title"/>
          </p:nvPr>
        </p:nvSpPr>
        <p:spPr>
          <a:xfrm>
            <a:off x="588263" y="457200"/>
            <a:ext cx="11018520" cy="492443"/>
          </a:xfrm>
        </p:spPr>
        <p:txBody>
          <a:bodyPr/>
          <a:lst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Arc-enabled data services | App Modernization</a:t>
            </a:r>
            <a:endParaRPr lang="en-CA" noProof="0"/>
          </a:p>
        </p:txBody>
      </p:sp>
      <p:sp>
        <p:nvSpPr>
          <p:cNvPr id="10" name="Text Placeholder 9">
            <a:extLst>
              <a:ext uri="{FF2B5EF4-FFF2-40B4-BE49-F238E27FC236}">
                <a16:creationId xmlns:a16="http://schemas.microsoft.com/office/drawing/2014/main" id="{CC6C3FD1-AD07-B4F6-165F-7E9BFA322B75}"/>
              </a:ext>
            </a:extLst>
          </p:cNvPr>
          <p:cNvSpPr>
            <a:spLocks noGrp="1"/>
          </p:cNvSpPr>
          <p:nvPr>
            <p:ph type="body" sz="quarter" idx="13"/>
          </p:nvPr>
        </p:nvSpPr>
        <p:spPr>
          <a:xfrm>
            <a:off x="584199" y="1011198"/>
            <a:ext cx="11018519" cy="677108"/>
          </a:xfrm>
        </p:spPr>
        <p:txBody>
          <a:bodyPr/>
          <a:lstStyle/>
          <a:p>
            <a:r>
              <a:rPr lang="en-US" noProof="0">
                <a:solidFill>
                  <a:schemeClr val="tx1"/>
                </a:solidFill>
              </a:rPr>
              <a:t>Bring cloud data management to any infrastructure</a:t>
            </a:r>
          </a:p>
          <a:p>
            <a:endParaRPr lang="en-US"/>
          </a:p>
        </p:txBody>
      </p:sp>
      <p:cxnSp>
        <p:nvCxnSpPr>
          <p:cNvPr id="382" name="Straight Arrow Connector 381">
            <a:extLst>
              <a:ext uri="{FF2B5EF4-FFF2-40B4-BE49-F238E27FC236}">
                <a16:creationId xmlns:a16="http://schemas.microsoft.com/office/drawing/2014/main" id="{0AADB172-899D-57B3-C955-1765DD28E872}"/>
              </a:ext>
              <a:ext uri="{C183D7F6-B498-43B3-948B-1728B52AA6E4}">
                <adec:decorative xmlns:adec="http://schemas.microsoft.com/office/drawing/2017/decorative" val="1"/>
              </a:ext>
            </a:extLst>
          </p:cNvPr>
          <p:cNvCxnSpPr>
            <a:cxnSpLocks/>
          </p:cNvCxnSpPr>
          <p:nvPr/>
        </p:nvCxnSpPr>
        <p:spPr>
          <a:xfrm>
            <a:off x="7374123" y="5627048"/>
            <a:ext cx="3482771" cy="2079"/>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3" name="Rectangle 382">
            <a:extLst>
              <a:ext uri="{FF2B5EF4-FFF2-40B4-BE49-F238E27FC236}">
                <a16:creationId xmlns:a16="http://schemas.microsoft.com/office/drawing/2014/main" id="{F2DB95AC-C807-C2E8-9E48-5C531C9DDD65}"/>
              </a:ext>
            </a:extLst>
          </p:cNvPr>
          <p:cNvSpPr/>
          <p:nvPr/>
        </p:nvSpPr>
        <p:spPr bwMode="auto">
          <a:xfrm>
            <a:off x="4957244" y="5375707"/>
            <a:ext cx="2277520" cy="4616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27" tIns="91427" rIns="91427" bIns="91427"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100000">
                      <a:srgbClr val="FFFFFF"/>
                    </a:gs>
                  </a:gsLst>
                  <a:lin ang="5400000" scaled="0"/>
                </a:gradFill>
                <a:effectLst/>
                <a:uLnTx/>
                <a:uFillTx/>
                <a:latin typeface="Segoe UI Semibold"/>
                <a:ea typeface="+mn-ea"/>
                <a:cs typeface="Segoe UI" pitchFamily="34" charset="0"/>
              </a:rPr>
              <a:t>Any infrastructure</a:t>
            </a:r>
          </a:p>
        </p:txBody>
      </p:sp>
      <p:cxnSp>
        <p:nvCxnSpPr>
          <p:cNvPr id="384" name="Straight Arrow Connector 383">
            <a:extLst>
              <a:ext uri="{FF2B5EF4-FFF2-40B4-BE49-F238E27FC236}">
                <a16:creationId xmlns:a16="http://schemas.microsoft.com/office/drawing/2014/main" id="{9CF87138-2724-10C5-0F0D-4FC29AAEF2DC}"/>
              </a:ext>
              <a:ext uri="{C183D7F6-B498-43B3-948B-1728B52AA6E4}">
                <adec:decorative xmlns:adec="http://schemas.microsoft.com/office/drawing/2017/decorative" val="1"/>
              </a:ext>
            </a:extLst>
          </p:cNvPr>
          <p:cNvCxnSpPr>
            <a:cxnSpLocks/>
          </p:cNvCxnSpPr>
          <p:nvPr/>
        </p:nvCxnSpPr>
        <p:spPr>
          <a:xfrm flipH="1">
            <a:off x="1418480" y="5629415"/>
            <a:ext cx="3399405"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85" name="Group 384">
            <a:extLst>
              <a:ext uri="{FF2B5EF4-FFF2-40B4-BE49-F238E27FC236}">
                <a16:creationId xmlns:a16="http://schemas.microsoft.com/office/drawing/2014/main" id="{CD0055BF-D420-D568-26A4-C8B7D41044DA}"/>
              </a:ext>
              <a:ext uri="{C183D7F6-B498-43B3-948B-1728B52AA6E4}">
                <adec:decorative xmlns:adec="http://schemas.microsoft.com/office/drawing/2017/decorative" val="1"/>
              </a:ext>
            </a:extLst>
          </p:cNvPr>
          <p:cNvGrpSpPr/>
          <p:nvPr/>
        </p:nvGrpSpPr>
        <p:grpSpPr>
          <a:xfrm>
            <a:off x="1610125" y="2700279"/>
            <a:ext cx="743176" cy="736335"/>
            <a:chOff x="5737913" y="2543671"/>
            <a:chExt cx="705976" cy="699480"/>
          </a:xfrm>
        </p:grpSpPr>
        <p:sp>
          <p:nvSpPr>
            <p:cNvPr id="386" name="Freeform 169">
              <a:extLst>
                <a:ext uri="{FF2B5EF4-FFF2-40B4-BE49-F238E27FC236}">
                  <a16:creationId xmlns:a16="http://schemas.microsoft.com/office/drawing/2014/main" id="{D1ED968A-FF68-1420-7671-005EA5B1539A}"/>
                </a:ext>
              </a:extLst>
            </p:cNvPr>
            <p:cNvSpPr>
              <a:spLocks/>
            </p:cNvSpPr>
            <p:nvPr/>
          </p:nvSpPr>
          <p:spPr bwMode="auto">
            <a:xfrm>
              <a:off x="6227332" y="2651950"/>
              <a:ext cx="216557" cy="565214"/>
            </a:xfrm>
            <a:custGeom>
              <a:avLst/>
              <a:gdLst>
                <a:gd name="T0" fmla="*/ 58 w 58"/>
                <a:gd name="T1" fmla="*/ 67 h 152"/>
                <a:gd name="T2" fmla="*/ 30 w 58"/>
                <a:gd name="T3" fmla="*/ 0 h 152"/>
                <a:gd name="T4" fmla="*/ 23 w 58"/>
                <a:gd name="T5" fmla="*/ 7 h 152"/>
                <a:gd name="T6" fmla="*/ 24 w 58"/>
                <a:gd name="T7" fmla="*/ 8 h 152"/>
                <a:gd name="T8" fmla="*/ 42 w 58"/>
                <a:gd name="T9" fmla="*/ 34 h 152"/>
                <a:gd name="T10" fmla="*/ 48 w 58"/>
                <a:gd name="T11" fmla="*/ 67 h 152"/>
                <a:gd name="T12" fmla="*/ 42 w 58"/>
                <a:gd name="T13" fmla="*/ 99 h 152"/>
                <a:gd name="T14" fmla="*/ 24 w 58"/>
                <a:gd name="T15" fmla="*/ 125 h 152"/>
                <a:gd name="T16" fmla="*/ 10 w 58"/>
                <a:gd name="T17" fmla="*/ 136 h 152"/>
                <a:gd name="T18" fmla="*/ 3 w 58"/>
                <a:gd name="T19" fmla="*/ 128 h 152"/>
                <a:gd name="T20" fmla="*/ 0 w 58"/>
                <a:gd name="T21" fmla="*/ 149 h 152"/>
                <a:gd name="T22" fmla="*/ 22 w 58"/>
                <a:gd name="T23" fmla="*/ 152 h 152"/>
                <a:gd name="T24" fmla="*/ 16 w 58"/>
                <a:gd name="T25" fmla="*/ 144 h 152"/>
                <a:gd name="T26" fmla="*/ 58 w 58"/>
                <a:gd name="T27" fmla="*/ 6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52">
                  <a:moveTo>
                    <a:pt x="58" y="67"/>
                  </a:moveTo>
                  <a:cubicBezTo>
                    <a:pt x="58" y="40"/>
                    <a:pt x="48" y="17"/>
                    <a:pt x="30" y="0"/>
                  </a:cubicBezTo>
                  <a:cubicBezTo>
                    <a:pt x="23" y="7"/>
                    <a:pt x="23" y="7"/>
                    <a:pt x="23" y="7"/>
                  </a:cubicBezTo>
                  <a:cubicBezTo>
                    <a:pt x="24" y="7"/>
                    <a:pt x="24" y="8"/>
                    <a:pt x="24" y="8"/>
                  </a:cubicBezTo>
                  <a:cubicBezTo>
                    <a:pt x="32" y="16"/>
                    <a:pt x="38" y="24"/>
                    <a:pt x="42" y="34"/>
                  </a:cubicBezTo>
                  <a:cubicBezTo>
                    <a:pt x="46" y="44"/>
                    <a:pt x="48" y="55"/>
                    <a:pt x="48" y="67"/>
                  </a:cubicBezTo>
                  <a:cubicBezTo>
                    <a:pt x="48" y="78"/>
                    <a:pt x="46" y="89"/>
                    <a:pt x="42" y="99"/>
                  </a:cubicBezTo>
                  <a:cubicBezTo>
                    <a:pt x="38" y="109"/>
                    <a:pt x="32" y="117"/>
                    <a:pt x="24" y="125"/>
                  </a:cubicBezTo>
                  <a:cubicBezTo>
                    <a:pt x="20" y="129"/>
                    <a:pt x="15" y="133"/>
                    <a:pt x="10" y="136"/>
                  </a:cubicBezTo>
                  <a:cubicBezTo>
                    <a:pt x="3" y="128"/>
                    <a:pt x="3" y="128"/>
                    <a:pt x="3" y="128"/>
                  </a:cubicBezTo>
                  <a:cubicBezTo>
                    <a:pt x="0" y="149"/>
                    <a:pt x="0" y="149"/>
                    <a:pt x="0" y="149"/>
                  </a:cubicBezTo>
                  <a:cubicBezTo>
                    <a:pt x="22" y="152"/>
                    <a:pt x="22" y="152"/>
                    <a:pt x="22" y="152"/>
                  </a:cubicBezTo>
                  <a:cubicBezTo>
                    <a:pt x="16" y="144"/>
                    <a:pt x="16" y="144"/>
                    <a:pt x="16" y="144"/>
                  </a:cubicBezTo>
                  <a:cubicBezTo>
                    <a:pt x="42" y="128"/>
                    <a:pt x="58" y="99"/>
                    <a:pt x="58" y="67"/>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87" name="Freeform 170">
              <a:extLst>
                <a:ext uri="{FF2B5EF4-FFF2-40B4-BE49-F238E27FC236}">
                  <a16:creationId xmlns:a16="http://schemas.microsoft.com/office/drawing/2014/main" id="{BDA7D392-40BE-F485-4592-B4E69AFD510F}"/>
                </a:ext>
              </a:extLst>
            </p:cNvPr>
            <p:cNvSpPr>
              <a:spLocks/>
            </p:cNvSpPr>
            <p:nvPr/>
          </p:nvSpPr>
          <p:spPr bwMode="auto">
            <a:xfrm>
              <a:off x="5737913" y="2968123"/>
              <a:ext cx="443942" cy="275028"/>
            </a:xfrm>
            <a:custGeom>
              <a:avLst/>
              <a:gdLst>
                <a:gd name="T0" fmla="*/ 116 w 119"/>
                <a:gd name="T1" fmla="*/ 62 h 74"/>
                <a:gd name="T2" fmla="*/ 97 w 119"/>
                <a:gd name="T3" fmla="*/ 64 h 74"/>
                <a:gd name="T4" fmla="*/ 96 w 119"/>
                <a:gd name="T5" fmla="*/ 64 h 74"/>
                <a:gd name="T6" fmla="*/ 64 w 119"/>
                <a:gd name="T7" fmla="*/ 58 h 74"/>
                <a:gd name="T8" fmla="*/ 38 w 119"/>
                <a:gd name="T9" fmla="*/ 40 h 74"/>
                <a:gd name="T10" fmla="*/ 21 w 119"/>
                <a:gd name="T11" fmla="*/ 15 h 74"/>
                <a:gd name="T12" fmla="*/ 31 w 119"/>
                <a:gd name="T13" fmla="*/ 13 h 74"/>
                <a:gd name="T14" fmla="*/ 13 w 119"/>
                <a:gd name="T15" fmla="*/ 0 h 74"/>
                <a:gd name="T16" fmla="*/ 0 w 119"/>
                <a:gd name="T17" fmla="*/ 18 h 74"/>
                <a:gd name="T18" fmla="*/ 11 w 119"/>
                <a:gd name="T19" fmla="*/ 16 h 74"/>
                <a:gd name="T20" fmla="*/ 96 w 119"/>
                <a:gd name="T21" fmla="*/ 74 h 74"/>
                <a:gd name="T22" fmla="*/ 97 w 119"/>
                <a:gd name="T23" fmla="*/ 74 h 74"/>
                <a:gd name="T24" fmla="*/ 119 w 119"/>
                <a:gd name="T25" fmla="*/ 71 h 74"/>
                <a:gd name="T26" fmla="*/ 116 w 119"/>
                <a:gd name="T2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74">
                  <a:moveTo>
                    <a:pt x="116" y="62"/>
                  </a:moveTo>
                  <a:cubicBezTo>
                    <a:pt x="110" y="63"/>
                    <a:pt x="103" y="64"/>
                    <a:pt x="97" y="64"/>
                  </a:cubicBezTo>
                  <a:cubicBezTo>
                    <a:pt x="96" y="64"/>
                    <a:pt x="96" y="64"/>
                    <a:pt x="96" y="64"/>
                  </a:cubicBezTo>
                  <a:cubicBezTo>
                    <a:pt x="85" y="64"/>
                    <a:pt x="74" y="62"/>
                    <a:pt x="64" y="58"/>
                  </a:cubicBezTo>
                  <a:cubicBezTo>
                    <a:pt x="54" y="53"/>
                    <a:pt x="45" y="47"/>
                    <a:pt x="38" y="40"/>
                  </a:cubicBezTo>
                  <a:cubicBezTo>
                    <a:pt x="31" y="33"/>
                    <a:pt x="25" y="24"/>
                    <a:pt x="21" y="15"/>
                  </a:cubicBezTo>
                  <a:cubicBezTo>
                    <a:pt x="31" y="13"/>
                    <a:pt x="31" y="13"/>
                    <a:pt x="31" y="13"/>
                  </a:cubicBezTo>
                  <a:cubicBezTo>
                    <a:pt x="13" y="0"/>
                    <a:pt x="13" y="0"/>
                    <a:pt x="13" y="0"/>
                  </a:cubicBezTo>
                  <a:cubicBezTo>
                    <a:pt x="0" y="18"/>
                    <a:pt x="0" y="18"/>
                    <a:pt x="0" y="18"/>
                  </a:cubicBezTo>
                  <a:cubicBezTo>
                    <a:pt x="11" y="16"/>
                    <a:pt x="11" y="16"/>
                    <a:pt x="11" y="16"/>
                  </a:cubicBezTo>
                  <a:cubicBezTo>
                    <a:pt x="24" y="50"/>
                    <a:pt x="58" y="74"/>
                    <a:pt x="96" y="74"/>
                  </a:cubicBezTo>
                  <a:cubicBezTo>
                    <a:pt x="96" y="74"/>
                    <a:pt x="96" y="74"/>
                    <a:pt x="97" y="74"/>
                  </a:cubicBezTo>
                  <a:cubicBezTo>
                    <a:pt x="104" y="74"/>
                    <a:pt x="112" y="73"/>
                    <a:pt x="119" y="71"/>
                  </a:cubicBezTo>
                  <a:lnTo>
                    <a:pt x="116" y="62"/>
                  </a:ln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88" name="Freeform 171">
              <a:extLst>
                <a:ext uri="{FF2B5EF4-FFF2-40B4-BE49-F238E27FC236}">
                  <a16:creationId xmlns:a16="http://schemas.microsoft.com/office/drawing/2014/main" id="{CEED3B48-5E76-A332-4590-294DE767C9F8}"/>
                </a:ext>
              </a:extLst>
            </p:cNvPr>
            <p:cNvSpPr>
              <a:spLocks/>
            </p:cNvSpPr>
            <p:nvPr/>
          </p:nvSpPr>
          <p:spPr bwMode="auto">
            <a:xfrm>
              <a:off x="5753072" y="2543671"/>
              <a:ext cx="526234" cy="348657"/>
            </a:xfrm>
            <a:custGeom>
              <a:avLst/>
              <a:gdLst>
                <a:gd name="T0" fmla="*/ 141 w 141"/>
                <a:gd name="T1" fmla="*/ 20 h 94"/>
                <a:gd name="T2" fmla="*/ 132 w 141"/>
                <a:gd name="T3" fmla="*/ 0 h 94"/>
                <a:gd name="T4" fmla="*/ 128 w 141"/>
                <a:gd name="T5" fmla="*/ 10 h 94"/>
                <a:gd name="T6" fmla="*/ 93 w 141"/>
                <a:gd name="T7" fmla="*/ 3 h 94"/>
                <a:gd name="T8" fmla="*/ 93 w 141"/>
                <a:gd name="T9" fmla="*/ 3 h 94"/>
                <a:gd name="T10" fmla="*/ 0 w 141"/>
                <a:gd name="T11" fmla="*/ 94 h 94"/>
                <a:gd name="T12" fmla="*/ 10 w 141"/>
                <a:gd name="T13" fmla="*/ 94 h 94"/>
                <a:gd name="T14" fmla="*/ 16 w 141"/>
                <a:gd name="T15" fmla="*/ 63 h 94"/>
                <a:gd name="T16" fmla="*/ 34 w 141"/>
                <a:gd name="T17" fmla="*/ 37 h 94"/>
                <a:gd name="T18" fmla="*/ 60 w 141"/>
                <a:gd name="T19" fmla="*/ 19 h 94"/>
                <a:gd name="T20" fmla="*/ 93 w 141"/>
                <a:gd name="T21" fmla="*/ 12 h 94"/>
                <a:gd name="T22" fmla="*/ 93 w 141"/>
                <a:gd name="T23" fmla="*/ 12 h 94"/>
                <a:gd name="T24" fmla="*/ 125 w 141"/>
                <a:gd name="T25" fmla="*/ 19 h 94"/>
                <a:gd name="T26" fmla="*/ 121 w 141"/>
                <a:gd name="T27" fmla="*/ 28 h 94"/>
                <a:gd name="T28" fmla="*/ 141 w 141"/>
                <a:gd name="T29" fmla="*/ 2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94">
                  <a:moveTo>
                    <a:pt x="141" y="20"/>
                  </a:moveTo>
                  <a:cubicBezTo>
                    <a:pt x="132" y="0"/>
                    <a:pt x="132" y="0"/>
                    <a:pt x="132" y="0"/>
                  </a:cubicBezTo>
                  <a:cubicBezTo>
                    <a:pt x="128" y="10"/>
                    <a:pt x="128" y="10"/>
                    <a:pt x="128" y="10"/>
                  </a:cubicBezTo>
                  <a:cubicBezTo>
                    <a:pt x="117" y="5"/>
                    <a:pt x="105" y="3"/>
                    <a:pt x="93" y="3"/>
                  </a:cubicBezTo>
                  <a:cubicBezTo>
                    <a:pt x="93" y="3"/>
                    <a:pt x="93" y="3"/>
                    <a:pt x="93" y="3"/>
                  </a:cubicBezTo>
                  <a:cubicBezTo>
                    <a:pt x="42" y="3"/>
                    <a:pt x="1" y="43"/>
                    <a:pt x="0" y="94"/>
                  </a:cubicBezTo>
                  <a:cubicBezTo>
                    <a:pt x="10" y="94"/>
                    <a:pt x="10" y="94"/>
                    <a:pt x="10" y="94"/>
                  </a:cubicBezTo>
                  <a:cubicBezTo>
                    <a:pt x="10" y="83"/>
                    <a:pt x="12" y="73"/>
                    <a:pt x="16" y="63"/>
                  </a:cubicBezTo>
                  <a:cubicBezTo>
                    <a:pt x="20" y="53"/>
                    <a:pt x="26" y="44"/>
                    <a:pt x="34" y="37"/>
                  </a:cubicBezTo>
                  <a:cubicBezTo>
                    <a:pt x="42" y="29"/>
                    <a:pt x="50" y="23"/>
                    <a:pt x="60" y="19"/>
                  </a:cubicBezTo>
                  <a:cubicBezTo>
                    <a:pt x="71" y="15"/>
                    <a:pt x="81" y="12"/>
                    <a:pt x="93" y="12"/>
                  </a:cubicBezTo>
                  <a:cubicBezTo>
                    <a:pt x="93" y="12"/>
                    <a:pt x="93" y="12"/>
                    <a:pt x="93" y="12"/>
                  </a:cubicBezTo>
                  <a:cubicBezTo>
                    <a:pt x="104" y="12"/>
                    <a:pt x="114" y="15"/>
                    <a:pt x="125" y="19"/>
                  </a:cubicBezTo>
                  <a:cubicBezTo>
                    <a:pt x="121" y="28"/>
                    <a:pt x="121" y="28"/>
                    <a:pt x="121" y="28"/>
                  </a:cubicBezTo>
                  <a:lnTo>
                    <a:pt x="141" y="20"/>
                  </a:ln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389" name="calendar5" descr="calendar">
              <a:extLst>
                <a:ext uri="{FF2B5EF4-FFF2-40B4-BE49-F238E27FC236}">
                  <a16:creationId xmlns:a16="http://schemas.microsoft.com/office/drawing/2014/main" id="{FD765639-B967-02E8-6E11-FA993E051F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8166" y="2738511"/>
              <a:ext cx="305472" cy="305470"/>
            </a:xfrm>
            <a:prstGeom prst="rect">
              <a:avLst/>
            </a:prstGeom>
          </p:spPr>
        </p:pic>
      </p:grpSp>
      <p:pic>
        <p:nvPicPr>
          <p:cNvPr id="390" name="Graphic 389">
            <a:extLst>
              <a:ext uri="{FF2B5EF4-FFF2-40B4-BE49-F238E27FC236}">
                <a16:creationId xmlns:a16="http://schemas.microsoft.com/office/drawing/2014/main" id="{39244829-3CFC-C57E-00D1-84C1C26B027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0780" y="2686517"/>
            <a:ext cx="739017" cy="739017"/>
          </a:xfrm>
          <a:prstGeom prst="rect">
            <a:avLst/>
          </a:prstGeom>
        </p:spPr>
      </p:pic>
      <p:grpSp>
        <p:nvGrpSpPr>
          <p:cNvPr id="98" name="Group 97">
            <a:extLst>
              <a:ext uri="{FF2B5EF4-FFF2-40B4-BE49-F238E27FC236}">
                <a16:creationId xmlns:a16="http://schemas.microsoft.com/office/drawing/2014/main" id="{6C356DD3-FA2C-7F6F-6DCB-F1FEC6F921D5}"/>
              </a:ext>
              <a:ext uri="{C183D7F6-B498-43B3-948B-1728B52AA6E4}">
                <adec:decorative xmlns:adec="http://schemas.microsoft.com/office/drawing/2017/decorative" val="1"/>
              </a:ext>
            </a:extLst>
          </p:cNvPr>
          <p:cNvGrpSpPr/>
          <p:nvPr/>
        </p:nvGrpSpPr>
        <p:grpSpPr>
          <a:xfrm>
            <a:off x="4358907" y="2701377"/>
            <a:ext cx="731330" cy="731332"/>
            <a:chOff x="2964216" y="2794248"/>
            <a:chExt cx="914400" cy="914402"/>
          </a:xfrm>
        </p:grpSpPr>
        <p:grpSp>
          <p:nvGrpSpPr>
            <p:cNvPr id="99" name="Group 98">
              <a:extLst>
                <a:ext uri="{FF2B5EF4-FFF2-40B4-BE49-F238E27FC236}">
                  <a16:creationId xmlns:a16="http://schemas.microsoft.com/office/drawing/2014/main" id="{017E4020-5FAF-4EF7-4E8B-56573FCEF873}"/>
                </a:ext>
              </a:extLst>
            </p:cNvPr>
            <p:cNvGrpSpPr>
              <a:grpSpLocks noChangeAspect="1"/>
            </p:cNvGrpSpPr>
            <p:nvPr/>
          </p:nvGrpSpPr>
          <p:grpSpPr>
            <a:xfrm>
              <a:off x="2964216" y="2794248"/>
              <a:ext cx="683927" cy="844054"/>
              <a:chOff x="1980078" y="253998"/>
              <a:chExt cx="3830386" cy="4727197"/>
            </a:xfrm>
            <a:solidFill>
              <a:srgbClr val="50E6FF"/>
            </a:solidFill>
          </p:grpSpPr>
          <p:sp>
            <p:nvSpPr>
              <p:cNvPr id="105" name="Rectangle 27">
                <a:extLst>
                  <a:ext uri="{FF2B5EF4-FFF2-40B4-BE49-F238E27FC236}">
                    <a16:creationId xmlns:a16="http://schemas.microsoft.com/office/drawing/2014/main" id="{F7C2BCE3-0DC3-EF32-59B9-DFE5AB60B7DD}"/>
                  </a:ext>
                </a:extLst>
              </p:cNvPr>
              <p:cNvSpPr>
                <a:spLocks noChangeArrowheads="1"/>
              </p:cNvSpPr>
              <p:nvPr/>
            </p:nvSpPr>
            <p:spPr bwMode="auto">
              <a:xfrm>
                <a:off x="1980078" y="2169196"/>
                <a:ext cx="3830386" cy="281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6" name="Freeform 29">
                <a:extLst>
                  <a:ext uri="{FF2B5EF4-FFF2-40B4-BE49-F238E27FC236}">
                    <a16:creationId xmlns:a16="http://schemas.microsoft.com/office/drawing/2014/main" id="{DCC1E5F1-7FF9-1F11-277F-EF0CA6D963FA}"/>
                  </a:ext>
                </a:extLst>
              </p:cNvPr>
              <p:cNvSpPr>
                <a:spLocks/>
              </p:cNvSpPr>
              <p:nvPr/>
            </p:nvSpPr>
            <p:spPr bwMode="auto">
              <a:xfrm>
                <a:off x="3454477" y="2913999"/>
                <a:ext cx="881597" cy="881598"/>
              </a:xfrm>
              <a:custGeom>
                <a:avLst/>
                <a:gdLst>
                  <a:gd name="T0" fmla="*/ 256 w 256"/>
                  <a:gd name="T1" fmla="*/ 127 h 256"/>
                  <a:gd name="T2" fmla="*/ 256 w 256"/>
                  <a:gd name="T3" fmla="*/ 129 h 256"/>
                  <a:gd name="T4" fmla="*/ 129 w 256"/>
                  <a:gd name="T5" fmla="*/ 256 h 256"/>
                  <a:gd name="T6" fmla="*/ 127 w 256"/>
                  <a:gd name="T7" fmla="*/ 256 h 256"/>
                  <a:gd name="T8" fmla="*/ 0 w 256"/>
                  <a:gd name="T9" fmla="*/ 129 h 256"/>
                  <a:gd name="T10" fmla="*/ 0 w 256"/>
                  <a:gd name="T11" fmla="*/ 127 h 256"/>
                  <a:gd name="T12" fmla="*/ 127 w 256"/>
                  <a:gd name="T13" fmla="*/ 0 h 256"/>
                  <a:gd name="T14" fmla="*/ 129 w 256"/>
                  <a:gd name="T15" fmla="*/ 0 h 256"/>
                  <a:gd name="T16" fmla="*/ 256 w 256"/>
                  <a:gd name="T17"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6">
                    <a:moveTo>
                      <a:pt x="256" y="127"/>
                    </a:moveTo>
                    <a:cubicBezTo>
                      <a:pt x="256" y="129"/>
                      <a:pt x="256" y="129"/>
                      <a:pt x="256" y="129"/>
                    </a:cubicBezTo>
                    <a:cubicBezTo>
                      <a:pt x="256" y="199"/>
                      <a:pt x="199" y="256"/>
                      <a:pt x="129" y="256"/>
                    </a:cubicBezTo>
                    <a:cubicBezTo>
                      <a:pt x="127" y="256"/>
                      <a:pt x="127" y="256"/>
                      <a:pt x="127" y="256"/>
                    </a:cubicBezTo>
                    <a:cubicBezTo>
                      <a:pt x="57" y="256"/>
                      <a:pt x="0" y="199"/>
                      <a:pt x="0" y="129"/>
                    </a:cubicBezTo>
                    <a:cubicBezTo>
                      <a:pt x="0" y="127"/>
                      <a:pt x="0" y="127"/>
                      <a:pt x="0" y="127"/>
                    </a:cubicBezTo>
                    <a:cubicBezTo>
                      <a:pt x="0" y="57"/>
                      <a:pt x="57" y="0"/>
                      <a:pt x="127" y="0"/>
                    </a:cubicBezTo>
                    <a:cubicBezTo>
                      <a:pt x="129" y="0"/>
                      <a:pt x="129" y="0"/>
                      <a:pt x="129" y="0"/>
                    </a:cubicBezTo>
                    <a:cubicBezTo>
                      <a:pt x="199" y="0"/>
                      <a:pt x="256" y="57"/>
                      <a:pt x="25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7" name="Freeform 30">
                <a:extLst>
                  <a:ext uri="{FF2B5EF4-FFF2-40B4-BE49-F238E27FC236}">
                    <a16:creationId xmlns:a16="http://schemas.microsoft.com/office/drawing/2014/main" id="{8ECE8D17-893B-CEAD-3918-F67C0E357998}"/>
                  </a:ext>
                </a:extLst>
              </p:cNvPr>
              <p:cNvSpPr>
                <a:spLocks/>
              </p:cNvSpPr>
              <p:nvPr/>
            </p:nvSpPr>
            <p:spPr bwMode="auto">
              <a:xfrm>
                <a:off x="3667277" y="3354793"/>
                <a:ext cx="455998" cy="1033598"/>
              </a:xfrm>
              <a:custGeom>
                <a:avLst/>
                <a:gdLst>
                  <a:gd name="T0" fmla="*/ 64 w 128"/>
                  <a:gd name="T1" fmla="*/ 299 h 299"/>
                  <a:gd name="T2" fmla="*/ 63 w 128"/>
                  <a:gd name="T3" fmla="*/ 299 h 299"/>
                  <a:gd name="T4" fmla="*/ 0 w 128"/>
                  <a:gd name="T5" fmla="*/ 236 h 299"/>
                  <a:gd name="T6" fmla="*/ 0 w 128"/>
                  <a:gd name="T7" fmla="*/ 64 h 299"/>
                  <a:gd name="T8" fmla="*/ 63 w 128"/>
                  <a:gd name="T9" fmla="*/ 0 h 299"/>
                  <a:gd name="T10" fmla="*/ 64 w 128"/>
                  <a:gd name="T11" fmla="*/ 0 h 299"/>
                  <a:gd name="T12" fmla="*/ 128 w 128"/>
                  <a:gd name="T13" fmla="*/ 64 h 299"/>
                  <a:gd name="T14" fmla="*/ 128 w 128"/>
                  <a:gd name="T15" fmla="*/ 236 h 299"/>
                  <a:gd name="T16" fmla="*/ 64 w 128"/>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299">
                    <a:moveTo>
                      <a:pt x="64" y="299"/>
                    </a:moveTo>
                    <a:cubicBezTo>
                      <a:pt x="63" y="299"/>
                      <a:pt x="63" y="299"/>
                      <a:pt x="63" y="299"/>
                    </a:cubicBezTo>
                    <a:cubicBezTo>
                      <a:pt x="28" y="299"/>
                      <a:pt x="0" y="271"/>
                      <a:pt x="0" y="236"/>
                    </a:cubicBezTo>
                    <a:cubicBezTo>
                      <a:pt x="0" y="64"/>
                      <a:pt x="0" y="64"/>
                      <a:pt x="0" y="64"/>
                    </a:cubicBezTo>
                    <a:cubicBezTo>
                      <a:pt x="0" y="29"/>
                      <a:pt x="28" y="0"/>
                      <a:pt x="63" y="0"/>
                    </a:cubicBezTo>
                    <a:cubicBezTo>
                      <a:pt x="64" y="0"/>
                      <a:pt x="64" y="0"/>
                      <a:pt x="64" y="0"/>
                    </a:cubicBezTo>
                    <a:cubicBezTo>
                      <a:pt x="100" y="0"/>
                      <a:pt x="128" y="29"/>
                      <a:pt x="128" y="64"/>
                    </a:cubicBezTo>
                    <a:cubicBezTo>
                      <a:pt x="128" y="236"/>
                      <a:pt x="128" y="236"/>
                      <a:pt x="128" y="236"/>
                    </a:cubicBezTo>
                    <a:cubicBezTo>
                      <a:pt x="128" y="271"/>
                      <a:pt x="100" y="299"/>
                      <a:pt x="64" y="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E4C90FD7-BBF6-2DC9-26DE-7AD57CDC84DC}"/>
                  </a:ext>
                </a:extLst>
              </p:cNvPr>
              <p:cNvSpPr/>
              <p:nvPr/>
            </p:nvSpPr>
            <p:spPr bwMode="auto">
              <a:xfrm>
                <a:off x="2420880" y="253998"/>
                <a:ext cx="2948790" cy="2423888"/>
              </a:xfrm>
              <a:custGeom>
                <a:avLst/>
                <a:gdLst>
                  <a:gd name="connsiteX0" fmla="*/ 1474395 w 2948790"/>
                  <a:gd name="connsiteY0" fmla="*/ 0 h 2423888"/>
                  <a:gd name="connsiteX1" fmla="*/ 2948790 w 2948790"/>
                  <a:gd name="connsiteY1" fmla="*/ 1474395 h 2423888"/>
                  <a:gd name="connsiteX2" fmla="*/ 2948790 w 2948790"/>
                  <a:gd name="connsiteY2" fmla="*/ 2423888 h 2423888"/>
                  <a:gd name="connsiteX3" fmla="*/ 2505425 w 2948790"/>
                  <a:gd name="connsiteY3" fmla="*/ 2423888 h 2423888"/>
                  <a:gd name="connsiteX4" fmla="*/ 2506265 w 2948790"/>
                  <a:gd name="connsiteY4" fmla="*/ 1475461 h 2423888"/>
                  <a:gd name="connsiteX5" fmla="*/ 1474395 w 2948790"/>
                  <a:gd name="connsiteY5" fmla="*/ 443591 h 2423888"/>
                  <a:gd name="connsiteX6" fmla="*/ 442525 w 2948790"/>
                  <a:gd name="connsiteY6" fmla="*/ 1475461 h 2423888"/>
                  <a:gd name="connsiteX7" fmla="*/ 442525 w 2948790"/>
                  <a:gd name="connsiteY7" fmla="*/ 2423888 h 2423888"/>
                  <a:gd name="connsiteX8" fmla="*/ 0 w 2948790"/>
                  <a:gd name="connsiteY8" fmla="*/ 2423888 h 2423888"/>
                  <a:gd name="connsiteX9" fmla="*/ 0 w 2948790"/>
                  <a:gd name="connsiteY9" fmla="*/ 1474395 h 2423888"/>
                  <a:gd name="connsiteX10" fmla="*/ 1474395 w 2948790"/>
                  <a:gd name="connsiteY10" fmla="*/ 0 h 24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790" h="2423888">
                    <a:moveTo>
                      <a:pt x="1474395" y="0"/>
                    </a:moveTo>
                    <a:cubicBezTo>
                      <a:pt x="2288681" y="0"/>
                      <a:pt x="2948790" y="660109"/>
                      <a:pt x="2948790" y="1474395"/>
                    </a:cubicBezTo>
                    <a:lnTo>
                      <a:pt x="2948790" y="2423888"/>
                    </a:lnTo>
                    <a:lnTo>
                      <a:pt x="2505425" y="2423888"/>
                    </a:lnTo>
                    <a:lnTo>
                      <a:pt x="2506265" y="1475461"/>
                    </a:lnTo>
                    <a:cubicBezTo>
                      <a:pt x="2506265" y="905575"/>
                      <a:pt x="2044281" y="443591"/>
                      <a:pt x="1474395" y="443591"/>
                    </a:cubicBezTo>
                    <a:cubicBezTo>
                      <a:pt x="904509" y="443591"/>
                      <a:pt x="442525" y="905575"/>
                      <a:pt x="442525" y="1475461"/>
                    </a:cubicBezTo>
                    <a:lnTo>
                      <a:pt x="442525" y="2423888"/>
                    </a:lnTo>
                    <a:lnTo>
                      <a:pt x="0" y="2423888"/>
                    </a:lnTo>
                    <a:lnTo>
                      <a:pt x="0" y="1474395"/>
                    </a:lnTo>
                    <a:cubicBezTo>
                      <a:pt x="0" y="660109"/>
                      <a:pt x="660109" y="0"/>
                      <a:pt x="1474395"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100" name="Group 99">
              <a:extLst>
                <a:ext uri="{FF2B5EF4-FFF2-40B4-BE49-F238E27FC236}">
                  <a16:creationId xmlns:a16="http://schemas.microsoft.com/office/drawing/2014/main" id="{19A2422F-3490-8069-D68D-3C264110BB6B}"/>
                </a:ext>
              </a:extLst>
            </p:cNvPr>
            <p:cNvGrpSpPr>
              <a:grpSpLocks noChangeAspect="1"/>
            </p:cNvGrpSpPr>
            <p:nvPr/>
          </p:nvGrpSpPr>
          <p:grpSpPr>
            <a:xfrm>
              <a:off x="3194689" y="2864596"/>
              <a:ext cx="683927" cy="844054"/>
              <a:chOff x="1980078" y="253998"/>
              <a:chExt cx="3830386" cy="4727197"/>
            </a:xfrm>
            <a:solidFill>
              <a:srgbClr val="50E6FF"/>
            </a:solidFill>
          </p:grpSpPr>
          <p:sp>
            <p:nvSpPr>
              <p:cNvPr id="101" name="Rectangle 27">
                <a:extLst>
                  <a:ext uri="{FF2B5EF4-FFF2-40B4-BE49-F238E27FC236}">
                    <a16:creationId xmlns:a16="http://schemas.microsoft.com/office/drawing/2014/main" id="{68D522F5-A70D-18A7-C79D-E3870873C031}"/>
                  </a:ext>
                </a:extLst>
              </p:cNvPr>
              <p:cNvSpPr>
                <a:spLocks noChangeArrowheads="1"/>
              </p:cNvSpPr>
              <p:nvPr/>
            </p:nvSpPr>
            <p:spPr bwMode="auto">
              <a:xfrm>
                <a:off x="1980078" y="2169196"/>
                <a:ext cx="3830386" cy="281199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2" name="Freeform 29">
                <a:extLst>
                  <a:ext uri="{FF2B5EF4-FFF2-40B4-BE49-F238E27FC236}">
                    <a16:creationId xmlns:a16="http://schemas.microsoft.com/office/drawing/2014/main" id="{C0734C2F-924D-B628-D980-DB96785A513F}"/>
                  </a:ext>
                </a:extLst>
              </p:cNvPr>
              <p:cNvSpPr>
                <a:spLocks/>
              </p:cNvSpPr>
              <p:nvPr/>
            </p:nvSpPr>
            <p:spPr bwMode="auto">
              <a:xfrm>
                <a:off x="3454477" y="2913999"/>
                <a:ext cx="881597" cy="881598"/>
              </a:xfrm>
              <a:custGeom>
                <a:avLst/>
                <a:gdLst>
                  <a:gd name="T0" fmla="*/ 256 w 256"/>
                  <a:gd name="T1" fmla="*/ 127 h 256"/>
                  <a:gd name="T2" fmla="*/ 256 w 256"/>
                  <a:gd name="T3" fmla="*/ 129 h 256"/>
                  <a:gd name="T4" fmla="*/ 129 w 256"/>
                  <a:gd name="T5" fmla="*/ 256 h 256"/>
                  <a:gd name="T6" fmla="*/ 127 w 256"/>
                  <a:gd name="T7" fmla="*/ 256 h 256"/>
                  <a:gd name="T8" fmla="*/ 0 w 256"/>
                  <a:gd name="T9" fmla="*/ 129 h 256"/>
                  <a:gd name="T10" fmla="*/ 0 w 256"/>
                  <a:gd name="T11" fmla="*/ 127 h 256"/>
                  <a:gd name="T12" fmla="*/ 127 w 256"/>
                  <a:gd name="T13" fmla="*/ 0 h 256"/>
                  <a:gd name="T14" fmla="*/ 129 w 256"/>
                  <a:gd name="T15" fmla="*/ 0 h 256"/>
                  <a:gd name="T16" fmla="*/ 256 w 256"/>
                  <a:gd name="T17"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6">
                    <a:moveTo>
                      <a:pt x="256" y="127"/>
                    </a:moveTo>
                    <a:cubicBezTo>
                      <a:pt x="256" y="129"/>
                      <a:pt x="256" y="129"/>
                      <a:pt x="256" y="129"/>
                    </a:cubicBezTo>
                    <a:cubicBezTo>
                      <a:pt x="256" y="199"/>
                      <a:pt x="199" y="256"/>
                      <a:pt x="129" y="256"/>
                    </a:cubicBezTo>
                    <a:cubicBezTo>
                      <a:pt x="127" y="256"/>
                      <a:pt x="127" y="256"/>
                      <a:pt x="127" y="256"/>
                    </a:cubicBezTo>
                    <a:cubicBezTo>
                      <a:pt x="57" y="256"/>
                      <a:pt x="0" y="199"/>
                      <a:pt x="0" y="129"/>
                    </a:cubicBezTo>
                    <a:cubicBezTo>
                      <a:pt x="0" y="127"/>
                      <a:pt x="0" y="127"/>
                      <a:pt x="0" y="127"/>
                    </a:cubicBezTo>
                    <a:cubicBezTo>
                      <a:pt x="0" y="57"/>
                      <a:pt x="57" y="0"/>
                      <a:pt x="127" y="0"/>
                    </a:cubicBezTo>
                    <a:cubicBezTo>
                      <a:pt x="129" y="0"/>
                      <a:pt x="129" y="0"/>
                      <a:pt x="129" y="0"/>
                    </a:cubicBezTo>
                    <a:cubicBezTo>
                      <a:pt x="199" y="0"/>
                      <a:pt x="256" y="57"/>
                      <a:pt x="25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3" name="Freeform 30">
                <a:extLst>
                  <a:ext uri="{FF2B5EF4-FFF2-40B4-BE49-F238E27FC236}">
                    <a16:creationId xmlns:a16="http://schemas.microsoft.com/office/drawing/2014/main" id="{26122C4F-F8D6-B649-08EB-D69E4A518704}"/>
                  </a:ext>
                </a:extLst>
              </p:cNvPr>
              <p:cNvSpPr>
                <a:spLocks/>
              </p:cNvSpPr>
              <p:nvPr/>
            </p:nvSpPr>
            <p:spPr bwMode="auto">
              <a:xfrm>
                <a:off x="3667277" y="3354793"/>
                <a:ext cx="455998" cy="1033598"/>
              </a:xfrm>
              <a:custGeom>
                <a:avLst/>
                <a:gdLst>
                  <a:gd name="T0" fmla="*/ 64 w 128"/>
                  <a:gd name="T1" fmla="*/ 299 h 299"/>
                  <a:gd name="T2" fmla="*/ 63 w 128"/>
                  <a:gd name="T3" fmla="*/ 299 h 299"/>
                  <a:gd name="T4" fmla="*/ 0 w 128"/>
                  <a:gd name="T5" fmla="*/ 236 h 299"/>
                  <a:gd name="T6" fmla="*/ 0 w 128"/>
                  <a:gd name="T7" fmla="*/ 64 h 299"/>
                  <a:gd name="T8" fmla="*/ 63 w 128"/>
                  <a:gd name="T9" fmla="*/ 0 h 299"/>
                  <a:gd name="T10" fmla="*/ 64 w 128"/>
                  <a:gd name="T11" fmla="*/ 0 h 299"/>
                  <a:gd name="T12" fmla="*/ 128 w 128"/>
                  <a:gd name="T13" fmla="*/ 64 h 299"/>
                  <a:gd name="T14" fmla="*/ 128 w 128"/>
                  <a:gd name="T15" fmla="*/ 236 h 299"/>
                  <a:gd name="T16" fmla="*/ 64 w 128"/>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299">
                    <a:moveTo>
                      <a:pt x="64" y="299"/>
                    </a:moveTo>
                    <a:cubicBezTo>
                      <a:pt x="63" y="299"/>
                      <a:pt x="63" y="299"/>
                      <a:pt x="63" y="299"/>
                    </a:cubicBezTo>
                    <a:cubicBezTo>
                      <a:pt x="28" y="299"/>
                      <a:pt x="0" y="271"/>
                      <a:pt x="0" y="236"/>
                    </a:cubicBezTo>
                    <a:cubicBezTo>
                      <a:pt x="0" y="64"/>
                      <a:pt x="0" y="64"/>
                      <a:pt x="0" y="64"/>
                    </a:cubicBezTo>
                    <a:cubicBezTo>
                      <a:pt x="0" y="29"/>
                      <a:pt x="28" y="0"/>
                      <a:pt x="63" y="0"/>
                    </a:cubicBezTo>
                    <a:cubicBezTo>
                      <a:pt x="64" y="0"/>
                      <a:pt x="64" y="0"/>
                      <a:pt x="64" y="0"/>
                    </a:cubicBezTo>
                    <a:cubicBezTo>
                      <a:pt x="100" y="0"/>
                      <a:pt x="128" y="29"/>
                      <a:pt x="128" y="64"/>
                    </a:cubicBezTo>
                    <a:cubicBezTo>
                      <a:pt x="128" y="236"/>
                      <a:pt x="128" y="236"/>
                      <a:pt x="128" y="236"/>
                    </a:cubicBezTo>
                    <a:cubicBezTo>
                      <a:pt x="128" y="271"/>
                      <a:pt x="100" y="299"/>
                      <a:pt x="64" y="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15892C7D-74FE-2003-46D1-C6DFA607F424}"/>
                  </a:ext>
                </a:extLst>
              </p:cNvPr>
              <p:cNvSpPr/>
              <p:nvPr/>
            </p:nvSpPr>
            <p:spPr bwMode="auto">
              <a:xfrm>
                <a:off x="2420880" y="253998"/>
                <a:ext cx="2948790" cy="2423888"/>
              </a:xfrm>
              <a:custGeom>
                <a:avLst/>
                <a:gdLst>
                  <a:gd name="connsiteX0" fmla="*/ 1474395 w 2948790"/>
                  <a:gd name="connsiteY0" fmla="*/ 0 h 2423888"/>
                  <a:gd name="connsiteX1" fmla="*/ 2948790 w 2948790"/>
                  <a:gd name="connsiteY1" fmla="*/ 1474395 h 2423888"/>
                  <a:gd name="connsiteX2" fmla="*/ 2948790 w 2948790"/>
                  <a:gd name="connsiteY2" fmla="*/ 2423888 h 2423888"/>
                  <a:gd name="connsiteX3" fmla="*/ 2505425 w 2948790"/>
                  <a:gd name="connsiteY3" fmla="*/ 2423888 h 2423888"/>
                  <a:gd name="connsiteX4" fmla="*/ 2506265 w 2948790"/>
                  <a:gd name="connsiteY4" fmla="*/ 1475461 h 2423888"/>
                  <a:gd name="connsiteX5" fmla="*/ 1474395 w 2948790"/>
                  <a:gd name="connsiteY5" fmla="*/ 443591 h 2423888"/>
                  <a:gd name="connsiteX6" fmla="*/ 442525 w 2948790"/>
                  <a:gd name="connsiteY6" fmla="*/ 1475461 h 2423888"/>
                  <a:gd name="connsiteX7" fmla="*/ 442525 w 2948790"/>
                  <a:gd name="connsiteY7" fmla="*/ 2423888 h 2423888"/>
                  <a:gd name="connsiteX8" fmla="*/ 0 w 2948790"/>
                  <a:gd name="connsiteY8" fmla="*/ 2423888 h 2423888"/>
                  <a:gd name="connsiteX9" fmla="*/ 0 w 2948790"/>
                  <a:gd name="connsiteY9" fmla="*/ 1474395 h 2423888"/>
                  <a:gd name="connsiteX10" fmla="*/ 1474395 w 2948790"/>
                  <a:gd name="connsiteY10" fmla="*/ 0 h 24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790" h="2423888">
                    <a:moveTo>
                      <a:pt x="1474395" y="0"/>
                    </a:moveTo>
                    <a:cubicBezTo>
                      <a:pt x="2288681" y="0"/>
                      <a:pt x="2948790" y="660109"/>
                      <a:pt x="2948790" y="1474395"/>
                    </a:cubicBezTo>
                    <a:lnTo>
                      <a:pt x="2948790" y="2423888"/>
                    </a:lnTo>
                    <a:lnTo>
                      <a:pt x="2505425" y="2423888"/>
                    </a:lnTo>
                    <a:lnTo>
                      <a:pt x="2506265" y="1475461"/>
                    </a:lnTo>
                    <a:cubicBezTo>
                      <a:pt x="2506265" y="905575"/>
                      <a:pt x="2044281" y="443591"/>
                      <a:pt x="1474395" y="443591"/>
                    </a:cubicBezTo>
                    <a:cubicBezTo>
                      <a:pt x="904509" y="443591"/>
                      <a:pt x="442525" y="905575"/>
                      <a:pt x="442525" y="1475461"/>
                    </a:cubicBezTo>
                    <a:lnTo>
                      <a:pt x="442525" y="2423888"/>
                    </a:lnTo>
                    <a:lnTo>
                      <a:pt x="0" y="2423888"/>
                    </a:lnTo>
                    <a:lnTo>
                      <a:pt x="0" y="1474395"/>
                    </a:lnTo>
                    <a:cubicBezTo>
                      <a:pt x="0" y="660109"/>
                      <a:pt x="660109" y="0"/>
                      <a:pt x="1474395" y="0"/>
                    </a:cubicBezTo>
                    <a:close/>
                  </a:path>
                </a:pathLst>
              </a:cu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pic>
        <p:nvPicPr>
          <p:cNvPr id="2" name="Picture 4" descr="Image result for openshift">
            <a:extLst>
              <a:ext uri="{FF2B5EF4-FFF2-40B4-BE49-F238E27FC236}">
                <a16:creationId xmlns:a16="http://schemas.microsoft.com/office/drawing/2014/main" id="{06638791-3AD1-C288-CBD4-906C32871E8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1931"/>
          <a:stretch/>
        </p:blipFill>
        <p:spPr bwMode="auto">
          <a:xfrm>
            <a:off x="3894988" y="6075501"/>
            <a:ext cx="476915" cy="392190"/>
          </a:xfrm>
          <a:prstGeom prst="rect">
            <a:avLst/>
          </a:prstGeom>
          <a:noFill/>
          <a:extLst>
            <a:ext uri="{909E8E84-426E-40DD-AFC4-6F175D3DCCD1}">
              <a14:hiddenFill xmlns:a14="http://schemas.microsoft.com/office/drawing/2010/main">
                <a:solidFill>
                  <a:srgbClr val="FFFFFF"/>
                </a:solidFill>
              </a14:hiddenFill>
            </a:ext>
          </a:extLst>
        </p:spPr>
      </p:pic>
      <p:pic>
        <p:nvPicPr>
          <p:cNvPr id="4" name="Kubernetes" descr="Kubernetes">
            <a:extLst>
              <a:ext uri="{FF2B5EF4-FFF2-40B4-BE49-F238E27FC236}">
                <a16:creationId xmlns:a16="http://schemas.microsoft.com/office/drawing/2014/main" id="{A417F7A1-6E8F-89AE-471B-15E5A89E37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7563" y="6046798"/>
            <a:ext cx="428183" cy="428181"/>
          </a:xfrm>
          <a:prstGeom prst="rect">
            <a:avLst/>
          </a:prstGeom>
        </p:spPr>
      </p:pic>
      <p:grpSp>
        <p:nvGrpSpPr>
          <p:cNvPr id="6" name="Group 5">
            <a:extLst>
              <a:ext uri="{FF2B5EF4-FFF2-40B4-BE49-F238E27FC236}">
                <a16:creationId xmlns:a16="http://schemas.microsoft.com/office/drawing/2014/main" id="{B7FFF636-19B6-9A52-2447-BA11491906AC}"/>
              </a:ext>
              <a:ext uri="{C183D7F6-B498-43B3-948B-1728B52AA6E4}">
                <adec:decorative xmlns:adec="http://schemas.microsoft.com/office/drawing/2017/decorative" val="1"/>
              </a:ext>
            </a:extLst>
          </p:cNvPr>
          <p:cNvGrpSpPr/>
          <p:nvPr/>
        </p:nvGrpSpPr>
        <p:grpSpPr>
          <a:xfrm>
            <a:off x="4988041" y="6064789"/>
            <a:ext cx="445690" cy="392166"/>
            <a:chOff x="11910708" y="4028699"/>
            <a:chExt cx="587491" cy="516941"/>
          </a:xfrm>
        </p:grpSpPr>
        <p:sp>
          <p:nvSpPr>
            <p:cNvPr id="8" name="Freeform: Shape 7">
              <a:extLst>
                <a:ext uri="{FF2B5EF4-FFF2-40B4-BE49-F238E27FC236}">
                  <a16:creationId xmlns:a16="http://schemas.microsoft.com/office/drawing/2014/main" id="{705FD741-38E2-7AD1-810B-E78B7F7B3BF9}"/>
                </a:ext>
              </a:extLst>
            </p:cNvPr>
            <p:cNvSpPr/>
            <p:nvPr/>
          </p:nvSpPr>
          <p:spPr>
            <a:xfrm>
              <a:off x="12005968" y="4028699"/>
              <a:ext cx="186293" cy="163860"/>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0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0"/>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4A5A74E9-6DCE-4F59-0DF9-067F579AF968}"/>
                </a:ext>
              </a:extLst>
            </p:cNvPr>
            <p:cNvSpPr/>
            <p:nvPr/>
          </p:nvSpPr>
          <p:spPr>
            <a:xfrm>
              <a:off x="12007917" y="4030651"/>
              <a:ext cx="183694" cy="160369"/>
            </a:xfrm>
            <a:custGeom>
              <a:avLst/>
              <a:gdLst>
                <a:gd name="connsiteX0" fmla="*/ 94611 w 183694"/>
                <a:gd name="connsiteY0" fmla="*/ 159959 h 160369"/>
                <a:gd name="connsiteX1" fmla="*/ 179793 w 183694"/>
                <a:gd name="connsiteY1" fmla="*/ 125496 h 160369"/>
                <a:gd name="connsiteX2" fmla="*/ 183694 w 183694"/>
                <a:gd name="connsiteY2" fmla="*/ 120945 h 160369"/>
                <a:gd name="connsiteX3" fmla="*/ 183694 w 183694"/>
                <a:gd name="connsiteY3" fmla="*/ 35113 h 160369"/>
                <a:gd name="connsiteX4" fmla="*/ 179468 w 183694"/>
                <a:gd name="connsiteY4" fmla="*/ 29261 h 160369"/>
                <a:gd name="connsiteX5" fmla="*/ 93311 w 183694"/>
                <a:gd name="connsiteY5" fmla="*/ 0 h 160369"/>
                <a:gd name="connsiteX6" fmla="*/ 89410 w 183694"/>
                <a:gd name="connsiteY6" fmla="*/ 0 h 160369"/>
                <a:gd name="connsiteX7" fmla="*/ 4878 w 183694"/>
                <a:gd name="connsiteY7" fmla="*/ 15606 h 160369"/>
                <a:gd name="connsiteX8" fmla="*/ 2 w 183694"/>
                <a:gd name="connsiteY8" fmla="*/ 21458 h 160369"/>
                <a:gd name="connsiteX9" fmla="*/ 2 w 183694"/>
                <a:gd name="connsiteY9" fmla="*/ 136225 h 160369"/>
                <a:gd name="connsiteX10" fmla="*/ 4878 w 183694"/>
                <a:gd name="connsiteY10" fmla="*/ 142403 h 160369"/>
                <a:gd name="connsiteX11" fmla="*/ 90385 w 183694"/>
                <a:gd name="connsiteY11" fmla="*/ 160284 h 160369"/>
                <a:gd name="connsiteX12" fmla="*/ 94611 w 183694"/>
                <a:gd name="connsiteY12" fmla="*/ 159959 h 16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4" h="160369">
                  <a:moveTo>
                    <a:pt x="94611" y="159959"/>
                  </a:moveTo>
                  <a:lnTo>
                    <a:pt x="179793" y="125496"/>
                  </a:lnTo>
                  <a:cubicBezTo>
                    <a:pt x="181757" y="124705"/>
                    <a:pt x="183213" y="123007"/>
                    <a:pt x="183694" y="120945"/>
                  </a:cubicBezTo>
                  <a:lnTo>
                    <a:pt x="183694" y="35113"/>
                  </a:lnTo>
                  <a:cubicBezTo>
                    <a:pt x="183516" y="32516"/>
                    <a:pt x="181877" y="30246"/>
                    <a:pt x="179468" y="29261"/>
                  </a:cubicBezTo>
                  <a:lnTo>
                    <a:pt x="93311" y="0"/>
                  </a:lnTo>
                  <a:lnTo>
                    <a:pt x="89410" y="0"/>
                  </a:lnTo>
                  <a:lnTo>
                    <a:pt x="4878" y="15606"/>
                  </a:lnTo>
                  <a:cubicBezTo>
                    <a:pt x="2161" y="16300"/>
                    <a:pt x="195" y="18660"/>
                    <a:pt x="2" y="21458"/>
                  </a:cubicBezTo>
                  <a:lnTo>
                    <a:pt x="2" y="136225"/>
                  </a:lnTo>
                  <a:cubicBezTo>
                    <a:pt x="-65" y="139187"/>
                    <a:pt x="1982" y="141780"/>
                    <a:pt x="4878" y="142403"/>
                  </a:cubicBezTo>
                  <a:lnTo>
                    <a:pt x="90385" y="160284"/>
                  </a:lnTo>
                  <a:cubicBezTo>
                    <a:pt x="91801" y="160467"/>
                    <a:pt x="93240" y="160356"/>
                    <a:pt x="94611" y="159959"/>
                  </a:cubicBezTo>
                  <a:close/>
                </a:path>
              </a:pathLst>
            </a:custGeom>
            <a:no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79DD408E-52FE-8CD9-26B1-CCF9E03892E7}"/>
                </a:ext>
              </a:extLst>
            </p:cNvPr>
            <p:cNvSpPr/>
            <p:nvPr/>
          </p:nvSpPr>
          <p:spPr>
            <a:xfrm>
              <a:off x="12014121" y="4044108"/>
              <a:ext cx="77652" cy="134347"/>
            </a:xfrm>
            <a:custGeom>
              <a:avLst/>
              <a:gdLst>
                <a:gd name="connsiteX0" fmla="*/ 0 w 93959"/>
                <a:gd name="connsiteY0" fmla="*/ 15931 h 162560"/>
                <a:gd name="connsiteX1" fmla="*/ 0 w 93959"/>
                <a:gd name="connsiteY1" fmla="*/ 142728 h 162560"/>
                <a:gd name="connsiteX2" fmla="*/ 93960 w 93959"/>
                <a:gd name="connsiteY2" fmla="*/ 162560 h 162560"/>
                <a:gd name="connsiteX3" fmla="*/ 93960 w 93959"/>
                <a:gd name="connsiteY3" fmla="*/ 0 h 162560"/>
                <a:gd name="connsiteX4" fmla="*/ 39665 w 93959"/>
                <a:gd name="connsiteY4" fmla="*/ 132974 h 162560"/>
                <a:gd name="connsiteX5" fmla="*/ 13330 w 93959"/>
                <a:gd name="connsiteY5" fmla="*/ 127772 h 162560"/>
                <a:gd name="connsiteX6" fmla="*/ 13330 w 93959"/>
                <a:gd name="connsiteY6" fmla="*/ 30236 h 162560"/>
                <a:gd name="connsiteX7" fmla="*/ 39665 w 93959"/>
                <a:gd name="connsiteY7" fmla="*/ 26010 h 162560"/>
                <a:gd name="connsiteX8" fmla="*/ 80630 w 93959"/>
                <a:gd name="connsiteY8" fmla="*/ 140452 h 162560"/>
                <a:gd name="connsiteX9" fmla="*/ 50394 w 93959"/>
                <a:gd name="connsiteY9" fmla="*/ 135575 h 162560"/>
                <a:gd name="connsiteX10" fmla="*/ 50394 w 93959"/>
                <a:gd name="connsiteY10" fmla="*/ 24059 h 162560"/>
                <a:gd name="connsiteX11" fmla="*/ 80630 w 93959"/>
                <a:gd name="connsiteY11" fmla="*/ 18857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60">
                  <a:moveTo>
                    <a:pt x="0" y="15931"/>
                  </a:moveTo>
                  <a:lnTo>
                    <a:pt x="0" y="142728"/>
                  </a:lnTo>
                  <a:lnTo>
                    <a:pt x="93960" y="162560"/>
                  </a:lnTo>
                  <a:lnTo>
                    <a:pt x="93960" y="0"/>
                  </a:lnTo>
                  <a:close/>
                  <a:moveTo>
                    <a:pt x="39665" y="132974"/>
                  </a:moveTo>
                  <a:lnTo>
                    <a:pt x="13330" y="127772"/>
                  </a:lnTo>
                  <a:lnTo>
                    <a:pt x="13330" y="30236"/>
                  </a:lnTo>
                  <a:lnTo>
                    <a:pt x="39665" y="26010"/>
                  </a:lnTo>
                  <a:close/>
                  <a:moveTo>
                    <a:pt x="80630" y="140452"/>
                  </a:moveTo>
                  <a:lnTo>
                    <a:pt x="50394" y="135575"/>
                  </a:lnTo>
                  <a:lnTo>
                    <a:pt x="50394" y="24059"/>
                  </a:lnTo>
                  <a:lnTo>
                    <a:pt x="80630" y="18857"/>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A974FAB8-C1BD-1D96-76A7-FCE2068AD4EB}"/>
                </a:ext>
              </a:extLst>
            </p:cNvPr>
            <p:cNvSpPr/>
            <p:nvPr/>
          </p:nvSpPr>
          <p:spPr>
            <a:xfrm>
              <a:off x="12207217" y="4030326"/>
              <a:ext cx="185968" cy="163860"/>
            </a:xfrm>
            <a:custGeom>
              <a:avLst/>
              <a:gdLst>
                <a:gd name="connsiteX0" fmla="*/ 92984 w 185968"/>
                <a:gd name="connsiteY0" fmla="*/ 0 h 163860"/>
                <a:gd name="connsiteX1" fmla="*/ 0 w 185968"/>
                <a:gd name="connsiteY1" fmla="*/ 17231 h 163860"/>
                <a:gd name="connsiteX2" fmla="*/ 0 w 185968"/>
                <a:gd name="connsiteY2" fmla="*/ 144028 h 163860"/>
                <a:gd name="connsiteX3" fmla="*/ 92984 w 185968"/>
                <a:gd name="connsiteY3" fmla="*/ 163860 h 163860"/>
                <a:gd name="connsiteX4" fmla="*/ 185969 w 185968"/>
                <a:gd name="connsiteY4" fmla="*/ 126147 h 163860"/>
                <a:gd name="connsiteX5" fmla="*/ 185969 w 185968"/>
                <a:gd name="connsiteY5" fmla="*/ 31862 h 163860"/>
                <a:gd name="connsiteX6" fmla="*/ 92984 w 185968"/>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68" h="163860">
                  <a:moveTo>
                    <a:pt x="92984" y="0"/>
                  </a:moveTo>
                  <a:lnTo>
                    <a:pt x="0" y="17231"/>
                  </a:lnTo>
                  <a:lnTo>
                    <a:pt x="0" y="144028"/>
                  </a:lnTo>
                  <a:lnTo>
                    <a:pt x="92984" y="163860"/>
                  </a:lnTo>
                  <a:lnTo>
                    <a:pt x="185969" y="126147"/>
                  </a:lnTo>
                  <a:lnTo>
                    <a:pt x="185969"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A00D5D2E-86FE-FF65-8308-6245CCB263A3}"/>
                </a:ext>
              </a:extLst>
            </p:cNvPr>
            <p:cNvSpPr/>
            <p:nvPr/>
          </p:nvSpPr>
          <p:spPr>
            <a:xfrm>
              <a:off x="12215314" y="4045733"/>
              <a:ext cx="77115" cy="134347"/>
            </a:xfrm>
            <a:custGeom>
              <a:avLst/>
              <a:gdLst>
                <a:gd name="connsiteX0" fmla="*/ 0 w 93309"/>
                <a:gd name="connsiteY0" fmla="*/ 15931 h 162560"/>
                <a:gd name="connsiteX1" fmla="*/ 0 w 93309"/>
                <a:gd name="connsiteY1" fmla="*/ 142728 h 162560"/>
                <a:gd name="connsiteX2" fmla="*/ 93309 w 93309"/>
                <a:gd name="connsiteY2" fmla="*/ 162560 h 162560"/>
                <a:gd name="connsiteX3" fmla="*/ 93309 w 93309"/>
                <a:gd name="connsiteY3" fmla="*/ 0 h 162560"/>
                <a:gd name="connsiteX4" fmla="*/ 39340 w 93309"/>
                <a:gd name="connsiteY4" fmla="*/ 132974 h 162560"/>
                <a:gd name="connsiteX5" fmla="*/ 13005 w 93309"/>
                <a:gd name="connsiteY5" fmla="*/ 127772 h 162560"/>
                <a:gd name="connsiteX6" fmla="*/ 13005 w 93309"/>
                <a:gd name="connsiteY6" fmla="*/ 30236 h 162560"/>
                <a:gd name="connsiteX7" fmla="*/ 39340 w 93309"/>
                <a:gd name="connsiteY7" fmla="*/ 26010 h 162560"/>
                <a:gd name="connsiteX8" fmla="*/ 80305 w 93309"/>
                <a:gd name="connsiteY8" fmla="*/ 140452 h 162560"/>
                <a:gd name="connsiteX9" fmla="*/ 50068 w 93309"/>
                <a:gd name="connsiteY9" fmla="*/ 135575 h 162560"/>
                <a:gd name="connsiteX10" fmla="*/ 50068 w 93309"/>
                <a:gd name="connsiteY10" fmla="*/ 24059 h 162560"/>
                <a:gd name="connsiteX11" fmla="*/ 80305 w 93309"/>
                <a:gd name="connsiteY11" fmla="*/ 18532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309" h="162560">
                  <a:moveTo>
                    <a:pt x="0" y="15931"/>
                  </a:moveTo>
                  <a:lnTo>
                    <a:pt x="0" y="142728"/>
                  </a:lnTo>
                  <a:lnTo>
                    <a:pt x="93309" y="162560"/>
                  </a:lnTo>
                  <a:lnTo>
                    <a:pt x="93309" y="0"/>
                  </a:lnTo>
                  <a:close/>
                  <a:moveTo>
                    <a:pt x="39340" y="132974"/>
                  </a:moveTo>
                  <a:lnTo>
                    <a:pt x="13005" y="127772"/>
                  </a:lnTo>
                  <a:lnTo>
                    <a:pt x="13005" y="30236"/>
                  </a:lnTo>
                  <a:lnTo>
                    <a:pt x="39340" y="26010"/>
                  </a:lnTo>
                  <a:close/>
                  <a:moveTo>
                    <a:pt x="80305" y="140452"/>
                  </a:moveTo>
                  <a:lnTo>
                    <a:pt x="50068" y="135575"/>
                  </a:lnTo>
                  <a:lnTo>
                    <a:pt x="50068" y="24059"/>
                  </a:lnTo>
                  <a:lnTo>
                    <a:pt x="80305" y="18532"/>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F2C0C59F-6F46-A931-2200-8D7F3C725349}"/>
                </a:ext>
              </a:extLst>
            </p:cNvPr>
            <p:cNvSpPr/>
            <p:nvPr/>
          </p:nvSpPr>
          <p:spPr>
            <a:xfrm>
              <a:off x="11910708" y="4203615"/>
              <a:ext cx="186293" cy="163860"/>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1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1"/>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E04EDFD4-4A4E-6D5C-40C7-3B739B8897C2}"/>
                </a:ext>
              </a:extLst>
            </p:cNvPr>
            <p:cNvSpPr/>
            <p:nvPr/>
          </p:nvSpPr>
          <p:spPr>
            <a:xfrm>
              <a:off x="11918536" y="4218046"/>
              <a:ext cx="77652" cy="134346"/>
            </a:xfrm>
            <a:custGeom>
              <a:avLst/>
              <a:gdLst>
                <a:gd name="connsiteX0" fmla="*/ 0 w 93959"/>
                <a:gd name="connsiteY0" fmla="*/ 16906 h 162559"/>
                <a:gd name="connsiteX1" fmla="*/ 0 w 93959"/>
                <a:gd name="connsiteY1" fmla="*/ 142728 h 162559"/>
                <a:gd name="connsiteX2" fmla="*/ 93960 w 93959"/>
                <a:gd name="connsiteY2" fmla="*/ 162560 h 162559"/>
                <a:gd name="connsiteX3" fmla="*/ 93960 w 93959"/>
                <a:gd name="connsiteY3" fmla="*/ 0 h 162559"/>
                <a:gd name="connsiteX4" fmla="*/ 39340 w 93959"/>
                <a:gd name="connsiteY4" fmla="*/ 134275 h 162559"/>
                <a:gd name="connsiteX5" fmla="*/ 13005 w 93959"/>
                <a:gd name="connsiteY5" fmla="*/ 128748 h 162559"/>
                <a:gd name="connsiteX6" fmla="*/ 13005 w 93959"/>
                <a:gd name="connsiteY6" fmla="*/ 31212 h 162559"/>
                <a:gd name="connsiteX7" fmla="*/ 39340 w 93959"/>
                <a:gd name="connsiteY7" fmla="*/ 26660 h 162559"/>
                <a:gd name="connsiteX8" fmla="*/ 80630 w 93959"/>
                <a:gd name="connsiteY8" fmla="*/ 142728 h 162559"/>
                <a:gd name="connsiteX9" fmla="*/ 50394 w 93959"/>
                <a:gd name="connsiteY9" fmla="*/ 137851 h 162559"/>
                <a:gd name="connsiteX10" fmla="*/ 50394 w 93959"/>
                <a:gd name="connsiteY10" fmla="*/ 25034 h 162559"/>
                <a:gd name="connsiteX11" fmla="*/ 80630 w 93959"/>
                <a:gd name="connsiteY11" fmla="*/ 19832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59">
                  <a:moveTo>
                    <a:pt x="0" y="16906"/>
                  </a:moveTo>
                  <a:lnTo>
                    <a:pt x="0" y="142728"/>
                  </a:lnTo>
                  <a:lnTo>
                    <a:pt x="93960" y="162560"/>
                  </a:lnTo>
                  <a:lnTo>
                    <a:pt x="93960" y="0"/>
                  </a:lnTo>
                  <a:close/>
                  <a:moveTo>
                    <a:pt x="39340" y="134275"/>
                  </a:moveTo>
                  <a:lnTo>
                    <a:pt x="13005" y="128748"/>
                  </a:lnTo>
                  <a:lnTo>
                    <a:pt x="13005" y="31212"/>
                  </a:lnTo>
                  <a:lnTo>
                    <a:pt x="39340" y="26660"/>
                  </a:lnTo>
                  <a:close/>
                  <a:moveTo>
                    <a:pt x="80630" y="142728"/>
                  </a:moveTo>
                  <a:lnTo>
                    <a:pt x="50394" y="137851"/>
                  </a:lnTo>
                  <a:lnTo>
                    <a:pt x="50394" y="25034"/>
                  </a:lnTo>
                  <a:lnTo>
                    <a:pt x="80630" y="19832"/>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043ED716-96D3-7844-F104-24774835638E}"/>
                </a:ext>
              </a:extLst>
            </p:cNvPr>
            <p:cNvSpPr/>
            <p:nvPr/>
          </p:nvSpPr>
          <p:spPr>
            <a:xfrm>
              <a:off x="12111307" y="4202314"/>
              <a:ext cx="185968" cy="164185"/>
            </a:xfrm>
            <a:custGeom>
              <a:avLst/>
              <a:gdLst>
                <a:gd name="connsiteX0" fmla="*/ 92984 w 185968"/>
                <a:gd name="connsiteY0" fmla="*/ 0 h 164185"/>
                <a:gd name="connsiteX1" fmla="*/ 0 w 185968"/>
                <a:gd name="connsiteY1" fmla="*/ 17231 h 164185"/>
                <a:gd name="connsiteX2" fmla="*/ 0 w 185968"/>
                <a:gd name="connsiteY2" fmla="*/ 144028 h 164185"/>
                <a:gd name="connsiteX3" fmla="*/ 92984 w 185968"/>
                <a:gd name="connsiteY3" fmla="*/ 164186 h 164185"/>
                <a:gd name="connsiteX4" fmla="*/ 185969 w 185968"/>
                <a:gd name="connsiteY4" fmla="*/ 126472 h 164185"/>
                <a:gd name="connsiteX5" fmla="*/ 185969 w 185968"/>
                <a:gd name="connsiteY5" fmla="*/ 31862 h 164185"/>
                <a:gd name="connsiteX6" fmla="*/ 92984 w 185968"/>
                <a:gd name="connsiteY6" fmla="*/ 0 h 16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68" h="164185">
                  <a:moveTo>
                    <a:pt x="92984" y="0"/>
                  </a:moveTo>
                  <a:lnTo>
                    <a:pt x="0" y="17231"/>
                  </a:lnTo>
                  <a:lnTo>
                    <a:pt x="0" y="144028"/>
                  </a:lnTo>
                  <a:lnTo>
                    <a:pt x="92984" y="164186"/>
                  </a:lnTo>
                  <a:lnTo>
                    <a:pt x="185969" y="126472"/>
                  </a:lnTo>
                  <a:lnTo>
                    <a:pt x="185969"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6D99A3B6-A858-0982-9C87-F73B156D0A33}"/>
                </a:ext>
              </a:extLst>
            </p:cNvPr>
            <p:cNvSpPr/>
            <p:nvPr/>
          </p:nvSpPr>
          <p:spPr>
            <a:xfrm>
              <a:off x="12119432" y="4218046"/>
              <a:ext cx="77384" cy="134346"/>
            </a:xfrm>
            <a:custGeom>
              <a:avLst/>
              <a:gdLst>
                <a:gd name="connsiteX0" fmla="*/ 0 w 93634"/>
                <a:gd name="connsiteY0" fmla="*/ 15606 h 162559"/>
                <a:gd name="connsiteX1" fmla="*/ 0 w 93634"/>
                <a:gd name="connsiteY1" fmla="*/ 142728 h 162559"/>
                <a:gd name="connsiteX2" fmla="*/ 93635 w 93634"/>
                <a:gd name="connsiteY2" fmla="*/ 162560 h 162559"/>
                <a:gd name="connsiteX3" fmla="*/ 93635 w 93634"/>
                <a:gd name="connsiteY3" fmla="*/ 0 h 162559"/>
                <a:gd name="connsiteX4" fmla="*/ 39340 w 93634"/>
                <a:gd name="connsiteY4" fmla="*/ 132974 h 162559"/>
                <a:gd name="connsiteX5" fmla="*/ 13005 w 93634"/>
                <a:gd name="connsiteY5" fmla="*/ 127447 h 162559"/>
                <a:gd name="connsiteX6" fmla="*/ 13005 w 93634"/>
                <a:gd name="connsiteY6" fmla="*/ 29911 h 162559"/>
                <a:gd name="connsiteX7" fmla="*/ 39340 w 93634"/>
                <a:gd name="connsiteY7" fmla="*/ 25359 h 162559"/>
                <a:gd name="connsiteX8" fmla="*/ 80305 w 93634"/>
                <a:gd name="connsiteY8" fmla="*/ 140127 h 162559"/>
                <a:gd name="connsiteX9" fmla="*/ 50068 w 93634"/>
                <a:gd name="connsiteY9" fmla="*/ 135250 h 162559"/>
                <a:gd name="connsiteX10" fmla="*/ 50068 w 93634"/>
                <a:gd name="connsiteY10" fmla="*/ 23734 h 162559"/>
                <a:gd name="connsiteX11" fmla="*/ 80305 w 93634"/>
                <a:gd name="connsiteY11" fmla="*/ 18532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634" h="162559">
                  <a:moveTo>
                    <a:pt x="0" y="15606"/>
                  </a:moveTo>
                  <a:lnTo>
                    <a:pt x="0" y="142728"/>
                  </a:lnTo>
                  <a:lnTo>
                    <a:pt x="93635" y="162560"/>
                  </a:lnTo>
                  <a:lnTo>
                    <a:pt x="93635" y="0"/>
                  </a:lnTo>
                  <a:close/>
                  <a:moveTo>
                    <a:pt x="39340" y="132974"/>
                  </a:moveTo>
                  <a:lnTo>
                    <a:pt x="13005" y="127447"/>
                  </a:lnTo>
                  <a:lnTo>
                    <a:pt x="13005" y="29911"/>
                  </a:lnTo>
                  <a:lnTo>
                    <a:pt x="39340" y="25359"/>
                  </a:lnTo>
                  <a:close/>
                  <a:moveTo>
                    <a:pt x="80305" y="140127"/>
                  </a:moveTo>
                  <a:lnTo>
                    <a:pt x="50068" y="135250"/>
                  </a:lnTo>
                  <a:lnTo>
                    <a:pt x="50068" y="23734"/>
                  </a:lnTo>
                  <a:lnTo>
                    <a:pt x="80305" y="18532"/>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D88AA36E-47B8-5B89-B8F7-0D0EBD599CED}"/>
                </a:ext>
              </a:extLst>
            </p:cNvPr>
            <p:cNvSpPr/>
            <p:nvPr/>
          </p:nvSpPr>
          <p:spPr>
            <a:xfrm>
              <a:off x="12311906" y="4203940"/>
              <a:ext cx="186293" cy="163860"/>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0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0"/>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0F8738FC-A098-F748-9EB1-9BD2AC40A25C}"/>
                </a:ext>
              </a:extLst>
            </p:cNvPr>
            <p:cNvSpPr/>
            <p:nvPr/>
          </p:nvSpPr>
          <p:spPr>
            <a:xfrm>
              <a:off x="12320059" y="4218046"/>
              <a:ext cx="77652" cy="134346"/>
            </a:xfrm>
            <a:custGeom>
              <a:avLst/>
              <a:gdLst>
                <a:gd name="connsiteX0" fmla="*/ 0 w 93959"/>
                <a:gd name="connsiteY0" fmla="*/ 17231 h 162559"/>
                <a:gd name="connsiteX1" fmla="*/ 0 w 93959"/>
                <a:gd name="connsiteY1" fmla="*/ 142728 h 162559"/>
                <a:gd name="connsiteX2" fmla="*/ 93960 w 93959"/>
                <a:gd name="connsiteY2" fmla="*/ 162560 h 162559"/>
                <a:gd name="connsiteX3" fmla="*/ 93960 w 93959"/>
                <a:gd name="connsiteY3" fmla="*/ 0 h 162559"/>
                <a:gd name="connsiteX4" fmla="*/ 39665 w 93959"/>
                <a:gd name="connsiteY4" fmla="*/ 134600 h 162559"/>
                <a:gd name="connsiteX5" fmla="*/ 13330 w 93959"/>
                <a:gd name="connsiteY5" fmla="*/ 129073 h 162559"/>
                <a:gd name="connsiteX6" fmla="*/ 13330 w 93959"/>
                <a:gd name="connsiteY6" fmla="*/ 31537 h 162559"/>
                <a:gd name="connsiteX7" fmla="*/ 39665 w 93959"/>
                <a:gd name="connsiteY7" fmla="*/ 26985 h 162559"/>
                <a:gd name="connsiteX8" fmla="*/ 80630 w 93959"/>
                <a:gd name="connsiteY8" fmla="*/ 141752 h 162559"/>
                <a:gd name="connsiteX9" fmla="*/ 50394 w 93959"/>
                <a:gd name="connsiteY9" fmla="*/ 136876 h 162559"/>
                <a:gd name="connsiteX10" fmla="*/ 50394 w 93959"/>
                <a:gd name="connsiteY10" fmla="*/ 25359 h 162559"/>
                <a:gd name="connsiteX11" fmla="*/ 80630 w 93959"/>
                <a:gd name="connsiteY11" fmla="*/ 20157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59">
                  <a:moveTo>
                    <a:pt x="0" y="17231"/>
                  </a:moveTo>
                  <a:lnTo>
                    <a:pt x="0" y="142728"/>
                  </a:lnTo>
                  <a:lnTo>
                    <a:pt x="93960" y="162560"/>
                  </a:lnTo>
                  <a:lnTo>
                    <a:pt x="93960" y="0"/>
                  </a:lnTo>
                  <a:close/>
                  <a:moveTo>
                    <a:pt x="39665" y="134600"/>
                  </a:moveTo>
                  <a:lnTo>
                    <a:pt x="13330" y="129073"/>
                  </a:lnTo>
                  <a:lnTo>
                    <a:pt x="13330" y="31537"/>
                  </a:lnTo>
                  <a:lnTo>
                    <a:pt x="39665" y="26985"/>
                  </a:lnTo>
                  <a:close/>
                  <a:moveTo>
                    <a:pt x="80630" y="141752"/>
                  </a:moveTo>
                  <a:lnTo>
                    <a:pt x="50394" y="136876"/>
                  </a:lnTo>
                  <a:lnTo>
                    <a:pt x="50394" y="25359"/>
                  </a:lnTo>
                  <a:lnTo>
                    <a:pt x="80630" y="20157"/>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F91B817D-C67E-C1A3-E177-36164B6D0B74}"/>
                </a:ext>
              </a:extLst>
            </p:cNvPr>
            <p:cNvSpPr/>
            <p:nvPr/>
          </p:nvSpPr>
          <p:spPr>
            <a:xfrm>
              <a:off x="12003692" y="4380480"/>
              <a:ext cx="186293" cy="163860"/>
            </a:xfrm>
            <a:custGeom>
              <a:avLst/>
              <a:gdLst>
                <a:gd name="connsiteX0" fmla="*/ 92984 w 186293"/>
                <a:gd name="connsiteY0" fmla="*/ 0 h 163860"/>
                <a:gd name="connsiteX1" fmla="*/ 0 w 186293"/>
                <a:gd name="connsiteY1" fmla="*/ 16906 h 163860"/>
                <a:gd name="connsiteX2" fmla="*/ 0 w 186293"/>
                <a:gd name="connsiteY2" fmla="*/ 143703 h 163860"/>
                <a:gd name="connsiteX3" fmla="*/ 92984 w 186293"/>
                <a:gd name="connsiteY3" fmla="*/ 163860 h 163860"/>
                <a:gd name="connsiteX4" fmla="*/ 186294 w 186293"/>
                <a:gd name="connsiteY4" fmla="*/ 126147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6906"/>
                  </a:lnTo>
                  <a:lnTo>
                    <a:pt x="0" y="143703"/>
                  </a:lnTo>
                  <a:lnTo>
                    <a:pt x="92984" y="163860"/>
                  </a:lnTo>
                  <a:lnTo>
                    <a:pt x="186294" y="126147"/>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58A1DC3C-A2DC-8A17-2BEE-2C88A516A6B9}"/>
                </a:ext>
              </a:extLst>
            </p:cNvPr>
            <p:cNvSpPr/>
            <p:nvPr/>
          </p:nvSpPr>
          <p:spPr>
            <a:xfrm>
              <a:off x="12005316" y="4382075"/>
              <a:ext cx="183777" cy="160018"/>
            </a:xfrm>
            <a:custGeom>
              <a:avLst/>
              <a:gdLst>
                <a:gd name="connsiteX0" fmla="*/ 94937 w 183777"/>
                <a:gd name="connsiteY0" fmla="*/ 159665 h 160018"/>
                <a:gd name="connsiteX1" fmla="*/ 179793 w 183777"/>
                <a:gd name="connsiteY1" fmla="*/ 127153 h 160018"/>
                <a:gd name="connsiteX2" fmla="*/ 183694 w 183777"/>
                <a:gd name="connsiteY2" fmla="*/ 121301 h 160018"/>
                <a:gd name="connsiteX3" fmla="*/ 183694 w 183777"/>
                <a:gd name="connsiteY3" fmla="*/ 36769 h 160018"/>
                <a:gd name="connsiteX4" fmla="*/ 179468 w 183777"/>
                <a:gd name="connsiteY4" fmla="*/ 29617 h 160018"/>
                <a:gd name="connsiteX5" fmla="*/ 93636 w 183777"/>
                <a:gd name="connsiteY5" fmla="*/ 356 h 160018"/>
                <a:gd name="connsiteX6" fmla="*/ 89735 w 183777"/>
                <a:gd name="connsiteY6" fmla="*/ 356 h 160018"/>
                <a:gd name="connsiteX7" fmla="*/ 5203 w 183777"/>
                <a:gd name="connsiteY7" fmla="*/ 15637 h 160018"/>
                <a:gd name="connsiteX8" fmla="*/ 2 w 183777"/>
                <a:gd name="connsiteY8" fmla="*/ 21814 h 160018"/>
                <a:gd name="connsiteX9" fmla="*/ 2 w 183777"/>
                <a:gd name="connsiteY9" fmla="*/ 136906 h 160018"/>
                <a:gd name="connsiteX10" fmla="*/ 4878 w 183777"/>
                <a:gd name="connsiteY10" fmla="*/ 143084 h 160018"/>
                <a:gd name="connsiteX11" fmla="*/ 90385 w 183777"/>
                <a:gd name="connsiteY11" fmla="*/ 159665 h 160018"/>
                <a:gd name="connsiteX12" fmla="*/ 94937 w 183777"/>
                <a:gd name="connsiteY12" fmla="*/ 159665 h 1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77" h="160018">
                  <a:moveTo>
                    <a:pt x="94937" y="159665"/>
                  </a:moveTo>
                  <a:lnTo>
                    <a:pt x="179793" y="127153"/>
                  </a:lnTo>
                  <a:cubicBezTo>
                    <a:pt x="182252" y="126288"/>
                    <a:pt x="183842" y="123902"/>
                    <a:pt x="183694" y="121301"/>
                  </a:cubicBezTo>
                  <a:lnTo>
                    <a:pt x="183694" y="36769"/>
                  </a:lnTo>
                  <a:cubicBezTo>
                    <a:pt x="184191" y="33678"/>
                    <a:pt x="182415" y="30673"/>
                    <a:pt x="179468" y="29617"/>
                  </a:cubicBezTo>
                  <a:lnTo>
                    <a:pt x="93636" y="356"/>
                  </a:lnTo>
                  <a:cubicBezTo>
                    <a:pt x="92379" y="-119"/>
                    <a:pt x="90992" y="-119"/>
                    <a:pt x="89735" y="356"/>
                  </a:cubicBezTo>
                  <a:lnTo>
                    <a:pt x="5203" y="15637"/>
                  </a:lnTo>
                  <a:cubicBezTo>
                    <a:pt x="2177" y="16121"/>
                    <a:pt x="-37" y="18748"/>
                    <a:pt x="2" y="21814"/>
                  </a:cubicBezTo>
                  <a:lnTo>
                    <a:pt x="2" y="136906"/>
                  </a:lnTo>
                  <a:cubicBezTo>
                    <a:pt x="-65" y="139868"/>
                    <a:pt x="1982" y="142459"/>
                    <a:pt x="4878" y="143084"/>
                  </a:cubicBezTo>
                  <a:lnTo>
                    <a:pt x="90385" y="159665"/>
                  </a:lnTo>
                  <a:cubicBezTo>
                    <a:pt x="91865" y="160136"/>
                    <a:pt x="93456" y="160136"/>
                    <a:pt x="94937" y="159665"/>
                  </a:cubicBezTo>
                  <a:close/>
                </a:path>
              </a:pathLst>
            </a:custGeom>
            <a:no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35D8F9C0-D76E-47DE-3443-C9E5366A8F9D}"/>
                </a:ext>
              </a:extLst>
            </p:cNvPr>
            <p:cNvSpPr/>
            <p:nvPr/>
          </p:nvSpPr>
          <p:spPr>
            <a:xfrm>
              <a:off x="12011845" y="4393513"/>
              <a:ext cx="77652" cy="136495"/>
            </a:xfrm>
            <a:custGeom>
              <a:avLst/>
              <a:gdLst>
                <a:gd name="connsiteX0" fmla="*/ 0 w 93959"/>
                <a:gd name="connsiteY0" fmla="*/ 18207 h 165160"/>
                <a:gd name="connsiteX1" fmla="*/ 0 w 93959"/>
                <a:gd name="connsiteY1" fmla="*/ 145003 h 165160"/>
                <a:gd name="connsiteX2" fmla="*/ 93960 w 93959"/>
                <a:gd name="connsiteY2" fmla="*/ 165161 h 165160"/>
                <a:gd name="connsiteX3" fmla="*/ 93960 w 93959"/>
                <a:gd name="connsiteY3" fmla="*/ 0 h 165160"/>
                <a:gd name="connsiteX4" fmla="*/ 39665 w 93959"/>
                <a:gd name="connsiteY4" fmla="*/ 135575 h 165160"/>
                <a:gd name="connsiteX5" fmla="*/ 13330 w 93959"/>
                <a:gd name="connsiteY5" fmla="*/ 130048 h 165160"/>
                <a:gd name="connsiteX6" fmla="*/ 13330 w 93959"/>
                <a:gd name="connsiteY6" fmla="*/ 32512 h 165160"/>
                <a:gd name="connsiteX7" fmla="*/ 39665 w 93959"/>
                <a:gd name="connsiteY7" fmla="*/ 27960 h 165160"/>
                <a:gd name="connsiteX8" fmla="*/ 80630 w 93959"/>
                <a:gd name="connsiteY8" fmla="*/ 143053 h 165160"/>
                <a:gd name="connsiteX9" fmla="*/ 50394 w 93959"/>
                <a:gd name="connsiteY9" fmla="*/ 138176 h 165160"/>
                <a:gd name="connsiteX10" fmla="*/ 50394 w 93959"/>
                <a:gd name="connsiteY10" fmla="*/ 26335 h 165160"/>
                <a:gd name="connsiteX11" fmla="*/ 80630 w 93959"/>
                <a:gd name="connsiteY11" fmla="*/ 21133 h 1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5160">
                  <a:moveTo>
                    <a:pt x="0" y="18207"/>
                  </a:moveTo>
                  <a:lnTo>
                    <a:pt x="0" y="145003"/>
                  </a:lnTo>
                  <a:lnTo>
                    <a:pt x="93960" y="165161"/>
                  </a:lnTo>
                  <a:lnTo>
                    <a:pt x="93960" y="0"/>
                  </a:lnTo>
                  <a:close/>
                  <a:moveTo>
                    <a:pt x="39665" y="135575"/>
                  </a:moveTo>
                  <a:lnTo>
                    <a:pt x="13330" y="130048"/>
                  </a:lnTo>
                  <a:lnTo>
                    <a:pt x="13330" y="32512"/>
                  </a:lnTo>
                  <a:lnTo>
                    <a:pt x="39665" y="27960"/>
                  </a:lnTo>
                  <a:close/>
                  <a:moveTo>
                    <a:pt x="80630" y="143053"/>
                  </a:moveTo>
                  <a:lnTo>
                    <a:pt x="50394" y="138176"/>
                  </a:lnTo>
                  <a:lnTo>
                    <a:pt x="50394" y="26335"/>
                  </a:lnTo>
                  <a:lnTo>
                    <a:pt x="80630" y="21133"/>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7CF1D39C-E260-1205-DF9E-062355A9C74A}"/>
                </a:ext>
              </a:extLst>
            </p:cNvPr>
            <p:cNvSpPr/>
            <p:nvPr/>
          </p:nvSpPr>
          <p:spPr>
            <a:xfrm>
              <a:off x="12204616" y="4381780"/>
              <a:ext cx="186293" cy="163860"/>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1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1"/>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FD0DF1F4-B872-C79D-CC1F-7E090ADF04E3}"/>
                </a:ext>
              </a:extLst>
            </p:cNvPr>
            <p:cNvSpPr/>
            <p:nvPr/>
          </p:nvSpPr>
          <p:spPr>
            <a:xfrm>
              <a:off x="12212769" y="4397188"/>
              <a:ext cx="77652" cy="134347"/>
            </a:xfrm>
            <a:custGeom>
              <a:avLst/>
              <a:gdLst>
                <a:gd name="connsiteX0" fmla="*/ 0 w 93959"/>
                <a:gd name="connsiteY0" fmla="*/ 15931 h 162560"/>
                <a:gd name="connsiteX1" fmla="*/ 0 w 93959"/>
                <a:gd name="connsiteY1" fmla="*/ 142728 h 162560"/>
                <a:gd name="connsiteX2" fmla="*/ 93960 w 93959"/>
                <a:gd name="connsiteY2" fmla="*/ 162560 h 162560"/>
                <a:gd name="connsiteX3" fmla="*/ 93960 w 93959"/>
                <a:gd name="connsiteY3" fmla="*/ 0 h 162560"/>
                <a:gd name="connsiteX4" fmla="*/ 39665 w 93959"/>
                <a:gd name="connsiteY4" fmla="*/ 133299 h 162560"/>
                <a:gd name="connsiteX5" fmla="*/ 13330 w 93959"/>
                <a:gd name="connsiteY5" fmla="*/ 127772 h 162560"/>
                <a:gd name="connsiteX6" fmla="*/ 13330 w 93959"/>
                <a:gd name="connsiteY6" fmla="*/ 30236 h 162560"/>
                <a:gd name="connsiteX7" fmla="*/ 39665 w 93959"/>
                <a:gd name="connsiteY7" fmla="*/ 25684 h 162560"/>
                <a:gd name="connsiteX8" fmla="*/ 80630 w 93959"/>
                <a:gd name="connsiteY8" fmla="*/ 140452 h 162560"/>
                <a:gd name="connsiteX9" fmla="*/ 50394 w 93959"/>
                <a:gd name="connsiteY9" fmla="*/ 135575 h 162560"/>
                <a:gd name="connsiteX10" fmla="*/ 50394 w 93959"/>
                <a:gd name="connsiteY10" fmla="*/ 24059 h 162560"/>
                <a:gd name="connsiteX11" fmla="*/ 80630 w 93959"/>
                <a:gd name="connsiteY11" fmla="*/ 18857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60">
                  <a:moveTo>
                    <a:pt x="0" y="15931"/>
                  </a:moveTo>
                  <a:lnTo>
                    <a:pt x="0" y="142728"/>
                  </a:lnTo>
                  <a:lnTo>
                    <a:pt x="93960" y="162560"/>
                  </a:lnTo>
                  <a:lnTo>
                    <a:pt x="93960" y="0"/>
                  </a:lnTo>
                  <a:close/>
                  <a:moveTo>
                    <a:pt x="39665" y="133299"/>
                  </a:moveTo>
                  <a:lnTo>
                    <a:pt x="13330" y="127772"/>
                  </a:lnTo>
                  <a:lnTo>
                    <a:pt x="13330" y="30236"/>
                  </a:lnTo>
                  <a:lnTo>
                    <a:pt x="39665" y="25684"/>
                  </a:lnTo>
                  <a:close/>
                  <a:moveTo>
                    <a:pt x="80630" y="140452"/>
                  </a:moveTo>
                  <a:lnTo>
                    <a:pt x="50394" y="135575"/>
                  </a:lnTo>
                  <a:lnTo>
                    <a:pt x="50394" y="24059"/>
                  </a:lnTo>
                  <a:lnTo>
                    <a:pt x="80630" y="18857"/>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8" name="Group 27" descr="Kubernetes icons">
            <a:extLst>
              <a:ext uri="{FF2B5EF4-FFF2-40B4-BE49-F238E27FC236}">
                <a16:creationId xmlns:a16="http://schemas.microsoft.com/office/drawing/2014/main" id="{EEDEC5EC-CD4C-A8A9-EB92-8AFEFC67B5A7}"/>
              </a:ext>
            </a:extLst>
          </p:cNvPr>
          <p:cNvGrpSpPr/>
          <p:nvPr/>
        </p:nvGrpSpPr>
        <p:grpSpPr>
          <a:xfrm>
            <a:off x="6628494" y="6094044"/>
            <a:ext cx="2302150" cy="393782"/>
            <a:chOff x="8066302" y="5877271"/>
            <a:chExt cx="2302477" cy="393838"/>
          </a:xfrm>
        </p:grpSpPr>
        <p:pic>
          <p:nvPicPr>
            <p:cNvPr id="29" name="Shape 339" descr="Container-Engine_256px.png">
              <a:extLst>
                <a:ext uri="{FF2B5EF4-FFF2-40B4-BE49-F238E27FC236}">
                  <a16:creationId xmlns:a16="http://schemas.microsoft.com/office/drawing/2014/main" id="{8334456B-F270-51A0-6BCE-F8D272F91CBA}"/>
                </a:ext>
              </a:extLst>
            </p:cNvPr>
            <p:cNvPicPr preferRelativeResize="0"/>
            <p:nvPr/>
          </p:nvPicPr>
          <p:blipFill rotWithShape="1">
            <a:blip r:embed="rId10"/>
            <a:srcRect t="5092" b="5092"/>
            <a:stretch/>
          </p:blipFill>
          <p:spPr>
            <a:xfrm>
              <a:off x="9008924" y="5893149"/>
              <a:ext cx="393192" cy="365760"/>
            </a:xfrm>
            <a:prstGeom prst="rect">
              <a:avLst/>
            </a:prstGeom>
          </p:spPr>
        </p:pic>
        <p:grpSp>
          <p:nvGrpSpPr>
            <p:cNvPr id="30" name="Graphic 6">
              <a:extLst>
                <a:ext uri="{FF2B5EF4-FFF2-40B4-BE49-F238E27FC236}">
                  <a16:creationId xmlns:a16="http://schemas.microsoft.com/office/drawing/2014/main" id="{62BEA3B2-1D02-E7F9-FEC4-5EC48FC2472D}"/>
                </a:ext>
              </a:extLst>
            </p:cNvPr>
            <p:cNvGrpSpPr/>
            <p:nvPr/>
          </p:nvGrpSpPr>
          <p:grpSpPr>
            <a:xfrm>
              <a:off x="8066302" y="5905349"/>
              <a:ext cx="336385" cy="365760"/>
              <a:chOff x="8069129" y="5583999"/>
              <a:chExt cx="226630" cy="246421"/>
            </a:xfrm>
            <a:solidFill>
              <a:srgbClr val="FFFFFF"/>
            </a:solidFill>
          </p:grpSpPr>
          <p:sp>
            <p:nvSpPr>
              <p:cNvPr id="32" name="Freeform: Shape 31">
                <a:extLst>
                  <a:ext uri="{FF2B5EF4-FFF2-40B4-BE49-F238E27FC236}">
                    <a16:creationId xmlns:a16="http://schemas.microsoft.com/office/drawing/2014/main" id="{6F473FA7-E95A-E736-BAF9-CDB48B98EA2A}"/>
                  </a:ext>
                </a:extLst>
              </p:cNvPr>
              <p:cNvSpPr/>
              <p:nvPr/>
            </p:nvSpPr>
            <p:spPr>
              <a:xfrm>
                <a:off x="8069129" y="5583999"/>
                <a:ext cx="217079" cy="246421"/>
              </a:xfrm>
              <a:custGeom>
                <a:avLst/>
                <a:gdLst>
                  <a:gd name="connsiteX0" fmla="*/ 113315 w 217079"/>
                  <a:gd name="connsiteY0" fmla="*/ 255072 h 255072"/>
                  <a:gd name="connsiteX1" fmla="*/ 110955 w 217079"/>
                  <a:gd name="connsiteY1" fmla="*/ 254459 h 255072"/>
                  <a:gd name="connsiteX2" fmla="*/ 2361 w 217079"/>
                  <a:gd name="connsiteY2" fmla="*/ 191758 h 255072"/>
                  <a:gd name="connsiteX3" fmla="*/ 0 w 217079"/>
                  <a:gd name="connsiteY3" fmla="*/ 187650 h 255072"/>
                  <a:gd name="connsiteX4" fmla="*/ 0 w 217079"/>
                  <a:gd name="connsiteY4" fmla="*/ 62248 h 255072"/>
                  <a:gd name="connsiteX5" fmla="*/ 2361 w 217079"/>
                  <a:gd name="connsiteY5" fmla="*/ 58140 h 255072"/>
                  <a:gd name="connsiteX6" fmla="*/ 101512 w 217079"/>
                  <a:gd name="connsiteY6" fmla="*/ 633 h 255072"/>
                  <a:gd name="connsiteX7" fmla="*/ 106233 w 217079"/>
                  <a:gd name="connsiteY7" fmla="*/ 633 h 255072"/>
                  <a:gd name="connsiteX8" fmla="*/ 108594 w 217079"/>
                  <a:gd name="connsiteY8" fmla="*/ 4740 h 255072"/>
                  <a:gd name="connsiteX9" fmla="*/ 108594 w 217079"/>
                  <a:gd name="connsiteY9" fmla="*/ 59084 h 255072"/>
                  <a:gd name="connsiteX10" fmla="*/ 106233 w 217079"/>
                  <a:gd name="connsiteY10" fmla="*/ 63192 h 255072"/>
                  <a:gd name="connsiteX11" fmla="*/ 56658 w 217079"/>
                  <a:gd name="connsiteY11" fmla="*/ 92135 h 255072"/>
                  <a:gd name="connsiteX12" fmla="*/ 56658 w 217079"/>
                  <a:gd name="connsiteY12" fmla="*/ 157621 h 255072"/>
                  <a:gd name="connsiteX13" fmla="*/ 113315 w 217079"/>
                  <a:gd name="connsiteY13" fmla="*/ 190341 h 255072"/>
                  <a:gd name="connsiteX14" fmla="*/ 162749 w 217079"/>
                  <a:gd name="connsiteY14" fmla="*/ 162012 h 255072"/>
                  <a:gd name="connsiteX15" fmla="*/ 167470 w 217079"/>
                  <a:gd name="connsiteY15" fmla="*/ 162012 h 255072"/>
                  <a:gd name="connsiteX16" fmla="*/ 214685 w 217079"/>
                  <a:gd name="connsiteY16" fmla="*/ 189255 h 255072"/>
                  <a:gd name="connsiteX17" fmla="*/ 216465 w 217079"/>
                  <a:gd name="connsiteY17" fmla="*/ 195691 h 255072"/>
                  <a:gd name="connsiteX18" fmla="*/ 214685 w 217079"/>
                  <a:gd name="connsiteY18" fmla="*/ 197471 h 255072"/>
                  <a:gd name="connsiteX19" fmla="*/ 115676 w 217079"/>
                  <a:gd name="connsiteY19" fmla="*/ 254459 h 255072"/>
                  <a:gd name="connsiteX20" fmla="*/ 113315 w 217079"/>
                  <a:gd name="connsiteY20" fmla="*/ 255072 h 255072"/>
                  <a:gd name="connsiteX21" fmla="*/ 9443 w 217079"/>
                  <a:gd name="connsiteY21" fmla="*/ 184911 h 255072"/>
                  <a:gd name="connsiteX22" fmla="*/ 113315 w 217079"/>
                  <a:gd name="connsiteY22" fmla="*/ 244921 h 255072"/>
                  <a:gd name="connsiteX23" fmla="*/ 203023 w 217079"/>
                  <a:gd name="connsiteY23" fmla="*/ 192985 h 255072"/>
                  <a:gd name="connsiteX24" fmla="*/ 165251 w 217079"/>
                  <a:gd name="connsiteY24" fmla="*/ 171172 h 255072"/>
                  <a:gd name="connsiteX25" fmla="*/ 115676 w 217079"/>
                  <a:gd name="connsiteY25" fmla="*/ 199926 h 255072"/>
                  <a:gd name="connsiteX26" fmla="*/ 110955 w 217079"/>
                  <a:gd name="connsiteY26" fmla="*/ 199926 h 255072"/>
                  <a:gd name="connsiteX27" fmla="*/ 49575 w 217079"/>
                  <a:gd name="connsiteY27" fmla="*/ 164467 h 255072"/>
                  <a:gd name="connsiteX28" fmla="*/ 47215 w 217079"/>
                  <a:gd name="connsiteY28" fmla="*/ 160360 h 255072"/>
                  <a:gd name="connsiteX29" fmla="*/ 47215 w 217079"/>
                  <a:gd name="connsiteY29" fmla="*/ 89538 h 255072"/>
                  <a:gd name="connsiteX30" fmla="*/ 49575 w 217079"/>
                  <a:gd name="connsiteY30" fmla="*/ 85430 h 255072"/>
                  <a:gd name="connsiteX31" fmla="*/ 99151 w 217079"/>
                  <a:gd name="connsiteY31" fmla="*/ 56582 h 255072"/>
                  <a:gd name="connsiteX32" fmla="*/ 99151 w 217079"/>
                  <a:gd name="connsiteY32" fmla="*/ 12908 h 255072"/>
                  <a:gd name="connsiteX33" fmla="*/ 9443 w 217079"/>
                  <a:gd name="connsiteY33" fmla="*/ 64845 h 2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79" h="255072">
                    <a:moveTo>
                      <a:pt x="113315" y="255072"/>
                    </a:moveTo>
                    <a:cubicBezTo>
                      <a:pt x="112488" y="255078"/>
                      <a:pt x="111674" y="254866"/>
                      <a:pt x="110955" y="254459"/>
                    </a:cubicBezTo>
                    <a:lnTo>
                      <a:pt x="2361" y="191758"/>
                    </a:lnTo>
                    <a:cubicBezTo>
                      <a:pt x="894" y="190911"/>
                      <a:pt x="-7" y="189343"/>
                      <a:pt x="0" y="187650"/>
                    </a:cubicBezTo>
                    <a:lnTo>
                      <a:pt x="0" y="62248"/>
                    </a:lnTo>
                    <a:cubicBezTo>
                      <a:pt x="-7" y="60554"/>
                      <a:pt x="894" y="58987"/>
                      <a:pt x="2361" y="58140"/>
                    </a:cubicBezTo>
                    <a:lnTo>
                      <a:pt x="101512" y="633"/>
                    </a:lnTo>
                    <a:cubicBezTo>
                      <a:pt x="102972" y="-211"/>
                      <a:pt x="104772" y="-211"/>
                      <a:pt x="106233" y="633"/>
                    </a:cubicBezTo>
                    <a:cubicBezTo>
                      <a:pt x="107700" y="1479"/>
                      <a:pt x="108600" y="3047"/>
                      <a:pt x="108594" y="4740"/>
                    </a:cubicBezTo>
                    <a:lnTo>
                      <a:pt x="108594" y="59084"/>
                    </a:lnTo>
                    <a:cubicBezTo>
                      <a:pt x="108600" y="60778"/>
                      <a:pt x="107700" y="62345"/>
                      <a:pt x="106233" y="63192"/>
                    </a:cubicBezTo>
                    <a:lnTo>
                      <a:pt x="56658" y="92135"/>
                    </a:lnTo>
                    <a:lnTo>
                      <a:pt x="56658" y="157621"/>
                    </a:lnTo>
                    <a:lnTo>
                      <a:pt x="113315" y="190341"/>
                    </a:lnTo>
                    <a:lnTo>
                      <a:pt x="162749" y="162012"/>
                    </a:lnTo>
                    <a:cubicBezTo>
                      <a:pt x="164210" y="161169"/>
                      <a:pt x="166010" y="161169"/>
                      <a:pt x="167470" y="162012"/>
                    </a:cubicBezTo>
                    <a:lnTo>
                      <a:pt x="214685" y="189255"/>
                    </a:lnTo>
                    <a:cubicBezTo>
                      <a:pt x="216954" y="190541"/>
                      <a:pt x="217751" y="193422"/>
                      <a:pt x="216465" y="195691"/>
                    </a:cubicBezTo>
                    <a:cubicBezTo>
                      <a:pt x="216044" y="196434"/>
                      <a:pt x="215429" y="197049"/>
                      <a:pt x="214685" y="197471"/>
                    </a:cubicBezTo>
                    <a:lnTo>
                      <a:pt x="115676" y="254459"/>
                    </a:lnTo>
                    <a:cubicBezTo>
                      <a:pt x="114956" y="254866"/>
                      <a:pt x="114142" y="255078"/>
                      <a:pt x="113315" y="255072"/>
                    </a:cubicBezTo>
                    <a:close/>
                    <a:moveTo>
                      <a:pt x="9443" y="184911"/>
                    </a:moveTo>
                    <a:lnTo>
                      <a:pt x="113315" y="244921"/>
                    </a:lnTo>
                    <a:lnTo>
                      <a:pt x="203023" y="192985"/>
                    </a:lnTo>
                    <a:lnTo>
                      <a:pt x="165251" y="171172"/>
                    </a:lnTo>
                    <a:lnTo>
                      <a:pt x="115676" y="199926"/>
                    </a:lnTo>
                    <a:cubicBezTo>
                      <a:pt x="114215" y="200769"/>
                      <a:pt x="112415" y="200769"/>
                      <a:pt x="110955" y="199926"/>
                    </a:cubicBezTo>
                    <a:lnTo>
                      <a:pt x="49575" y="164467"/>
                    </a:lnTo>
                    <a:cubicBezTo>
                      <a:pt x="48109" y="163621"/>
                      <a:pt x="47208" y="162053"/>
                      <a:pt x="47215" y="160360"/>
                    </a:cubicBezTo>
                    <a:lnTo>
                      <a:pt x="47215" y="89538"/>
                    </a:lnTo>
                    <a:cubicBezTo>
                      <a:pt x="47208" y="87844"/>
                      <a:pt x="48109" y="86277"/>
                      <a:pt x="49575" y="85430"/>
                    </a:cubicBezTo>
                    <a:lnTo>
                      <a:pt x="99151" y="56582"/>
                    </a:lnTo>
                    <a:lnTo>
                      <a:pt x="99151" y="12908"/>
                    </a:lnTo>
                    <a:lnTo>
                      <a:pt x="9443" y="64845"/>
                    </a:lnTo>
                    <a:close/>
                  </a:path>
                </a:pathLst>
              </a:custGeom>
              <a:solidFill>
                <a:srgbClr val="FFFFFF"/>
              </a:solidFill>
              <a:ln w="469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B72D30EB-4DE0-0CFB-58BA-1144FEAFEE08}"/>
                  </a:ext>
                </a:extLst>
              </p:cNvPr>
              <p:cNvSpPr/>
              <p:nvPr/>
            </p:nvSpPr>
            <p:spPr>
              <a:xfrm>
                <a:off x="8187166" y="5584559"/>
                <a:ext cx="108593" cy="180951"/>
              </a:xfrm>
              <a:custGeom>
                <a:avLst/>
                <a:gdLst>
                  <a:gd name="connsiteX0" fmla="*/ 103872 w 108593"/>
                  <a:gd name="connsiteY0" fmla="*/ 180952 h 180951"/>
                  <a:gd name="connsiteX1" fmla="*/ 101512 w 108593"/>
                  <a:gd name="connsiteY1" fmla="*/ 180338 h 180951"/>
                  <a:gd name="connsiteX2" fmla="*/ 54297 w 108593"/>
                  <a:gd name="connsiteY2" fmla="*/ 153190 h 180951"/>
                  <a:gd name="connsiteX3" fmla="*/ 52172 w 108593"/>
                  <a:gd name="connsiteY3" fmla="*/ 149082 h 180951"/>
                  <a:gd name="connsiteX4" fmla="*/ 52172 w 108593"/>
                  <a:gd name="connsiteY4" fmla="*/ 91574 h 180951"/>
                  <a:gd name="connsiteX5" fmla="*/ 2361 w 108593"/>
                  <a:gd name="connsiteY5" fmla="*/ 63246 h 180951"/>
                  <a:gd name="connsiteX6" fmla="*/ 0 w 108593"/>
                  <a:gd name="connsiteY6" fmla="*/ 59138 h 180951"/>
                  <a:gd name="connsiteX7" fmla="*/ 0 w 108593"/>
                  <a:gd name="connsiteY7" fmla="*/ 4699 h 180951"/>
                  <a:gd name="connsiteX8" fmla="*/ 2361 w 108593"/>
                  <a:gd name="connsiteY8" fmla="*/ 592 h 180951"/>
                  <a:gd name="connsiteX9" fmla="*/ 7082 w 108593"/>
                  <a:gd name="connsiteY9" fmla="*/ 592 h 180951"/>
                  <a:gd name="connsiteX10" fmla="*/ 106233 w 108593"/>
                  <a:gd name="connsiteY10" fmla="*/ 57580 h 180951"/>
                  <a:gd name="connsiteX11" fmla="*/ 108594 w 108593"/>
                  <a:gd name="connsiteY11" fmla="*/ 61688 h 180951"/>
                  <a:gd name="connsiteX12" fmla="*/ 108594 w 108593"/>
                  <a:gd name="connsiteY12" fmla="*/ 176230 h 180951"/>
                  <a:gd name="connsiteX13" fmla="*/ 103872 w 108593"/>
                  <a:gd name="connsiteY13" fmla="*/ 180952 h 180951"/>
                  <a:gd name="connsiteX14" fmla="*/ 61379 w 108593"/>
                  <a:gd name="connsiteY14" fmla="*/ 146391 h 180951"/>
                  <a:gd name="connsiteX15" fmla="*/ 99151 w 108593"/>
                  <a:gd name="connsiteY15" fmla="*/ 168015 h 180951"/>
                  <a:gd name="connsiteX16" fmla="*/ 99151 w 108593"/>
                  <a:gd name="connsiteY16" fmla="*/ 64426 h 180951"/>
                  <a:gd name="connsiteX17" fmla="*/ 9443 w 108593"/>
                  <a:gd name="connsiteY17" fmla="*/ 12868 h 180951"/>
                  <a:gd name="connsiteX18" fmla="*/ 9443 w 108593"/>
                  <a:gd name="connsiteY18" fmla="*/ 56447 h 180951"/>
                  <a:gd name="connsiteX19" fmla="*/ 59018 w 108593"/>
                  <a:gd name="connsiteY19" fmla="*/ 84776 h 180951"/>
                  <a:gd name="connsiteX20" fmla="*/ 61379 w 108593"/>
                  <a:gd name="connsiteY20" fmla="*/ 88836 h 1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593" h="180951">
                    <a:moveTo>
                      <a:pt x="103872" y="180952"/>
                    </a:moveTo>
                    <a:cubicBezTo>
                      <a:pt x="103045" y="180958"/>
                      <a:pt x="102231" y="180746"/>
                      <a:pt x="101512" y="180338"/>
                    </a:cubicBezTo>
                    <a:lnTo>
                      <a:pt x="54297" y="153190"/>
                    </a:lnTo>
                    <a:cubicBezTo>
                      <a:pt x="52812" y="152387"/>
                      <a:pt x="51969" y="150758"/>
                      <a:pt x="52172" y="149082"/>
                    </a:cubicBezTo>
                    <a:lnTo>
                      <a:pt x="52172" y="91574"/>
                    </a:lnTo>
                    <a:lnTo>
                      <a:pt x="2361" y="63246"/>
                    </a:lnTo>
                    <a:cubicBezTo>
                      <a:pt x="894" y="62399"/>
                      <a:pt x="-7" y="60831"/>
                      <a:pt x="0" y="59138"/>
                    </a:cubicBezTo>
                    <a:lnTo>
                      <a:pt x="0" y="4699"/>
                    </a:lnTo>
                    <a:cubicBezTo>
                      <a:pt x="-7" y="3006"/>
                      <a:pt x="894" y="1439"/>
                      <a:pt x="2361" y="592"/>
                    </a:cubicBezTo>
                    <a:cubicBezTo>
                      <a:pt x="3836" y="-197"/>
                      <a:pt x="5607" y="-197"/>
                      <a:pt x="7082" y="592"/>
                    </a:cubicBezTo>
                    <a:lnTo>
                      <a:pt x="106233" y="57580"/>
                    </a:lnTo>
                    <a:cubicBezTo>
                      <a:pt x="107700" y="58427"/>
                      <a:pt x="108600" y="59994"/>
                      <a:pt x="108594" y="61688"/>
                    </a:cubicBezTo>
                    <a:lnTo>
                      <a:pt x="108594" y="176230"/>
                    </a:lnTo>
                    <a:cubicBezTo>
                      <a:pt x="108594" y="178838"/>
                      <a:pt x="106480" y="180952"/>
                      <a:pt x="103872" y="180952"/>
                    </a:cubicBezTo>
                    <a:close/>
                    <a:moveTo>
                      <a:pt x="61379" y="146391"/>
                    </a:moveTo>
                    <a:lnTo>
                      <a:pt x="99151" y="168015"/>
                    </a:lnTo>
                    <a:lnTo>
                      <a:pt x="99151" y="64426"/>
                    </a:lnTo>
                    <a:lnTo>
                      <a:pt x="9443" y="12868"/>
                    </a:lnTo>
                    <a:lnTo>
                      <a:pt x="9443" y="56447"/>
                    </a:lnTo>
                    <a:lnTo>
                      <a:pt x="59018" y="84776"/>
                    </a:lnTo>
                    <a:cubicBezTo>
                      <a:pt x="60470" y="85614"/>
                      <a:pt x="61369" y="87159"/>
                      <a:pt x="61379" y="88836"/>
                    </a:cubicBezTo>
                    <a:close/>
                  </a:path>
                </a:pathLst>
              </a:custGeom>
              <a:solidFill>
                <a:srgbClr val="FFFFFF"/>
              </a:solidFill>
              <a:ln w="469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CC3A1DAD-A7F9-210A-3922-F1B7A6583FAD}"/>
                  </a:ext>
                </a:extLst>
              </p:cNvPr>
              <p:cNvSpPr/>
              <p:nvPr/>
            </p:nvSpPr>
            <p:spPr>
              <a:xfrm>
                <a:off x="8158837" y="5673726"/>
                <a:ext cx="55382" cy="70822"/>
              </a:xfrm>
              <a:custGeom>
                <a:avLst/>
                <a:gdLst>
                  <a:gd name="connsiteX0" fmla="*/ 0 w 55382"/>
                  <a:gd name="connsiteY0" fmla="*/ 70822 h 70822"/>
                  <a:gd name="connsiteX1" fmla="*/ 0 w 55382"/>
                  <a:gd name="connsiteY1" fmla="*/ 0 h 70822"/>
                  <a:gd name="connsiteX2" fmla="*/ 9443 w 55382"/>
                  <a:gd name="connsiteY2" fmla="*/ 0 h 70822"/>
                  <a:gd name="connsiteX3" fmla="*/ 9443 w 55382"/>
                  <a:gd name="connsiteY3" fmla="*/ 32248 h 70822"/>
                  <a:gd name="connsiteX4" fmla="*/ 40132 w 55382"/>
                  <a:gd name="connsiteY4" fmla="*/ 0 h 70822"/>
                  <a:gd name="connsiteX5" fmla="*/ 52597 w 55382"/>
                  <a:gd name="connsiteY5" fmla="*/ 0 h 70822"/>
                  <a:gd name="connsiteX6" fmla="*/ 20586 w 55382"/>
                  <a:gd name="connsiteY6" fmla="*/ 34467 h 70822"/>
                  <a:gd name="connsiteX7" fmla="*/ 55383 w 55382"/>
                  <a:gd name="connsiteY7" fmla="*/ 70822 h 70822"/>
                  <a:gd name="connsiteX8" fmla="*/ 42493 w 55382"/>
                  <a:gd name="connsiteY8" fmla="*/ 70822 h 70822"/>
                  <a:gd name="connsiteX9" fmla="*/ 9443 w 55382"/>
                  <a:gd name="connsiteY9" fmla="*/ 37772 h 70822"/>
                  <a:gd name="connsiteX10" fmla="*/ 9443 w 55382"/>
                  <a:gd name="connsiteY10" fmla="*/ 70822 h 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2" h="70822">
                    <a:moveTo>
                      <a:pt x="0" y="70822"/>
                    </a:moveTo>
                    <a:lnTo>
                      <a:pt x="0" y="0"/>
                    </a:lnTo>
                    <a:lnTo>
                      <a:pt x="9443" y="0"/>
                    </a:lnTo>
                    <a:lnTo>
                      <a:pt x="9443" y="32248"/>
                    </a:lnTo>
                    <a:lnTo>
                      <a:pt x="40132" y="0"/>
                    </a:lnTo>
                    <a:lnTo>
                      <a:pt x="52597" y="0"/>
                    </a:lnTo>
                    <a:lnTo>
                      <a:pt x="20586" y="34467"/>
                    </a:lnTo>
                    <a:lnTo>
                      <a:pt x="55383" y="70822"/>
                    </a:lnTo>
                    <a:lnTo>
                      <a:pt x="42493" y="70822"/>
                    </a:lnTo>
                    <a:lnTo>
                      <a:pt x="9443" y="37772"/>
                    </a:lnTo>
                    <a:lnTo>
                      <a:pt x="9443" y="70822"/>
                    </a:lnTo>
                    <a:close/>
                  </a:path>
                </a:pathLst>
              </a:custGeom>
              <a:solidFill>
                <a:srgbClr val="FFFFFF"/>
              </a:solidFill>
              <a:ln w="469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31" name="Picture 30" descr="A picture containing object, clock&#10;&#10;Description automatically generated">
              <a:extLst>
                <a:ext uri="{FF2B5EF4-FFF2-40B4-BE49-F238E27FC236}">
                  <a16:creationId xmlns:a16="http://schemas.microsoft.com/office/drawing/2014/main" id="{4FA66EA6-D55B-55DB-41AA-7D2B813A6F93}"/>
                </a:ext>
              </a:extLst>
            </p:cNvPr>
            <p:cNvPicPr>
              <a:picLocks noChangeAspect="1"/>
            </p:cNvPicPr>
            <p:nvPr/>
          </p:nvPicPr>
          <p:blipFill>
            <a:blip r:embed="rId11"/>
            <a:stretch>
              <a:fillRect/>
            </a:stretch>
          </p:blipFill>
          <p:spPr>
            <a:xfrm>
              <a:off x="9975588" y="5877271"/>
              <a:ext cx="393191" cy="390032"/>
            </a:xfrm>
            <a:prstGeom prst="rect">
              <a:avLst/>
            </a:prstGeom>
          </p:spPr>
        </p:pic>
      </p:grpSp>
    </p:spTree>
    <p:extLst>
      <p:ext uri="{BB962C8B-B14F-4D97-AF65-F5344CB8AC3E}">
        <p14:creationId xmlns:p14="http://schemas.microsoft.com/office/powerpoint/2010/main" val="61922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9D8A-2964-64A3-808A-58F3293D5904}"/>
              </a:ext>
            </a:extLst>
          </p:cNvPr>
          <p:cNvSpPr>
            <a:spLocks noGrp="1"/>
          </p:cNvSpPr>
          <p:nvPr>
            <p:ph type="title"/>
          </p:nvPr>
        </p:nvSpPr>
        <p:spPr>
          <a:xfrm>
            <a:off x="588263" y="457200"/>
            <a:ext cx="11018520" cy="984885"/>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Build and run with confidence</a:t>
            </a:r>
            <a:br>
              <a:rPr lang="en-US"/>
            </a:br>
            <a:endParaRPr lang="en-US"/>
          </a:p>
        </p:txBody>
      </p:sp>
      <p:sp>
        <p:nvSpPr>
          <p:cNvPr id="3" name="Text Placeholder 2">
            <a:extLst>
              <a:ext uri="{FF2B5EF4-FFF2-40B4-BE49-F238E27FC236}">
                <a16:creationId xmlns:a16="http://schemas.microsoft.com/office/drawing/2014/main" id="{F4C8984E-1DB9-6E29-F2DC-1FC4BB0F689E}"/>
              </a:ext>
            </a:extLst>
          </p:cNvPr>
          <p:cNvSpPr>
            <a:spLocks noGrp="1"/>
          </p:cNvSpPr>
          <p:nvPr>
            <p:ph type="body" sz="quarter" idx="13"/>
          </p:nvPr>
        </p:nvSpPr>
        <p:spPr/>
        <p:txBody>
          <a:bodyPr/>
          <a:lstStyle/>
          <a:p>
            <a:r>
              <a:rPr lang="en-US" b="1">
                <a:solidFill>
                  <a:schemeClr val="tx1"/>
                </a:solidFill>
                <a:latin typeface="Segoe UI Semibold" panose="020B0502040204020203" pitchFamily="34" charset="0"/>
                <a:cs typeface="Segoe UI Semibold" panose="020B0502040204020203" pitchFamily="34" charset="0"/>
              </a:rPr>
              <a:t>Performance benchmarking using Business Critical tier of Arc-enabled SQL MI </a:t>
            </a:r>
          </a:p>
        </p:txBody>
      </p:sp>
      <p:sp>
        <p:nvSpPr>
          <p:cNvPr id="11" name="TextBox 10">
            <a:extLst>
              <a:ext uri="{FF2B5EF4-FFF2-40B4-BE49-F238E27FC236}">
                <a16:creationId xmlns:a16="http://schemas.microsoft.com/office/drawing/2014/main" id="{70C094EF-8C50-F9DE-3636-52A5F2C8F723}"/>
              </a:ext>
            </a:extLst>
          </p:cNvPr>
          <p:cNvSpPr txBox="1"/>
          <p:nvPr/>
        </p:nvSpPr>
        <p:spPr>
          <a:xfrm>
            <a:off x="589044" y="4452830"/>
            <a:ext cx="5260948" cy="1383837"/>
          </a:xfrm>
          <a:prstGeom prst="rect">
            <a:avLst/>
          </a:prstGeom>
          <a:noFill/>
        </p:spPr>
        <p:txBody>
          <a:bodyPr wrap="square" lIns="0" tIns="0" rIns="0" bIns="0" rtlCol="0">
            <a:spAutoFit/>
          </a:bodyPr>
          <a:lstStyle/>
          <a:p>
            <a:pPr marL="228556" marR="0" lvl="0" indent="-228556" algn="l" defTabSz="914225"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Dell PowerEdge Server 15g with </a:t>
            </a:r>
            <a:r>
              <a:rPr kumimoji="0" lang="en-US" sz="1600" b="0" i="0" u="none" strike="noStrike" kern="1200" cap="none" spc="0" normalizeH="0" baseline="0" noProof="0" err="1">
                <a:ln>
                  <a:noFill/>
                </a:ln>
                <a:solidFill>
                  <a:srgbClr val="FFFFFF"/>
                </a:solidFill>
                <a:effectLst/>
                <a:uLnTx/>
                <a:uFillTx/>
                <a:latin typeface="Segoe UI"/>
                <a:ea typeface="+mn-ea"/>
                <a:cs typeface="+mn-cs"/>
              </a:rPr>
              <a:t>PowerStore</a:t>
            </a:r>
            <a:r>
              <a:rPr kumimoji="0" lang="en-US" sz="1600" b="0" i="0" u="none" strike="noStrike" kern="1200" cap="none" spc="0" normalizeH="0" baseline="0" noProof="0">
                <a:ln>
                  <a:noFill/>
                </a:ln>
                <a:solidFill>
                  <a:srgbClr val="FFFFFF"/>
                </a:solidFill>
                <a:effectLst/>
                <a:uLnTx/>
                <a:uFillTx/>
                <a:latin typeface="Segoe UI"/>
                <a:ea typeface="+mn-ea"/>
                <a:cs typeface="+mn-cs"/>
              </a:rPr>
              <a:t>  </a:t>
            </a:r>
          </a:p>
          <a:p>
            <a:pPr marL="228556" marR="0" lvl="0" indent="-228556" algn="l" defTabSz="914225"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Arc-enabled SQL Managed Instance Business Critical with built-in 3-replica HA</a:t>
            </a:r>
          </a:p>
          <a:p>
            <a:pPr marL="228556" marR="0" lvl="0" indent="-228556" algn="l" defTabSz="914225"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SQL Server 2019 Enterprise Edition with Always-On Availability Group</a:t>
            </a:r>
          </a:p>
        </p:txBody>
      </p:sp>
      <p:pic>
        <p:nvPicPr>
          <p:cNvPr id="13" name="Picture 5" descr="Logo&#10;&#10;Description automatically generated">
            <a:extLst>
              <a:ext uri="{FF2B5EF4-FFF2-40B4-BE49-F238E27FC236}">
                <a16:creationId xmlns:a16="http://schemas.microsoft.com/office/drawing/2014/main" id="{47629A90-9899-5459-D8DF-747A3EBEAF4B}"/>
              </a:ext>
            </a:extLst>
          </p:cNvPr>
          <p:cNvPicPr>
            <a:picLocks noChangeAspect="1"/>
          </p:cNvPicPr>
          <p:nvPr/>
        </p:nvPicPr>
        <p:blipFill>
          <a:blip r:embed="rId3">
            <a:clrChange>
              <a:clrFrom>
                <a:srgbClr val="FFFFFF"/>
              </a:clrFrom>
              <a:clrTo>
                <a:srgbClr val="FFFFFF">
                  <a:alpha val="0"/>
                </a:srgbClr>
              </a:clrTo>
            </a:clrChange>
            <a:alphaModFix/>
          </a:blip>
          <a:stretch>
            <a:fillRect/>
          </a:stretch>
        </p:blipFill>
        <p:spPr>
          <a:xfrm>
            <a:off x="9324620" y="6282355"/>
            <a:ext cx="2317613" cy="300846"/>
          </a:xfrm>
          <a:prstGeom prst="rect">
            <a:avLst/>
          </a:prstGeom>
        </p:spPr>
      </p:pic>
      <p:pic>
        <p:nvPicPr>
          <p:cNvPr id="63" name="Graphic 62" descr="Azure Arc SQL Managed Instance logo">
            <a:extLst>
              <a:ext uri="{FF2B5EF4-FFF2-40B4-BE49-F238E27FC236}">
                <a16:creationId xmlns:a16="http://schemas.microsoft.com/office/drawing/2014/main" id="{8DF05D13-0FEC-9CE7-C496-BBF4B3BD66F7}"/>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0258" y="2166994"/>
            <a:ext cx="1010075" cy="1034694"/>
          </a:xfrm>
          <a:prstGeom prst="rect">
            <a:avLst/>
          </a:prstGeom>
        </p:spPr>
      </p:pic>
      <p:pic>
        <p:nvPicPr>
          <p:cNvPr id="64" name="Graphic 63">
            <a:extLst>
              <a:ext uri="{FF2B5EF4-FFF2-40B4-BE49-F238E27FC236}">
                <a16:creationId xmlns:a16="http://schemas.microsoft.com/office/drawing/2014/main" id="{8BB9ED7A-633D-D8BE-1945-EC9FA0A1DE2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49571" y="2190231"/>
            <a:ext cx="1011456" cy="1011456"/>
          </a:xfrm>
          <a:prstGeom prst="rect">
            <a:avLst/>
          </a:prstGeom>
        </p:spPr>
      </p:pic>
      <p:sp>
        <p:nvSpPr>
          <p:cNvPr id="65" name="TextBox 64">
            <a:extLst>
              <a:ext uri="{FF2B5EF4-FFF2-40B4-BE49-F238E27FC236}">
                <a16:creationId xmlns:a16="http://schemas.microsoft.com/office/drawing/2014/main" id="{62327EB5-767C-B691-151E-3160E6ECD7A6}"/>
              </a:ext>
            </a:extLst>
          </p:cNvPr>
          <p:cNvSpPr txBox="1"/>
          <p:nvPr/>
        </p:nvSpPr>
        <p:spPr>
          <a:xfrm>
            <a:off x="609401" y="3400261"/>
            <a:ext cx="1988750" cy="276999"/>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SQL Server 2019 EE</a:t>
            </a:r>
          </a:p>
        </p:txBody>
      </p:sp>
      <p:sp>
        <p:nvSpPr>
          <p:cNvPr id="66" name="TextBox 65">
            <a:extLst>
              <a:ext uri="{FF2B5EF4-FFF2-40B4-BE49-F238E27FC236}">
                <a16:creationId xmlns:a16="http://schemas.microsoft.com/office/drawing/2014/main" id="{05FA8897-C187-BB24-0E2F-4A6710895158}"/>
              </a:ext>
            </a:extLst>
          </p:cNvPr>
          <p:cNvSpPr txBox="1"/>
          <p:nvPr/>
        </p:nvSpPr>
        <p:spPr>
          <a:xfrm>
            <a:off x="3490827" y="3400261"/>
            <a:ext cx="2448940" cy="276999"/>
          </a:xfrm>
          <a:prstGeom prst="rect">
            <a:avLst/>
          </a:prstGeom>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Arc-enabled SQL MI BC</a:t>
            </a:r>
          </a:p>
        </p:txBody>
      </p:sp>
      <p:cxnSp>
        <p:nvCxnSpPr>
          <p:cNvPr id="67" name="Straight Arrow Connector 66">
            <a:extLst>
              <a:ext uri="{FF2B5EF4-FFF2-40B4-BE49-F238E27FC236}">
                <a16:creationId xmlns:a16="http://schemas.microsoft.com/office/drawing/2014/main" id="{952B8CB5-0593-59CB-F0DE-4D99185A9CEF}"/>
              </a:ext>
              <a:ext uri="{C183D7F6-B498-43B3-948B-1728B52AA6E4}">
                <adec:decorative xmlns:adec="http://schemas.microsoft.com/office/drawing/2017/decorative" val="1"/>
              </a:ext>
            </a:extLst>
          </p:cNvPr>
          <p:cNvCxnSpPr>
            <a:cxnSpLocks/>
          </p:cNvCxnSpPr>
          <p:nvPr/>
        </p:nvCxnSpPr>
        <p:spPr>
          <a:xfrm>
            <a:off x="2510232" y="2695959"/>
            <a:ext cx="1445127" cy="0"/>
          </a:xfrm>
          <a:prstGeom prst="straightConnector1">
            <a:avLst/>
          </a:prstGeom>
          <a:ln w="19050">
            <a:gradFill>
              <a:gsLst>
                <a:gs pos="0">
                  <a:srgbClr val="50E6FF"/>
                </a:gs>
                <a:gs pos="100000">
                  <a:srgbClr val="8661C5"/>
                </a:gs>
              </a:gsLst>
              <a:lin ang="0" scaled="0"/>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A82C79A-CC58-5A1F-F4E1-162C1D969984}"/>
              </a:ext>
            </a:extLst>
          </p:cNvPr>
          <p:cNvSpPr txBox="1"/>
          <p:nvPr/>
        </p:nvSpPr>
        <p:spPr>
          <a:xfrm>
            <a:off x="8240760" y="2083977"/>
            <a:ext cx="1974067" cy="677108"/>
          </a:xfrm>
          <a:prstGeom prst="rect">
            <a:avLst/>
          </a:prstGeom>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50E6FF"/>
                    </a:gs>
                    <a:gs pos="100000">
                      <a:srgbClr val="8661C5"/>
                    </a:gs>
                  </a:gsLst>
                  <a:lin ang="2700000" scaled="0"/>
                </a:gradFill>
                <a:effectLst/>
                <a:uLnTx/>
                <a:uFillTx/>
                <a:latin typeface="Segoe UI"/>
                <a:ea typeface="+mn-ea"/>
                <a:cs typeface="+mn-cs"/>
              </a:rPr>
              <a:t>15%</a:t>
            </a:r>
            <a:r>
              <a:rPr kumimoji="0" lang="en-US" sz="2400" b="0" i="0" u="none" strike="noStrike" kern="1200" cap="none" spc="0" normalizeH="0" baseline="0" noProof="0">
                <a:ln>
                  <a:noFill/>
                </a:ln>
                <a:solidFill>
                  <a:srgbClr val="FFFFFF"/>
                </a:solidFill>
                <a:effectLst/>
                <a:uLnTx/>
                <a:uFillTx/>
                <a:latin typeface="Segoe UI"/>
                <a:ea typeface="+mn-ea"/>
                <a:cs typeface="+mn-cs"/>
              </a:rPr>
              <a:t> faster</a:t>
            </a:r>
          </a:p>
        </p:txBody>
      </p:sp>
      <p:sp>
        <p:nvSpPr>
          <p:cNvPr id="69" name="TextBox 68">
            <a:extLst>
              <a:ext uri="{FF2B5EF4-FFF2-40B4-BE49-F238E27FC236}">
                <a16:creationId xmlns:a16="http://schemas.microsoft.com/office/drawing/2014/main" id="{2F435CEC-B598-39EE-7B43-8FAFC131A605}"/>
              </a:ext>
            </a:extLst>
          </p:cNvPr>
          <p:cNvSpPr txBox="1"/>
          <p:nvPr/>
        </p:nvSpPr>
        <p:spPr>
          <a:xfrm>
            <a:off x="8240759" y="3195895"/>
            <a:ext cx="2640146" cy="677108"/>
          </a:xfrm>
          <a:prstGeom prst="rect">
            <a:avLst/>
          </a:prstGeom>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50E6FF"/>
                    </a:gs>
                    <a:gs pos="100000">
                      <a:srgbClr val="8661C5"/>
                    </a:gs>
                  </a:gsLst>
                  <a:lin ang="2700000" scaled="0"/>
                </a:gradFill>
                <a:effectLst/>
                <a:uLnTx/>
                <a:uFillTx/>
                <a:latin typeface="Segoe UI"/>
                <a:ea typeface="+mn-ea"/>
                <a:cs typeface="+mn-cs"/>
              </a:rPr>
              <a:t>60 sec</a:t>
            </a:r>
            <a:r>
              <a:rPr kumimoji="0" lang="en-US" sz="2400" b="1" i="0" u="none" strike="noStrike" kern="1200" cap="none" spc="0" normalizeH="0" baseline="0" noProof="0">
                <a:ln>
                  <a:noFill/>
                </a:ln>
                <a:solidFill>
                  <a:srgbClr val="FFFFFF"/>
                </a:solidFill>
                <a:effectLst/>
                <a:uLnTx/>
                <a:uFillTx/>
                <a:latin typeface="Segoe UI"/>
                <a:ea typeface="+mn-ea"/>
                <a:cs typeface="+mn-cs"/>
              </a:rPr>
              <a:t> </a:t>
            </a:r>
            <a:r>
              <a:rPr kumimoji="0" lang="en-US" sz="2400" b="0" i="0" u="none" strike="noStrike" kern="1200" cap="none" spc="0" normalizeH="0" baseline="0" noProof="0">
                <a:ln>
                  <a:noFill/>
                </a:ln>
                <a:solidFill>
                  <a:srgbClr val="FFFFFF"/>
                </a:solidFill>
                <a:effectLst/>
                <a:uLnTx/>
                <a:uFillTx/>
                <a:latin typeface="Segoe UI"/>
                <a:ea typeface="+mn-ea"/>
                <a:cs typeface="+mn-cs"/>
              </a:rPr>
              <a:t>deploy</a:t>
            </a:r>
          </a:p>
        </p:txBody>
      </p:sp>
      <p:sp>
        <p:nvSpPr>
          <p:cNvPr id="70" name="TextBox 69">
            <a:extLst>
              <a:ext uri="{FF2B5EF4-FFF2-40B4-BE49-F238E27FC236}">
                <a16:creationId xmlns:a16="http://schemas.microsoft.com/office/drawing/2014/main" id="{6C13B68F-EF56-8996-2821-1DB5035C07F4}"/>
              </a:ext>
            </a:extLst>
          </p:cNvPr>
          <p:cNvSpPr txBox="1"/>
          <p:nvPr/>
        </p:nvSpPr>
        <p:spPr>
          <a:xfrm>
            <a:off x="8240758" y="4307813"/>
            <a:ext cx="2247410" cy="677108"/>
          </a:xfrm>
          <a:prstGeom prst="rect">
            <a:avLst/>
          </a:prstGeom>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50E6FF"/>
                    </a:gs>
                    <a:gs pos="100000">
                      <a:srgbClr val="8661C5"/>
                    </a:gs>
                  </a:gsLst>
                  <a:lin ang="2700000" scaled="0"/>
                </a:gradFill>
                <a:effectLst/>
                <a:uLnTx/>
                <a:uFillTx/>
                <a:latin typeface="Segoe UI"/>
                <a:ea typeface="+mn-ea"/>
                <a:cs typeface="+mn-cs"/>
              </a:rPr>
              <a:t>2 mins</a:t>
            </a:r>
            <a:r>
              <a:rPr kumimoji="0" lang="en-US" sz="2400" b="1" i="0" u="none" strike="noStrike" kern="1200" cap="none" spc="0" normalizeH="0" baseline="0" noProof="0">
                <a:ln>
                  <a:noFill/>
                </a:ln>
                <a:solidFill>
                  <a:srgbClr val="FFFFFF"/>
                </a:solidFill>
                <a:effectLst/>
                <a:uLnTx/>
                <a:uFillTx/>
                <a:latin typeface="Segoe UI"/>
                <a:ea typeface="+mn-ea"/>
                <a:cs typeface="+mn-cs"/>
              </a:rPr>
              <a:t> </a:t>
            </a:r>
            <a:r>
              <a:rPr kumimoji="0" lang="en-US" sz="2400" b="0" i="0" u="none" strike="noStrike" kern="1200" cap="none" spc="0" normalizeH="0" baseline="0" noProof="0">
                <a:ln>
                  <a:noFill/>
                </a:ln>
                <a:solidFill>
                  <a:srgbClr val="FFFFFF"/>
                </a:solidFill>
                <a:effectLst/>
                <a:uLnTx/>
                <a:uFillTx/>
                <a:latin typeface="Segoe UI"/>
                <a:ea typeface="+mn-ea"/>
                <a:cs typeface="+mn-cs"/>
              </a:rPr>
              <a:t>HA</a:t>
            </a:r>
          </a:p>
        </p:txBody>
      </p:sp>
      <p:grpSp>
        <p:nvGrpSpPr>
          <p:cNvPr id="71" name="speed" descr="speed">
            <a:extLst>
              <a:ext uri="{FF2B5EF4-FFF2-40B4-BE49-F238E27FC236}">
                <a16:creationId xmlns:a16="http://schemas.microsoft.com/office/drawing/2014/main" id="{E79EACD8-7DA1-A1FF-A4AE-3EE3B826B88B}"/>
              </a:ext>
            </a:extLst>
          </p:cNvPr>
          <p:cNvGrpSpPr>
            <a:grpSpLocks noChangeAspect="1"/>
          </p:cNvGrpSpPr>
          <p:nvPr/>
        </p:nvGrpSpPr>
        <p:grpSpPr>
          <a:xfrm>
            <a:off x="6883006" y="2026446"/>
            <a:ext cx="1074266" cy="731417"/>
            <a:chOff x="8106593" y="3934792"/>
            <a:chExt cx="658312" cy="448212"/>
          </a:xfrm>
        </p:grpSpPr>
        <p:sp>
          <p:nvSpPr>
            <p:cNvPr id="72" name="Freeform 5">
              <a:extLst>
                <a:ext uri="{FF2B5EF4-FFF2-40B4-BE49-F238E27FC236}">
                  <a16:creationId xmlns:a16="http://schemas.microsoft.com/office/drawing/2014/main" id="{F44F96A0-71F0-2821-0584-D58FE96191ED}"/>
                </a:ext>
              </a:extLst>
            </p:cNvPr>
            <p:cNvSpPr>
              <a:spLocks/>
            </p:cNvSpPr>
            <p:nvPr/>
          </p:nvSpPr>
          <p:spPr bwMode="auto">
            <a:xfrm>
              <a:off x="8397620" y="4042176"/>
              <a:ext cx="57583" cy="71589"/>
            </a:xfrm>
            <a:custGeom>
              <a:avLst/>
              <a:gdLst>
                <a:gd name="T0" fmla="*/ 26 w 37"/>
                <a:gd name="T1" fmla="*/ 46 h 46"/>
                <a:gd name="T2" fmla="*/ 0 w 37"/>
                <a:gd name="T3" fmla="*/ 20 h 46"/>
                <a:gd name="T4" fmla="*/ 20 w 37"/>
                <a:gd name="T5" fmla="*/ 0 h 46"/>
                <a:gd name="T6" fmla="*/ 37 w 37"/>
                <a:gd name="T7" fmla="*/ 16 h 46"/>
                <a:gd name="T8" fmla="*/ 26 w 37"/>
                <a:gd name="T9" fmla="*/ 46 h 46"/>
              </a:gdLst>
              <a:ahLst/>
              <a:cxnLst>
                <a:cxn ang="0">
                  <a:pos x="T0" y="T1"/>
                </a:cxn>
                <a:cxn ang="0">
                  <a:pos x="T2" y="T3"/>
                </a:cxn>
                <a:cxn ang="0">
                  <a:pos x="T4" y="T5"/>
                </a:cxn>
                <a:cxn ang="0">
                  <a:pos x="T6" y="T7"/>
                </a:cxn>
                <a:cxn ang="0">
                  <a:pos x="T8" y="T9"/>
                </a:cxn>
              </a:cxnLst>
              <a:rect l="0" t="0" r="r" b="b"/>
              <a:pathLst>
                <a:path w="37" h="46">
                  <a:moveTo>
                    <a:pt x="26" y="46"/>
                  </a:moveTo>
                  <a:lnTo>
                    <a:pt x="0" y="20"/>
                  </a:lnTo>
                  <a:lnTo>
                    <a:pt x="20" y="0"/>
                  </a:lnTo>
                  <a:lnTo>
                    <a:pt x="37" y="16"/>
                  </a:lnTo>
                  <a:lnTo>
                    <a:pt x="26" y="4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3" name="Freeform 6">
              <a:extLst>
                <a:ext uri="{FF2B5EF4-FFF2-40B4-BE49-F238E27FC236}">
                  <a16:creationId xmlns:a16="http://schemas.microsoft.com/office/drawing/2014/main" id="{9317DD59-04FB-271E-BC93-79C29A72D2AF}"/>
                </a:ext>
              </a:extLst>
            </p:cNvPr>
            <p:cNvSpPr>
              <a:spLocks/>
            </p:cNvSpPr>
            <p:nvPr/>
          </p:nvSpPr>
          <p:spPr bwMode="auto">
            <a:xfrm>
              <a:off x="8397620" y="4042176"/>
              <a:ext cx="57583" cy="71589"/>
            </a:xfrm>
            <a:custGeom>
              <a:avLst/>
              <a:gdLst>
                <a:gd name="T0" fmla="*/ 26 w 37"/>
                <a:gd name="T1" fmla="*/ 46 h 46"/>
                <a:gd name="T2" fmla="*/ 0 w 37"/>
                <a:gd name="T3" fmla="*/ 20 h 46"/>
                <a:gd name="T4" fmla="*/ 20 w 37"/>
                <a:gd name="T5" fmla="*/ 0 h 46"/>
                <a:gd name="T6" fmla="*/ 37 w 37"/>
                <a:gd name="T7" fmla="*/ 16 h 46"/>
              </a:gdLst>
              <a:ahLst/>
              <a:cxnLst>
                <a:cxn ang="0">
                  <a:pos x="T0" y="T1"/>
                </a:cxn>
                <a:cxn ang="0">
                  <a:pos x="T2" y="T3"/>
                </a:cxn>
                <a:cxn ang="0">
                  <a:pos x="T4" y="T5"/>
                </a:cxn>
                <a:cxn ang="0">
                  <a:pos x="T6" y="T7"/>
                </a:cxn>
              </a:cxnLst>
              <a:rect l="0" t="0" r="r" b="b"/>
              <a:pathLst>
                <a:path w="37" h="46">
                  <a:moveTo>
                    <a:pt x="26" y="46"/>
                  </a:moveTo>
                  <a:lnTo>
                    <a:pt x="0" y="20"/>
                  </a:lnTo>
                  <a:lnTo>
                    <a:pt x="20" y="0"/>
                  </a:lnTo>
                  <a:lnTo>
                    <a:pt x="37"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4" name="Freeform 7">
              <a:extLst>
                <a:ext uri="{FF2B5EF4-FFF2-40B4-BE49-F238E27FC236}">
                  <a16:creationId xmlns:a16="http://schemas.microsoft.com/office/drawing/2014/main" id="{BD85EFC8-BCE6-4D46-3B16-BC0E279A97AB}"/>
                </a:ext>
              </a:extLst>
            </p:cNvPr>
            <p:cNvSpPr>
              <a:spLocks/>
            </p:cNvSpPr>
            <p:nvPr/>
          </p:nvSpPr>
          <p:spPr bwMode="auto">
            <a:xfrm>
              <a:off x="8708878" y="4042176"/>
              <a:ext cx="56027" cy="68477"/>
            </a:xfrm>
            <a:custGeom>
              <a:avLst/>
              <a:gdLst>
                <a:gd name="T0" fmla="*/ 13 w 36"/>
                <a:gd name="T1" fmla="*/ 44 h 44"/>
                <a:gd name="T2" fmla="*/ 36 w 36"/>
                <a:gd name="T3" fmla="*/ 20 h 44"/>
                <a:gd name="T4" fmla="*/ 15 w 36"/>
                <a:gd name="T5" fmla="*/ 0 h 44"/>
                <a:gd name="T6" fmla="*/ 0 w 36"/>
                <a:gd name="T7" fmla="*/ 16 h 44"/>
                <a:gd name="T8" fmla="*/ 13 w 36"/>
                <a:gd name="T9" fmla="*/ 44 h 44"/>
              </a:gdLst>
              <a:ahLst/>
              <a:cxnLst>
                <a:cxn ang="0">
                  <a:pos x="T0" y="T1"/>
                </a:cxn>
                <a:cxn ang="0">
                  <a:pos x="T2" y="T3"/>
                </a:cxn>
                <a:cxn ang="0">
                  <a:pos x="T4" y="T5"/>
                </a:cxn>
                <a:cxn ang="0">
                  <a:pos x="T6" y="T7"/>
                </a:cxn>
                <a:cxn ang="0">
                  <a:pos x="T8" y="T9"/>
                </a:cxn>
              </a:cxnLst>
              <a:rect l="0" t="0" r="r" b="b"/>
              <a:pathLst>
                <a:path w="36" h="44">
                  <a:moveTo>
                    <a:pt x="13" y="44"/>
                  </a:moveTo>
                  <a:lnTo>
                    <a:pt x="36" y="20"/>
                  </a:lnTo>
                  <a:lnTo>
                    <a:pt x="15" y="0"/>
                  </a:lnTo>
                  <a:lnTo>
                    <a:pt x="0" y="16"/>
                  </a:lnTo>
                  <a:lnTo>
                    <a:pt x="13" y="4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5" name="Oval 9">
              <a:extLst>
                <a:ext uri="{FF2B5EF4-FFF2-40B4-BE49-F238E27FC236}">
                  <a16:creationId xmlns:a16="http://schemas.microsoft.com/office/drawing/2014/main" id="{2498C1E0-B4E1-7F21-BEA6-B26971935DE5}"/>
                </a:ext>
              </a:extLst>
            </p:cNvPr>
            <p:cNvSpPr>
              <a:spLocks noChangeArrowheads="1"/>
            </p:cNvSpPr>
            <p:nvPr/>
          </p:nvSpPr>
          <p:spPr bwMode="auto">
            <a:xfrm>
              <a:off x="8397620" y="4015719"/>
              <a:ext cx="367285" cy="367285"/>
            </a:xfrm>
            <a:prstGeom prst="ellipse">
              <a:avLst/>
            </a:pr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6" name="Freeform 10">
              <a:extLst>
                <a:ext uri="{FF2B5EF4-FFF2-40B4-BE49-F238E27FC236}">
                  <a16:creationId xmlns:a16="http://schemas.microsoft.com/office/drawing/2014/main" id="{45820459-57D3-E6D5-C255-99F5459BCF9D}"/>
                </a:ext>
              </a:extLst>
            </p:cNvPr>
            <p:cNvSpPr>
              <a:spLocks/>
            </p:cNvSpPr>
            <p:nvPr/>
          </p:nvSpPr>
          <p:spPr bwMode="auto">
            <a:xfrm>
              <a:off x="8470766" y="4045289"/>
              <a:ext cx="264570" cy="308146"/>
            </a:xfrm>
            <a:custGeom>
              <a:avLst/>
              <a:gdLst>
                <a:gd name="T0" fmla="*/ 11 w 289"/>
                <a:gd name="T1" fmla="*/ 60 h 337"/>
                <a:gd name="T2" fmla="*/ 229 w 289"/>
                <a:gd name="T3" fmla="*/ 60 h 337"/>
                <a:gd name="T4" fmla="*/ 229 w 289"/>
                <a:gd name="T5" fmla="*/ 277 h 337"/>
                <a:gd name="T6" fmla="*/ 11 w 289"/>
                <a:gd name="T7" fmla="*/ 277 h 337"/>
                <a:gd name="T8" fmla="*/ 122 w 289"/>
                <a:gd name="T9" fmla="*/ 168 h 337"/>
                <a:gd name="T10" fmla="*/ 0 w 289"/>
                <a:gd name="T11" fmla="*/ 77 h 337"/>
                <a:gd name="T12" fmla="*/ 11 w 289"/>
                <a:gd name="T13" fmla="*/ 60 h 337"/>
              </a:gdLst>
              <a:ahLst/>
              <a:cxnLst>
                <a:cxn ang="0">
                  <a:pos x="T0" y="T1"/>
                </a:cxn>
                <a:cxn ang="0">
                  <a:pos x="T2" y="T3"/>
                </a:cxn>
                <a:cxn ang="0">
                  <a:pos x="T4" y="T5"/>
                </a:cxn>
                <a:cxn ang="0">
                  <a:pos x="T6" y="T7"/>
                </a:cxn>
                <a:cxn ang="0">
                  <a:pos x="T8" y="T9"/>
                </a:cxn>
                <a:cxn ang="0">
                  <a:pos x="T10" y="T11"/>
                </a:cxn>
                <a:cxn ang="0">
                  <a:pos x="T12" y="T13"/>
                </a:cxn>
              </a:cxnLst>
              <a:rect l="0" t="0" r="r" b="b"/>
              <a:pathLst>
                <a:path w="289" h="337">
                  <a:moveTo>
                    <a:pt x="11" y="60"/>
                  </a:moveTo>
                  <a:cubicBezTo>
                    <a:pt x="71" y="0"/>
                    <a:pt x="169" y="0"/>
                    <a:pt x="229" y="60"/>
                  </a:cubicBezTo>
                  <a:cubicBezTo>
                    <a:pt x="289" y="120"/>
                    <a:pt x="289" y="217"/>
                    <a:pt x="229" y="277"/>
                  </a:cubicBezTo>
                  <a:cubicBezTo>
                    <a:pt x="169" y="337"/>
                    <a:pt x="71" y="337"/>
                    <a:pt x="11" y="277"/>
                  </a:cubicBezTo>
                  <a:cubicBezTo>
                    <a:pt x="122" y="168"/>
                    <a:pt x="122" y="168"/>
                    <a:pt x="122" y="168"/>
                  </a:cubicBezTo>
                  <a:cubicBezTo>
                    <a:pt x="0" y="77"/>
                    <a:pt x="0" y="77"/>
                    <a:pt x="0" y="77"/>
                  </a:cubicBezTo>
                  <a:lnTo>
                    <a:pt x="11" y="6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7" name="Rectangle 11">
              <a:extLst>
                <a:ext uri="{FF2B5EF4-FFF2-40B4-BE49-F238E27FC236}">
                  <a16:creationId xmlns:a16="http://schemas.microsoft.com/office/drawing/2014/main" id="{405011C7-B4B0-438F-5A65-149F986B7B6F}"/>
                </a:ext>
              </a:extLst>
            </p:cNvPr>
            <p:cNvSpPr>
              <a:spLocks noChangeArrowheads="1"/>
            </p:cNvSpPr>
            <p:nvPr/>
          </p:nvSpPr>
          <p:spPr bwMode="auto">
            <a:xfrm>
              <a:off x="8523680" y="3934792"/>
              <a:ext cx="115166" cy="4046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8" name="Rectangle 12">
              <a:extLst>
                <a:ext uri="{FF2B5EF4-FFF2-40B4-BE49-F238E27FC236}">
                  <a16:creationId xmlns:a16="http://schemas.microsoft.com/office/drawing/2014/main" id="{E897E9BD-7986-047F-A971-9C03614211B2}"/>
                </a:ext>
              </a:extLst>
            </p:cNvPr>
            <p:cNvSpPr>
              <a:spLocks noChangeArrowheads="1"/>
            </p:cNvSpPr>
            <p:nvPr/>
          </p:nvSpPr>
          <p:spPr bwMode="auto">
            <a:xfrm>
              <a:off x="8573481" y="3973699"/>
              <a:ext cx="10894" cy="42020"/>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9" name="Oval 13">
              <a:extLst>
                <a:ext uri="{FF2B5EF4-FFF2-40B4-BE49-F238E27FC236}">
                  <a16:creationId xmlns:a16="http://schemas.microsoft.com/office/drawing/2014/main" id="{A19C14DF-C999-1A8C-981F-16E03E25A243}"/>
                </a:ext>
              </a:extLst>
            </p:cNvPr>
            <p:cNvSpPr>
              <a:spLocks noChangeArrowheads="1"/>
            </p:cNvSpPr>
            <p:nvPr/>
          </p:nvSpPr>
          <p:spPr bwMode="auto">
            <a:xfrm>
              <a:off x="8562587" y="4180686"/>
              <a:ext cx="37351" cy="37351"/>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80" name="Freeform 14">
              <a:extLst>
                <a:ext uri="{FF2B5EF4-FFF2-40B4-BE49-F238E27FC236}">
                  <a16:creationId xmlns:a16="http://schemas.microsoft.com/office/drawing/2014/main" id="{BBFC6261-CBE4-A3DC-9505-D58654151E94}"/>
                </a:ext>
              </a:extLst>
            </p:cNvPr>
            <p:cNvSpPr>
              <a:spLocks/>
            </p:cNvSpPr>
            <p:nvPr/>
          </p:nvSpPr>
          <p:spPr bwMode="auto">
            <a:xfrm>
              <a:off x="8469209" y="4105984"/>
              <a:ext cx="101159" cy="85596"/>
            </a:xfrm>
            <a:custGeom>
              <a:avLst/>
              <a:gdLst>
                <a:gd name="T0" fmla="*/ 4 w 65"/>
                <a:gd name="T1" fmla="*/ 0 h 55"/>
                <a:gd name="T2" fmla="*/ 0 w 65"/>
                <a:gd name="T3" fmla="*/ 6 h 55"/>
                <a:gd name="T4" fmla="*/ 60 w 65"/>
                <a:gd name="T5" fmla="*/ 55 h 55"/>
                <a:gd name="T6" fmla="*/ 65 w 65"/>
                <a:gd name="T7" fmla="*/ 50 h 55"/>
                <a:gd name="T8" fmla="*/ 4 w 65"/>
                <a:gd name="T9" fmla="*/ 0 h 55"/>
              </a:gdLst>
              <a:ahLst/>
              <a:cxnLst>
                <a:cxn ang="0">
                  <a:pos x="T0" y="T1"/>
                </a:cxn>
                <a:cxn ang="0">
                  <a:pos x="T2" y="T3"/>
                </a:cxn>
                <a:cxn ang="0">
                  <a:pos x="T4" y="T5"/>
                </a:cxn>
                <a:cxn ang="0">
                  <a:pos x="T6" y="T7"/>
                </a:cxn>
                <a:cxn ang="0">
                  <a:pos x="T8" y="T9"/>
                </a:cxn>
              </a:cxnLst>
              <a:rect l="0" t="0" r="r" b="b"/>
              <a:pathLst>
                <a:path w="65" h="55">
                  <a:moveTo>
                    <a:pt x="4" y="0"/>
                  </a:moveTo>
                  <a:lnTo>
                    <a:pt x="0" y="6"/>
                  </a:lnTo>
                  <a:lnTo>
                    <a:pt x="60" y="55"/>
                  </a:lnTo>
                  <a:lnTo>
                    <a:pt x="65" y="50"/>
                  </a:lnTo>
                  <a:lnTo>
                    <a:pt x="4"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81" name="Freeform 15">
              <a:extLst>
                <a:ext uri="{FF2B5EF4-FFF2-40B4-BE49-F238E27FC236}">
                  <a16:creationId xmlns:a16="http://schemas.microsoft.com/office/drawing/2014/main" id="{7BE0D00E-BE28-D424-6281-244826561D70}"/>
                </a:ext>
              </a:extLst>
            </p:cNvPr>
            <p:cNvSpPr>
              <a:spLocks/>
            </p:cNvSpPr>
            <p:nvPr/>
          </p:nvSpPr>
          <p:spPr bwMode="auto">
            <a:xfrm>
              <a:off x="8235765" y="4194693"/>
              <a:ext cx="121391" cy="7781"/>
            </a:xfrm>
            <a:custGeom>
              <a:avLst/>
              <a:gdLst>
                <a:gd name="T0" fmla="*/ 129 w 133"/>
                <a:gd name="T1" fmla="*/ 8 h 8"/>
                <a:gd name="T2" fmla="*/ 4 w 133"/>
                <a:gd name="T3" fmla="*/ 8 h 8"/>
                <a:gd name="T4" fmla="*/ 0 w 133"/>
                <a:gd name="T5" fmla="*/ 4 h 8"/>
                <a:gd name="T6" fmla="*/ 4 w 133"/>
                <a:gd name="T7" fmla="*/ 0 h 8"/>
                <a:gd name="T8" fmla="*/ 129 w 133"/>
                <a:gd name="T9" fmla="*/ 0 h 8"/>
                <a:gd name="T10" fmla="*/ 133 w 133"/>
                <a:gd name="T11" fmla="*/ 4 h 8"/>
                <a:gd name="T12" fmla="*/ 129 w 13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3" h="8">
                  <a:moveTo>
                    <a:pt x="129" y="8"/>
                  </a:moveTo>
                  <a:cubicBezTo>
                    <a:pt x="4" y="8"/>
                    <a:pt x="4" y="8"/>
                    <a:pt x="4" y="8"/>
                  </a:cubicBezTo>
                  <a:cubicBezTo>
                    <a:pt x="2" y="8"/>
                    <a:pt x="0" y="7"/>
                    <a:pt x="0" y="4"/>
                  </a:cubicBezTo>
                  <a:cubicBezTo>
                    <a:pt x="0" y="2"/>
                    <a:pt x="2" y="0"/>
                    <a:pt x="4" y="0"/>
                  </a:cubicBezTo>
                  <a:cubicBezTo>
                    <a:pt x="129" y="0"/>
                    <a:pt x="129" y="0"/>
                    <a:pt x="129" y="0"/>
                  </a:cubicBezTo>
                  <a:cubicBezTo>
                    <a:pt x="131" y="0"/>
                    <a:pt x="133" y="2"/>
                    <a:pt x="133" y="4"/>
                  </a:cubicBezTo>
                  <a:cubicBezTo>
                    <a:pt x="133" y="7"/>
                    <a:pt x="131" y="8"/>
                    <a:pt x="129" y="8"/>
                  </a:cubicBezTo>
                  <a:close/>
                </a:path>
              </a:pathLst>
            </a:custGeom>
            <a:solidFill>
              <a:srgbClr val="0078D4"/>
            </a:solidFill>
            <a:ln w="15875">
              <a:solidFill>
                <a:srgbClr val="0078D4"/>
              </a:solidFill>
              <a:round/>
              <a:headEnd/>
              <a:tailEnd/>
            </a:ln>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82" name="Freeform 16">
              <a:extLst>
                <a:ext uri="{FF2B5EF4-FFF2-40B4-BE49-F238E27FC236}">
                  <a16:creationId xmlns:a16="http://schemas.microsoft.com/office/drawing/2014/main" id="{E13801E9-B714-71F9-7748-4353BC2E1AAC}"/>
                </a:ext>
              </a:extLst>
            </p:cNvPr>
            <p:cNvSpPr>
              <a:spLocks/>
            </p:cNvSpPr>
            <p:nvPr/>
          </p:nvSpPr>
          <p:spPr bwMode="auto">
            <a:xfrm>
              <a:off x="8106593" y="4278732"/>
              <a:ext cx="242782" cy="7781"/>
            </a:xfrm>
            <a:custGeom>
              <a:avLst/>
              <a:gdLst>
                <a:gd name="T0" fmla="*/ 262 w 266"/>
                <a:gd name="T1" fmla="*/ 8 h 8"/>
                <a:gd name="T2" fmla="*/ 4 w 266"/>
                <a:gd name="T3" fmla="*/ 8 h 8"/>
                <a:gd name="T4" fmla="*/ 0 w 266"/>
                <a:gd name="T5" fmla="*/ 4 h 8"/>
                <a:gd name="T6" fmla="*/ 4 w 266"/>
                <a:gd name="T7" fmla="*/ 0 h 8"/>
                <a:gd name="T8" fmla="*/ 262 w 266"/>
                <a:gd name="T9" fmla="*/ 0 h 8"/>
                <a:gd name="T10" fmla="*/ 266 w 266"/>
                <a:gd name="T11" fmla="*/ 4 h 8"/>
                <a:gd name="T12" fmla="*/ 262 w 26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66" h="8">
                  <a:moveTo>
                    <a:pt x="262" y="8"/>
                  </a:moveTo>
                  <a:cubicBezTo>
                    <a:pt x="4" y="8"/>
                    <a:pt x="4" y="8"/>
                    <a:pt x="4" y="8"/>
                  </a:cubicBezTo>
                  <a:cubicBezTo>
                    <a:pt x="2" y="8"/>
                    <a:pt x="0" y="6"/>
                    <a:pt x="0" y="4"/>
                  </a:cubicBezTo>
                  <a:cubicBezTo>
                    <a:pt x="0" y="2"/>
                    <a:pt x="2" y="0"/>
                    <a:pt x="4" y="0"/>
                  </a:cubicBezTo>
                  <a:cubicBezTo>
                    <a:pt x="262" y="0"/>
                    <a:pt x="262" y="0"/>
                    <a:pt x="262" y="0"/>
                  </a:cubicBezTo>
                  <a:cubicBezTo>
                    <a:pt x="264" y="0"/>
                    <a:pt x="266" y="2"/>
                    <a:pt x="266" y="4"/>
                  </a:cubicBezTo>
                  <a:cubicBezTo>
                    <a:pt x="266" y="6"/>
                    <a:pt x="264" y="8"/>
                    <a:pt x="262" y="8"/>
                  </a:cubicBezTo>
                  <a:close/>
                </a:path>
              </a:pathLst>
            </a:custGeom>
            <a:solidFill>
              <a:srgbClr val="0078D4"/>
            </a:solidFill>
            <a:ln w="15875">
              <a:solidFill>
                <a:srgbClr val="0078D4"/>
              </a:solidFill>
              <a:round/>
              <a:headEnd/>
              <a:tailEnd/>
            </a:ln>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83" name="deploy" descr="deploy">
            <a:extLst>
              <a:ext uri="{FF2B5EF4-FFF2-40B4-BE49-F238E27FC236}">
                <a16:creationId xmlns:a16="http://schemas.microsoft.com/office/drawing/2014/main" id="{BAFE8F0D-F89C-B35A-9186-016510B02DDD}"/>
              </a:ext>
            </a:extLst>
          </p:cNvPr>
          <p:cNvGrpSpPr>
            <a:grpSpLocks noChangeAspect="1"/>
          </p:cNvGrpSpPr>
          <p:nvPr/>
        </p:nvGrpSpPr>
        <p:grpSpPr>
          <a:xfrm>
            <a:off x="7271570" y="3222007"/>
            <a:ext cx="685703" cy="631000"/>
            <a:chOff x="9141255" y="2173883"/>
            <a:chExt cx="459946" cy="423254"/>
          </a:xfrm>
        </p:grpSpPr>
        <p:sp>
          <p:nvSpPr>
            <p:cNvPr id="84" name="Freeform 5">
              <a:extLst>
                <a:ext uri="{FF2B5EF4-FFF2-40B4-BE49-F238E27FC236}">
                  <a16:creationId xmlns:a16="http://schemas.microsoft.com/office/drawing/2014/main" id="{9290BEC1-58F0-5D9B-7312-95BAAB21D1F8}"/>
                </a:ext>
              </a:extLst>
            </p:cNvPr>
            <p:cNvSpPr>
              <a:spLocks/>
            </p:cNvSpPr>
            <p:nvPr/>
          </p:nvSpPr>
          <p:spPr bwMode="auto">
            <a:xfrm>
              <a:off x="9285398" y="2475271"/>
              <a:ext cx="315803" cy="121866"/>
            </a:xfrm>
            <a:custGeom>
              <a:avLst/>
              <a:gdLst>
                <a:gd name="T0" fmla="*/ 425 w 425"/>
                <a:gd name="T1" fmla="*/ 125 h 165"/>
                <a:gd name="T2" fmla="*/ 394 w 425"/>
                <a:gd name="T3" fmla="*/ 10 h 165"/>
                <a:gd name="T4" fmla="*/ 389 w 425"/>
                <a:gd name="T5" fmla="*/ 6 h 165"/>
                <a:gd name="T6" fmla="*/ 384 w 425"/>
                <a:gd name="T7" fmla="*/ 9 h 165"/>
                <a:gd name="T8" fmla="*/ 361 w 425"/>
                <a:gd name="T9" fmla="*/ 49 h 165"/>
                <a:gd name="T10" fmla="*/ 295 w 425"/>
                <a:gd name="T11" fmla="*/ 11 h 165"/>
                <a:gd name="T12" fmla="*/ 276 w 425"/>
                <a:gd name="T13" fmla="*/ 0 h 165"/>
                <a:gd name="T14" fmla="*/ 115 w 425"/>
                <a:gd name="T15" fmla="*/ 118 h 165"/>
                <a:gd name="T16" fmla="*/ 20 w 425"/>
                <a:gd name="T17" fmla="*/ 88 h 165"/>
                <a:gd name="T18" fmla="*/ 0 w 425"/>
                <a:gd name="T19" fmla="*/ 100 h 165"/>
                <a:gd name="T20" fmla="*/ 115 w 425"/>
                <a:gd name="T21" fmla="*/ 139 h 165"/>
                <a:gd name="T22" fmla="*/ 252 w 425"/>
                <a:gd name="T23" fmla="*/ 81 h 165"/>
                <a:gd name="T24" fmla="*/ 256 w 425"/>
                <a:gd name="T25" fmla="*/ 77 h 165"/>
                <a:gd name="T26" fmla="*/ 323 w 425"/>
                <a:gd name="T27" fmla="*/ 115 h 165"/>
                <a:gd name="T28" fmla="*/ 299 w 425"/>
                <a:gd name="T29" fmla="*/ 156 h 165"/>
                <a:gd name="T30" fmla="*/ 299 w 425"/>
                <a:gd name="T31" fmla="*/ 162 h 165"/>
                <a:gd name="T32" fmla="*/ 305 w 425"/>
                <a:gd name="T33" fmla="*/ 164 h 165"/>
                <a:gd name="T34" fmla="*/ 419 w 425"/>
                <a:gd name="T35" fmla="*/ 133 h 165"/>
                <a:gd name="T36" fmla="*/ 424 w 425"/>
                <a:gd name="T37" fmla="*/ 130 h 165"/>
                <a:gd name="T38" fmla="*/ 425 w 425"/>
                <a:gd name="T39" fmla="*/ 12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165">
                  <a:moveTo>
                    <a:pt x="425" y="125"/>
                  </a:moveTo>
                  <a:cubicBezTo>
                    <a:pt x="394" y="10"/>
                    <a:pt x="394" y="10"/>
                    <a:pt x="394" y="10"/>
                  </a:cubicBezTo>
                  <a:cubicBezTo>
                    <a:pt x="393" y="7"/>
                    <a:pt x="391" y="6"/>
                    <a:pt x="389" y="6"/>
                  </a:cubicBezTo>
                  <a:cubicBezTo>
                    <a:pt x="388" y="6"/>
                    <a:pt x="385" y="6"/>
                    <a:pt x="384" y="9"/>
                  </a:cubicBezTo>
                  <a:cubicBezTo>
                    <a:pt x="361" y="49"/>
                    <a:pt x="361" y="49"/>
                    <a:pt x="361" y="49"/>
                  </a:cubicBezTo>
                  <a:cubicBezTo>
                    <a:pt x="295" y="11"/>
                    <a:pt x="295" y="11"/>
                    <a:pt x="295" y="11"/>
                  </a:cubicBezTo>
                  <a:cubicBezTo>
                    <a:pt x="276" y="0"/>
                    <a:pt x="276" y="0"/>
                    <a:pt x="276" y="0"/>
                  </a:cubicBezTo>
                  <a:cubicBezTo>
                    <a:pt x="255" y="68"/>
                    <a:pt x="191" y="118"/>
                    <a:pt x="115" y="118"/>
                  </a:cubicBezTo>
                  <a:cubicBezTo>
                    <a:pt x="80" y="118"/>
                    <a:pt x="47" y="107"/>
                    <a:pt x="20" y="88"/>
                  </a:cubicBezTo>
                  <a:cubicBezTo>
                    <a:pt x="0" y="100"/>
                    <a:pt x="0" y="100"/>
                    <a:pt x="0" y="100"/>
                  </a:cubicBezTo>
                  <a:cubicBezTo>
                    <a:pt x="33" y="125"/>
                    <a:pt x="73" y="139"/>
                    <a:pt x="115" y="139"/>
                  </a:cubicBezTo>
                  <a:cubicBezTo>
                    <a:pt x="167" y="139"/>
                    <a:pt x="216" y="119"/>
                    <a:pt x="252" y="81"/>
                  </a:cubicBezTo>
                  <a:cubicBezTo>
                    <a:pt x="256" y="77"/>
                    <a:pt x="256" y="77"/>
                    <a:pt x="256" y="77"/>
                  </a:cubicBezTo>
                  <a:cubicBezTo>
                    <a:pt x="323" y="115"/>
                    <a:pt x="323" y="115"/>
                    <a:pt x="323" y="115"/>
                  </a:cubicBezTo>
                  <a:cubicBezTo>
                    <a:pt x="299" y="156"/>
                    <a:pt x="299" y="156"/>
                    <a:pt x="299" y="156"/>
                  </a:cubicBezTo>
                  <a:cubicBezTo>
                    <a:pt x="297" y="159"/>
                    <a:pt x="299" y="162"/>
                    <a:pt x="299" y="162"/>
                  </a:cubicBezTo>
                  <a:cubicBezTo>
                    <a:pt x="300" y="163"/>
                    <a:pt x="302" y="165"/>
                    <a:pt x="305" y="164"/>
                  </a:cubicBezTo>
                  <a:cubicBezTo>
                    <a:pt x="419" y="133"/>
                    <a:pt x="419" y="133"/>
                    <a:pt x="419" y="133"/>
                  </a:cubicBezTo>
                  <a:cubicBezTo>
                    <a:pt x="421" y="133"/>
                    <a:pt x="423" y="132"/>
                    <a:pt x="424" y="130"/>
                  </a:cubicBezTo>
                  <a:cubicBezTo>
                    <a:pt x="425" y="128"/>
                    <a:pt x="425" y="127"/>
                    <a:pt x="425" y="125"/>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85" name="Freeform 6">
              <a:extLst>
                <a:ext uri="{FF2B5EF4-FFF2-40B4-BE49-F238E27FC236}">
                  <a16:creationId xmlns:a16="http://schemas.microsoft.com/office/drawing/2014/main" id="{D178BFF1-3816-36E1-44AC-DEE608539B85}"/>
                </a:ext>
              </a:extLst>
            </p:cNvPr>
            <p:cNvSpPr>
              <a:spLocks/>
            </p:cNvSpPr>
            <p:nvPr/>
          </p:nvSpPr>
          <p:spPr bwMode="auto">
            <a:xfrm>
              <a:off x="9141255" y="2308853"/>
              <a:ext cx="176902" cy="288284"/>
            </a:xfrm>
            <a:custGeom>
              <a:avLst/>
              <a:gdLst>
                <a:gd name="T0" fmla="*/ 239 w 239"/>
                <a:gd name="T1" fmla="*/ 22 h 388"/>
                <a:gd name="T2" fmla="*/ 239 w 239"/>
                <a:gd name="T3" fmla="*/ 0 h 388"/>
                <a:gd name="T4" fmla="*/ 121 w 239"/>
                <a:gd name="T5" fmla="*/ 174 h 388"/>
                <a:gd name="T6" fmla="*/ 129 w 239"/>
                <a:gd name="T7" fmla="*/ 229 h 388"/>
                <a:gd name="T8" fmla="*/ 130 w 239"/>
                <a:gd name="T9" fmla="*/ 235 h 388"/>
                <a:gd name="T10" fmla="*/ 65 w 239"/>
                <a:gd name="T11" fmla="*/ 273 h 388"/>
                <a:gd name="T12" fmla="*/ 41 w 239"/>
                <a:gd name="T13" fmla="*/ 232 h 388"/>
                <a:gd name="T14" fmla="*/ 37 w 239"/>
                <a:gd name="T15" fmla="*/ 229 h 388"/>
                <a:gd name="T16" fmla="*/ 36 w 239"/>
                <a:gd name="T17" fmla="*/ 229 h 388"/>
                <a:gd name="T18" fmla="*/ 31 w 239"/>
                <a:gd name="T19" fmla="*/ 233 h 388"/>
                <a:gd name="T20" fmla="*/ 0 w 239"/>
                <a:gd name="T21" fmla="*/ 347 h 388"/>
                <a:gd name="T22" fmla="*/ 1 w 239"/>
                <a:gd name="T23" fmla="*/ 353 h 388"/>
                <a:gd name="T24" fmla="*/ 5 w 239"/>
                <a:gd name="T25" fmla="*/ 356 h 388"/>
                <a:gd name="T26" fmla="*/ 120 w 239"/>
                <a:gd name="T27" fmla="*/ 387 h 388"/>
                <a:gd name="T28" fmla="*/ 125 w 239"/>
                <a:gd name="T29" fmla="*/ 385 h 388"/>
                <a:gd name="T30" fmla="*/ 126 w 239"/>
                <a:gd name="T31" fmla="*/ 379 h 388"/>
                <a:gd name="T32" fmla="*/ 103 w 239"/>
                <a:gd name="T33" fmla="*/ 339 h 388"/>
                <a:gd name="T34" fmla="*/ 139 w 239"/>
                <a:gd name="T35" fmla="*/ 318 h 388"/>
                <a:gd name="T36" fmla="*/ 164 w 239"/>
                <a:gd name="T37" fmla="*/ 303 h 388"/>
                <a:gd name="T38" fmla="*/ 188 w 239"/>
                <a:gd name="T39" fmla="*/ 289 h 388"/>
                <a:gd name="T40" fmla="*/ 142 w 239"/>
                <a:gd name="T41" fmla="*/ 174 h 388"/>
                <a:gd name="T42" fmla="*/ 239 w 239"/>
                <a:gd name="T43" fmla="*/ 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 h="388">
                  <a:moveTo>
                    <a:pt x="239" y="22"/>
                  </a:moveTo>
                  <a:cubicBezTo>
                    <a:pt x="239" y="0"/>
                    <a:pt x="239" y="0"/>
                    <a:pt x="239" y="0"/>
                  </a:cubicBezTo>
                  <a:cubicBezTo>
                    <a:pt x="168" y="29"/>
                    <a:pt x="121" y="97"/>
                    <a:pt x="121" y="174"/>
                  </a:cubicBezTo>
                  <a:cubicBezTo>
                    <a:pt x="121" y="193"/>
                    <a:pt x="123" y="211"/>
                    <a:pt x="129" y="229"/>
                  </a:cubicBezTo>
                  <a:cubicBezTo>
                    <a:pt x="130" y="235"/>
                    <a:pt x="130" y="235"/>
                    <a:pt x="130" y="235"/>
                  </a:cubicBezTo>
                  <a:cubicBezTo>
                    <a:pt x="65" y="273"/>
                    <a:pt x="65" y="273"/>
                    <a:pt x="65" y="273"/>
                  </a:cubicBezTo>
                  <a:cubicBezTo>
                    <a:pt x="41" y="232"/>
                    <a:pt x="41" y="232"/>
                    <a:pt x="41" y="232"/>
                  </a:cubicBezTo>
                  <a:cubicBezTo>
                    <a:pt x="40" y="229"/>
                    <a:pt x="38" y="229"/>
                    <a:pt x="37" y="229"/>
                  </a:cubicBezTo>
                  <a:cubicBezTo>
                    <a:pt x="36" y="229"/>
                    <a:pt x="36" y="229"/>
                    <a:pt x="36" y="229"/>
                  </a:cubicBezTo>
                  <a:cubicBezTo>
                    <a:pt x="35" y="229"/>
                    <a:pt x="32" y="230"/>
                    <a:pt x="31" y="233"/>
                  </a:cubicBezTo>
                  <a:cubicBezTo>
                    <a:pt x="0" y="347"/>
                    <a:pt x="0" y="347"/>
                    <a:pt x="0" y="347"/>
                  </a:cubicBezTo>
                  <a:cubicBezTo>
                    <a:pt x="0" y="349"/>
                    <a:pt x="0" y="351"/>
                    <a:pt x="1" y="353"/>
                  </a:cubicBezTo>
                  <a:cubicBezTo>
                    <a:pt x="2" y="355"/>
                    <a:pt x="3" y="356"/>
                    <a:pt x="5" y="356"/>
                  </a:cubicBezTo>
                  <a:cubicBezTo>
                    <a:pt x="120" y="387"/>
                    <a:pt x="120" y="387"/>
                    <a:pt x="120" y="387"/>
                  </a:cubicBezTo>
                  <a:cubicBezTo>
                    <a:pt x="123" y="388"/>
                    <a:pt x="125" y="386"/>
                    <a:pt x="125" y="385"/>
                  </a:cubicBezTo>
                  <a:cubicBezTo>
                    <a:pt x="126" y="384"/>
                    <a:pt x="127" y="382"/>
                    <a:pt x="126" y="379"/>
                  </a:cubicBezTo>
                  <a:cubicBezTo>
                    <a:pt x="103" y="339"/>
                    <a:pt x="103" y="339"/>
                    <a:pt x="103" y="339"/>
                  </a:cubicBezTo>
                  <a:cubicBezTo>
                    <a:pt x="139" y="318"/>
                    <a:pt x="139" y="318"/>
                    <a:pt x="139" y="318"/>
                  </a:cubicBezTo>
                  <a:cubicBezTo>
                    <a:pt x="164" y="303"/>
                    <a:pt x="164" y="303"/>
                    <a:pt x="164" y="303"/>
                  </a:cubicBezTo>
                  <a:cubicBezTo>
                    <a:pt x="188" y="289"/>
                    <a:pt x="188" y="289"/>
                    <a:pt x="188" y="289"/>
                  </a:cubicBezTo>
                  <a:cubicBezTo>
                    <a:pt x="160" y="259"/>
                    <a:pt x="142" y="219"/>
                    <a:pt x="142" y="174"/>
                  </a:cubicBezTo>
                  <a:cubicBezTo>
                    <a:pt x="142" y="107"/>
                    <a:pt x="182" y="49"/>
                    <a:pt x="239" y="22"/>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86" name="Freeform 7">
              <a:extLst>
                <a:ext uri="{FF2B5EF4-FFF2-40B4-BE49-F238E27FC236}">
                  <a16:creationId xmlns:a16="http://schemas.microsoft.com/office/drawing/2014/main" id="{16D8C19F-3247-E1CC-25D5-33DC12901B6E}"/>
                </a:ext>
              </a:extLst>
            </p:cNvPr>
            <p:cNvSpPr>
              <a:spLocks/>
            </p:cNvSpPr>
            <p:nvPr/>
          </p:nvSpPr>
          <p:spPr bwMode="auto">
            <a:xfrm>
              <a:off x="9302433" y="2173883"/>
              <a:ext cx="209662" cy="284353"/>
            </a:xfrm>
            <a:custGeom>
              <a:avLst/>
              <a:gdLst>
                <a:gd name="T0" fmla="*/ 260 w 282"/>
                <a:gd name="T1" fmla="*/ 357 h 384"/>
                <a:gd name="T2" fmla="*/ 260 w 282"/>
                <a:gd name="T3" fmla="*/ 373 h 384"/>
                <a:gd name="T4" fmla="*/ 280 w 282"/>
                <a:gd name="T5" fmla="*/ 384 h 384"/>
                <a:gd name="T6" fmla="*/ 282 w 282"/>
                <a:gd name="T7" fmla="*/ 357 h 384"/>
                <a:gd name="T8" fmla="*/ 136 w 282"/>
                <a:gd name="T9" fmla="*/ 173 h 384"/>
                <a:gd name="T10" fmla="*/ 131 w 282"/>
                <a:gd name="T11" fmla="*/ 172 h 384"/>
                <a:gd name="T12" fmla="*/ 131 w 282"/>
                <a:gd name="T13" fmla="*/ 97 h 384"/>
                <a:gd name="T14" fmla="*/ 176 w 282"/>
                <a:gd name="T15" fmla="*/ 97 h 384"/>
                <a:gd name="T16" fmla="*/ 182 w 282"/>
                <a:gd name="T17" fmla="*/ 93 h 384"/>
                <a:gd name="T18" fmla="*/ 180 w 282"/>
                <a:gd name="T19" fmla="*/ 87 h 384"/>
                <a:gd name="T20" fmla="*/ 96 w 282"/>
                <a:gd name="T21" fmla="*/ 3 h 384"/>
                <a:gd name="T22" fmla="*/ 86 w 282"/>
                <a:gd name="T23" fmla="*/ 3 h 384"/>
                <a:gd name="T24" fmla="*/ 2 w 282"/>
                <a:gd name="T25" fmla="*/ 87 h 384"/>
                <a:gd name="T26" fmla="*/ 1 w 282"/>
                <a:gd name="T27" fmla="*/ 93 h 384"/>
                <a:gd name="T28" fmla="*/ 6 w 282"/>
                <a:gd name="T29" fmla="*/ 97 h 384"/>
                <a:gd name="T30" fmla="*/ 54 w 282"/>
                <a:gd name="T31" fmla="*/ 97 h 384"/>
                <a:gd name="T32" fmla="*/ 54 w 282"/>
                <a:gd name="T33" fmla="*/ 194 h 384"/>
                <a:gd name="T34" fmla="*/ 92 w 282"/>
                <a:gd name="T35" fmla="*/ 189 h 384"/>
                <a:gd name="T36" fmla="*/ 260 w 282"/>
                <a:gd name="T37" fmla="*/ 3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384">
                  <a:moveTo>
                    <a:pt x="260" y="357"/>
                  </a:moveTo>
                  <a:cubicBezTo>
                    <a:pt x="260" y="362"/>
                    <a:pt x="260" y="367"/>
                    <a:pt x="260" y="373"/>
                  </a:cubicBezTo>
                  <a:cubicBezTo>
                    <a:pt x="280" y="384"/>
                    <a:pt x="280" y="384"/>
                    <a:pt x="280" y="384"/>
                  </a:cubicBezTo>
                  <a:cubicBezTo>
                    <a:pt x="281" y="374"/>
                    <a:pt x="282" y="365"/>
                    <a:pt x="282" y="357"/>
                  </a:cubicBezTo>
                  <a:cubicBezTo>
                    <a:pt x="282" y="269"/>
                    <a:pt x="222" y="193"/>
                    <a:pt x="136" y="173"/>
                  </a:cubicBezTo>
                  <a:cubicBezTo>
                    <a:pt x="131" y="172"/>
                    <a:pt x="131" y="172"/>
                    <a:pt x="131" y="172"/>
                  </a:cubicBezTo>
                  <a:cubicBezTo>
                    <a:pt x="131" y="97"/>
                    <a:pt x="131" y="97"/>
                    <a:pt x="131" y="97"/>
                  </a:cubicBezTo>
                  <a:cubicBezTo>
                    <a:pt x="176" y="97"/>
                    <a:pt x="176" y="97"/>
                    <a:pt x="176" y="97"/>
                  </a:cubicBezTo>
                  <a:cubicBezTo>
                    <a:pt x="180" y="97"/>
                    <a:pt x="181" y="94"/>
                    <a:pt x="182" y="93"/>
                  </a:cubicBezTo>
                  <a:cubicBezTo>
                    <a:pt x="182" y="92"/>
                    <a:pt x="183" y="89"/>
                    <a:pt x="180" y="87"/>
                  </a:cubicBezTo>
                  <a:cubicBezTo>
                    <a:pt x="96" y="3"/>
                    <a:pt x="96" y="3"/>
                    <a:pt x="96" y="3"/>
                  </a:cubicBezTo>
                  <a:cubicBezTo>
                    <a:pt x="94" y="0"/>
                    <a:pt x="89" y="0"/>
                    <a:pt x="86" y="3"/>
                  </a:cubicBezTo>
                  <a:cubicBezTo>
                    <a:pt x="2" y="87"/>
                    <a:pt x="2" y="87"/>
                    <a:pt x="2" y="87"/>
                  </a:cubicBezTo>
                  <a:cubicBezTo>
                    <a:pt x="0" y="89"/>
                    <a:pt x="0" y="92"/>
                    <a:pt x="1" y="93"/>
                  </a:cubicBezTo>
                  <a:cubicBezTo>
                    <a:pt x="1" y="94"/>
                    <a:pt x="2" y="97"/>
                    <a:pt x="6" y="97"/>
                  </a:cubicBezTo>
                  <a:cubicBezTo>
                    <a:pt x="54" y="97"/>
                    <a:pt x="54" y="97"/>
                    <a:pt x="54" y="97"/>
                  </a:cubicBezTo>
                  <a:cubicBezTo>
                    <a:pt x="54" y="194"/>
                    <a:pt x="54" y="194"/>
                    <a:pt x="54" y="194"/>
                  </a:cubicBezTo>
                  <a:cubicBezTo>
                    <a:pt x="66" y="191"/>
                    <a:pt x="79" y="189"/>
                    <a:pt x="92" y="189"/>
                  </a:cubicBezTo>
                  <a:cubicBezTo>
                    <a:pt x="185" y="189"/>
                    <a:pt x="260" y="265"/>
                    <a:pt x="260" y="357"/>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87" name="Oval 8">
              <a:extLst>
                <a:ext uri="{FF2B5EF4-FFF2-40B4-BE49-F238E27FC236}">
                  <a16:creationId xmlns:a16="http://schemas.microsoft.com/office/drawing/2014/main" id="{5AFF8AB2-5C19-9203-C610-E0F1DD5C8BB5}"/>
                </a:ext>
              </a:extLst>
            </p:cNvPr>
            <p:cNvSpPr>
              <a:spLocks noChangeArrowheads="1"/>
            </p:cNvSpPr>
            <p:nvPr/>
          </p:nvSpPr>
          <p:spPr bwMode="auto">
            <a:xfrm>
              <a:off x="9324709" y="2392717"/>
              <a:ext cx="93038" cy="91727"/>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ctr" defTabSz="896214"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88" name="built-in high availability" descr="built-in high availability">
            <a:extLst>
              <a:ext uri="{FF2B5EF4-FFF2-40B4-BE49-F238E27FC236}">
                <a16:creationId xmlns:a16="http://schemas.microsoft.com/office/drawing/2014/main" id="{1127DD04-534F-8B20-3A0D-4A28054A1BFA}"/>
              </a:ext>
            </a:extLst>
          </p:cNvPr>
          <p:cNvGrpSpPr>
            <a:grpSpLocks noChangeAspect="1"/>
          </p:cNvGrpSpPr>
          <p:nvPr/>
        </p:nvGrpSpPr>
        <p:grpSpPr bwMode="auto">
          <a:xfrm>
            <a:off x="7273825" y="4352127"/>
            <a:ext cx="683448" cy="685703"/>
            <a:chOff x="988" y="757"/>
            <a:chExt cx="303" cy="304"/>
          </a:xfrm>
        </p:grpSpPr>
        <p:sp>
          <p:nvSpPr>
            <p:cNvPr id="89" name="AutoShape 28">
              <a:extLst>
                <a:ext uri="{FF2B5EF4-FFF2-40B4-BE49-F238E27FC236}">
                  <a16:creationId xmlns:a16="http://schemas.microsoft.com/office/drawing/2014/main" id="{E945FE12-90DC-B709-D2CD-F2F45F0F4AEC}"/>
                </a:ext>
              </a:extLst>
            </p:cNvPr>
            <p:cNvSpPr>
              <a:spLocks noChangeAspect="1" noChangeArrowheads="1" noTextEdit="1"/>
            </p:cNvSpPr>
            <p:nvPr/>
          </p:nvSpPr>
          <p:spPr bwMode="auto">
            <a:xfrm>
              <a:off x="988" y="757"/>
              <a:ext cx="30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Freeform 30">
              <a:extLst>
                <a:ext uri="{FF2B5EF4-FFF2-40B4-BE49-F238E27FC236}">
                  <a16:creationId xmlns:a16="http://schemas.microsoft.com/office/drawing/2014/main" id="{EB899E14-2BF1-3EB1-E135-227F9AD95410}"/>
                </a:ext>
              </a:extLst>
            </p:cNvPr>
            <p:cNvSpPr>
              <a:spLocks/>
            </p:cNvSpPr>
            <p:nvPr/>
          </p:nvSpPr>
          <p:spPr bwMode="auto">
            <a:xfrm>
              <a:off x="1125" y="757"/>
              <a:ext cx="111" cy="70"/>
            </a:xfrm>
            <a:custGeom>
              <a:avLst/>
              <a:gdLst>
                <a:gd name="T0" fmla="*/ 140 w 140"/>
                <a:gd name="T1" fmla="*/ 56 h 89"/>
                <a:gd name="T2" fmla="*/ 107 w 140"/>
                <a:gd name="T3" fmla="*/ 22 h 89"/>
                <a:gd name="T4" fmla="*/ 101 w 140"/>
                <a:gd name="T5" fmla="*/ 23 h 89"/>
                <a:gd name="T6" fmla="*/ 70 w 140"/>
                <a:gd name="T7" fmla="*/ 0 h 89"/>
                <a:gd name="T8" fmla="*/ 37 w 140"/>
                <a:gd name="T9" fmla="*/ 31 h 89"/>
                <a:gd name="T10" fmla="*/ 29 w 140"/>
                <a:gd name="T11" fmla="*/ 30 h 89"/>
                <a:gd name="T12" fmla="*/ 0 w 140"/>
                <a:gd name="T13" fmla="*/ 59 h 89"/>
                <a:gd name="T14" fmla="*/ 25 w 140"/>
                <a:gd name="T15" fmla="*/ 89 h 89"/>
                <a:gd name="T16" fmla="*/ 26 w 140"/>
                <a:gd name="T17" fmla="*/ 89 h 89"/>
                <a:gd name="T18" fmla="*/ 107 w 140"/>
                <a:gd name="T19" fmla="*/ 89 h 89"/>
                <a:gd name="T20" fmla="*/ 140 w 140"/>
                <a:gd name="T21"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89">
                  <a:moveTo>
                    <a:pt x="140" y="56"/>
                  </a:moveTo>
                  <a:cubicBezTo>
                    <a:pt x="140" y="37"/>
                    <a:pt x="125" y="22"/>
                    <a:pt x="107" y="22"/>
                  </a:cubicBezTo>
                  <a:cubicBezTo>
                    <a:pt x="105" y="22"/>
                    <a:pt x="103" y="23"/>
                    <a:pt x="101" y="23"/>
                  </a:cubicBezTo>
                  <a:cubicBezTo>
                    <a:pt x="97" y="10"/>
                    <a:pt x="85" y="0"/>
                    <a:pt x="70" y="0"/>
                  </a:cubicBezTo>
                  <a:cubicBezTo>
                    <a:pt x="52" y="0"/>
                    <a:pt x="38" y="14"/>
                    <a:pt x="37" y="31"/>
                  </a:cubicBezTo>
                  <a:cubicBezTo>
                    <a:pt x="34" y="30"/>
                    <a:pt x="32" y="30"/>
                    <a:pt x="29" y="30"/>
                  </a:cubicBezTo>
                  <a:cubicBezTo>
                    <a:pt x="13" y="30"/>
                    <a:pt x="0" y="43"/>
                    <a:pt x="0" y="59"/>
                  </a:cubicBezTo>
                  <a:cubicBezTo>
                    <a:pt x="0" y="74"/>
                    <a:pt x="10" y="86"/>
                    <a:pt x="25" y="89"/>
                  </a:cubicBezTo>
                  <a:cubicBezTo>
                    <a:pt x="26" y="89"/>
                    <a:pt x="26" y="89"/>
                    <a:pt x="26" y="89"/>
                  </a:cubicBezTo>
                  <a:cubicBezTo>
                    <a:pt x="27" y="89"/>
                    <a:pt x="107" y="89"/>
                    <a:pt x="107" y="89"/>
                  </a:cubicBezTo>
                  <a:cubicBezTo>
                    <a:pt x="125" y="89"/>
                    <a:pt x="140" y="74"/>
                    <a:pt x="140" y="5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1" name="Freeform 31">
              <a:extLst>
                <a:ext uri="{FF2B5EF4-FFF2-40B4-BE49-F238E27FC236}">
                  <a16:creationId xmlns:a16="http://schemas.microsoft.com/office/drawing/2014/main" id="{57EB0DEE-AF9E-482E-DA2F-E8494C415157}"/>
                </a:ext>
              </a:extLst>
            </p:cNvPr>
            <p:cNvSpPr>
              <a:spLocks/>
            </p:cNvSpPr>
            <p:nvPr/>
          </p:nvSpPr>
          <p:spPr bwMode="auto">
            <a:xfrm>
              <a:off x="990" y="996"/>
              <a:ext cx="47" cy="18"/>
            </a:xfrm>
            <a:custGeom>
              <a:avLst/>
              <a:gdLst>
                <a:gd name="T0" fmla="*/ 16 w 59"/>
                <a:gd name="T1" fmla="*/ 21 h 22"/>
                <a:gd name="T2" fmla="*/ 17 w 59"/>
                <a:gd name="T3" fmla="*/ 22 h 22"/>
                <a:gd name="T4" fmla="*/ 59 w 59"/>
                <a:gd name="T5" fmla="*/ 22 h 22"/>
                <a:gd name="T6" fmla="*/ 59 w 59"/>
                <a:gd name="T7" fmla="*/ 14 h 22"/>
                <a:gd name="T8" fmla="*/ 28 w 59"/>
                <a:gd name="T9" fmla="*/ 0 h 22"/>
                <a:gd name="T10" fmla="*/ 0 w 59"/>
                <a:gd name="T11" fmla="*/ 9 h 22"/>
                <a:gd name="T12" fmla="*/ 16 w 59"/>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59" h="22">
                  <a:moveTo>
                    <a:pt x="16" y="21"/>
                  </a:moveTo>
                  <a:cubicBezTo>
                    <a:pt x="17" y="22"/>
                    <a:pt x="17" y="22"/>
                    <a:pt x="17" y="22"/>
                  </a:cubicBezTo>
                  <a:cubicBezTo>
                    <a:pt x="17" y="22"/>
                    <a:pt x="42" y="22"/>
                    <a:pt x="59" y="22"/>
                  </a:cubicBezTo>
                  <a:cubicBezTo>
                    <a:pt x="59" y="14"/>
                    <a:pt x="59" y="14"/>
                    <a:pt x="59" y="14"/>
                  </a:cubicBezTo>
                  <a:cubicBezTo>
                    <a:pt x="58" y="6"/>
                    <a:pt x="45" y="0"/>
                    <a:pt x="28" y="0"/>
                  </a:cubicBezTo>
                  <a:cubicBezTo>
                    <a:pt x="15" y="0"/>
                    <a:pt x="4" y="4"/>
                    <a:pt x="0" y="9"/>
                  </a:cubicBezTo>
                  <a:cubicBezTo>
                    <a:pt x="3" y="16"/>
                    <a:pt x="9" y="20"/>
                    <a:pt x="16" y="2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Freeform 32">
              <a:extLst>
                <a:ext uri="{FF2B5EF4-FFF2-40B4-BE49-F238E27FC236}">
                  <a16:creationId xmlns:a16="http://schemas.microsoft.com/office/drawing/2014/main" id="{F68A0A8D-22D5-9253-DF39-022FE783130C}"/>
                </a:ext>
              </a:extLst>
            </p:cNvPr>
            <p:cNvSpPr>
              <a:spLocks/>
            </p:cNvSpPr>
            <p:nvPr/>
          </p:nvSpPr>
          <p:spPr bwMode="auto">
            <a:xfrm>
              <a:off x="989" y="963"/>
              <a:ext cx="80" cy="51"/>
            </a:xfrm>
            <a:custGeom>
              <a:avLst/>
              <a:gdLst>
                <a:gd name="T0" fmla="*/ 77 w 101"/>
                <a:gd name="T1" fmla="*/ 16 h 64"/>
                <a:gd name="T2" fmla="*/ 73 w 101"/>
                <a:gd name="T3" fmla="*/ 16 h 64"/>
                <a:gd name="T4" fmla="*/ 50 w 101"/>
                <a:gd name="T5" fmla="*/ 0 h 64"/>
                <a:gd name="T6" fmla="*/ 26 w 101"/>
                <a:gd name="T7" fmla="*/ 22 h 64"/>
                <a:gd name="T8" fmla="*/ 21 w 101"/>
                <a:gd name="T9" fmla="*/ 21 h 64"/>
                <a:gd name="T10" fmla="*/ 0 w 101"/>
                <a:gd name="T11" fmla="*/ 39 h 64"/>
                <a:gd name="T12" fmla="*/ 5 w 101"/>
                <a:gd name="T13" fmla="*/ 37 h 64"/>
                <a:gd name="T14" fmla="*/ 30 w 101"/>
                <a:gd name="T15" fmla="*/ 31 h 64"/>
                <a:gd name="T16" fmla="*/ 56 w 101"/>
                <a:gd name="T17" fmla="*/ 37 h 64"/>
                <a:gd name="T18" fmla="*/ 71 w 101"/>
                <a:gd name="T19" fmla="*/ 55 h 64"/>
                <a:gd name="T20" fmla="*/ 71 w 101"/>
                <a:gd name="T21" fmla="*/ 55 h 64"/>
                <a:gd name="T22" fmla="*/ 71 w 101"/>
                <a:gd name="T23" fmla="*/ 56 h 64"/>
                <a:gd name="T24" fmla="*/ 71 w 101"/>
                <a:gd name="T25" fmla="*/ 64 h 64"/>
                <a:gd name="T26" fmla="*/ 77 w 101"/>
                <a:gd name="T27" fmla="*/ 64 h 64"/>
                <a:gd name="T28" fmla="*/ 101 w 101"/>
                <a:gd name="T29" fmla="*/ 40 h 64"/>
                <a:gd name="T30" fmla="*/ 77 w 101"/>
                <a:gd name="T31"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64">
                  <a:moveTo>
                    <a:pt x="77" y="16"/>
                  </a:moveTo>
                  <a:cubicBezTo>
                    <a:pt x="76" y="16"/>
                    <a:pt x="74" y="16"/>
                    <a:pt x="73" y="16"/>
                  </a:cubicBezTo>
                  <a:cubicBezTo>
                    <a:pt x="70" y="7"/>
                    <a:pt x="61" y="0"/>
                    <a:pt x="50" y="0"/>
                  </a:cubicBezTo>
                  <a:cubicBezTo>
                    <a:pt x="38" y="0"/>
                    <a:pt x="27" y="9"/>
                    <a:pt x="26" y="22"/>
                  </a:cubicBezTo>
                  <a:cubicBezTo>
                    <a:pt x="25" y="21"/>
                    <a:pt x="23" y="21"/>
                    <a:pt x="21" y="21"/>
                  </a:cubicBezTo>
                  <a:cubicBezTo>
                    <a:pt x="10" y="21"/>
                    <a:pt x="2" y="29"/>
                    <a:pt x="0" y="39"/>
                  </a:cubicBezTo>
                  <a:cubicBezTo>
                    <a:pt x="2" y="38"/>
                    <a:pt x="3" y="37"/>
                    <a:pt x="5" y="37"/>
                  </a:cubicBezTo>
                  <a:cubicBezTo>
                    <a:pt x="12" y="33"/>
                    <a:pt x="21" y="31"/>
                    <a:pt x="30" y="31"/>
                  </a:cubicBezTo>
                  <a:cubicBezTo>
                    <a:pt x="40" y="31"/>
                    <a:pt x="49" y="33"/>
                    <a:pt x="56" y="37"/>
                  </a:cubicBezTo>
                  <a:cubicBezTo>
                    <a:pt x="65" y="41"/>
                    <a:pt x="70" y="47"/>
                    <a:pt x="71" y="55"/>
                  </a:cubicBezTo>
                  <a:cubicBezTo>
                    <a:pt x="71" y="55"/>
                    <a:pt x="71" y="55"/>
                    <a:pt x="71" y="55"/>
                  </a:cubicBezTo>
                  <a:cubicBezTo>
                    <a:pt x="71" y="56"/>
                    <a:pt x="71" y="56"/>
                    <a:pt x="71" y="56"/>
                  </a:cubicBezTo>
                  <a:cubicBezTo>
                    <a:pt x="71" y="64"/>
                    <a:pt x="71" y="64"/>
                    <a:pt x="71" y="64"/>
                  </a:cubicBezTo>
                  <a:cubicBezTo>
                    <a:pt x="75" y="64"/>
                    <a:pt x="77" y="64"/>
                    <a:pt x="77" y="64"/>
                  </a:cubicBezTo>
                  <a:cubicBezTo>
                    <a:pt x="90" y="63"/>
                    <a:pt x="101" y="53"/>
                    <a:pt x="101" y="40"/>
                  </a:cubicBezTo>
                  <a:cubicBezTo>
                    <a:pt x="101" y="27"/>
                    <a:pt x="90" y="16"/>
                    <a:pt x="77" y="1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3" name="Freeform 33">
              <a:extLst>
                <a:ext uri="{FF2B5EF4-FFF2-40B4-BE49-F238E27FC236}">
                  <a16:creationId xmlns:a16="http://schemas.microsoft.com/office/drawing/2014/main" id="{5C1114B7-417D-227E-F914-22EB479CD199}"/>
                </a:ext>
              </a:extLst>
            </p:cNvPr>
            <p:cNvSpPr>
              <a:spLocks/>
            </p:cNvSpPr>
            <p:nvPr/>
          </p:nvSpPr>
          <p:spPr bwMode="auto">
            <a:xfrm>
              <a:off x="989" y="1033"/>
              <a:ext cx="48" cy="28"/>
            </a:xfrm>
            <a:custGeom>
              <a:avLst/>
              <a:gdLst>
                <a:gd name="T0" fmla="*/ 61 w 61"/>
                <a:gd name="T1" fmla="*/ 0 h 35"/>
                <a:gd name="T2" fmla="*/ 0 w 61"/>
                <a:gd name="T3" fmla="*/ 0 h 35"/>
                <a:gd name="T4" fmla="*/ 0 w 61"/>
                <a:gd name="T5" fmla="*/ 19 h 35"/>
                <a:gd name="T6" fmla="*/ 30 w 61"/>
                <a:gd name="T7" fmla="*/ 35 h 35"/>
                <a:gd name="T8" fmla="*/ 61 w 61"/>
                <a:gd name="T9" fmla="*/ 19 h 35"/>
                <a:gd name="T10" fmla="*/ 61 w 61"/>
                <a:gd name="T11" fmla="*/ 0 h 35"/>
              </a:gdLst>
              <a:ahLst/>
              <a:cxnLst>
                <a:cxn ang="0">
                  <a:pos x="T0" y="T1"/>
                </a:cxn>
                <a:cxn ang="0">
                  <a:pos x="T2" y="T3"/>
                </a:cxn>
                <a:cxn ang="0">
                  <a:pos x="T4" y="T5"/>
                </a:cxn>
                <a:cxn ang="0">
                  <a:pos x="T6" y="T7"/>
                </a:cxn>
                <a:cxn ang="0">
                  <a:pos x="T8" y="T9"/>
                </a:cxn>
                <a:cxn ang="0">
                  <a:pos x="T10" y="T11"/>
                </a:cxn>
              </a:cxnLst>
              <a:rect l="0" t="0" r="r" b="b"/>
              <a:pathLst>
                <a:path w="61" h="35">
                  <a:moveTo>
                    <a:pt x="61" y="0"/>
                  </a:moveTo>
                  <a:cubicBezTo>
                    <a:pt x="0" y="0"/>
                    <a:pt x="0" y="0"/>
                    <a:pt x="0" y="0"/>
                  </a:cubicBezTo>
                  <a:cubicBezTo>
                    <a:pt x="0" y="19"/>
                    <a:pt x="0" y="19"/>
                    <a:pt x="0" y="19"/>
                  </a:cubicBezTo>
                  <a:cubicBezTo>
                    <a:pt x="0" y="28"/>
                    <a:pt x="13" y="35"/>
                    <a:pt x="30" y="35"/>
                  </a:cubicBezTo>
                  <a:cubicBezTo>
                    <a:pt x="47" y="35"/>
                    <a:pt x="61" y="28"/>
                    <a:pt x="61" y="19"/>
                  </a:cubicBezTo>
                  <a:cubicBezTo>
                    <a:pt x="61" y="19"/>
                    <a:pt x="61" y="0"/>
                    <a:pt x="6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Freeform 34">
              <a:extLst>
                <a:ext uri="{FF2B5EF4-FFF2-40B4-BE49-F238E27FC236}">
                  <a16:creationId xmlns:a16="http://schemas.microsoft.com/office/drawing/2014/main" id="{0F40C383-C642-E8D0-0F54-FE3696916B65}"/>
                </a:ext>
              </a:extLst>
            </p:cNvPr>
            <p:cNvSpPr>
              <a:spLocks/>
            </p:cNvSpPr>
            <p:nvPr/>
          </p:nvSpPr>
          <p:spPr bwMode="auto">
            <a:xfrm>
              <a:off x="989" y="1030"/>
              <a:ext cx="48" cy="26"/>
            </a:xfrm>
            <a:custGeom>
              <a:avLst/>
              <a:gdLst>
                <a:gd name="T0" fmla="*/ 61 w 61"/>
                <a:gd name="T1" fmla="*/ 0 h 33"/>
                <a:gd name="T2" fmla="*/ 61 w 61"/>
                <a:gd name="T3" fmla="*/ 18 h 33"/>
                <a:gd name="T4" fmla="*/ 30 w 61"/>
                <a:gd name="T5" fmla="*/ 33 h 33"/>
                <a:gd name="T6" fmla="*/ 0 w 61"/>
                <a:gd name="T7" fmla="*/ 18 h 33"/>
                <a:gd name="T8" fmla="*/ 0 w 61"/>
                <a:gd name="T9" fmla="*/ 0 h 33"/>
                <a:gd name="T10" fmla="*/ 61 w 61"/>
                <a:gd name="T11" fmla="*/ 0 h 33"/>
              </a:gdLst>
              <a:ahLst/>
              <a:cxnLst>
                <a:cxn ang="0">
                  <a:pos x="T0" y="T1"/>
                </a:cxn>
                <a:cxn ang="0">
                  <a:pos x="T2" y="T3"/>
                </a:cxn>
                <a:cxn ang="0">
                  <a:pos x="T4" y="T5"/>
                </a:cxn>
                <a:cxn ang="0">
                  <a:pos x="T6" y="T7"/>
                </a:cxn>
                <a:cxn ang="0">
                  <a:pos x="T8" y="T9"/>
                </a:cxn>
                <a:cxn ang="0">
                  <a:pos x="T10" y="T11"/>
                </a:cxn>
              </a:cxnLst>
              <a:rect l="0" t="0" r="r" b="b"/>
              <a:pathLst>
                <a:path w="61" h="33">
                  <a:moveTo>
                    <a:pt x="61" y="0"/>
                  </a:moveTo>
                  <a:cubicBezTo>
                    <a:pt x="61" y="18"/>
                    <a:pt x="61" y="18"/>
                    <a:pt x="61" y="18"/>
                  </a:cubicBezTo>
                  <a:cubicBezTo>
                    <a:pt x="61" y="26"/>
                    <a:pt x="47" y="33"/>
                    <a:pt x="30" y="33"/>
                  </a:cubicBezTo>
                  <a:cubicBezTo>
                    <a:pt x="13" y="33"/>
                    <a:pt x="0" y="26"/>
                    <a:pt x="0" y="18"/>
                  </a:cubicBezTo>
                  <a:cubicBezTo>
                    <a:pt x="0" y="0"/>
                    <a:pt x="0" y="0"/>
                    <a:pt x="0" y="0"/>
                  </a:cubicBezTo>
                  <a:lnTo>
                    <a:pt x="6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5" name="Freeform 35">
              <a:extLst>
                <a:ext uri="{FF2B5EF4-FFF2-40B4-BE49-F238E27FC236}">
                  <a16:creationId xmlns:a16="http://schemas.microsoft.com/office/drawing/2014/main" id="{8DB70938-0309-9B9B-DF12-40ABC91F558D}"/>
                </a:ext>
              </a:extLst>
            </p:cNvPr>
            <p:cNvSpPr>
              <a:spLocks/>
            </p:cNvSpPr>
            <p:nvPr/>
          </p:nvSpPr>
          <p:spPr bwMode="auto">
            <a:xfrm>
              <a:off x="989" y="1017"/>
              <a:ext cx="48" cy="27"/>
            </a:xfrm>
            <a:custGeom>
              <a:avLst/>
              <a:gdLst>
                <a:gd name="T0" fmla="*/ 61 w 61"/>
                <a:gd name="T1" fmla="*/ 0 h 35"/>
                <a:gd name="T2" fmla="*/ 0 w 61"/>
                <a:gd name="T3" fmla="*/ 0 h 35"/>
                <a:gd name="T4" fmla="*/ 0 w 61"/>
                <a:gd name="T5" fmla="*/ 19 h 35"/>
                <a:gd name="T6" fmla="*/ 30 w 61"/>
                <a:gd name="T7" fmla="*/ 35 h 35"/>
                <a:gd name="T8" fmla="*/ 61 w 61"/>
                <a:gd name="T9" fmla="*/ 19 h 35"/>
                <a:gd name="T10" fmla="*/ 61 w 61"/>
                <a:gd name="T11" fmla="*/ 0 h 35"/>
              </a:gdLst>
              <a:ahLst/>
              <a:cxnLst>
                <a:cxn ang="0">
                  <a:pos x="T0" y="T1"/>
                </a:cxn>
                <a:cxn ang="0">
                  <a:pos x="T2" y="T3"/>
                </a:cxn>
                <a:cxn ang="0">
                  <a:pos x="T4" y="T5"/>
                </a:cxn>
                <a:cxn ang="0">
                  <a:pos x="T6" y="T7"/>
                </a:cxn>
                <a:cxn ang="0">
                  <a:pos x="T8" y="T9"/>
                </a:cxn>
                <a:cxn ang="0">
                  <a:pos x="T10" y="T11"/>
                </a:cxn>
              </a:cxnLst>
              <a:rect l="0" t="0" r="r" b="b"/>
              <a:pathLst>
                <a:path w="61" h="35">
                  <a:moveTo>
                    <a:pt x="61" y="0"/>
                  </a:moveTo>
                  <a:cubicBezTo>
                    <a:pt x="0" y="0"/>
                    <a:pt x="0" y="0"/>
                    <a:pt x="0" y="0"/>
                  </a:cubicBezTo>
                  <a:cubicBezTo>
                    <a:pt x="0" y="19"/>
                    <a:pt x="0" y="19"/>
                    <a:pt x="0" y="19"/>
                  </a:cubicBezTo>
                  <a:cubicBezTo>
                    <a:pt x="0" y="28"/>
                    <a:pt x="13" y="35"/>
                    <a:pt x="30" y="35"/>
                  </a:cubicBezTo>
                  <a:cubicBezTo>
                    <a:pt x="47" y="35"/>
                    <a:pt x="61" y="28"/>
                    <a:pt x="61" y="19"/>
                  </a:cubicBezTo>
                  <a:cubicBezTo>
                    <a:pt x="61" y="19"/>
                    <a:pt x="61" y="0"/>
                    <a:pt x="6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6" name="Freeform 36">
              <a:extLst>
                <a:ext uri="{FF2B5EF4-FFF2-40B4-BE49-F238E27FC236}">
                  <a16:creationId xmlns:a16="http://schemas.microsoft.com/office/drawing/2014/main" id="{425C3AE4-1037-59AA-0B5E-608D7C5D70D5}"/>
                </a:ext>
              </a:extLst>
            </p:cNvPr>
            <p:cNvSpPr>
              <a:spLocks/>
            </p:cNvSpPr>
            <p:nvPr/>
          </p:nvSpPr>
          <p:spPr bwMode="auto">
            <a:xfrm>
              <a:off x="989" y="1007"/>
              <a:ext cx="48" cy="25"/>
            </a:xfrm>
            <a:custGeom>
              <a:avLst/>
              <a:gdLst>
                <a:gd name="T0" fmla="*/ 61 w 61"/>
                <a:gd name="T1" fmla="*/ 0 h 31"/>
                <a:gd name="T2" fmla="*/ 0 w 61"/>
                <a:gd name="T3" fmla="*/ 0 h 31"/>
                <a:gd name="T4" fmla="*/ 0 w 61"/>
                <a:gd name="T5" fmla="*/ 16 h 31"/>
                <a:gd name="T6" fmla="*/ 30 w 61"/>
                <a:gd name="T7" fmla="*/ 31 h 31"/>
                <a:gd name="T8" fmla="*/ 61 w 61"/>
                <a:gd name="T9" fmla="*/ 16 h 31"/>
                <a:gd name="T10" fmla="*/ 61 w 61"/>
                <a:gd name="T11" fmla="*/ 0 h 31"/>
              </a:gdLst>
              <a:ahLst/>
              <a:cxnLst>
                <a:cxn ang="0">
                  <a:pos x="T0" y="T1"/>
                </a:cxn>
                <a:cxn ang="0">
                  <a:pos x="T2" y="T3"/>
                </a:cxn>
                <a:cxn ang="0">
                  <a:pos x="T4" y="T5"/>
                </a:cxn>
                <a:cxn ang="0">
                  <a:pos x="T6" y="T7"/>
                </a:cxn>
                <a:cxn ang="0">
                  <a:pos x="T8" y="T9"/>
                </a:cxn>
                <a:cxn ang="0">
                  <a:pos x="T10" y="T11"/>
                </a:cxn>
              </a:cxnLst>
              <a:rect l="0" t="0" r="r" b="b"/>
              <a:pathLst>
                <a:path w="61" h="31">
                  <a:moveTo>
                    <a:pt x="61" y="0"/>
                  </a:moveTo>
                  <a:cubicBezTo>
                    <a:pt x="0" y="0"/>
                    <a:pt x="0" y="0"/>
                    <a:pt x="0" y="0"/>
                  </a:cubicBezTo>
                  <a:cubicBezTo>
                    <a:pt x="0" y="16"/>
                    <a:pt x="0" y="16"/>
                    <a:pt x="0" y="16"/>
                  </a:cubicBezTo>
                  <a:cubicBezTo>
                    <a:pt x="0" y="24"/>
                    <a:pt x="13" y="31"/>
                    <a:pt x="30" y="31"/>
                  </a:cubicBezTo>
                  <a:cubicBezTo>
                    <a:pt x="47" y="31"/>
                    <a:pt x="61" y="24"/>
                    <a:pt x="61" y="16"/>
                  </a:cubicBezTo>
                  <a:cubicBezTo>
                    <a:pt x="61" y="16"/>
                    <a:pt x="61" y="0"/>
                    <a:pt x="61"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7" name="Oval 37">
              <a:extLst>
                <a:ext uri="{FF2B5EF4-FFF2-40B4-BE49-F238E27FC236}">
                  <a16:creationId xmlns:a16="http://schemas.microsoft.com/office/drawing/2014/main" id="{5A5E68AF-5F62-B1C7-48A7-CDCE85509EAB}"/>
                </a:ext>
              </a:extLst>
            </p:cNvPr>
            <p:cNvSpPr>
              <a:spLocks noChangeArrowheads="1"/>
            </p:cNvSpPr>
            <p:nvPr/>
          </p:nvSpPr>
          <p:spPr bwMode="auto">
            <a:xfrm>
              <a:off x="989" y="996"/>
              <a:ext cx="48" cy="24"/>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Freeform 38">
              <a:extLst>
                <a:ext uri="{FF2B5EF4-FFF2-40B4-BE49-F238E27FC236}">
                  <a16:creationId xmlns:a16="http://schemas.microsoft.com/office/drawing/2014/main" id="{60E237CC-A27D-322F-42AD-5BAD4A5D5615}"/>
                </a:ext>
              </a:extLst>
            </p:cNvPr>
            <p:cNvSpPr>
              <a:spLocks/>
            </p:cNvSpPr>
            <p:nvPr/>
          </p:nvSpPr>
          <p:spPr bwMode="auto">
            <a:xfrm>
              <a:off x="1213" y="996"/>
              <a:ext cx="46" cy="18"/>
            </a:xfrm>
            <a:custGeom>
              <a:avLst/>
              <a:gdLst>
                <a:gd name="T0" fmla="*/ 16 w 59"/>
                <a:gd name="T1" fmla="*/ 21 h 22"/>
                <a:gd name="T2" fmla="*/ 17 w 59"/>
                <a:gd name="T3" fmla="*/ 22 h 22"/>
                <a:gd name="T4" fmla="*/ 59 w 59"/>
                <a:gd name="T5" fmla="*/ 22 h 22"/>
                <a:gd name="T6" fmla="*/ 59 w 59"/>
                <a:gd name="T7" fmla="*/ 14 h 22"/>
                <a:gd name="T8" fmla="*/ 28 w 59"/>
                <a:gd name="T9" fmla="*/ 0 h 22"/>
                <a:gd name="T10" fmla="*/ 0 w 59"/>
                <a:gd name="T11" fmla="*/ 9 h 22"/>
                <a:gd name="T12" fmla="*/ 16 w 59"/>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59" h="22">
                  <a:moveTo>
                    <a:pt x="16" y="21"/>
                  </a:moveTo>
                  <a:cubicBezTo>
                    <a:pt x="17" y="22"/>
                    <a:pt x="17" y="22"/>
                    <a:pt x="17" y="22"/>
                  </a:cubicBezTo>
                  <a:cubicBezTo>
                    <a:pt x="17" y="22"/>
                    <a:pt x="42" y="22"/>
                    <a:pt x="59" y="22"/>
                  </a:cubicBezTo>
                  <a:cubicBezTo>
                    <a:pt x="59" y="14"/>
                    <a:pt x="59" y="14"/>
                    <a:pt x="59" y="14"/>
                  </a:cubicBezTo>
                  <a:cubicBezTo>
                    <a:pt x="58" y="6"/>
                    <a:pt x="45" y="0"/>
                    <a:pt x="28" y="0"/>
                  </a:cubicBezTo>
                  <a:cubicBezTo>
                    <a:pt x="15" y="0"/>
                    <a:pt x="4" y="4"/>
                    <a:pt x="0" y="9"/>
                  </a:cubicBezTo>
                  <a:cubicBezTo>
                    <a:pt x="2" y="16"/>
                    <a:pt x="8" y="20"/>
                    <a:pt x="16" y="2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9" name="Freeform 39">
              <a:extLst>
                <a:ext uri="{FF2B5EF4-FFF2-40B4-BE49-F238E27FC236}">
                  <a16:creationId xmlns:a16="http://schemas.microsoft.com/office/drawing/2014/main" id="{1C52F51C-9FDF-18C1-8564-D7E8DE4006A3}"/>
                </a:ext>
              </a:extLst>
            </p:cNvPr>
            <p:cNvSpPr>
              <a:spLocks/>
            </p:cNvSpPr>
            <p:nvPr/>
          </p:nvSpPr>
          <p:spPr bwMode="auto">
            <a:xfrm>
              <a:off x="1211" y="963"/>
              <a:ext cx="80" cy="51"/>
            </a:xfrm>
            <a:custGeom>
              <a:avLst/>
              <a:gdLst>
                <a:gd name="T0" fmla="*/ 77 w 101"/>
                <a:gd name="T1" fmla="*/ 16 h 64"/>
                <a:gd name="T2" fmla="*/ 73 w 101"/>
                <a:gd name="T3" fmla="*/ 16 h 64"/>
                <a:gd name="T4" fmla="*/ 50 w 101"/>
                <a:gd name="T5" fmla="*/ 0 h 64"/>
                <a:gd name="T6" fmla="*/ 26 w 101"/>
                <a:gd name="T7" fmla="*/ 22 h 64"/>
                <a:gd name="T8" fmla="*/ 21 w 101"/>
                <a:gd name="T9" fmla="*/ 21 h 64"/>
                <a:gd name="T10" fmla="*/ 0 w 101"/>
                <a:gd name="T11" fmla="*/ 39 h 64"/>
                <a:gd name="T12" fmla="*/ 5 w 101"/>
                <a:gd name="T13" fmla="*/ 37 h 64"/>
                <a:gd name="T14" fmla="*/ 30 w 101"/>
                <a:gd name="T15" fmla="*/ 31 h 64"/>
                <a:gd name="T16" fmla="*/ 55 w 101"/>
                <a:gd name="T17" fmla="*/ 37 h 64"/>
                <a:gd name="T18" fmla="*/ 71 w 101"/>
                <a:gd name="T19" fmla="*/ 55 h 64"/>
                <a:gd name="T20" fmla="*/ 71 w 101"/>
                <a:gd name="T21" fmla="*/ 55 h 64"/>
                <a:gd name="T22" fmla="*/ 71 w 101"/>
                <a:gd name="T23" fmla="*/ 56 h 64"/>
                <a:gd name="T24" fmla="*/ 71 w 101"/>
                <a:gd name="T25" fmla="*/ 64 h 64"/>
                <a:gd name="T26" fmla="*/ 77 w 101"/>
                <a:gd name="T27" fmla="*/ 64 h 64"/>
                <a:gd name="T28" fmla="*/ 101 w 101"/>
                <a:gd name="T29" fmla="*/ 40 h 64"/>
                <a:gd name="T30" fmla="*/ 77 w 101"/>
                <a:gd name="T31"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64">
                  <a:moveTo>
                    <a:pt x="77" y="16"/>
                  </a:moveTo>
                  <a:cubicBezTo>
                    <a:pt x="75" y="16"/>
                    <a:pt x="74" y="16"/>
                    <a:pt x="73" y="16"/>
                  </a:cubicBezTo>
                  <a:cubicBezTo>
                    <a:pt x="70" y="7"/>
                    <a:pt x="61" y="0"/>
                    <a:pt x="50" y="0"/>
                  </a:cubicBezTo>
                  <a:cubicBezTo>
                    <a:pt x="38" y="0"/>
                    <a:pt x="27" y="9"/>
                    <a:pt x="26" y="22"/>
                  </a:cubicBezTo>
                  <a:cubicBezTo>
                    <a:pt x="25" y="21"/>
                    <a:pt x="23" y="21"/>
                    <a:pt x="21" y="21"/>
                  </a:cubicBezTo>
                  <a:cubicBezTo>
                    <a:pt x="10" y="21"/>
                    <a:pt x="1" y="29"/>
                    <a:pt x="0" y="39"/>
                  </a:cubicBezTo>
                  <a:cubicBezTo>
                    <a:pt x="1" y="38"/>
                    <a:pt x="3" y="37"/>
                    <a:pt x="5" y="37"/>
                  </a:cubicBezTo>
                  <a:cubicBezTo>
                    <a:pt x="12" y="33"/>
                    <a:pt x="21" y="31"/>
                    <a:pt x="30" y="31"/>
                  </a:cubicBezTo>
                  <a:cubicBezTo>
                    <a:pt x="39" y="31"/>
                    <a:pt x="48" y="33"/>
                    <a:pt x="55" y="37"/>
                  </a:cubicBezTo>
                  <a:cubicBezTo>
                    <a:pt x="64" y="41"/>
                    <a:pt x="70" y="47"/>
                    <a:pt x="71" y="55"/>
                  </a:cubicBezTo>
                  <a:cubicBezTo>
                    <a:pt x="71" y="55"/>
                    <a:pt x="71" y="55"/>
                    <a:pt x="71" y="55"/>
                  </a:cubicBezTo>
                  <a:cubicBezTo>
                    <a:pt x="71" y="56"/>
                    <a:pt x="71" y="56"/>
                    <a:pt x="71" y="56"/>
                  </a:cubicBezTo>
                  <a:cubicBezTo>
                    <a:pt x="71" y="64"/>
                    <a:pt x="71" y="64"/>
                    <a:pt x="71" y="64"/>
                  </a:cubicBezTo>
                  <a:cubicBezTo>
                    <a:pt x="75" y="64"/>
                    <a:pt x="77" y="64"/>
                    <a:pt x="77" y="64"/>
                  </a:cubicBezTo>
                  <a:cubicBezTo>
                    <a:pt x="90" y="63"/>
                    <a:pt x="101" y="53"/>
                    <a:pt x="101" y="40"/>
                  </a:cubicBezTo>
                  <a:cubicBezTo>
                    <a:pt x="101" y="27"/>
                    <a:pt x="90" y="16"/>
                    <a:pt x="77" y="1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0" name="Freeform 40">
              <a:extLst>
                <a:ext uri="{FF2B5EF4-FFF2-40B4-BE49-F238E27FC236}">
                  <a16:creationId xmlns:a16="http://schemas.microsoft.com/office/drawing/2014/main" id="{49CD4931-B777-D143-EBE9-29DE9BEAFB71}"/>
                </a:ext>
              </a:extLst>
            </p:cNvPr>
            <p:cNvSpPr>
              <a:spLocks/>
            </p:cNvSpPr>
            <p:nvPr/>
          </p:nvSpPr>
          <p:spPr bwMode="auto">
            <a:xfrm>
              <a:off x="1211" y="1033"/>
              <a:ext cx="48" cy="28"/>
            </a:xfrm>
            <a:custGeom>
              <a:avLst/>
              <a:gdLst>
                <a:gd name="T0" fmla="*/ 62 w 62"/>
                <a:gd name="T1" fmla="*/ 0 h 35"/>
                <a:gd name="T2" fmla="*/ 0 w 62"/>
                <a:gd name="T3" fmla="*/ 0 h 35"/>
                <a:gd name="T4" fmla="*/ 0 w 62"/>
                <a:gd name="T5" fmla="*/ 19 h 35"/>
                <a:gd name="T6" fmla="*/ 31 w 62"/>
                <a:gd name="T7" fmla="*/ 35 h 35"/>
                <a:gd name="T8" fmla="*/ 62 w 62"/>
                <a:gd name="T9" fmla="*/ 19 h 35"/>
                <a:gd name="T10" fmla="*/ 62 w 62"/>
                <a:gd name="T11" fmla="*/ 0 h 35"/>
              </a:gdLst>
              <a:ahLst/>
              <a:cxnLst>
                <a:cxn ang="0">
                  <a:pos x="T0" y="T1"/>
                </a:cxn>
                <a:cxn ang="0">
                  <a:pos x="T2" y="T3"/>
                </a:cxn>
                <a:cxn ang="0">
                  <a:pos x="T4" y="T5"/>
                </a:cxn>
                <a:cxn ang="0">
                  <a:pos x="T6" y="T7"/>
                </a:cxn>
                <a:cxn ang="0">
                  <a:pos x="T8" y="T9"/>
                </a:cxn>
                <a:cxn ang="0">
                  <a:pos x="T10" y="T11"/>
                </a:cxn>
              </a:cxnLst>
              <a:rect l="0" t="0" r="r" b="b"/>
              <a:pathLst>
                <a:path w="62" h="35">
                  <a:moveTo>
                    <a:pt x="62" y="0"/>
                  </a:moveTo>
                  <a:cubicBezTo>
                    <a:pt x="0" y="0"/>
                    <a:pt x="0" y="0"/>
                    <a:pt x="0" y="0"/>
                  </a:cubicBezTo>
                  <a:cubicBezTo>
                    <a:pt x="0" y="19"/>
                    <a:pt x="0" y="19"/>
                    <a:pt x="0" y="19"/>
                  </a:cubicBezTo>
                  <a:cubicBezTo>
                    <a:pt x="0" y="28"/>
                    <a:pt x="14" y="35"/>
                    <a:pt x="31" y="35"/>
                  </a:cubicBezTo>
                  <a:cubicBezTo>
                    <a:pt x="48" y="35"/>
                    <a:pt x="62" y="28"/>
                    <a:pt x="62" y="19"/>
                  </a:cubicBezTo>
                  <a:cubicBezTo>
                    <a:pt x="62" y="19"/>
                    <a:pt x="62" y="0"/>
                    <a:pt x="62"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1" name="Freeform 41">
              <a:extLst>
                <a:ext uri="{FF2B5EF4-FFF2-40B4-BE49-F238E27FC236}">
                  <a16:creationId xmlns:a16="http://schemas.microsoft.com/office/drawing/2014/main" id="{B1F3EB55-BA88-365D-4A5D-10A6A5CDC904}"/>
                </a:ext>
              </a:extLst>
            </p:cNvPr>
            <p:cNvSpPr>
              <a:spLocks/>
            </p:cNvSpPr>
            <p:nvPr/>
          </p:nvSpPr>
          <p:spPr bwMode="auto">
            <a:xfrm>
              <a:off x="1211" y="1030"/>
              <a:ext cx="48" cy="26"/>
            </a:xfrm>
            <a:custGeom>
              <a:avLst/>
              <a:gdLst>
                <a:gd name="T0" fmla="*/ 62 w 62"/>
                <a:gd name="T1" fmla="*/ 0 h 33"/>
                <a:gd name="T2" fmla="*/ 62 w 62"/>
                <a:gd name="T3" fmla="*/ 18 h 33"/>
                <a:gd name="T4" fmla="*/ 31 w 62"/>
                <a:gd name="T5" fmla="*/ 33 h 33"/>
                <a:gd name="T6" fmla="*/ 0 w 62"/>
                <a:gd name="T7" fmla="*/ 18 h 33"/>
                <a:gd name="T8" fmla="*/ 0 w 62"/>
                <a:gd name="T9" fmla="*/ 0 h 33"/>
                <a:gd name="T10" fmla="*/ 62 w 62"/>
                <a:gd name="T11" fmla="*/ 0 h 33"/>
              </a:gdLst>
              <a:ahLst/>
              <a:cxnLst>
                <a:cxn ang="0">
                  <a:pos x="T0" y="T1"/>
                </a:cxn>
                <a:cxn ang="0">
                  <a:pos x="T2" y="T3"/>
                </a:cxn>
                <a:cxn ang="0">
                  <a:pos x="T4" y="T5"/>
                </a:cxn>
                <a:cxn ang="0">
                  <a:pos x="T6" y="T7"/>
                </a:cxn>
                <a:cxn ang="0">
                  <a:pos x="T8" y="T9"/>
                </a:cxn>
                <a:cxn ang="0">
                  <a:pos x="T10" y="T11"/>
                </a:cxn>
              </a:cxnLst>
              <a:rect l="0" t="0" r="r" b="b"/>
              <a:pathLst>
                <a:path w="62" h="33">
                  <a:moveTo>
                    <a:pt x="62" y="0"/>
                  </a:moveTo>
                  <a:cubicBezTo>
                    <a:pt x="62" y="18"/>
                    <a:pt x="62" y="18"/>
                    <a:pt x="62" y="18"/>
                  </a:cubicBezTo>
                  <a:cubicBezTo>
                    <a:pt x="62" y="26"/>
                    <a:pt x="48" y="33"/>
                    <a:pt x="31" y="33"/>
                  </a:cubicBezTo>
                  <a:cubicBezTo>
                    <a:pt x="14" y="33"/>
                    <a:pt x="0" y="26"/>
                    <a:pt x="0" y="18"/>
                  </a:cubicBezTo>
                  <a:cubicBezTo>
                    <a:pt x="0" y="0"/>
                    <a:pt x="0" y="0"/>
                    <a:pt x="0" y="0"/>
                  </a:cubicBezTo>
                  <a:lnTo>
                    <a:pt x="6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2" name="Freeform 42">
              <a:extLst>
                <a:ext uri="{FF2B5EF4-FFF2-40B4-BE49-F238E27FC236}">
                  <a16:creationId xmlns:a16="http://schemas.microsoft.com/office/drawing/2014/main" id="{AD674699-FCA8-A3D8-9929-46A4866558BA}"/>
                </a:ext>
              </a:extLst>
            </p:cNvPr>
            <p:cNvSpPr>
              <a:spLocks/>
            </p:cNvSpPr>
            <p:nvPr/>
          </p:nvSpPr>
          <p:spPr bwMode="auto">
            <a:xfrm>
              <a:off x="1211" y="1017"/>
              <a:ext cx="48" cy="27"/>
            </a:xfrm>
            <a:custGeom>
              <a:avLst/>
              <a:gdLst>
                <a:gd name="T0" fmla="*/ 62 w 62"/>
                <a:gd name="T1" fmla="*/ 0 h 35"/>
                <a:gd name="T2" fmla="*/ 0 w 62"/>
                <a:gd name="T3" fmla="*/ 0 h 35"/>
                <a:gd name="T4" fmla="*/ 0 w 62"/>
                <a:gd name="T5" fmla="*/ 19 h 35"/>
                <a:gd name="T6" fmla="*/ 31 w 62"/>
                <a:gd name="T7" fmla="*/ 35 h 35"/>
                <a:gd name="T8" fmla="*/ 62 w 62"/>
                <a:gd name="T9" fmla="*/ 19 h 35"/>
                <a:gd name="T10" fmla="*/ 62 w 62"/>
                <a:gd name="T11" fmla="*/ 0 h 35"/>
              </a:gdLst>
              <a:ahLst/>
              <a:cxnLst>
                <a:cxn ang="0">
                  <a:pos x="T0" y="T1"/>
                </a:cxn>
                <a:cxn ang="0">
                  <a:pos x="T2" y="T3"/>
                </a:cxn>
                <a:cxn ang="0">
                  <a:pos x="T4" y="T5"/>
                </a:cxn>
                <a:cxn ang="0">
                  <a:pos x="T6" y="T7"/>
                </a:cxn>
                <a:cxn ang="0">
                  <a:pos x="T8" y="T9"/>
                </a:cxn>
                <a:cxn ang="0">
                  <a:pos x="T10" y="T11"/>
                </a:cxn>
              </a:cxnLst>
              <a:rect l="0" t="0" r="r" b="b"/>
              <a:pathLst>
                <a:path w="62" h="35">
                  <a:moveTo>
                    <a:pt x="62" y="0"/>
                  </a:moveTo>
                  <a:cubicBezTo>
                    <a:pt x="0" y="0"/>
                    <a:pt x="0" y="0"/>
                    <a:pt x="0" y="0"/>
                  </a:cubicBezTo>
                  <a:cubicBezTo>
                    <a:pt x="0" y="19"/>
                    <a:pt x="0" y="19"/>
                    <a:pt x="0" y="19"/>
                  </a:cubicBezTo>
                  <a:cubicBezTo>
                    <a:pt x="0" y="28"/>
                    <a:pt x="14" y="35"/>
                    <a:pt x="31" y="35"/>
                  </a:cubicBezTo>
                  <a:cubicBezTo>
                    <a:pt x="48" y="35"/>
                    <a:pt x="62" y="28"/>
                    <a:pt x="62" y="19"/>
                  </a:cubicBezTo>
                  <a:cubicBezTo>
                    <a:pt x="62" y="19"/>
                    <a:pt x="62" y="0"/>
                    <a:pt x="62"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3" name="Freeform 43">
              <a:extLst>
                <a:ext uri="{FF2B5EF4-FFF2-40B4-BE49-F238E27FC236}">
                  <a16:creationId xmlns:a16="http://schemas.microsoft.com/office/drawing/2014/main" id="{D3AA208F-4857-E0A7-978C-852E4F34D139}"/>
                </a:ext>
              </a:extLst>
            </p:cNvPr>
            <p:cNvSpPr>
              <a:spLocks/>
            </p:cNvSpPr>
            <p:nvPr/>
          </p:nvSpPr>
          <p:spPr bwMode="auto">
            <a:xfrm>
              <a:off x="1211" y="1007"/>
              <a:ext cx="48" cy="25"/>
            </a:xfrm>
            <a:custGeom>
              <a:avLst/>
              <a:gdLst>
                <a:gd name="T0" fmla="*/ 62 w 62"/>
                <a:gd name="T1" fmla="*/ 0 h 31"/>
                <a:gd name="T2" fmla="*/ 0 w 62"/>
                <a:gd name="T3" fmla="*/ 0 h 31"/>
                <a:gd name="T4" fmla="*/ 0 w 62"/>
                <a:gd name="T5" fmla="*/ 16 h 31"/>
                <a:gd name="T6" fmla="*/ 31 w 62"/>
                <a:gd name="T7" fmla="*/ 31 h 31"/>
                <a:gd name="T8" fmla="*/ 62 w 62"/>
                <a:gd name="T9" fmla="*/ 16 h 31"/>
                <a:gd name="T10" fmla="*/ 62 w 62"/>
                <a:gd name="T11" fmla="*/ 0 h 31"/>
              </a:gdLst>
              <a:ahLst/>
              <a:cxnLst>
                <a:cxn ang="0">
                  <a:pos x="T0" y="T1"/>
                </a:cxn>
                <a:cxn ang="0">
                  <a:pos x="T2" y="T3"/>
                </a:cxn>
                <a:cxn ang="0">
                  <a:pos x="T4" y="T5"/>
                </a:cxn>
                <a:cxn ang="0">
                  <a:pos x="T6" y="T7"/>
                </a:cxn>
                <a:cxn ang="0">
                  <a:pos x="T8" y="T9"/>
                </a:cxn>
                <a:cxn ang="0">
                  <a:pos x="T10" y="T11"/>
                </a:cxn>
              </a:cxnLst>
              <a:rect l="0" t="0" r="r" b="b"/>
              <a:pathLst>
                <a:path w="62" h="31">
                  <a:moveTo>
                    <a:pt x="62" y="0"/>
                  </a:moveTo>
                  <a:cubicBezTo>
                    <a:pt x="0" y="0"/>
                    <a:pt x="0" y="0"/>
                    <a:pt x="0" y="0"/>
                  </a:cubicBezTo>
                  <a:cubicBezTo>
                    <a:pt x="0" y="16"/>
                    <a:pt x="0" y="16"/>
                    <a:pt x="0" y="16"/>
                  </a:cubicBezTo>
                  <a:cubicBezTo>
                    <a:pt x="0" y="24"/>
                    <a:pt x="14" y="31"/>
                    <a:pt x="31" y="31"/>
                  </a:cubicBezTo>
                  <a:cubicBezTo>
                    <a:pt x="48" y="31"/>
                    <a:pt x="62" y="24"/>
                    <a:pt x="62" y="16"/>
                  </a:cubicBezTo>
                  <a:cubicBezTo>
                    <a:pt x="62" y="16"/>
                    <a:pt x="62" y="0"/>
                    <a:pt x="62"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4" name="Oval 44">
              <a:extLst>
                <a:ext uri="{FF2B5EF4-FFF2-40B4-BE49-F238E27FC236}">
                  <a16:creationId xmlns:a16="http://schemas.microsoft.com/office/drawing/2014/main" id="{43B4313C-3B15-4804-EA98-2E7E9CC15817}"/>
                </a:ext>
              </a:extLst>
            </p:cNvPr>
            <p:cNvSpPr>
              <a:spLocks noChangeArrowheads="1"/>
            </p:cNvSpPr>
            <p:nvPr/>
          </p:nvSpPr>
          <p:spPr bwMode="auto">
            <a:xfrm>
              <a:off x="1211" y="996"/>
              <a:ext cx="48" cy="24"/>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5" name="Freeform 45">
              <a:extLst>
                <a:ext uri="{FF2B5EF4-FFF2-40B4-BE49-F238E27FC236}">
                  <a16:creationId xmlns:a16="http://schemas.microsoft.com/office/drawing/2014/main" id="{D805959E-3226-AA9D-8B78-1881D6569425}"/>
                </a:ext>
              </a:extLst>
            </p:cNvPr>
            <p:cNvSpPr>
              <a:spLocks/>
            </p:cNvSpPr>
            <p:nvPr/>
          </p:nvSpPr>
          <p:spPr bwMode="auto">
            <a:xfrm>
              <a:off x="1102" y="996"/>
              <a:ext cx="46" cy="18"/>
            </a:xfrm>
            <a:custGeom>
              <a:avLst/>
              <a:gdLst>
                <a:gd name="T0" fmla="*/ 16 w 59"/>
                <a:gd name="T1" fmla="*/ 21 h 22"/>
                <a:gd name="T2" fmla="*/ 17 w 59"/>
                <a:gd name="T3" fmla="*/ 22 h 22"/>
                <a:gd name="T4" fmla="*/ 59 w 59"/>
                <a:gd name="T5" fmla="*/ 22 h 22"/>
                <a:gd name="T6" fmla="*/ 59 w 59"/>
                <a:gd name="T7" fmla="*/ 14 h 22"/>
                <a:gd name="T8" fmla="*/ 28 w 59"/>
                <a:gd name="T9" fmla="*/ 0 h 22"/>
                <a:gd name="T10" fmla="*/ 0 w 59"/>
                <a:gd name="T11" fmla="*/ 9 h 22"/>
                <a:gd name="T12" fmla="*/ 16 w 59"/>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59" h="22">
                  <a:moveTo>
                    <a:pt x="16" y="21"/>
                  </a:moveTo>
                  <a:cubicBezTo>
                    <a:pt x="17" y="22"/>
                    <a:pt x="17" y="22"/>
                    <a:pt x="17" y="22"/>
                  </a:cubicBezTo>
                  <a:cubicBezTo>
                    <a:pt x="17" y="22"/>
                    <a:pt x="42" y="22"/>
                    <a:pt x="59" y="22"/>
                  </a:cubicBezTo>
                  <a:cubicBezTo>
                    <a:pt x="59" y="14"/>
                    <a:pt x="59" y="14"/>
                    <a:pt x="59" y="14"/>
                  </a:cubicBezTo>
                  <a:cubicBezTo>
                    <a:pt x="58" y="6"/>
                    <a:pt x="45" y="0"/>
                    <a:pt x="28" y="0"/>
                  </a:cubicBezTo>
                  <a:cubicBezTo>
                    <a:pt x="15" y="0"/>
                    <a:pt x="4" y="4"/>
                    <a:pt x="0" y="9"/>
                  </a:cubicBezTo>
                  <a:cubicBezTo>
                    <a:pt x="3" y="16"/>
                    <a:pt x="8" y="20"/>
                    <a:pt x="16" y="2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6" name="Freeform 46">
              <a:extLst>
                <a:ext uri="{FF2B5EF4-FFF2-40B4-BE49-F238E27FC236}">
                  <a16:creationId xmlns:a16="http://schemas.microsoft.com/office/drawing/2014/main" id="{7F930F84-7141-E8D8-EF06-C301942078D0}"/>
                </a:ext>
              </a:extLst>
            </p:cNvPr>
            <p:cNvSpPr>
              <a:spLocks/>
            </p:cNvSpPr>
            <p:nvPr/>
          </p:nvSpPr>
          <p:spPr bwMode="auto">
            <a:xfrm>
              <a:off x="1100" y="963"/>
              <a:ext cx="80" cy="51"/>
            </a:xfrm>
            <a:custGeom>
              <a:avLst/>
              <a:gdLst>
                <a:gd name="T0" fmla="*/ 77 w 101"/>
                <a:gd name="T1" fmla="*/ 16 h 64"/>
                <a:gd name="T2" fmla="*/ 73 w 101"/>
                <a:gd name="T3" fmla="*/ 16 h 64"/>
                <a:gd name="T4" fmla="*/ 50 w 101"/>
                <a:gd name="T5" fmla="*/ 0 h 64"/>
                <a:gd name="T6" fmla="*/ 26 w 101"/>
                <a:gd name="T7" fmla="*/ 22 h 64"/>
                <a:gd name="T8" fmla="*/ 21 w 101"/>
                <a:gd name="T9" fmla="*/ 21 h 64"/>
                <a:gd name="T10" fmla="*/ 0 w 101"/>
                <a:gd name="T11" fmla="*/ 39 h 64"/>
                <a:gd name="T12" fmla="*/ 5 w 101"/>
                <a:gd name="T13" fmla="*/ 37 h 64"/>
                <a:gd name="T14" fmla="*/ 30 w 101"/>
                <a:gd name="T15" fmla="*/ 31 h 64"/>
                <a:gd name="T16" fmla="*/ 56 w 101"/>
                <a:gd name="T17" fmla="*/ 37 h 64"/>
                <a:gd name="T18" fmla="*/ 71 w 101"/>
                <a:gd name="T19" fmla="*/ 55 h 64"/>
                <a:gd name="T20" fmla="*/ 71 w 101"/>
                <a:gd name="T21" fmla="*/ 55 h 64"/>
                <a:gd name="T22" fmla="*/ 71 w 101"/>
                <a:gd name="T23" fmla="*/ 56 h 64"/>
                <a:gd name="T24" fmla="*/ 71 w 101"/>
                <a:gd name="T25" fmla="*/ 64 h 64"/>
                <a:gd name="T26" fmla="*/ 77 w 101"/>
                <a:gd name="T27" fmla="*/ 64 h 64"/>
                <a:gd name="T28" fmla="*/ 101 w 101"/>
                <a:gd name="T29" fmla="*/ 40 h 64"/>
                <a:gd name="T30" fmla="*/ 77 w 101"/>
                <a:gd name="T31"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64">
                  <a:moveTo>
                    <a:pt x="77" y="16"/>
                  </a:moveTo>
                  <a:cubicBezTo>
                    <a:pt x="76" y="16"/>
                    <a:pt x="74" y="16"/>
                    <a:pt x="73" y="16"/>
                  </a:cubicBezTo>
                  <a:cubicBezTo>
                    <a:pt x="70" y="7"/>
                    <a:pt x="61" y="0"/>
                    <a:pt x="50" y="0"/>
                  </a:cubicBezTo>
                  <a:cubicBezTo>
                    <a:pt x="38" y="0"/>
                    <a:pt x="27" y="9"/>
                    <a:pt x="26" y="22"/>
                  </a:cubicBezTo>
                  <a:cubicBezTo>
                    <a:pt x="25" y="21"/>
                    <a:pt x="23" y="21"/>
                    <a:pt x="21" y="21"/>
                  </a:cubicBezTo>
                  <a:cubicBezTo>
                    <a:pt x="10" y="21"/>
                    <a:pt x="1" y="29"/>
                    <a:pt x="0" y="39"/>
                  </a:cubicBezTo>
                  <a:cubicBezTo>
                    <a:pt x="1" y="38"/>
                    <a:pt x="3" y="37"/>
                    <a:pt x="5" y="37"/>
                  </a:cubicBezTo>
                  <a:cubicBezTo>
                    <a:pt x="12" y="33"/>
                    <a:pt x="21" y="31"/>
                    <a:pt x="30" y="31"/>
                  </a:cubicBezTo>
                  <a:cubicBezTo>
                    <a:pt x="40" y="31"/>
                    <a:pt x="49" y="33"/>
                    <a:pt x="56" y="37"/>
                  </a:cubicBezTo>
                  <a:cubicBezTo>
                    <a:pt x="64" y="41"/>
                    <a:pt x="70" y="47"/>
                    <a:pt x="71" y="55"/>
                  </a:cubicBezTo>
                  <a:cubicBezTo>
                    <a:pt x="71" y="55"/>
                    <a:pt x="71" y="55"/>
                    <a:pt x="71" y="55"/>
                  </a:cubicBezTo>
                  <a:cubicBezTo>
                    <a:pt x="71" y="56"/>
                    <a:pt x="71" y="56"/>
                    <a:pt x="71" y="56"/>
                  </a:cubicBezTo>
                  <a:cubicBezTo>
                    <a:pt x="71" y="64"/>
                    <a:pt x="71" y="64"/>
                    <a:pt x="71" y="64"/>
                  </a:cubicBezTo>
                  <a:cubicBezTo>
                    <a:pt x="75" y="64"/>
                    <a:pt x="77" y="64"/>
                    <a:pt x="77" y="64"/>
                  </a:cubicBezTo>
                  <a:cubicBezTo>
                    <a:pt x="90" y="64"/>
                    <a:pt x="101" y="53"/>
                    <a:pt x="101" y="40"/>
                  </a:cubicBezTo>
                  <a:cubicBezTo>
                    <a:pt x="101" y="27"/>
                    <a:pt x="90" y="16"/>
                    <a:pt x="77" y="1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7" name="Freeform 47">
              <a:extLst>
                <a:ext uri="{FF2B5EF4-FFF2-40B4-BE49-F238E27FC236}">
                  <a16:creationId xmlns:a16="http://schemas.microsoft.com/office/drawing/2014/main" id="{1F7ED7E2-9D29-6F75-B184-8C16D4D00CC9}"/>
                </a:ext>
              </a:extLst>
            </p:cNvPr>
            <p:cNvSpPr>
              <a:spLocks/>
            </p:cNvSpPr>
            <p:nvPr/>
          </p:nvSpPr>
          <p:spPr bwMode="auto">
            <a:xfrm>
              <a:off x="1100" y="1033"/>
              <a:ext cx="48" cy="28"/>
            </a:xfrm>
            <a:custGeom>
              <a:avLst/>
              <a:gdLst>
                <a:gd name="T0" fmla="*/ 61 w 61"/>
                <a:gd name="T1" fmla="*/ 0 h 35"/>
                <a:gd name="T2" fmla="*/ 0 w 61"/>
                <a:gd name="T3" fmla="*/ 0 h 35"/>
                <a:gd name="T4" fmla="*/ 0 w 61"/>
                <a:gd name="T5" fmla="*/ 19 h 35"/>
                <a:gd name="T6" fmla="*/ 30 w 61"/>
                <a:gd name="T7" fmla="*/ 35 h 35"/>
                <a:gd name="T8" fmla="*/ 61 w 61"/>
                <a:gd name="T9" fmla="*/ 19 h 35"/>
                <a:gd name="T10" fmla="*/ 61 w 61"/>
                <a:gd name="T11" fmla="*/ 0 h 35"/>
              </a:gdLst>
              <a:ahLst/>
              <a:cxnLst>
                <a:cxn ang="0">
                  <a:pos x="T0" y="T1"/>
                </a:cxn>
                <a:cxn ang="0">
                  <a:pos x="T2" y="T3"/>
                </a:cxn>
                <a:cxn ang="0">
                  <a:pos x="T4" y="T5"/>
                </a:cxn>
                <a:cxn ang="0">
                  <a:pos x="T6" y="T7"/>
                </a:cxn>
                <a:cxn ang="0">
                  <a:pos x="T8" y="T9"/>
                </a:cxn>
                <a:cxn ang="0">
                  <a:pos x="T10" y="T11"/>
                </a:cxn>
              </a:cxnLst>
              <a:rect l="0" t="0" r="r" b="b"/>
              <a:pathLst>
                <a:path w="61" h="35">
                  <a:moveTo>
                    <a:pt x="61" y="0"/>
                  </a:moveTo>
                  <a:cubicBezTo>
                    <a:pt x="0" y="0"/>
                    <a:pt x="0" y="0"/>
                    <a:pt x="0" y="0"/>
                  </a:cubicBezTo>
                  <a:cubicBezTo>
                    <a:pt x="0" y="19"/>
                    <a:pt x="0" y="19"/>
                    <a:pt x="0" y="19"/>
                  </a:cubicBezTo>
                  <a:cubicBezTo>
                    <a:pt x="0" y="28"/>
                    <a:pt x="13" y="35"/>
                    <a:pt x="30" y="35"/>
                  </a:cubicBezTo>
                  <a:cubicBezTo>
                    <a:pt x="47" y="35"/>
                    <a:pt x="61" y="28"/>
                    <a:pt x="61" y="19"/>
                  </a:cubicBezTo>
                  <a:cubicBezTo>
                    <a:pt x="61" y="19"/>
                    <a:pt x="61" y="0"/>
                    <a:pt x="6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8" name="Freeform 48">
              <a:extLst>
                <a:ext uri="{FF2B5EF4-FFF2-40B4-BE49-F238E27FC236}">
                  <a16:creationId xmlns:a16="http://schemas.microsoft.com/office/drawing/2014/main" id="{C42C033E-83F1-F32D-15E3-7028A1E26DAE}"/>
                </a:ext>
              </a:extLst>
            </p:cNvPr>
            <p:cNvSpPr>
              <a:spLocks/>
            </p:cNvSpPr>
            <p:nvPr/>
          </p:nvSpPr>
          <p:spPr bwMode="auto">
            <a:xfrm>
              <a:off x="1100" y="1030"/>
              <a:ext cx="48" cy="26"/>
            </a:xfrm>
            <a:custGeom>
              <a:avLst/>
              <a:gdLst>
                <a:gd name="T0" fmla="*/ 61 w 61"/>
                <a:gd name="T1" fmla="*/ 0 h 33"/>
                <a:gd name="T2" fmla="*/ 61 w 61"/>
                <a:gd name="T3" fmla="*/ 18 h 33"/>
                <a:gd name="T4" fmla="*/ 30 w 61"/>
                <a:gd name="T5" fmla="*/ 33 h 33"/>
                <a:gd name="T6" fmla="*/ 0 w 61"/>
                <a:gd name="T7" fmla="*/ 18 h 33"/>
                <a:gd name="T8" fmla="*/ 0 w 61"/>
                <a:gd name="T9" fmla="*/ 0 h 33"/>
                <a:gd name="T10" fmla="*/ 61 w 61"/>
                <a:gd name="T11" fmla="*/ 0 h 33"/>
              </a:gdLst>
              <a:ahLst/>
              <a:cxnLst>
                <a:cxn ang="0">
                  <a:pos x="T0" y="T1"/>
                </a:cxn>
                <a:cxn ang="0">
                  <a:pos x="T2" y="T3"/>
                </a:cxn>
                <a:cxn ang="0">
                  <a:pos x="T4" y="T5"/>
                </a:cxn>
                <a:cxn ang="0">
                  <a:pos x="T6" y="T7"/>
                </a:cxn>
                <a:cxn ang="0">
                  <a:pos x="T8" y="T9"/>
                </a:cxn>
                <a:cxn ang="0">
                  <a:pos x="T10" y="T11"/>
                </a:cxn>
              </a:cxnLst>
              <a:rect l="0" t="0" r="r" b="b"/>
              <a:pathLst>
                <a:path w="61" h="33">
                  <a:moveTo>
                    <a:pt x="61" y="0"/>
                  </a:moveTo>
                  <a:cubicBezTo>
                    <a:pt x="61" y="18"/>
                    <a:pt x="61" y="18"/>
                    <a:pt x="61" y="18"/>
                  </a:cubicBezTo>
                  <a:cubicBezTo>
                    <a:pt x="61" y="26"/>
                    <a:pt x="47" y="33"/>
                    <a:pt x="30" y="33"/>
                  </a:cubicBezTo>
                  <a:cubicBezTo>
                    <a:pt x="13" y="33"/>
                    <a:pt x="0" y="26"/>
                    <a:pt x="0" y="18"/>
                  </a:cubicBezTo>
                  <a:cubicBezTo>
                    <a:pt x="0" y="0"/>
                    <a:pt x="0" y="0"/>
                    <a:pt x="0" y="0"/>
                  </a:cubicBezTo>
                  <a:lnTo>
                    <a:pt x="6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9" name="Freeform 49">
              <a:extLst>
                <a:ext uri="{FF2B5EF4-FFF2-40B4-BE49-F238E27FC236}">
                  <a16:creationId xmlns:a16="http://schemas.microsoft.com/office/drawing/2014/main" id="{9E39C1CF-E040-6661-FB20-03800494E31F}"/>
                </a:ext>
              </a:extLst>
            </p:cNvPr>
            <p:cNvSpPr>
              <a:spLocks/>
            </p:cNvSpPr>
            <p:nvPr/>
          </p:nvSpPr>
          <p:spPr bwMode="auto">
            <a:xfrm>
              <a:off x="1100" y="1017"/>
              <a:ext cx="48" cy="27"/>
            </a:xfrm>
            <a:custGeom>
              <a:avLst/>
              <a:gdLst>
                <a:gd name="T0" fmla="*/ 61 w 61"/>
                <a:gd name="T1" fmla="*/ 0 h 35"/>
                <a:gd name="T2" fmla="*/ 0 w 61"/>
                <a:gd name="T3" fmla="*/ 0 h 35"/>
                <a:gd name="T4" fmla="*/ 0 w 61"/>
                <a:gd name="T5" fmla="*/ 19 h 35"/>
                <a:gd name="T6" fmla="*/ 30 w 61"/>
                <a:gd name="T7" fmla="*/ 35 h 35"/>
                <a:gd name="T8" fmla="*/ 61 w 61"/>
                <a:gd name="T9" fmla="*/ 19 h 35"/>
                <a:gd name="T10" fmla="*/ 61 w 61"/>
                <a:gd name="T11" fmla="*/ 0 h 35"/>
              </a:gdLst>
              <a:ahLst/>
              <a:cxnLst>
                <a:cxn ang="0">
                  <a:pos x="T0" y="T1"/>
                </a:cxn>
                <a:cxn ang="0">
                  <a:pos x="T2" y="T3"/>
                </a:cxn>
                <a:cxn ang="0">
                  <a:pos x="T4" y="T5"/>
                </a:cxn>
                <a:cxn ang="0">
                  <a:pos x="T6" y="T7"/>
                </a:cxn>
                <a:cxn ang="0">
                  <a:pos x="T8" y="T9"/>
                </a:cxn>
                <a:cxn ang="0">
                  <a:pos x="T10" y="T11"/>
                </a:cxn>
              </a:cxnLst>
              <a:rect l="0" t="0" r="r" b="b"/>
              <a:pathLst>
                <a:path w="61" h="35">
                  <a:moveTo>
                    <a:pt x="61" y="0"/>
                  </a:moveTo>
                  <a:cubicBezTo>
                    <a:pt x="0" y="0"/>
                    <a:pt x="0" y="0"/>
                    <a:pt x="0" y="0"/>
                  </a:cubicBezTo>
                  <a:cubicBezTo>
                    <a:pt x="0" y="19"/>
                    <a:pt x="0" y="19"/>
                    <a:pt x="0" y="19"/>
                  </a:cubicBezTo>
                  <a:cubicBezTo>
                    <a:pt x="0" y="28"/>
                    <a:pt x="13" y="35"/>
                    <a:pt x="30" y="35"/>
                  </a:cubicBezTo>
                  <a:cubicBezTo>
                    <a:pt x="47" y="35"/>
                    <a:pt x="61" y="28"/>
                    <a:pt x="61" y="19"/>
                  </a:cubicBezTo>
                  <a:cubicBezTo>
                    <a:pt x="61" y="19"/>
                    <a:pt x="61" y="0"/>
                    <a:pt x="6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0" name="Freeform 50">
              <a:extLst>
                <a:ext uri="{FF2B5EF4-FFF2-40B4-BE49-F238E27FC236}">
                  <a16:creationId xmlns:a16="http://schemas.microsoft.com/office/drawing/2014/main" id="{1BA7BE1A-C7EE-A004-FF75-B18D84FC18D2}"/>
                </a:ext>
              </a:extLst>
            </p:cNvPr>
            <p:cNvSpPr>
              <a:spLocks/>
            </p:cNvSpPr>
            <p:nvPr/>
          </p:nvSpPr>
          <p:spPr bwMode="auto">
            <a:xfrm>
              <a:off x="1100" y="1007"/>
              <a:ext cx="48" cy="25"/>
            </a:xfrm>
            <a:custGeom>
              <a:avLst/>
              <a:gdLst>
                <a:gd name="T0" fmla="*/ 61 w 61"/>
                <a:gd name="T1" fmla="*/ 0 h 31"/>
                <a:gd name="T2" fmla="*/ 0 w 61"/>
                <a:gd name="T3" fmla="*/ 0 h 31"/>
                <a:gd name="T4" fmla="*/ 0 w 61"/>
                <a:gd name="T5" fmla="*/ 16 h 31"/>
                <a:gd name="T6" fmla="*/ 30 w 61"/>
                <a:gd name="T7" fmla="*/ 31 h 31"/>
                <a:gd name="T8" fmla="*/ 61 w 61"/>
                <a:gd name="T9" fmla="*/ 16 h 31"/>
                <a:gd name="T10" fmla="*/ 61 w 61"/>
                <a:gd name="T11" fmla="*/ 0 h 31"/>
              </a:gdLst>
              <a:ahLst/>
              <a:cxnLst>
                <a:cxn ang="0">
                  <a:pos x="T0" y="T1"/>
                </a:cxn>
                <a:cxn ang="0">
                  <a:pos x="T2" y="T3"/>
                </a:cxn>
                <a:cxn ang="0">
                  <a:pos x="T4" y="T5"/>
                </a:cxn>
                <a:cxn ang="0">
                  <a:pos x="T6" y="T7"/>
                </a:cxn>
                <a:cxn ang="0">
                  <a:pos x="T8" y="T9"/>
                </a:cxn>
                <a:cxn ang="0">
                  <a:pos x="T10" y="T11"/>
                </a:cxn>
              </a:cxnLst>
              <a:rect l="0" t="0" r="r" b="b"/>
              <a:pathLst>
                <a:path w="61" h="31">
                  <a:moveTo>
                    <a:pt x="61" y="0"/>
                  </a:moveTo>
                  <a:cubicBezTo>
                    <a:pt x="0" y="0"/>
                    <a:pt x="0" y="0"/>
                    <a:pt x="0" y="0"/>
                  </a:cubicBezTo>
                  <a:cubicBezTo>
                    <a:pt x="0" y="16"/>
                    <a:pt x="0" y="16"/>
                    <a:pt x="0" y="16"/>
                  </a:cubicBezTo>
                  <a:cubicBezTo>
                    <a:pt x="0" y="24"/>
                    <a:pt x="13" y="31"/>
                    <a:pt x="30" y="31"/>
                  </a:cubicBezTo>
                  <a:cubicBezTo>
                    <a:pt x="47" y="31"/>
                    <a:pt x="61" y="24"/>
                    <a:pt x="61" y="16"/>
                  </a:cubicBezTo>
                  <a:cubicBezTo>
                    <a:pt x="61" y="16"/>
                    <a:pt x="61" y="0"/>
                    <a:pt x="61"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1" name="Oval 51">
              <a:extLst>
                <a:ext uri="{FF2B5EF4-FFF2-40B4-BE49-F238E27FC236}">
                  <a16:creationId xmlns:a16="http://schemas.microsoft.com/office/drawing/2014/main" id="{A66E21B8-DF70-B565-9936-450579628F05}"/>
                </a:ext>
              </a:extLst>
            </p:cNvPr>
            <p:cNvSpPr>
              <a:spLocks noChangeArrowheads="1"/>
            </p:cNvSpPr>
            <p:nvPr/>
          </p:nvSpPr>
          <p:spPr bwMode="auto">
            <a:xfrm>
              <a:off x="1100" y="996"/>
              <a:ext cx="48" cy="24"/>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2" name="Freeform 52">
              <a:extLst>
                <a:ext uri="{FF2B5EF4-FFF2-40B4-BE49-F238E27FC236}">
                  <a16:creationId xmlns:a16="http://schemas.microsoft.com/office/drawing/2014/main" id="{E864E00F-F04B-DB01-D696-DCDF56834DBC}"/>
                </a:ext>
              </a:extLst>
            </p:cNvPr>
            <p:cNvSpPr>
              <a:spLocks/>
            </p:cNvSpPr>
            <p:nvPr/>
          </p:nvSpPr>
          <p:spPr bwMode="auto">
            <a:xfrm>
              <a:off x="988" y="885"/>
              <a:ext cx="303" cy="64"/>
            </a:xfrm>
            <a:custGeom>
              <a:avLst/>
              <a:gdLst>
                <a:gd name="T0" fmla="*/ 155 w 303"/>
                <a:gd name="T1" fmla="*/ 31 h 64"/>
                <a:gd name="T2" fmla="*/ 155 w 303"/>
                <a:gd name="T3" fmla="*/ 0 h 64"/>
                <a:gd name="T4" fmla="*/ 147 w 303"/>
                <a:gd name="T5" fmla="*/ 0 h 64"/>
                <a:gd name="T6" fmla="*/ 147 w 303"/>
                <a:gd name="T7" fmla="*/ 31 h 64"/>
                <a:gd name="T8" fmla="*/ 0 w 303"/>
                <a:gd name="T9" fmla="*/ 31 h 64"/>
                <a:gd name="T10" fmla="*/ 0 w 303"/>
                <a:gd name="T11" fmla="*/ 64 h 64"/>
                <a:gd name="T12" fmla="*/ 9 w 303"/>
                <a:gd name="T13" fmla="*/ 64 h 64"/>
                <a:gd name="T14" fmla="*/ 9 w 303"/>
                <a:gd name="T15" fmla="*/ 39 h 64"/>
                <a:gd name="T16" fmla="*/ 147 w 303"/>
                <a:gd name="T17" fmla="*/ 39 h 64"/>
                <a:gd name="T18" fmla="*/ 147 w 303"/>
                <a:gd name="T19" fmla="*/ 64 h 64"/>
                <a:gd name="T20" fmla="*/ 155 w 303"/>
                <a:gd name="T21" fmla="*/ 64 h 64"/>
                <a:gd name="T22" fmla="*/ 155 w 303"/>
                <a:gd name="T23" fmla="*/ 39 h 64"/>
                <a:gd name="T24" fmla="*/ 295 w 303"/>
                <a:gd name="T25" fmla="*/ 39 h 64"/>
                <a:gd name="T26" fmla="*/ 295 w 303"/>
                <a:gd name="T27" fmla="*/ 64 h 64"/>
                <a:gd name="T28" fmla="*/ 303 w 303"/>
                <a:gd name="T29" fmla="*/ 64 h 64"/>
                <a:gd name="T30" fmla="*/ 303 w 303"/>
                <a:gd name="T31" fmla="*/ 31 h 64"/>
                <a:gd name="T32" fmla="*/ 155 w 303"/>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64">
                  <a:moveTo>
                    <a:pt x="155" y="31"/>
                  </a:moveTo>
                  <a:lnTo>
                    <a:pt x="155" y="0"/>
                  </a:lnTo>
                  <a:lnTo>
                    <a:pt x="147" y="0"/>
                  </a:lnTo>
                  <a:lnTo>
                    <a:pt x="147" y="31"/>
                  </a:lnTo>
                  <a:lnTo>
                    <a:pt x="0" y="31"/>
                  </a:lnTo>
                  <a:lnTo>
                    <a:pt x="0" y="64"/>
                  </a:lnTo>
                  <a:lnTo>
                    <a:pt x="9" y="64"/>
                  </a:lnTo>
                  <a:lnTo>
                    <a:pt x="9" y="39"/>
                  </a:lnTo>
                  <a:lnTo>
                    <a:pt x="147" y="39"/>
                  </a:lnTo>
                  <a:lnTo>
                    <a:pt x="147" y="64"/>
                  </a:lnTo>
                  <a:lnTo>
                    <a:pt x="155" y="64"/>
                  </a:lnTo>
                  <a:lnTo>
                    <a:pt x="155" y="39"/>
                  </a:lnTo>
                  <a:lnTo>
                    <a:pt x="295" y="39"/>
                  </a:lnTo>
                  <a:lnTo>
                    <a:pt x="295" y="64"/>
                  </a:lnTo>
                  <a:lnTo>
                    <a:pt x="303" y="64"/>
                  </a:lnTo>
                  <a:lnTo>
                    <a:pt x="303" y="31"/>
                  </a:lnTo>
                  <a:lnTo>
                    <a:pt x="155" y="3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3" name="Rectangle 53">
              <a:extLst>
                <a:ext uri="{FF2B5EF4-FFF2-40B4-BE49-F238E27FC236}">
                  <a16:creationId xmlns:a16="http://schemas.microsoft.com/office/drawing/2014/main" id="{679FDE79-0E0C-B93E-8465-A700D768313B}"/>
                </a:ext>
              </a:extLst>
            </p:cNvPr>
            <p:cNvSpPr>
              <a:spLocks noChangeArrowheads="1"/>
            </p:cNvSpPr>
            <p:nvPr/>
          </p:nvSpPr>
          <p:spPr bwMode="auto">
            <a:xfrm>
              <a:off x="1100" y="788"/>
              <a:ext cx="80" cy="6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4" name="Rectangle 54">
              <a:extLst>
                <a:ext uri="{FF2B5EF4-FFF2-40B4-BE49-F238E27FC236}">
                  <a16:creationId xmlns:a16="http://schemas.microsoft.com/office/drawing/2014/main" id="{CDA7E919-42F3-4B4D-DAD8-718F72CE72D4}"/>
                </a:ext>
              </a:extLst>
            </p:cNvPr>
            <p:cNvSpPr>
              <a:spLocks noChangeArrowheads="1"/>
            </p:cNvSpPr>
            <p:nvPr/>
          </p:nvSpPr>
          <p:spPr bwMode="auto">
            <a:xfrm>
              <a:off x="1108" y="797"/>
              <a:ext cx="64" cy="46"/>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5" name="Freeform 55">
              <a:extLst>
                <a:ext uri="{FF2B5EF4-FFF2-40B4-BE49-F238E27FC236}">
                  <a16:creationId xmlns:a16="http://schemas.microsoft.com/office/drawing/2014/main" id="{D98F69BB-F061-7702-D438-BCA89EA50D0C}"/>
                </a:ext>
              </a:extLst>
            </p:cNvPr>
            <p:cNvSpPr>
              <a:spLocks noEditPoints="1"/>
            </p:cNvSpPr>
            <p:nvPr/>
          </p:nvSpPr>
          <p:spPr bwMode="auto">
            <a:xfrm>
              <a:off x="1100" y="788"/>
              <a:ext cx="80" cy="81"/>
            </a:xfrm>
            <a:custGeom>
              <a:avLst/>
              <a:gdLst>
                <a:gd name="T0" fmla="*/ 80 w 80"/>
                <a:gd name="T1" fmla="*/ 64 h 81"/>
                <a:gd name="T2" fmla="*/ 80 w 80"/>
                <a:gd name="T3" fmla="*/ 0 h 81"/>
                <a:gd name="T4" fmla="*/ 0 w 80"/>
                <a:gd name="T5" fmla="*/ 0 h 81"/>
                <a:gd name="T6" fmla="*/ 0 w 80"/>
                <a:gd name="T7" fmla="*/ 64 h 81"/>
                <a:gd name="T8" fmla="*/ 34 w 80"/>
                <a:gd name="T9" fmla="*/ 64 h 81"/>
                <a:gd name="T10" fmla="*/ 34 w 80"/>
                <a:gd name="T11" fmla="*/ 72 h 81"/>
                <a:gd name="T12" fmla="*/ 0 w 80"/>
                <a:gd name="T13" fmla="*/ 72 h 81"/>
                <a:gd name="T14" fmla="*/ 0 w 80"/>
                <a:gd name="T15" fmla="*/ 81 h 81"/>
                <a:gd name="T16" fmla="*/ 80 w 80"/>
                <a:gd name="T17" fmla="*/ 81 h 81"/>
                <a:gd name="T18" fmla="*/ 80 w 80"/>
                <a:gd name="T19" fmla="*/ 72 h 81"/>
                <a:gd name="T20" fmla="*/ 46 w 80"/>
                <a:gd name="T21" fmla="*/ 72 h 81"/>
                <a:gd name="T22" fmla="*/ 46 w 80"/>
                <a:gd name="T23" fmla="*/ 64 h 81"/>
                <a:gd name="T24" fmla="*/ 80 w 80"/>
                <a:gd name="T25" fmla="*/ 64 h 81"/>
                <a:gd name="T26" fmla="*/ 8 w 80"/>
                <a:gd name="T27" fmla="*/ 9 h 81"/>
                <a:gd name="T28" fmla="*/ 72 w 80"/>
                <a:gd name="T29" fmla="*/ 9 h 81"/>
                <a:gd name="T30" fmla="*/ 72 w 80"/>
                <a:gd name="T31" fmla="*/ 55 h 81"/>
                <a:gd name="T32" fmla="*/ 8 w 80"/>
                <a:gd name="T33" fmla="*/ 55 h 81"/>
                <a:gd name="T34" fmla="*/ 8 w 80"/>
                <a:gd name="T35" fmla="*/ 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1">
                  <a:moveTo>
                    <a:pt x="80" y="64"/>
                  </a:moveTo>
                  <a:lnTo>
                    <a:pt x="80" y="0"/>
                  </a:lnTo>
                  <a:lnTo>
                    <a:pt x="0" y="0"/>
                  </a:lnTo>
                  <a:lnTo>
                    <a:pt x="0" y="64"/>
                  </a:lnTo>
                  <a:lnTo>
                    <a:pt x="34" y="64"/>
                  </a:lnTo>
                  <a:lnTo>
                    <a:pt x="34" y="72"/>
                  </a:lnTo>
                  <a:lnTo>
                    <a:pt x="0" y="72"/>
                  </a:lnTo>
                  <a:lnTo>
                    <a:pt x="0" y="81"/>
                  </a:lnTo>
                  <a:lnTo>
                    <a:pt x="80" y="81"/>
                  </a:lnTo>
                  <a:lnTo>
                    <a:pt x="80" y="72"/>
                  </a:lnTo>
                  <a:lnTo>
                    <a:pt x="46" y="72"/>
                  </a:lnTo>
                  <a:lnTo>
                    <a:pt x="46" y="64"/>
                  </a:lnTo>
                  <a:lnTo>
                    <a:pt x="80" y="64"/>
                  </a:lnTo>
                  <a:close/>
                  <a:moveTo>
                    <a:pt x="8" y="9"/>
                  </a:moveTo>
                  <a:lnTo>
                    <a:pt x="72" y="9"/>
                  </a:lnTo>
                  <a:lnTo>
                    <a:pt x="72" y="55"/>
                  </a:lnTo>
                  <a:lnTo>
                    <a:pt x="8" y="55"/>
                  </a:lnTo>
                  <a:lnTo>
                    <a:pt x="8" y="9"/>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61901518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path" presetSubtype="0" decel="100000" fill="hold" nodeType="withEffect">
                                      <p:stCondLst>
                                        <p:cond delay="200"/>
                                      </p:stCondLst>
                                      <p:childTnLst>
                                        <p:animMotion origin="layout" path="M 1.38778E-17 -3.7037E-6 L 1.38778E-17 -0.02546 " pathEditMode="relative" rAng="0" ptsTypes="AA">
                                          <p:cBhvr>
                                            <p:cTn id="9" dur="500" spd="-100000" fill="hold"/>
                                            <p:tgtEl>
                                              <p:spTgt spid="13"/>
                                            </p:tgtEl>
                                            <p:attrNameLst>
                                              <p:attrName>ppt_x</p:attrName>
                                              <p:attrName>ppt_y</p:attrName>
                                            </p:attrNameLst>
                                          </p:cBhvr>
                                          <p:rCtr x="0" y="-1273"/>
                                        </p:animMotion>
                                      </p:childTnLst>
                                    </p:cTn>
                                  </p:par>
                                  <p:par>
                                    <p:cTn id="10" presetID="23" presetClass="entr" presetSubtype="16" fill="hold" nodeType="withEffect">
                                      <p:stCondLst>
                                        <p:cond delay="700"/>
                                      </p:stCondLst>
                                      <p:childTnLst>
                                        <p:set>
                                          <p:cBhvr>
                                            <p:cTn id="11" dur="1" fill="hold">
                                              <p:stCondLst>
                                                <p:cond delay="0"/>
                                              </p:stCondLst>
                                            </p:cTn>
                                            <p:tgtEl>
                                              <p:spTgt spid="64"/>
                                            </p:tgtEl>
                                            <p:attrNameLst>
                                              <p:attrName>style.visibility</p:attrName>
                                            </p:attrNameLst>
                                          </p:cBhvr>
                                          <p:to>
                                            <p:strVal val="visible"/>
                                          </p:to>
                                        </p:set>
                                        <p:anim calcmode="lin" valueType="num">
                                          <p:cBhvr>
                                            <p:cTn id="12" dur="250" fill="hold"/>
                                            <p:tgtEl>
                                              <p:spTgt spid="64"/>
                                            </p:tgtEl>
                                            <p:attrNameLst>
                                              <p:attrName>ppt_w</p:attrName>
                                            </p:attrNameLst>
                                          </p:cBhvr>
                                          <p:tavLst>
                                            <p:tav tm="0">
                                              <p:val>
                                                <p:fltVal val="0"/>
                                              </p:val>
                                            </p:tav>
                                            <p:tav tm="100000">
                                              <p:val>
                                                <p:strVal val="#ppt_w"/>
                                              </p:val>
                                            </p:tav>
                                          </p:tavLst>
                                        </p:anim>
                                        <p:anim calcmode="lin" valueType="num">
                                          <p:cBhvr>
                                            <p:cTn id="13" dur="250" fill="hold"/>
                                            <p:tgtEl>
                                              <p:spTgt spid="64"/>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700"/>
                                      </p:stCondLst>
                                      <p:childTnLst>
                                        <p:animScale p14:bounceEnd="99000">
                                          <p:cBhvr>
                                            <p:cTn id="15" dur="1000" fill="hold"/>
                                            <p:tgtEl>
                                              <p:spTgt spid="64"/>
                                            </p:tgtEl>
                                          </p:cBhvr>
                                          <p:by x="110000" y="110000"/>
                                        </p:animScale>
                                      </p:childTnLst>
                                    </p:cTn>
                                  </p:par>
                                  <p:par>
                                    <p:cTn id="16" presetID="6" presetClass="emph" presetSubtype="0" fill="hold" nodeType="withEffect">
                                      <p:stCondLst>
                                        <p:cond delay="700"/>
                                      </p:stCondLst>
                                      <p:childTnLst>
                                        <p:animScale>
                                          <p:cBhvr>
                                            <p:cTn id="17" dur="250" fill="hold"/>
                                            <p:tgtEl>
                                              <p:spTgt spid="64"/>
                                            </p:tgtEl>
                                          </p:cBhvr>
                                          <p:by x="91000" y="91000"/>
                                        </p:animScale>
                                      </p:childTnLst>
                                    </p:cTn>
                                  </p:par>
                                  <p:par>
                                    <p:cTn id="18" presetID="23" presetClass="entr" presetSubtype="16" fill="hold" nodeType="withEffect">
                                      <p:stCondLst>
                                        <p:cond delay="900"/>
                                      </p:stCondLst>
                                      <p:childTnLst>
                                        <p:set>
                                          <p:cBhvr>
                                            <p:cTn id="19" dur="1" fill="hold">
                                              <p:stCondLst>
                                                <p:cond delay="0"/>
                                              </p:stCondLst>
                                            </p:cTn>
                                            <p:tgtEl>
                                              <p:spTgt spid="63"/>
                                            </p:tgtEl>
                                            <p:attrNameLst>
                                              <p:attrName>style.visibility</p:attrName>
                                            </p:attrNameLst>
                                          </p:cBhvr>
                                          <p:to>
                                            <p:strVal val="visible"/>
                                          </p:to>
                                        </p:set>
                                        <p:anim calcmode="lin" valueType="num">
                                          <p:cBhvr>
                                            <p:cTn id="20" dur="250" fill="hold"/>
                                            <p:tgtEl>
                                              <p:spTgt spid="63"/>
                                            </p:tgtEl>
                                            <p:attrNameLst>
                                              <p:attrName>ppt_w</p:attrName>
                                            </p:attrNameLst>
                                          </p:cBhvr>
                                          <p:tavLst>
                                            <p:tav tm="0">
                                              <p:val>
                                                <p:fltVal val="0"/>
                                              </p:val>
                                            </p:tav>
                                            <p:tav tm="100000">
                                              <p:val>
                                                <p:strVal val="#ppt_w"/>
                                              </p:val>
                                            </p:tav>
                                          </p:tavLst>
                                        </p:anim>
                                        <p:anim calcmode="lin" valueType="num">
                                          <p:cBhvr>
                                            <p:cTn id="21" dur="250" fill="hold"/>
                                            <p:tgtEl>
                                              <p:spTgt spid="63"/>
                                            </p:tgtEl>
                                            <p:attrNameLst>
                                              <p:attrName>ppt_h</p:attrName>
                                            </p:attrNameLst>
                                          </p:cBhvr>
                                          <p:tavLst>
                                            <p:tav tm="0">
                                              <p:val>
                                                <p:fltVal val="0"/>
                                              </p:val>
                                            </p:tav>
                                            <p:tav tm="100000">
                                              <p:val>
                                                <p:strVal val="#ppt_h"/>
                                              </p:val>
                                            </p:tav>
                                          </p:tavLst>
                                        </p:anim>
                                      </p:childTnLst>
                                    </p:cTn>
                                  </p:par>
                                  <p:par>
                                    <p:cTn id="22" presetID="6" presetClass="emph" presetSubtype="0" fill="hold" nodeType="withEffect" p14:presetBounceEnd="99000">
                                      <p:stCondLst>
                                        <p:cond delay="900"/>
                                      </p:stCondLst>
                                      <p:childTnLst>
                                        <p:animScale p14:bounceEnd="99000">
                                          <p:cBhvr>
                                            <p:cTn id="23" dur="1000" fill="hold"/>
                                            <p:tgtEl>
                                              <p:spTgt spid="63"/>
                                            </p:tgtEl>
                                          </p:cBhvr>
                                          <p:by x="110000" y="110000"/>
                                        </p:animScale>
                                      </p:childTnLst>
                                    </p:cTn>
                                  </p:par>
                                  <p:par>
                                    <p:cTn id="24" presetID="6" presetClass="emph" presetSubtype="0" fill="hold" nodeType="withEffect">
                                      <p:stCondLst>
                                        <p:cond delay="900"/>
                                      </p:stCondLst>
                                      <p:childTnLst>
                                        <p:animScale>
                                          <p:cBhvr>
                                            <p:cTn id="25" dur="250" fill="hold"/>
                                            <p:tgtEl>
                                              <p:spTgt spid="63"/>
                                            </p:tgtEl>
                                          </p:cBhvr>
                                          <p:by x="91000" y="91000"/>
                                        </p:animScale>
                                      </p:childTnLst>
                                    </p:cTn>
                                  </p:par>
                                  <p:par>
                                    <p:cTn id="26" presetID="1" presetClass="entr" presetSubtype="0" fill="hold" nodeType="withEffect">
                                      <p:stCondLst>
                                        <p:cond delay="300"/>
                                      </p:stCondLst>
                                      <p:childTnLst>
                                        <p:set>
                                          <p:cBhvr>
                                            <p:cTn id="27" dur="1" fill="hold">
                                              <p:stCondLst>
                                                <p:cond delay="499"/>
                                              </p:stCondLst>
                                            </p:cTn>
                                            <p:tgtEl>
                                              <p:spTgt spid="67"/>
                                            </p:tgtEl>
                                            <p:attrNameLst>
                                              <p:attrName>style.visibility</p:attrName>
                                            </p:attrNameLst>
                                          </p:cBhvr>
                                          <p:to>
                                            <p:strVal val="visible"/>
                                          </p:to>
                                        </p:set>
                                      </p:childTnLst>
                                    </p:cTn>
                                  </p:par>
                                  <p:par>
                                    <p:cTn id="28" presetID="6" presetClass="emph" presetSubtype="0" accel="100000" autoRev="1" fill="hold" nodeType="withEffect">
                                      <p:stCondLst>
                                        <p:cond delay="300"/>
                                      </p:stCondLst>
                                      <p:childTnLst>
                                        <p:animScale>
                                          <p:cBhvr>
                                            <p:cTn id="29" dur="500" fill="hold"/>
                                            <p:tgtEl>
                                              <p:spTgt spid="67"/>
                                            </p:tgtEl>
                                          </p:cBhvr>
                                          <p:by x="0" y="100000"/>
                                        </p:animScale>
                                      </p:childTnLst>
                                    </p:cTn>
                                  </p:par>
                                  <p:par>
                                    <p:cTn id="30" presetID="10" presetClass="entr" presetSubtype="0" fill="hold" grpId="0" nodeType="withEffect">
                                      <p:stCondLst>
                                        <p:cond delay="70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35" presetClass="path" presetSubtype="0" decel="100000" fill="hold" grpId="1" nodeType="withEffect">
                                      <p:stCondLst>
                                        <p:cond delay="700"/>
                                      </p:stCondLst>
                                      <p:childTnLst>
                                        <p:animMotion origin="layout" path="M 2.77556E-17 -3.7037E-6 L 2.77556E-17 0.02616 " pathEditMode="relative" rAng="0" ptsTypes="AA">
                                          <p:cBhvr>
                                            <p:cTn id="34" dur="500" spd="-100000" fill="hold"/>
                                            <p:tgtEl>
                                              <p:spTgt spid="65"/>
                                            </p:tgtEl>
                                            <p:attrNameLst>
                                              <p:attrName>ppt_x</p:attrName>
                                              <p:attrName>ppt_y</p:attrName>
                                            </p:attrNameLst>
                                          </p:cBhvr>
                                          <p:rCtr x="0" y="1296"/>
                                        </p:animMotion>
                                      </p:childTnLst>
                                    </p:cTn>
                                  </p:par>
                                  <p:par>
                                    <p:cTn id="35" presetID="10" presetClass="entr" presetSubtype="0" fill="hold" grpId="0" nodeType="withEffect">
                                      <p:stCondLst>
                                        <p:cond delay="90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35" presetClass="path" presetSubtype="0" decel="100000" fill="hold" grpId="1" nodeType="withEffect">
                                      <p:stCondLst>
                                        <p:cond delay="900"/>
                                      </p:stCondLst>
                                      <p:childTnLst>
                                        <p:animMotion origin="layout" path="M 2.77556E-17 -3.7037E-6 L 2.77556E-17 0.02616 " pathEditMode="relative" rAng="0" ptsTypes="AA">
                                          <p:cBhvr>
                                            <p:cTn id="39" dur="500" spd="-100000" fill="hold"/>
                                            <p:tgtEl>
                                              <p:spTgt spid="66"/>
                                            </p:tgtEl>
                                            <p:attrNameLst>
                                              <p:attrName>ppt_x</p:attrName>
                                              <p:attrName>ppt_y</p:attrName>
                                            </p:attrNameLst>
                                          </p:cBhvr>
                                          <p:rCtr x="0" y="1296"/>
                                        </p:animMotion>
                                      </p:childTnLst>
                                    </p:cTn>
                                  </p:par>
                                  <p:par>
                                    <p:cTn id="40" presetID="10" presetClass="entr" presetSubtype="0" fill="hold" grpId="0" nodeType="withEffect">
                                      <p:stCondLst>
                                        <p:cond delay="15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par>
                                    <p:cTn id="43" presetID="35" presetClass="path" presetSubtype="0" decel="100000" fill="hold" grpId="1" nodeType="withEffect">
                                      <p:stCondLst>
                                        <p:cond delay="1500"/>
                                      </p:stCondLst>
                                      <p:childTnLst>
                                        <p:animMotion origin="layout" path="M 2.77556E-17 -3.7037E-6 L 2.77556E-17 0.02616 " pathEditMode="relative" rAng="0" ptsTypes="AA">
                                          <p:cBhvr>
                                            <p:cTn id="44" dur="500" spd="-100000" fill="hold"/>
                                            <p:tgtEl>
                                              <p:spTgt spid="11">
                                                <p:txEl>
                                                  <p:pRg st="0" end="0"/>
                                                </p:txEl>
                                              </p:spTgt>
                                            </p:tgtEl>
                                            <p:attrNameLst>
                                              <p:attrName>ppt_x</p:attrName>
                                              <p:attrName>ppt_y</p:attrName>
                                            </p:attrNameLst>
                                          </p:cBhvr>
                                          <p:rCtr x="0" y="1296"/>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160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fade">
                                          <p:cBhvr>
                                            <p:cTn id="49" dur="500"/>
                                            <p:tgtEl>
                                              <p:spTgt spid="11">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path" presetSubtype="0" decel="100000" fill="hold" grpId="1" nodeType="clickEffect">
                                      <p:stCondLst>
                                        <p:cond delay="1600"/>
                                      </p:stCondLst>
                                      <p:childTnLst>
                                        <p:animMotion origin="layout" path="M 2.77556E-17 -3.7037E-6 L 2.77556E-17 0.02616 " pathEditMode="relative" rAng="0" ptsTypes="AA">
                                          <p:cBhvr>
                                            <p:cTn id="53" dur="500" spd="-100000" fill="hold"/>
                                            <p:tgtEl>
                                              <p:spTgt spid="11">
                                                <p:txEl>
                                                  <p:pRg st="1" end="1"/>
                                                </p:txEl>
                                              </p:spTgt>
                                            </p:tgtEl>
                                            <p:attrNameLst>
                                              <p:attrName>ppt_x</p:attrName>
                                              <p:attrName>ppt_y</p:attrName>
                                            </p:attrNameLst>
                                          </p:cBhvr>
                                          <p:rCtr x="0" y="1296"/>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1700"/>
                                      </p:stCondLst>
                                      <p:childTnLst>
                                        <p:set>
                                          <p:cBhvr>
                                            <p:cTn id="57" dur="1" fill="hold">
                                              <p:stCondLst>
                                                <p:cond delay="0"/>
                                              </p:stCondLst>
                                            </p:cTn>
                                            <p:tgtEl>
                                              <p:spTgt spid="11">
                                                <p:txEl>
                                                  <p:pRg st="2" end="2"/>
                                                </p:txEl>
                                              </p:spTgt>
                                            </p:tgtEl>
                                            <p:attrNameLst>
                                              <p:attrName>style.visibility</p:attrName>
                                            </p:attrNameLst>
                                          </p:cBhvr>
                                          <p:to>
                                            <p:strVal val="visible"/>
                                          </p:to>
                                        </p:set>
                                        <p:animEffect transition="in" filter="fade">
                                          <p:cBhvr>
                                            <p:cTn id="58" dur="500"/>
                                            <p:tgtEl>
                                              <p:spTgt spid="11">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5" presetClass="path" presetSubtype="0" decel="100000" fill="hold" grpId="1" nodeType="clickEffect">
                                      <p:stCondLst>
                                        <p:cond delay="1700"/>
                                      </p:stCondLst>
                                      <p:childTnLst>
                                        <p:animMotion origin="layout" path="M 2.77556E-17 -3.7037E-6 L 2.77556E-17 0.02616 " pathEditMode="relative" rAng="0" ptsTypes="AA">
                                          <p:cBhvr>
                                            <p:cTn id="62" dur="500" spd="-100000" fill="hold"/>
                                            <p:tgtEl>
                                              <p:spTgt spid="11">
                                                <p:txEl>
                                                  <p:pRg st="2" end="2"/>
                                                </p:txEl>
                                              </p:spTgt>
                                            </p:tgtEl>
                                            <p:attrNameLst>
                                              <p:attrName>ppt_x</p:attrName>
                                              <p:attrName>ppt_y</p:attrName>
                                            </p:attrNameLst>
                                          </p:cBhvr>
                                          <p:rCtr x="0" y="1296"/>
                                        </p:animMotion>
                                      </p:childTnLst>
                                    </p:cTn>
                                  </p:par>
                                  <p:par>
                                    <p:cTn id="63" presetID="23" presetClass="entr" presetSubtype="16" fill="hold" nodeType="withEffect">
                                      <p:stCondLst>
                                        <p:cond delay="2500"/>
                                      </p:stCondLst>
                                      <p:childTnLst>
                                        <p:set>
                                          <p:cBhvr>
                                            <p:cTn id="64" dur="1" fill="hold">
                                              <p:stCondLst>
                                                <p:cond delay="0"/>
                                              </p:stCondLst>
                                            </p:cTn>
                                            <p:tgtEl>
                                              <p:spTgt spid="71"/>
                                            </p:tgtEl>
                                            <p:attrNameLst>
                                              <p:attrName>style.visibility</p:attrName>
                                            </p:attrNameLst>
                                          </p:cBhvr>
                                          <p:to>
                                            <p:strVal val="visible"/>
                                          </p:to>
                                        </p:set>
                                        <p:anim calcmode="lin" valueType="num">
                                          <p:cBhvr>
                                            <p:cTn id="65" dur="250" fill="hold"/>
                                            <p:tgtEl>
                                              <p:spTgt spid="71"/>
                                            </p:tgtEl>
                                            <p:attrNameLst>
                                              <p:attrName>ppt_w</p:attrName>
                                            </p:attrNameLst>
                                          </p:cBhvr>
                                          <p:tavLst>
                                            <p:tav tm="0">
                                              <p:val>
                                                <p:fltVal val="0"/>
                                              </p:val>
                                            </p:tav>
                                            <p:tav tm="100000">
                                              <p:val>
                                                <p:strVal val="#ppt_w"/>
                                              </p:val>
                                            </p:tav>
                                          </p:tavLst>
                                        </p:anim>
                                        <p:anim calcmode="lin" valueType="num">
                                          <p:cBhvr>
                                            <p:cTn id="66" dur="250" fill="hold"/>
                                            <p:tgtEl>
                                              <p:spTgt spid="71"/>
                                            </p:tgtEl>
                                            <p:attrNameLst>
                                              <p:attrName>ppt_h</p:attrName>
                                            </p:attrNameLst>
                                          </p:cBhvr>
                                          <p:tavLst>
                                            <p:tav tm="0">
                                              <p:val>
                                                <p:fltVal val="0"/>
                                              </p:val>
                                            </p:tav>
                                            <p:tav tm="100000">
                                              <p:val>
                                                <p:strVal val="#ppt_h"/>
                                              </p:val>
                                            </p:tav>
                                          </p:tavLst>
                                        </p:anim>
                                      </p:childTnLst>
                                    </p:cTn>
                                  </p:par>
                                  <p:par>
                                    <p:cTn id="67" presetID="6" presetClass="emph" presetSubtype="0" fill="hold" nodeType="withEffect" p14:presetBounceEnd="99000">
                                      <p:stCondLst>
                                        <p:cond delay="2500"/>
                                      </p:stCondLst>
                                      <p:childTnLst>
                                        <p:animScale p14:bounceEnd="99000">
                                          <p:cBhvr>
                                            <p:cTn id="68" dur="1000" fill="hold"/>
                                            <p:tgtEl>
                                              <p:spTgt spid="71"/>
                                            </p:tgtEl>
                                          </p:cBhvr>
                                          <p:by x="110000" y="110000"/>
                                        </p:animScale>
                                      </p:childTnLst>
                                    </p:cTn>
                                  </p:par>
                                  <p:par>
                                    <p:cTn id="69" presetID="6" presetClass="emph" presetSubtype="0" fill="hold" nodeType="withEffect">
                                      <p:stCondLst>
                                        <p:cond delay="2500"/>
                                      </p:stCondLst>
                                      <p:childTnLst>
                                        <p:animScale>
                                          <p:cBhvr>
                                            <p:cTn id="70" dur="250" fill="hold"/>
                                            <p:tgtEl>
                                              <p:spTgt spid="71"/>
                                            </p:tgtEl>
                                          </p:cBhvr>
                                          <p:by x="91000" y="91000"/>
                                        </p:animScale>
                                      </p:childTnLst>
                                    </p:cTn>
                                  </p:par>
                                  <p:par>
                                    <p:cTn id="71" presetID="23" presetClass="entr" presetSubtype="16" fill="hold" nodeType="withEffect">
                                      <p:stCondLst>
                                        <p:cond delay="3200"/>
                                      </p:stCondLst>
                                      <p:childTnLst>
                                        <p:set>
                                          <p:cBhvr>
                                            <p:cTn id="72" dur="1" fill="hold">
                                              <p:stCondLst>
                                                <p:cond delay="0"/>
                                              </p:stCondLst>
                                            </p:cTn>
                                            <p:tgtEl>
                                              <p:spTgt spid="83"/>
                                            </p:tgtEl>
                                            <p:attrNameLst>
                                              <p:attrName>style.visibility</p:attrName>
                                            </p:attrNameLst>
                                          </p:cBhvr>
                                          <p:to>
                                            <p:strVal val="visible"/>
                                          </p:to>
                                        </p:set>
                                        <p:anim calcmode="lin" valueType="num">
                                          <p:cBhvr>
                                            <p:cTn id="73" dur="250" fill="hold"/>
                                            <p:tgtEl>
                                              <p:spTgt spid="83"/>
                                            </p:tgtEl>
                                            <p:attrNameLst>
                                              <p:attrName>ppt_w</p:attrName>
                                            </p:attrNameLst>
                                          </p:cBhvr>
                                          <p:tavLst>
                                            <p:tav tm="0">
                                              <p:val>
                                                <p:fltVal val="0"/>
                                              </p:val>
                                            </p:tav>
                                            <p:tav tm="100000">
                                              <p:val>
                                                <p:strVal val="#ppt_w"/>
                                              </p:val>
                                            </p:tav>
                                          </p:tavLst>
                                        </p:anim>
                                        <p:anim calcmode="lin" valueType="num">
                                          <p:cBhvr>
                                            <p:cTn id="74" dur="250" fill="hold"/>
                                            <p:tgtEl>
                                              <p:spTgt spid="83"/>
                                            </p:tgtEl>
                                            <p:attrNameLst>
                                              <p:attrName>ppt_h</p:attrName>
                                            </p:attrNameLst>
                                          </p:cBhvr>
                                          <p:tavLst>
                                            <p:tav tm="0">
                                              <p:val>
                                                <p:fltVal val="0"/>
                                              </p:val>
                                            </p:tav>
                                            <p:tav tm="100000">
                                              <p:val>
                                                <p:strVal val="#ppt_h"/>
                                              </p:val>
                                            </p:tav>
                                          </p:tavLst>
                                        </p:anim>
                                      </p:childTnLst>
                                    </p:cTn>
                                  </p:par>
                                  <p:par>
                                    <p:cTn id="75" presetID="6" presetClass="emph" presetSubtype="0" fill="hold" nodeType="withEffect" p14:presetBounceEnd="99000">
                                      <p:stCondLst>
                                        <p:cond delay="3200"/>
                                      </p:stCondLst>
                                      <p:childTnLst>
                                        <p:animScale p14:bounceEnd="99000">
                                          <p:cBhvr>
                                            <p:cTn id="76" dur="1000" fill="hold"/>
                                            <p:tgtEl>
                                              <p:spTgt spid="83"/>
                                            </p:tgtEl>
                                          </p:cBhvr>
                                          <p:by x="110000" y="110000"/>
                                        </p:animScale>
                                      </p:childTnLst>
                                    </p:cTn>
                                  </p:par>
                                  <p:par>
                                    <p:cTn id="77" presetID="6" presetClass="emph" presetSubtype="0" fill="hold" nodeType="withEffect">
                                      <p:stCondLst>
                                        <p:cond delay="3200"/>
                                      </p:stCondLst>
                                      <p:childTnLst>
                                        <p:animScale>
                                          <p:cBhvr>
                                            <p:cTn id="78" dur="250" fill="hold"/>
                                            <p:tgtEl>
                                              <p:spTgt spid="83"/>
                                            </p:tgtEl>
                                          </p:cBhvr>
                                          <p:by x="91000" y="91000"/>
                                        </p:animScale>
                                      </p:childTnLst>
                                    </p:cTn>
                                  </p:par>
                                  <p:par>
                                    <p:cTn id="79" presetID="23" presetClass="entr" presetSubtype="16" fill="hold" nodeType="withEffect">
                                      <p:stCondLst>
                                        <p:cond delay="3900"/>
                                      </p:stCondLst>
                                      <p:childTnLst>
                                        <p:set>
                                          <p:cBhvr>
                                            <p:cTn id="80" dur="1" fill="hold">
                                              <p:stCondLst>
                                                <p:cond delay="0"/>
                                              </p:stCondLst>
                                            </p:cTn>
                                            <p:tgtEl>
                                              <p:spTgt spid="88"/>
                                            </p:tgtEl>
                                            <p:attrNameLst>
                                              <p:attrName>style.visibility</p:attrName>
                                            </p:attrNameLst>
                                          </p:cBhvr>
                                          <p:to>
                                            <p:strVal val="visible"/>
                                          </p:to>
                                        </p:set>
                                        <p:anim calcmode="lin" valueType="num">
                                          <p:cBhvr>
                                            <p:cTn id="81" dur="250" fill="hold"/>
                                            <p:tgtEl>
                                              <p:spTgt spid="88"/>
                                            </p:tgtEl>
                                            <p:attrNameLst>
                                              <p:attrName>ppt_w</p:attrName>
                                            </p:attrNameLst>
                                          </p:cBhvr>
                                          <p:tavLst>
                                            <p:tav tm="0">
                                              <p:val>
                                                <p:fltVal val="0"/>
                                              </p:val>
                                            </p:tav>
                                            <p:tav tm="100000">
                                              <p:val>
                                                <p:strVal val="#ppt_w"/>
                                              </p:val>
                                            </p:tav>
                                          </p:tavLst>
                                        </p:anim>
                                        <p:anim calcmode="lin" valueType="num">
                                          <p:cBhvr>
                                            <p:cTn id="82" dur="250" fill="hold"/>
                                            <p:tgtEl>
                                              <p:spTgt spid="88"/>
                                            </p:tgtEl>
                                            <p:attrNameLst>
                                              <p:attrName>ppt_h</p:attrName>
                                            </p:attrNameLst>
                                          </p:cBhvr>
                                          <p:tavLst>
                                            <p:tav tm="0">
                                              <p:val>
                                                <p:fltVal val="0"/>
                                              </p:val>
                                            </p:tav>
                                            <p:tav tm="100000">
                                              <p:val>
                                                <p:strVal val="#ppt_h"/>
                                              </p:val>
                                            </p:tav>
                                          </p:tavLst>
                                        </p:anim>
                                      </p:childTnLst>
                                    </p:cTn>
                                  </p:par>
                                  <p:par>
                                    <p:cTn id="83" presetID="6" presetClass="emph" presetSubtype="0" fill="hold" nodeType="withEffect" p14:presetBounceEnd="99000">
                                      <p:stCondLst>
                                        <p:cond delay="3900"/>
                                      </p:stCondLst>
                                      <p:childTnLst>
                                        <p:animScale p14:bounceEnd="99000">
                                          <p:cBhvr>
                                            <p:cTn id="84" dur="1000" fill="hold"/>
                                            <p:tgtEl>
                                              <p:spTgt spid="88"/>
                                            </p:tgtEl>
                                          </p:cBhvr>
                                          <p:by x="110000" y="110000"/>
                                        </p:animScale>
                                      </p:childTnLst>
                                    </p:cTn>
                                  </p:par>
                                  <p:par>
                                    <p:cTn id="85" presetID="6" presetClass="emph" presetSubtype="0" fill="hold" nodeType="withEffect">
                                      <p:stCondLst>
                                        <p:cond delay="3900"/>
                                      </p:stCondLst>
                                      <p:childTnLst>
                                        <p:animScale>
                                          <p:cBhvr>
                                            <p:cTn id="86" dur="250" fill="hold"/>
                                            <p:tgtEl>
                                              <p:spTgt spid="88"/>
                                            </p:tgtEl>
                                          </p:cBhvr>
                                          <p:by x="91000" y="91000"/>
                                        </p:animScale>
                                      </p:childTnLst>
                                    </p:cTn>
                                  </p:par>
                                  <p:par>
                                    <p:cTn id="87" presetID="10" presetClass="entr" presetSubtype="0" fill="hold" grpId="0" nodeType="withEffect">
                                      <p:stCondLst>
                                        <p:cond delay="250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35" presetClass="path" presetSubtype="0" decel="100000" fill="hold" grpId="1" nodeType="withEffect">
                                      <p:stCondLst>
                                        <p:cond delay="2500"/>
                                      </p:stCondLst>
                                      <p:childTnLst>
                                        <p:animMotion origin="layout" path="M 2.77556E-17 -1.48148E-6 L 0.01471 -1.48148E-6 " pathEditMode="relative" rAng="0" ptsTypes="AA">
                                          <p:cBhvr>
                                            <p:cTn id="91" dur="500" spd="-100000" fill="hold"/>
                                            <p:tgtEl>
                                              <p:spTgt spid="68"/>
                                            </p:tgtEl>
                                            <p:attrNameLst>
                                              <p:attrName>ppt_x</p:attrName>
                                              <p:attrName>ppt_y</p:attrName>
                                            </p:attrNameLst>
                                          </p:cBhvr>
                                          <p:rCtr x="729" y="0"/>
                                        </p:animMotion>
                                      </p:childTnLst>
                                    </p:cTn>
                                  </p:par>
                                  <p:par>
                                    <p:cTn id="92" presetID="10" presetClass="entr" presetSubtype="0" fill="hold" grpId="0" nodeType="withEffect">
                                      <p:stCondLst>
                                        <p:cond delay="320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35" presetClass="path" presetSubtype="0" decel="100000" fill="hold" grpId="1" nodeType="withEffect">
                                      <p:stCondLst>
                                        <p:cond delay="3200"/>
                                      </p:stCondLst>
                                      <p:childTnLst>
                                        <p:animMotion origin="layout" path="M 2.77556E-17 -1.48148E-6 L 0.01471 -1.48148E-6 " pathEditMode="relative" rAng="0" ptsTypes="AA">
                                          <p:cBhvr>
                                            <p:cTn id="96" dur="500" spd="-100000" fill="hold"/>
                                            <p:tgtEl>
                                              <p:spTgt spid="69"/>
                                            </p:tgtEl>
                                            <p:attrNameLst>
                                              <p:attrName>ppt_x</p:attrName>
                                              <p:attrName>ppt_y</p:attrName>
                                            </p:attrNameLst>
                                          </p:cBhvr>
                                          <p:rCtr x="729" y="0"/>
                                        </p:animMotion>
                                      </p:childTnLst>
                                    </p:cTn>
                                  </p:par>
                                  <p:par>
                                    <p:cTn id="97" presetID="10" presetClass="entr" presetSubtype="0" fill="hold" grpId="0" nodeType="withEffect">
                                      <p:stCondLst>
                                        <p:cond delay="390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35" presetClass="path" presetSubtype="0" decel="100000" fill="hold" grpId="1" nodeType="withEffect">
                                      <p:stCondLst>
                                        <p:cond delay="3900"/>
                                      </p:stCondLst>
                                      <p:childTnLst>
                                        <p:animMotion origin="layout" path="M 2.77556E-17 -1.48148E-6 L 0.01471 -1.48148E-6 " pathEditMode="relative" rAng="0" ptsTypes="AA">
                                          <p:cBhvr>
                                            <p:cTn id="101" dur="500" spd="-100000" fill="hold"/>
                                            <p:tgtEl>
                                              <p:spTgt spid="70"/>
                                            </p:tgtEl>
                                            <p:attrNameLst>
                                              <p:attrName>ppt_x</p:attrName>
                                              <p:attrName>ppt_y</p:attrName>
                                            </p:attrNameLst>
                                          </p:cBhvr>
                                          <p:rCtr x="7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1" grpId="1" uiExpand="1" build="p"/>
          <p:bldP spid="65" grpId="0"/>
          <p:bldP spid="65" grpId="1"/>
          <p:bldP spid="66" grpId="0"/>
          <p:bldP spid="66" grpId="1"/>
          <p:bldP spid="68" grpId="0"/>
          <p:bldP spid="68" grpId="1"/>
          <p:bldP spid="69" grpId="0"/>
          <p:bldP spid="69" grpId="1"/>
          <p:bldP spid="70" grpId="0"/>
          <p:bldP spid="7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path" presetSubtype="0" decel="100000" fill="hold" nodeType="withEffect">
                                      <p:stCondLst>
                                        <p:cond delay="200"/>
                                      </p:stCondLst>
                                      <p:childTnLst>
                                        <p:animMotion origin="layout" path="M 1.38778E-17 -3.7037E-6 L 1.38778E-17 -0.02546 " pathEditMode="relative" rAng="0" ptsTypes="AA">
                                          <p:cBhvr>
                                            <p:cTn id="9" dur="500" spd="-100000" fill="hold"/>
                                            <p:tgtEl>
                                              <p:spTgt spid="13"/>
                                            </p:tgtEl>
                                            <p:attrNameLst>
                                              <p:attrName>ppt_x</p:attrName>
                                              <p:attrName>ppt_y</p:attrName>
                                            </p:attrNameLst>
                                          </p:cBhvr>
                                          <p:rCtr x="0" y="-1273"/>
                                        </p:animMotion>
                                      </p:childTnLst>
                                    </p:cTn>
                                  </p:par>
                                  <p:par>
                                    <p:cTn id="10" presetID="23" presetClass="entr" presetSubtype="16" fill="hold" nodeType="withEffect">
                                      <p:stCondLst>
                                        <p:cond delay="700"/>
                                      </p:stCondLst>
                                      <p:childTnLst>
                                        <p:set>
                                          <p:cBhvr>
                                            <p:cTn id="11" dur="1" fill="hold">
                                              <p:stCondLst>
                                                <p:cond delay="0"/>
                                              </p:stCondLst>
                                            </p:cTn>
                                            <p:tgtEl>
                                              <p:spTgt spid="64"/>
                                            </p:tgtEl>
                                            <p:attrNameLst>
                                              <p:attrName>style.visibility</p:attrName>
                                            </p:attrNameLst>
                                          </p:cBhvr>
                                          <p:to>
                                            <p:strVal val="visible"/>
                                          </p:to>
                                        </p:set>
                                        <p:anim calcmode="lin" valueType="num">
                                          <p:cBhvr>
                                            <p:cTn id="12" dur="250" fill="hold"/>
                                            <p:tgtEl>
                                              <p:spTgt spid="64"/>
                                            </p:tgtEl>
                                            <p:attrNameLst>
                                              <p:attrName>ppt_w</p:attrName>
                                            </p:attrNameLst>
                                          </p:cBhvr>
                                          <p:tavLst>
                                            <p:tav tm="0">
                                              <p:val>
                                                <p:fltVal val="0"/>
                                              </p:val>
                                            </p:tav>
                                            <p:tav tm="100000">
                                              <p:val>
                                                <p:strVal val="#ppt_w"/>
                                              </p:val>
                                            </p:tav>
                                          </p:tavLst>
                                        </p:anim>
                                        <p:anim calcmode="lin" valueType="num">
                                          <p:cBhvr>
                                            <p:cTn id="13" dur="250" fill="hold"/>
                                            <p:tgtEl>
                                              <p:spTgt spid="64"/>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700"/>
                                      </p:stCondLst>
                                      <p:childTnLst>
                                        <p:animScale>
                                          <p:cBhvr>
                                            <p:cTn id="15" dur="1000" fill="hold"/>
                                            <p:tgtEl>
                                              <p:spTgt spid="64"/>
                                            </p:tgtEl>
                                          </p:cBhvr>
                                          <p:by x="110000" y="110000"/>
                                        </p:animScale>
                                      </p:childTnLst>
                                    </p:cTn>
                                  </p:par>
                                  <p:par>
                                    <p:cTn id="16" presetID="6" presetClass="emph" presetSubtype="0" fill="hold" nodeType="withEffect">
                                      <p:stCondLst>
                                        <p:cond delay="700"/>
                                      </p:stCondLst>
                                      <p:childTnLst>
                                        <p:animScale>
                                          <p:cBhvr>
                                            <p:cTn id="17" dur="250" fill="hold"/>
                                            <p:tgtEl>
                                              <p:spTgt spid="64"/>
                                            </p:tgtEl>
                                          </p:cBhvr>
                                          <p:by x="91000" y="91000"/>
                                        </p:animScale>
                                      </p:childTnLst>
                                    </p:cTn>
                                  </p:par>
                                  <p:par>
                                    <p:cTn id="18" presetID="23" presetClass="entr" presetSubtype="16" fill="hold" nodeType="withEffect">
                                      <p:stCondLst>
                                        <p:cond delay="900"/>
                                      </p:stCondLst>
                                      <p:childTnLst>
                                        <p:set>
                                          <p:cBhvr>
                                            <p:cTn id="19" dur="1" fill="hold">
                                              <p:stCondLst>
                                                <p:cond delay="0"/>
                                              </p:stCondLst>
                                            </p:cTn>
                                            <p:tgtEl>
                                              <p:spTgt spid="63"/>
                                            </p:tgtEl>
                                            <p:attrNameLst>
                                              <p:attrName>style.visibility</p:attrName>
                                            </p:attrNameLst>
                                          </p:cBhvr>
                                          <p:to>
                                            <p:strVal val="visible"/>
                                          </p:to>
                                        </p:set>
                                        <p:anim calcmode="lin" valueType="num">
                                          <p:cBhvr>
                                            <p:cTn id="20" dur="250" fill="hold"/>
                                            <p:tgtEl>
                                              <p:spTgt spid="63"/>
                                            </p:tgtEl>
                                            <p:attrNameLst>
                                              <p:attrName>ppt_w</p:attrName>
                                            </p:attrNameLst>
                                          </p:cBhvr>
                                          <p:tavLst>
                                            <p:tav tm="0">
                                              <p:val>
                                                <p:fltVal val="0"/>
                                              </p:val>
                                            </p:tav>
                                            <p:tav tm="100000">
                                              <p:val>
                                                <p:strVal val="#ppt_w"/>
                                              </p:val>
                                            </p:tav>
                                          </p:tavLst>
                                        </p:anim>
                                        <p:anim calcmode="lin" valueType="num">
                                          <p:cBhvr>
                                            <p:cTn id="21" dur="250" fill="hold"/>
                                            <p:tgtEl>
                                              <p:spTgt spid="63"/>
                                            </p:tgtEl>
                                            <p:attrNameLst>
                                              <p:attrName>ppt_h</p:attrName>
                                            </p:attrNameLst>
                                          </p:cBhvr>
                                          <p:tavLst>
                                            <p:tav tm="0">
                                              <p:val>
                                                <p:fltVal val="0"/>
                                              </p:val>
                                            </p:tav>
                                            <p:tav tm="100000">
                                              <p:val>
                                                <p:strVal val="#ppt_h"/>
                                              </p:val>
                                            </p:tav>
                                          </p:tavLst>
                                        </p:anim>
                                      </p:childTnLst>
                                    </p:cTn>
                                  </p:par>
                                  <p:par>
                                    <p:cTn id="22" presetID="6" presetClass="emph" presetSubtype="0" fill="hold" nodeType="withEffect">
                                      <p:stCondLst>
                                        <p:cond delay="900"/>
                                      </p:stCondLst>
                                      <p:childTnLst>
                                        <p:animScale>
                                          <p:cBhvr>
                                            <p:cTn id="23" dur="1000" fill="hold"/>
                                            <p:tgtEl>
                                              <p:spTgt spid="63"/>
                                            </p:tgtEl>
                                          </p:cBhvr>
                                          <p:by x="110000" y="110000"/>
                                        </p:animScale>
                                      </p:childTnLst>
                                    </p:cTn>
                                  </p:par>
                                  <p:par>
                                    <p:cTn id="24" presetID="6" presetClass="emph" presetSubtype="0" fill="hold" nodeType="withEffect">
                                      <p:stCondLst>
                                        <p:cond delay="900"/>
                                      </p:stCondLst>
                                      <p:childTnLst>
                                        <p:animScale>
                                          <p:cBhvr>
                                            <p:cTn id="25" dur="250" fill="hold"/>
                                            <p:tgtEl>
                                              <p:spTgt spid="63"/>
                                            </p:tgtEl>
                                          </p:cBhvr>
                                          <p:by x="91000" y="91000"/>
                                        </p:animScale>
                                      </p:childTnLst>
                                    </p:cTn>
                                  </p:par>
                                  <p:par>
                                    <p:cTn id="26" presetID="1" presetClass="entr" presetSubtype="0" fill="hold" nodeType="withEffect">
                                      <p:stCondLst>
                                        <p:cond delay="300"/>
                                      </p:stCondLst>
                                      <p:childTnLst>
                                        <p:set>
                                          <p:cBhvr>
                                            <p:cTn id="27" dur="1" fill="hold">
                                              <p:stCondLst>
                                                <p:cond delay="499"/>
                                              </p:stCondLst>
                                            </p:cTn>
                                            <p:tgtEl>
                                              <p:spTgt spid="67"/>
                                            </p:tgtEl>
                                            <p:attrNameLst>
                                              <p:attrName>style.visibility</p:attrName>
                                            </p:attrNameLst>
                                          </p:cBhvr>
                                          <p:to>
                                            <p:strVal val="visible"/>
                                          </p:to>
                                        </p:set>
                                      </p:childTnLst>
                                    </p:cTn>
                                  </p:par>
                                  <p:par>
                                    <p:cTn id="28" presetID="6" presetClass="emph" presetSubtype="0" accel="100000" autoRev="1" fill="hold" nodeType="withEffect">
                                      <p:stCondLst>
                                        <p:cond delay="300"/>
                                      </p:stCondLst>
                                      <p:childTnLst>
                                        <p:animScale>
                                          <p:cBhvr>
                                            <p:cTn id="29" dur="500" fill="hold"/>
                                            <p:tgtEl>
                                              <p:spTgt spid="67"/>
                                            </p:tgtEl>
                                          </p:cBhvr>
                                          <p:by x="0" y="100000"/>
                                        </p:animScale>
                                      </p:childTnLst>
                                    </p:cTn>
                                  </p:par>
                                  <p:par>
                                    <p:cTn id="30" presetID="10" presetClass="entr" presetSubtype="0" fill="hold" grpId="0" nodeType="withEffect">
                                      <p:stCondLst>
                                        <p:cond delay="70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35" presetClass="path" presetSubtype="0" decel="100000" fill="hold" grpId="1" nodeType="withEffect">
                                      <p:stCondLst>
                                        <p:cond delay="700"/>
                                      </p:stCondLst>
                                      <p:childTnLst>
                                        <p:animMotion origin="layout" path="M 2.77556E-17 -3.7037E-6 L 2.77556E-17 0.02616 " pathEditMode="relative" rAng="0" ptsTypes="AA">
                                          <p:cBhvr>
                                            <p:cTn id="34" dur="500" spd="-100000" fill="hold"/>
                                            <p:tgtEl>
                                              <p:spTgt spid="65"/>
                                            </p:tgtEl>
                                            <p:attrNameLst>
                                              <p:attrName>ppt_x</p:attrName>
                                              <p:attrName>ppt_y</p:attrName>
                                            </p:attrNameLst>
                                          </p:cBhvr>
                                          <p:rCtr x="0" y="1296"/>
                                        </p:animMotion>
                                      </p:childTnLst>
                                    </p:cTn>
                                  </p:par>
                                  <p:par>
                                    <p:cTn id="35" presetID="10" presetClass="entr" presetSubtype="0" fill="hold" grpId="0" nodeType="withEffect">
                                      <p:stCondLst>
                                        <p:cond delay="90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35" presetClass="path" presetSubtype="0" decel="100000" fill="hold" grpId="1" nodeType="withEffect">
                                      <p:stCondLst>
                                        <p:cond delay="900"/>
                                      </p:stCondLst>
                                      <p:childTnLst>
                                        <p:animMotion origin="layout" path="M 2.77556E-17 -3.7037E-6 L 2.77556E-17 0.02616 " pathEditMode="relative" rAng="0" ptsTypes="AA">
                                          <p:cBhvr>
                                            <p:cTn id="39" dur="500" spd="-100000" fill="hold"/>
                                            <p:tgtEl>
                                              <p:spTgt spid="66"/>
                                            </p:tgtEl>
                                            <p:attrNameLst>
                                              <p:attrName>ppt_x</p:attrName>
                                              <p:attrName>ppt_y</p:attrName>
                                            </p:attrNameLst>
                                          </p:cBhvr>
                                          <p:rCtr x="0" y="1296"/>
                                        </p:animMotion>
                                      </p:childTnLst>
                                    </p:cTn>
                                  </p:par>
                                  <p:par>
                                    <p:cTn id="40" presetID="10" presetClass="entr" presetSubtype="0" fill="hold" grpId="0" nodeType="withEffect">
                                      <p:stCondLst>
                                        <p:cond delay="15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par>
                                    <p:cTn id="43" presetID="35" presetClass="path" presetSubtype="0" decel="100000" fill="hold" grpId="1" nodeType="withEffect">
                                      <p:stCondLst>
                                        <p:cond delay="1500"/>
                                      </p:stCondLst>
                                      <p:childTnLst>
                                        <p:animMotion origin="layout" path="M 2.77556E-17 -3.7037E-6 L 2.77556E-17 0.02616 " pathEditMode="relative" rAng="0" ptsTypes="AA">
                                          <p:cBhvr>
                                            <p:cTn id="44" dur="500" spd="-100000" fill="hold"/>
                                            <p:tgtEl>
                                              <p:spTgt spid="11">
                                                <p:txEl>
                                                  <p:pRg st="0" end="0"/>
                                                </p:txEl>
                                              </p:spTgt>
                                            </p:tgtEl>
                                            <p:attrNameLst>
                                              <p:attrName>ppt_x</p:attrName>
                                              <p:attrName>ppt_y</p:attrName>
                                            </p:attrNameLst>
                                          </p:cBhvr>
                                          <p:rCtr x="0" y="1296"/>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160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fade">
                                          <p:cBhvr>
                                            <p:cTn id="49" dur="500"/>
                                            <p:tgtEl>
                                              <p:spTgt spid="11">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path" presetSubtype="0" decel="100000" fill="hold" grpId="1" nodeType="clickEffect">
                                      <p:stCondLst>
                                        <p:cond delay="1600"/>
                                      </p:stCondLst>
                                      <p:childTnLst>
                                        <p:animMotion origin="layout" path="M 2.77556E-17 -3.7037E-6 L 2.77556E-17 0.02616 " pathEditMode="relative" rAng="0" ptsTypes="AA">
                                          <p:cBhvr>
                                            <p:cTn id="53" dur="500" spd="-100000" fill="hold"/>
                                            <p:tgtEl>
                                              <p:spTgt spid="11">
                                                <p:txEl>
                                                  <p:pRg st="1" end="1"/>
                                                </p:txEl>
                                              </p:spTgt>
                                            </p:tgtEl>
                                            <p:attrNameLst>
                                              <p:attrName>ppt_x</p:attrName>
                                              <p:attrName>ppt_y</p:attrName>
                                            </p:attrNameLst>
                                          </p:cBhvr>
                                          <p:rCtr x="0" y="1296"/>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1700"/>
                                      </p:stCondLst>
                                      <p:childTnLst>
                                        <p:set>
                                          <p:cBhvr>
                                            <p:cTn id="57" dur="1" fill="hold">
                                              <p:stCondLst>
                                                <p:cond delay="0"/>
                                              </p:stCondLst>
                                            </p:cTn>
                                            <p:tgtEl>
                                              <p:spTgt spid="11">
                                                <p:txEl>
                                                  <p:pRg st="2" end="2"/>
                                                </p:txEl>
                                              </p:spTgt>
                                            </p:tgtEl>
                                            <p:attrNameLst>
                                              <p:attrName>style.visibility</p:attrName>
                                            </p:attrNameLst>
                                          </p:cBhvr>
                                          <p:to>
                                            <p:strVal val="visible"/>
                                          </p:to>
                                        </p:set>
                                        <p:animEffect transition="in" filter="fade">
                                          <p:cBhvr>
                                            <p:cTn id="58" dur="500"/>
                                            <p:tgtEl>
                                              <p:spTgt spid="11">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5" presetClass="path" presetSubtype="0" decel="100000" fill="hold" grpId="1" nodeType="clickEffect">
                                      <p:stCondLst>
                                        <p:cond delay="1700"/>
                                      </p:stCondLst>
                                      <p:childTnLst>
                                        <p:animMotion origin="layout" path="M 2.77556E-17 -3.7037E-6 L 2.77556E-17 0.02616 " pathEditMode="relative" rAng="0" ptsTypes="AA">
                                          <p:cBhvr>
                                            <p:cTn id="62" dur="500" spd="-100000" fill="hold"/>
                                            <p:tgtEl>
                                              <p:spTgt spid="11">
                                                <p:txEl>
                                                  <p:pRg st="2" end="2"/>
                                                </p:txEl>
                                              </p:spTgt>
                                            </p:tgtEl>
                                            <p:attrNameLst>
                                              <p:attrName>ppt_x</p:attrName>
                                              <p:attrName>ppt_y</p:attrName>
                                            </p:attrNameLst>
                                          </p:cBhvr>
                                          <p:rCtr x="0" y="1296"/>
                                        </p:animMotion>
                                      </p:childTnLst>
                                    </p:cTn>
                                  </p:par>
                                  <p:par>
                                    <p:cTn id="63" presetID="23" presetClass="entr" presetSubtype="16" fill="hold" nodeType="withEffect">
                                      <p:stCondLst>
                                        <p:cond delay="2500"/>
                                      </p:stCondLst>
                                      <p:childTnLst>
                                        <p:set>
                                          <p:cBhvr>
                                            <p:cTn id="64" dur="1" fill="hold">
                                              <p:stCondLst>
                                                <p:cond delay="0"/>
                                              </p:stCondLst>
                                            </p:cTn>
                                            <p:tgtEl>
                                              <p:spTgt spid="71"/>
                                            </p:tgtEl>
                                            <p:attrNameLst>
                                              <p:attrName>style.visibility</p:attrName>
                                            </p:attrNameLst>
                                          </p:cBhvr>
                                          <p:to>
                                            <p:strVal val="visible"/>
                                          </p:to>
                                        </p:set>
                                        <p:anim calcmode="lin" valueType="num">
                                          <p:cBhvr>
                                            <p:cTn id="65" dur="250" fill="hold"/>
                                            <p:tgtEl>
                                              <p:spTgt spid="71"/>
                                            </p:tgtEl>
                                            <p:attrNameLst>
                                              <p:attrName>ppt_w</p:attrName>
                                            </p:attrNameLst>
                                          </p:cBhvr>
                                          <p:tavLst>
                                            <p:tav tm="0">
                                              <p:val>
                                                <p:fltVal val="0"/>
                                              </p:val>
                                            </p:tav>
                                            <p:tav tm="100000">
                                              <p:val>
                                                <p:strVal val="#ppt_w"/>
                                              </p:val>
                                            </p:tav>
                                          </p:tavLst>
                                        </p:anim>
                                        <p:anim calcmode="lin" valueType="num">
                                          <p:cBhvr>
                                            <p:cTn id="66" dur="250" fill="hold"/>
                                            <p:tgtEl>
                                              <p:spTgt spid="71"/>
                                            </p:tgtEl>
                                            <p:attrNameLst>
                                              <p:attrName>ppt_h</p:attrName>
                                            </p:attrNameLst>
                                          </p:cBhvr>
                                          <p:tavLst>
                                            <p:tav tm="0">
                                              <p:val>
                                                <p:fltVal val="0"/>
                                              </p:val>
                                            </p:tav>
                                            <p:tav tm="100000">
                                              <p:val>
                                                <p:strVal val="#ppt_h"/>
                                              </p:val>
                                            </p:tav>
                                          </p:tavLst>
                                        </p:anim>
                                      </p:childTnLst>
                                    </p:cTn>
                                  </p:par>
                                  <p:par>
                                    <p:cTn id="67" presetID="6" presetClass="emph" presetSubtype="0" fill="hold" nodeType="withEffect">
                                      <p:stCondLst>
                                        <p:cond delay="2500"/>
                                      </p:stCondLst>
                                      <p:childTnLst>
                                        <p:animScale>
                                          <p:cBhvr>
                                            <p:cTn id="68" dur="1000" fill="hold"/>
                                            <p:tgtEl>
                                              <p:spTgt spid="71"/>
                                            </p:tgtEl>
                                          </p:cBhvr>
                                          <p:by x="110000" y="110000"/>
                                        </p:animScale>
                                      </p:childTnLst>
                                    </p:cTn>
                                  </p:par>
                                  <p:par>
                                    <p:cTn id="69" presetID="6" presetClass="emph" presetSubtype="0" fill="hold" nodeType="withEffect">
                                      <p:stCondLst>
                                        <p:cond delay="2500"/>
                                      </p:stCondLst>
                                      <p:childTnLst>
                                        <p:animScale>
                                          <p:cBhvr>
                                            <p:cTn id="70" dur="250" fill="hold"/>
                                            <p:tgtEl>
                                              <p:spTgt spid="71"/>
                                            </p:tgtEl>
                                          </p:cBhvr>
                                          <p:by x="91000" y="91000"/>
                                        </p:animScale>
                                      </p:childTnLst>
                                    </p:cTn>
                                  </p:par>
                                  <p:par>
                                    <p:cTn id="71" presetID="23" presetClass="entr" presetSubtype="16" fill="hold" nodeType="withEffect">
                                      <p:stCondLst>
                                        <p:cond delay="3200"/>
                                      </p:stCondLst>
                                      <p:childTnLst>
                                        <p:set>
                                          <p:cBhvr>
                                            <p:cTn id="72" dur="1" fill="hold">
                                              <p:stCondLst>
                                                <p:cond delay="0"/>
                                              </p:stCondLst>
                                            </p:cTn>
                                            <p:tgtEl>
                                              <p:spTgt spid="83"/>
                                            </p:tgtEl>
                                            <p:attrNameLst>
                                              <p:attrName>style.visibility</p:attrName>
                                            </p:attrNameLst>
                                          </p:cBhvr>
                                          <p:to>
                                            <p:strVal val="visible"/>
                                          </p:to>
                                        </p:set>
                                        <p:anim calcmode="lin" valueType="num">
                                          <p:cBhvr>
                                            <p:cTn id="73" dur="250" fill="hold"/>
                                            <p:tgtEl>
                                              <p:spTgt spid="83"/>
                                            </p:tgtEl>
                                            <p:attrNameLst>
                                              <p:attrName>ppt_w</p:attrName>
                                            </p:attrNameLst>
                                          </p:cBhvr>
                                          <p:tavLst>
                                            <p:tav tm="0">
                                              <p:val>
                                                <p:fltVal val="0"/>
                                              </p:val>
                                            </p:tav>
                                            <p:tav tm="100000">
                                              <p:val>
                                                <p:strVal val="#ppt_w"/>
                                              </p:val>
                                            </p:tav>
                                          </p:tavLst>
                                        </p:anim>
                                        <p:anim calcmode="lin" valueType="num">
                                          <p:cBhvr>
                                            <p:cTn id="74" dur="250" fill="hold"/>
                                            <p:tgtEl>
                                              <p:spTgt spid="83"/>
                                            </p:tgtEl>
                                            <p:attrNameLst>
                                              <p:attrName>ppt_h</p:attrName>
                                            </p:attrNameLst>
                                          </p:cBhvr>
                                          <p:tavLst>
                                            <p:tav tm="0">
                                              <p:val>
                                                <p:fltVal val="0"/>
                                              </p:val>
                                            </p:tav>
                                            <p:tav tm="100000">
                                              <p:val>
                                                <p:strVal val="#ppt_h"/>
                                              </p:val>
                                            </p:tav>
                                          </p:tavLst>
                                        </p:anim>
                                      </p:childTnLst>
                                    </p:cTn>
                                  </p:par>
                                  <p:par>
                                    <p:cTn id="75" presetID="6" presetClass="emph" presetSubtype="0" fill="hold" nodeType="withEffect">
                                      <p:stCondLst>
                                        <p:cond delay="3200"/>
                                      </p:stCondLst>
                                      <p:childTnLst>
                                        <p:animScale>
                                          <p:cBhvr>
                                            <p:cTn id="76" dur="1000" fill="hold"/>
                                            <p:tgtEl>
                                              <p:spTgt spid="83"/>
                                            </p:tgtEl>
                                          </p:cBhvr>
                                          <p:by x="110000" y="110000"/>
                                        </p:animScale>
                                      </p:childTnLst>
                                    </p:cTn>
                                  </p:par>
                                  <p:par>
                                    <p:cTn id="77" presetID="6" presetClass="emph" presetSubtype="0" fill="hold" nodeType="withEffect">
                                      <p:stCondLst>
                                        <p:cond delay="3200"/>
                                      </p:stCondLst>
                                      <p:childTnLst>
                                        <p:animScale>
                                          <p:cBhvr>
                                            <p:cTn id="78" dur="250" fill="hold"/>
                                            <p:tgtEl>
                                              <p:spTgt spid="83"/>
                                            </p:tgtEl>
                                          </p:cBhvr>
                                          <p:by x="91000" y="91000"/>
                                        </p:animScale>
                                      </p:childTnLst>
                                    </p:cTn>
                                  </p:par>
                                  <p:par>
                                    <p:cTn id="79" presetID="23" presetClass="entr" presetSubtype="16" fill="hold" nodeType="withEffect">
                                      <p:stCondLst>
                                        <p:cond delay="3900"/>
                                      </p:stCondLst>
                                      <p:childTnLst>
                                        <p:set>
                                          <p:cBhvr>
                                            <p:cTn id="80" dur="1" fill="hold">
                                              <p:stCondLst>
                                                <p:cond delay="0"/>
                                              </p:stCondLst>
                                            </p:cTn>
                                            <p:tgtEl>
                                              <p:spTgt spid="88"/>
                                            </p:tgtEl>
                                            <p:attrNameLst>
                                              <p:attrName>style.visibility</p:attrName>
                                            </p:attrNameLst>
                                          </p:cBhvr>
                                          <p:to>
                                            <p:strVal val="visible"/>
                                          </p:to>
                                        </p:set>
                                        <p:anim calcmode="lin" valueType="num">
                                          <p:cBhvr>
                                            <p:cTn id="81" dur="250" fill="hold"/>
                                            <p:tgtEl>
                                              <p:spTgt spid="88"/>
                                            </p:tgtEl>
                                            <p:attrNameLst>
                                              <p:attrName>ppt_w</p:attrName>
                                            </p:attrNameLst>
                                          </p:cBhvr>
                                          <p:tavLst>
                                            <p:tav tm="0">
                                              <p:val>
                                                <p:fltVal val="0"/>
                                              </p:val>
                                            </p:tav>
                                            <p:tav tm="100000">
                                              <p:val>
                                                <p:strVal val="#ppt_w"/>
                                              </p:val>
                                            </p:tav>
                                          </p:tavLst>
                                        </p:anim>
                                        <p:anim calcmode="lin" valueType="num">
                                          <p:cBhvr>
                                            <p:cTn id="82" dur="250" fill="hold"/>
                                            <p:tgtEl>
                                              <p:spTgt spid="88"/>
                                            </p:tgtEl>
                                            <p:attrNameLst>
                                              <p:attrName>ppt_h</p:attrName>
                                            </p:attrNameLst>
                                          </p:cBhvr>
                                          <p:tavLst>
                                            <p:tav tm="0">
                                              <p:val>
                                                <p:fltVal val="0"/>
                                              </p:val>
                                            </p:tav>
                                            <p:tav tm="100000">
                                              <p:val>
                                                <p:strVal val="#ppt_h"/>
                                              </p:val>
                                            </p:tav>
                                          </p:tavLst>
                                        </p:anim>
                                      </p:childTnLst>
                                    </p:cTn>
                                  </p:par>
                                  <p:par>
                                    <p:cTn id="83" presetID="6" presetClass="emph" presetSubtype="0" fill="hold" nodeType="withEffect">
                                      <p:stCondLst>
                                        <p:cond delay="3900"/>
                                      </p:stCondLst>
                                      <p:childTnLst>
                                        <p:animScale>
                                          <p:cBhvr>
                                            <p:cTn id="84" dur="1000" fill="hold"/>
                                            <p:tgtEl>
                                              <p:spTgt spid="88"/>
                                            </p:tgtEl>
                                          </p:cBhvr>
                                          <p:by x="110000" y="110000"/>
                                        </p:animScale>
                                      </p:childTnLst>
                                    </p:cTn>
                                  </p:par>
                                  <p:par>
                                    <p:cTn id="85" presetID="6" presetClass="emph" presetSubtype="0" fill="hold" nodeType="withEffect">
                                      <p:stCondLst>
                                        <p:cond delay="3900"/>
                                      </p:stCondLst>
                                      <p:childTnLst>
                                        <p:animScale>
                                          <p:cBhvr>
                                            <p:cTn id="86" dur="250" fill="hold"/>
                                            <p:tgtEl>
                                              <p:spTgt spid="88"/>
                                            </p:tgtEl>
                                          </p:cBhvr>
                                          <p:by x="91000" y="91000"/>
                                        </p:animScale>
                                      </p:childTnLst>
                                    </p:cTn>
                                  </p:par>
                                  <p:par>
                                    <p:cTn id="87" presetID="10" presetClass="entr" presetSubtype="0" fill="hold" grpId="0" nodeType="withEffect">
                                      <p:stCondLst>
                                        <p:cond delay="250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35" presetClass="path" presetSubtype="0" decel="100000" fill="hold" grpId="1" nodeType="withEffect">
                                      <p:stCondLst>
                                        <p:cond delay="2500"/>
                                      </p:stCondLst>
                                      <p:childTnLst>
                                        <p:animMotion origin="layout" path="M 2.77556E-17 -1.48148E-6 L 0.01471 -1.48148E-6 " pathEditMode="relative" rAng="0" ptsTypes="AA">
                                          <p:cBhvr>
                                            <p:cTn id="91" dur="500" spd="-100000" fill="hold"/>
                                            <p:tgtEl>
                                              <p:spTgt spid="68"/>
                                            </p:tgtEl>
                                            <p:attrNameLst>
                                              <p:attrName>ppt_x</p:attrName>
                                              <p:attrName>ppt_y</p:attrName>
                                            </p:attrNameLst>
                                          </p:cBhvr>
                                          <p:rCtr x="729" y="0"/>
                                        </p:animMotion>
                                      </p:childTnLst>
                                    </p:cTn>
                                  </p:par>
                                  <p:par>
                                    <p:cTn id="92" presetID="10" presetClass="entr" presetSubtype="0" fill="hold" grpId="0" nodeType="withEffect">
                                      <p:stCondLst>
                                        <p:cond delay="320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35" presetClass="path" presetSubtype="0" decel="100000" fill="hold" grpId="1" nodeType="withEffect">
                                      <p:stCondLst>
                                        <p:cond delay="3200"/>
                                      </p:stCondLst>
                                      <p:childTnLst>
                                        <p:animMotion origin="layout" path="M 2.77556E-17 -1.48148E-6 L 0.01471 -1.48148E-6 " pathEditMode="relative" rAng="0" ptsTypes="AA">
                                          <p:cBhvr>
                                            <p:cTn id="96" dur="500" spd="-100000" fill="hold"/>
                                            <p:tgtEl>
                                              <p:spTgt spid="69"/>
                                            </p:tgtEl>
                                            <p:attrNameLst>
                                              <p:attrName>ppt_x</p:attrName>
                                              <p:attrName>ppt_y</p:attrName>
                                            </p:attrNameLst>
                                          </p:cBhvr>
                                          <p:rCtr x="729" y="0"/>
                                        </p:animMotion>
                                      </p:childTnLst>
                                    </p:cTn>
                                  </p:par>
                                  <p:par>
                                    <p:cTn id="97" presetID="10" presetClass="entr" presetSubtype="0" fill="hold" grpId="0" nodeType="withEffect">
                                      <p:stCondLst>
                                        <p:cond delay="390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35" presetClass="path" presetSubtype="0" decel="100000" fill="hold" grpId="1" nodeType="withEffect">
                                      <p:stCondLst>
                                        <p:cond delay="3900"/>
                                      </p:stCondLst>
                                      <p:childTnLst>
                                        <p:animMotion origin="layout" path="M 2.77556E-17 -1.48148E-6 L 0.01471 -1.48148E-6 " pathEditMode="relative" rAng="0" ptsTypes="AA">
                                          <p:cBhvr>
                                            <p:cTn id="101" dur="500" spd="-100000" fill="hold"/>
                                            <p:tgtEl>
                                              <p:spTgt spid="70"/>
                                            </p:tgtEl>
                                            <p:attrNameLst>
                                              <p:attrName>ppt_x</p:attrName>
                                              <p:attrName>ppt_y</p:attrName>
                                            </p:attrNameLst>
                                          </p:cBhvr>
                                          <p:rCtr x="7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1" grpId="1" uiExpand="1" build="p"/>
          <p:bldP spid="65" grpId="0"/>
          <p:bldP spid="65" grpId="1"/>
          <p:bldP spid="66" grpId="0"/>
          <p:bldP spid="66" grpId="1"/>
          <p:bldP spid="68" grpId="0"/>
          <p:bldP spid="68" grpId="1"/>
          <p:bldP spid="69" grpId="0"/>
          <p:bldP spid="69" grpId="1"/>
          <p:bldP spid="70" grpId="0"/>
          <p:bldP spid="70" grpId="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3FF6-B017-41A7-56E7-77DE86F808B8}"/>
              </a:ext>
            </a:extLst>
          </p:cNvPr>
          <p:cNvSpPr>
            <a:spLocks noGrp="1"/>
          </p:cNvSpPr>
          <p:nvPr>
            <p:ph type="title"/>
          </p:nvPr>
        </p:nvSpPr>
        <p:spPr>
          <a:xfrm>
            <a:off x="588263" y="457200"/>
            <a:ext cx="11018520" cy="492443"/>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Machine learning anywhere</a:t>
            </a:r>
            <a:endParaRPr lang="en-US">
              <a:solidFill>
                <a:schemeClr val="accent1"/>
              </a:solidFill>
            </a:endParaRPr>
          </a:p>
        </p:txBody>
      </p:sp>
      <p:grpSp>
        <p:nvGrpSpPr>
          <p:cNvPr id="21" name="Group 20">
            <a:extLst>
              <a:ext uri="{FF2B5EF4-FFF2-40B4-BE49-F238E27FC236}">
                <a16:creationId xmlns:a16="http://schemas.microsoft.com/office/drawing/2014/main" id="{2D80B1A5-311C-41DB-3019-C6205C4639CB}"/>
              </a:ext>
              <a:ext uri="{C183D7F6-B498-43B3-948B-1728B52AA6E4}">
                <adec:decorative xmlns:adec="http://schemas.microsoft.com/office/drawing/2017/decorative" val="1"/>
              </a:ext>
            </a:extLst>
          </p:cNvPr>
          <p:cNvGrpSpPr/>
          <p:nvPr/>
        </p:nvGrpSpPr>
        <p:grpSpPr>
          <a:xfrm>
            <a:off x="4537387" y="1468398"/>
            <a:ext cx="3117227" cy="407658"/>
            <a:chOff x="4379963" y="1362510"/>
            <a:chExt cx="3117227" cy="407658"/>
          </a:xfrm>
        </p:grpSpPr>
        <p:grpSp>
          <p:nvGrpSpPr>
            <p:cNvPr id="4" name="Group 3" descr="Azure Machine Learning logo">
              <a:extLst>
                <a:ext uri="{FF2B5EF4-FFF2-40B4-BE49-F238E27FC236}">
                  <a16:creationId xmlns:a16="http://schemas.microsoft.com/office/drawing/2014/main" id="{813988EA-EF59-5C81-4DBE-3494268ABDAC}"/>
                </a:ext>
              </a:extLst>
            </p:cNvPr>
            <p:cNvGrpSpPr>
              <a:grpSpLocks noChangeAspect="1"/>
            </p:cNvGrpSpPr>
            <p:nvPr/>
          </p:nvGrpSpPr>
          <p:grpSpPr>
            <a:xfrm>
              <a:off x="4379963" y="1362510"/>
              <a:ext cx="385935" cy="407658"/>
              <a:chOff x="3778895" y="539838"/>
              <a:chExt cx="5288905" cy="5586594"/>
            </a:xfrm>
          </p:grpSpPr>
          <p:sp>
            <p:nvSpPr>
              <p:cNvPr id="5" name="Freeform: Shape 4">
                <a:extLst>
                  <a:ext uri="{FF2B5EF4-FFF2-40B4-BE49-F238E27FC236}">
                    <a16:creationId xmlns:a16="http://schemas.microsoft.com/office/drawing/2014/main" id="{FAEFE0B3-5C44-F193-01C5-027706F68C4D}"/>
                  </a:ext>
                  <a:ext uri="{C183D7F6-B498-43B3-948B-1728B52AA6E4}">
                    <adec:decorative xmlns:adec="http://schemas.microsoft.com/office/drawing/2017/decorative" val="1"/>
                  </a:ext>
                </a:extLst>
              </p:cNvPr>
              <p:cNvSpPr/>
              <p:nvPr/>
            </p:nvSpPr>
            <p:spPr bwMode="auto">
              <a:xfrm>
                <a:off x="3807487" y="4731642"/>
                <a:ext cx="5256129" cy="1364366"/>
              </a:xfrm>
              <a:custGeom>
                <a:avLst/>
                <a:gdLst>
                  <a:gd name="connsiteX0" fmla="*/ 2122714 w 2277836"/>
                  <a:gd name="connsiteY0" fmla="*/ 598714 h 598714"/>
                  <a:gd name="connsiteX1" fmla="*/ 144236 w 2277836"/>
                  <a:gd name="connsiteY1" fmla="*/ 598714 h 598714"/>
                  <a:gd name="connsiteX2" fmla="*/ 0 w 2277836"/>
                  <a:gd name="connsiteY2" fmla="*/ 0 h 598714"/>
                  <a:gd name="connsiteX3" fmla="*/ 2277836 w 2277836"/>
                  <a:gd name="connsiteY3" fmla="*/ 0 h 598714"/>
                  <a:gd name="connsiteX4" fmla="*/ 2122714 w 2277836"/>
                  <a:gd name="connsiteY4" fmla="*/ 598714 h 598714"/>
                  <a:gd name="connsiteX0" fmla="*/ 2132773 w 2287895"/>
                  <a:gd name="connsiteY0" fmla="*/ 598714 h 598714"/>
                  <a:gd name="connsiteX1" fmla="*/ 154295 w 2287895"/>
                  <a:gd name="connsiteY1" fmla="*/ 598714 h 598714"/>
                  <a:gd name="connsiteX2" fmla="*/ 0 w 2287895"/>
                  <a:gd name="connsiteY2" fmla="*/ 43268 h 598714"/>
                  <a:gd name="connsiteX3" fmla="*/ 2287895 w 2287895"/>
                  <a:gd name="connsiteY3" fmla="*/ 0 h 598714"/>
                  <a:gd name="connsiteX4" fmla="*/ 2132773 w 2287895"/>
                  <a:gd name="connsiteY4" fmla="*/ 598714 h 598714"/>
                  <a:gd name="connsiteX0" fmla="*/ 2132773 w 2321424"/>
                  <a:gd name="connsiteY0" fmla="*/ 555446 h 555446"/>
                  <a:gd name="connsiteX1" fmla="*/ 154295 w 2321424"/>
                  <a:gd name="connsiteY1" fmla="*/ 555446 h 555446"/>
                  <a:gd name="connsiteX2" fmla="*/ 0 w 2321424"/>
                  <a:gd name="connsiteY2" fmla="*/ 0 h 555446"/>
                  <a:gd name="connsiteX3" fmla="*/ 2321424 w 2321424"/>
                  <a:gd name="connsiteY3" fmla="*/ 21637 h 555446"/>
                  <a:gd name="connsiteX4" fmla="*/ 2132773 w 2321424"/>
                  <a:gd name="connsiteY4" fmla="*/ 555446 h 555446"/>
                  <a:gd name="connsiteX0" fmla="*/ 2132773 w 2321424"/>
                  <a:gd name="connsiteY0" fmla="*/ 555446 h 555446"/>
                  <a:gd name="connsiteX1" fmla="*/ 154295 w 2321424"/>
                  <a:gd name="connsiteY1" fmla="*/ 555446 h 555446"/>
                  <a:gd name="connsiteX2" fmla="*/ 0 w 2321424"/>
                  <a:gd name="connsiteY2" fmla="*/ 0 h 555446"/>
                  <a:gd name="connsiteX3" fmla="*/ 2321424 w 2321424"/>
                  <a:gd name="connsiteY3" fmla="*/ 9272 h 555446"/>
                  <a:gd name="connsiteX4" fmla="*/ 2132773 w 2321424"/>
                  <a:gd name="connsiteY4" fmla="*/ 555446 h 555446"/>
                  <a:gd name="connsiteX0" fmla="*/ 2132774 w 2321424"/>
                  <a:gd name="connsiteY0" fmla="*/ 555446 h 555446"/>
                  <a:gd name="connsiteX1" fmla="*/ 154295 w 2321424"/>
                  <a:gd name="connsiteY1" fmla="*/ 555446 h 555446"/>
                  <a:gd name="connsiteX2" fmla="*/ 0 w 2321424"/>
                  <a:gd name="connsiteY2" fmla="*/ 0 h 555446"/>
                  <a:gd name="connsiteX3" fmla="*/ 2321424 w 2321424"/>
                  <a:gd name="connsiteY3" fmla="*/ 9272 h 555446"/>
                  <a:gd name="connsiteX4" fmla="*/ 2132774 w 2321424"/>
                  <a:gd name="connsiteY4" fmla="*/ 555446 h 55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424" h="555446">
                    <a:moveTo>
                      <a:pt x="2132774" y="555446"/>
                    </a:moveTo>
                    <a:lnTo>
                      <a:pt x="154295" y="555446"/>
                    </a:lnTo>
                    <a:lnTo>
                      <a:pt x="0" y="0"/>
                    </a:lnTo>
                    <a:lnTo>
                      <a:pt x="2321424" y="9272"/>
                    </a:lnTo>
                    <a:lnTo>
                      <a:pt x="2132774" y="555446"/>
                    </a:lnTo>
                    <a:close/>
                  </a:path>
                </a:pathLst>
              </a:custGeom>
              <a:solidFill>
                <a:srgbClr val="153C6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 name="Freeform: Shape 5">
                <a:extLst>
                  <a:ext uri="{FF2B5EF4-FFF2-40B4-BE49-F238E27FC236}">
                    <a16:creationId xmlns:a16="http://schemas.microsoft.com/office/drawing/2014/main" id="{7C8E537A-49F5-6DC3-0E39-CA1AC27E2E5B}"/>
                  </a:ext>
                  <a:ext uri="{C183D7F6-B498-43B3-948B-1728B52AA6E4}">
                    <adec:decorative xmlns:adec="http://schemas.microsoft.com/office/drawing/2017/decorative" val="1"/>
                  </a:ext>
                </a:extLst>
              </p:cNvPr>
              <p:cNvSpPr/>
              <p:nvPr/>
            </p:nvSpPr>
            <p:spPr bwMode="auto">
              <a:xfrm>
                <a:off x="3778895" y="611998"/>
                <a:ext cx="3395182" cy="5490170"/>
              </a:xfrm>
              <a:custGeom>
                <a:avLst/>
                <a:gdLst>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758042 h 2424792"/>
                  <a:gd name="connsiteX5" fmla="*/ 166007 w 1453243"/>
                  <a:gd name="connsiteY5" fmla="*/ 2424792 h 2424792"/>
                  <a:gd name="connsiteX6" fmla="*/ 1453243 w 1453243"/>
                  <a:gd name="connsiteY6" fmla="*/ 906235 h 2424792"/>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820635 h 2424792"/>
                  <a:gd name="connsiteX5" fmla="*/ 166007 w 1453243"/>
                  <a:gd name="connsiteY5" fmla="*/ 2424792 h 2424792"/>
                  <a:gd name="connsiteX6" fmla="*/ 1453243 w 1453243"/>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48924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24914 w 1455803"/>
                  <a:gd name="connsiteY2" fmla="*/ 8164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69142 w 1469142"/>
                  <a:gd name="connsiteY0" fmla="*/ 941614 h 2424792"/>
                  <a:gd name="connsiteX1" fmla="*/ 1455803 w 1469142"/>
                  <a:gd name="connsiteY1" fmla="*/ 0 h 2424792"/>
                  <a:gd name="connsiteX2" fmla="*/ 824914 w 1469142"/>
                  <a:gd name="connsiteY2" fmla="*/ 8164 h 2424792"/>
                  <a:gd name="connsiteX3" fmla="*/ 816911 w 1469142"/>
                  <a:gd name="connsiteY3" fmla="*/ 911678 h 2424792"/>
                  <a:gd name="connsiteX4" fmla="*/ 0 w 1469142"/>
                  <a:gd name="connsiteY4" fmla="*/ 1826078 h 2424792"/>
                  <a:gd name="connsiteX5" fmla="*/ 168567 w 1469142"/>
                  <a:gd name="connsiteY5" fmla="*/ 2424792 h 2424792"/>
                  <a:gd name="connsiteX6" fmla="*/ 1469142 w 1469142"/>
                  <a:gd name="connsiteY6" fmla="*/ 941614 h 2424792"/>
                  <a:gd name="connsiteX0" fmla="*/ 1469977 w 1469977"/>
                  <a:gd name="connsiteY0" fmla="*/ 913498 h 2424792"/>
                  <a:gd name="connsiteX1" fmla="*/ 1455803 w 1469977"/>
                  <a:gd name="connsiteY1" fmla="*/ 0 h 2424792"/>
                  <a:gd name="connsiteX2" fmla="*/ 824914 w 1469977"/>
                  <a:gd name="connsiteY2" fmla="*/ 8164 h 2424792"/>
                  <a:gd name="connsiteX3" fmla="*/ 816911 w 1469977"/>
                  <a:gd name="connsiteY3" fmla="*/ 911678 h 2424792"/>
                  <a:gd name="connsiteX4" fmla="*/ 0 w 1469977"/>
                  <a:gd name="connsiteY4" fmla="*/ 1826078 h 2424792"/>
                  <a:gd name="connsiteX5" fmla="*/ 168567 w 1469977"/>
                  <a:gd name="connsiteY5" fmla="*/ 2424792 h 2424792"/>
                  <a:gd name="connsiteX6" fmla="*/ 1469977 w 1469977"/>
                  <a:gd name="connsiteY6" fmla="*/ 913498 h 242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977" h="2424792">
                    <a:moveTo>
                      <a:pt x="1469977" y="913498"/>
                    </a:moveTo>
                    <a:lnTo>
                      <a:pt x="1455803" y="0"/>
                    </a:lnTo>
                    <a:lnTo>
                      <a:pt x="824914" y="8164"/>
                    </a:lnTo>
                    <a:cubicBezTo>
                      <a:pt x="822246" y="309335"/>
                      <a:pt x="819579" y="610507"/>
                      <a:pt x="816911" y="911678"/>
                    </a:cubicBezTo>
                    <a:lnTo>
                      <a:pt x="0" y="1826078"/>
                    </a:lnTo>
                    <a:lnTo>
                      <a:pt x="168567" y="2424792"/>
                    </a:lnTo>
                    <a:lnTo>
                      <a:pt x="1469977" y="913498"/>
                    </a:lnTo>
                    <a:close/>
                  </a:path>
                </a:pathLst>
              </a:custGeom>
              <a:gradFill flip="none" rotWithShape="1">
                <a:gsLst>
                  <a:gs pos="0">
                    <a:srgbClr val="006DAA"/>
                  </a:gs>
                  <a:gs pos="50000">
                    <a:srgbClr val="0476B4"/>
                  </a:gs>
                  <a:gs pos="100000">
                    <a:srgbClr val="33A8E0"/>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Freeform: Shape 6">
                <a:extLst>
                  <a:ext uri="{FF2B5EF4-FFF2-40B4-BE49-F238E27FC236}">
                    <a16:creationId xmlns:a16="http://schemas.microsoft.com/office/drawing/2014/main" id="{B17E014C-3B74-A6F5-8874-E871A0893E8B}"/>
                  </a:ext>
                  <a:ext uri="{C183D7F6-B498-43B3-948B-1728B52AA6E4}">
                    <adec:decorative xmlns:adec="http://schemas.microsoft.com/office/drawing/2017/decorative" val="1"/>
                  </a:ext>
                </a:extLst>
              </p:cNvPr>
              <p:cNvSpPr/>
              <p:nvPr/>
            </p:nvSpPr>
            <p:spPr bwMode="auto">
              <a:xfrm>
                <a:off x="6584972" y="3095203"/>
                <a:ext cx="2482828" cy="3031229"/>
              </a:xfrm>
              <a:custGeom>
                <a:avLst/>
                <a:gdLst>
                  <a:gd name="connsiteX0" fmla="*/ 922565 w 1085850"/>
                  <a:gd name="connsiteY0" fmla="*/ 1309007 h 1309007"/>
                  <a:gd name="connsiteX1" fmla="*/ 922565 w 1085850"/>
                  <a:gd name="connsiteY1" fmla="*/ 1309007 h 1309007"/>
                  <a:gd name="connsiteX2" fmla="*/ 1085850 w 1085850"/>
                  <a:gd name="connsiteY2" fmla="*/ 732065 h 1309007"/>
                  <a:gd name="connsiteX3" fmla="*/ 367393 w 1085850"/>
                  <a:gd name="connsiteY3" fmla="*/ 0 h 1309007"/>
                  <a:gd name="connsiteX4" fmla="*/ 0 w 1085850"/>
                  <a:gd name="connsiteY4" fmla="*/ 443593 h 1309007"/>
                  <a:gd name="connsiteX5" fmla="*/ 922565 w 1085850"/>
                  <a:gd name="connsiteY5" fmla="*/ 1309007 h 1309007"/>
                  <a:gd name="connsiteX0" fmla="*/ 0 w 1085850"/>
                  <a:gd name="connsiteY0" fmla="*/ 443593 h 1309007"/>
                  <a:gd name="connsiteX1" fmla="*/ 922565 w 1085850"/>
                  <a:gd name="connsiteY1" fmla="*/ 1309007 h 1309007"/>
                  <a:gd name="connsiteX2" fmla="*/ 1085850 w 1085850"/>
                  <a:gd name="connsiteY2" fmla="*/ 732065 h 1309007"/>
                  <a:gd name="connsiteX3" fmla="*/ 367393 w 1085850"/>
                  <a:gd name="connsiteY3" fmla="*/ 0 h 1309007"/>
                  <a:gd name="connsiteX4" fmla="*/ 0 w 1085850"/>
                  <a:gd name="connsiteY4" fmla="*/ 443593 h 1309007"/>
                  <a:gd name="connsiteX0" fmla="*/ 0 w 1085850"/>
                  <a:gd name="connsiteY0" fmla="*/ 443593 h 1338773"/>
                  <a:gd name="connsiteX1" fmla="*/ 910659 w 1085850"/>
                  <a:gd name="connsiteY1" fmla="*/ 1338773 h 1338773"/>
                  <a:gd name="connsiteX2" fmla="*/ 1085850 w 1085850"/>
                  <a:gd name="connsiteY2" fmla="*/ 732065 h 1338773"/>
                  <a:gd name="connsiteX3" fmla="*/ 367393 w 1085850"/>
                  <a:gd name="connsiteY3" fmla="*/ 0 h 1338773"/>
                  <a:gd name="connsiteX4" fmla="*/ 0 w 1085850"/>
                  <a:gd name="connsiteY4" fmla="*/ 443593 h 1338773"/>
                  <a:gd name="connsiteX0" fmla="*/ 0 w 1085850"/>
                  <a:gd name="connsiteY0" fmla="*/ 443593 h 1338773"/>
                  <a:gd name="connsiteX1" fmla="*/ 910659 w 1085850"/>
                  <a:gd name="connsiteY1" fmla="*/ 1338773 h 1338773"/>
                  <a:gd name="connsiteX2" fmla="*/ 1085850 w 1085850"/>
                  <a:gd name="connsiteY2" fmla="*/ 732065 h 1338773"/>
                  <a:gd name="connsiteX3" fmla="*/ 367393 w 1085850"/>
                  <a:gd name="connsiteY3" fmla="*/ 0 h 1338773"/>
                  <a:gd name="connsiteX4" fmla="*/ 0 w 1085850"/>
                  <a:gd name="connsiteY4" fmla="*/ 443593 h 1338773"/>
                  <a:gd name="connsiteX0" fmla="*/ 0 w 1096566"/>
                  <a:gd name="connsiteY0" fmla="*/ 455500 h 1338773"/>
                  <a:gd name="connsiteX1" fmla="*/ 921375 w 1096566"/>
                  <a:gd name="connsiteY1" fmla="*/ 1338773 h 1338773"/>
                  <a:gd name="connsiteX2" fmla="*/ 1096566 w 1096566"/>
                  <a:gd name="connsiteY2" fmla="*/ 732065 h 1338773"/>
                  <a:gd name="connsiteX3" fmla="*/ 378109 w 1096566"/>
                  <a:gd name="connsiteY3" fmla="*/ 0 h 1338773"/>
                  <a:gd name="connsiteX4" fmla="*/ 0 w 1096566"/>
                  <a:gd name="connsiteY4" fmla="*/ 455500 h 133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566" h="1338773">
                    <a:moveTo>
                      <a:pt x="0" y="455500"/>
                    </a:moveTo>
                    <a:lnTo>
                      <a:pt x="921375" y="1338773"/>
                    </a:lnTo>
                    <a:lnTo>
                      <a:pt x="1096566" y="732065"/>
                    </a:lnTo>
                    <a:lnTo>
                      <a:pt x="378109" y="0"/>
                    </a:lnTo>
                    <a:lnTo>
                      <a:pt x="0" y="455500"/>
                    </a:lnTo>
                    <a:close/>
                  </a:path>
                </a:pathLst>
              </a:custGeom>
              <a:solidFill>
                <a:srgbClr val="006DA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8" name="Freeform: Shape 7">
                <a:extLst>
                  <a:ext uri="{FF2B5EF4-FFF2-40B4-BE49-F238E27FC236}">
                    <a16:creationId xmlns:a16="http://schemas.microsoft.com/office/drawing/2014/main" id="{880EBFE4-0445-0372-35B2-EB544EDC17ED}"/>
                  </a:ext>
                  <a:ext uri="{C183D7F6-B498-43B3-948B-1728B52AA6E4}">
                    <adec:decorative xmlns:adec="http://schemas.microsoft.com/office/drawing/2017/decorative" val="1"/>
                  </a:ext>
                </a:extLst>
              </p:cNvPr>
              <p:cNvSpPr/>
              <p:nvPr/>
            </p:nvSpPr>
            <p:spPr bwMode="auto">
              <a:xfrm>
                <a:off x="5672594" y="539838"/>
                <a:ext cx="1499553" cy="2131982"/>
              </a:xfrm>
              <a:custGeom>
                <a:avLst/>
                <a:gdLst>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758042 h 2424792"/>
                  <a:gd name="connsiteX5" fmla="*/ 166007 w 1453243"/>
                  <a:gd name="connsiteY5" fmla="*/ 2424792 h 2424792"/>
                  <a:gd name="connsiteX6" fmla="*/ 1453243 w 1453243"/>
                  <a:gd name="connsiteY6" fmla="*/ 906235 h 2424792"/>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820635 h 2424792"/>
                  <a:gd name="connsiteX5" fmla="*/ 166007 w 1453243"/>
                  <a:gd name="connsiteY5" fmla="*/ 2424792 h 2424792"/>
                  <a:gd name="connsiteX6" fmla="*/ 1453243 w 1453243"/>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48924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24914 w 1455803"/>
                  <a:gd name="connsiteY2" fmla="*/ 8164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69142 w 1469142"/>
                  <a:gd name="connsiteY0" fmla="*/ 941614 h 2424792"/>
                  <a:gd name="connsiteX1" fmla="*/ 1455803 w 1469142"/>
                  <a:gd name="connsiteY1" fmla="*/ 0 h 2424792"/>
                  <a:gd name="connsiteX2" fmla="*/ 824914 w 1469142"/>
                  <a:gd name="connsiteY2" fmla="*/ 8164 h 2424792"/>
                  <a:gd name="connsiteX3" fmla="*/ 816911 w 1469142"/>
                  <a:gd name="connsiteY3" fmla="*/ 911678 h 2424792"/>
                  <a:gd name="connsiteX4" fmla="*/ 0 w 1469142"/>
                  <a:gd name="connsiteY4" fmla="*/ 1826078 h 2424792"/>
                  <a:gd name="connsiteX5" fmla="*/ 168567 w 1469142"/>
                  <a:gd name="connsiteY5" fmla="*/ 2424792 h 2424792"/>
                  <a:gd name="connsiteX6" fmla="*/ 1469142 w 1469142"/>
                  <a:gd name="connsiteY6" fmla="*/ 941614 h 2424792"/>
                  <a:gd name="connsiteX0" fmla="*/ 1469142 w 1469142"/>
                  <a:gd name="connsiteY0" fmla="*/ 941614 h 1826078"/>
                  <a:gd name="connsiteX1" fmla="*/ 1455803 w 1469142"/>
                  <a:gd name="connsiteY1" fmla="*/ 0 h 1826078"/>
                  <a:gd name="connsiteX2" fmla="*/ 824914 w 1469142"/>
                  <a:gd name="connsiteY2" fmla="*/ 8164 h 1826078"/>
                  <a:gd name="connsiteX3" fmla="*/ 816911 w 1469142"/>
                  <a:gd name="connsiteY3" fmla="*/ 911678 h 1826078"/>
                  <a:gd name="connsiteX4" fmla="*/ 0 w 1469142"/>
                  <a:gd name="connsiteY4" fmla="*/ 1826078 h 1826078"/>
                  <a:gd name="connsiteX5" fmla="*/ 1469142 w 1469142"/>
                  <a:gd name="connsiteY5" fmla="*/ 941614 h 1826078"/>
                  <a:gd name="connsiteX0" fmla="*/ 652232 w 652232"/>
                  <a:gd name="connsiteY0" fmla="*/ 941614 h 941613"/>
                  <a:gd name="connsiteX1" fmla="*/ 638893 w 652232"/>
                  <a:gd name="connsiteY1" fmla="*/ 0 h 941613"/>
                  <a:gd name="connsiteX2" fmla="*/ 8004 w 652232"/>
                  <a:gd name="connsiteY2" fmla="*/ 8164 h 941613"/>
                  <a:gd name="connsiteX3" fmla="*/ 1 w 652232"/>
                  <a:gd name="connsiteY3" fmla="*/ 911678 h 941613"/>
                  <a:gd name="connsiteX4" fmla="*/ 652232 w 652232"/>
                  <a:gd name="connsiteY4" fmla="*/ 941614 h 941613"/>
                  <a:gd name="connsiteX0" fmla="*/ 652232 w 652232"/>
                  <a:gd name="connsiteY0" fmla="*/ 941614 h 951293"/>
                  <a:gd name="connsiteX1" fmla="*/ 638893 w 652232"/>
                  <a:gd name="connsiteY1" fmla="*/ 0 h 951293"/>
                  <a:gd name="connsiteX2" fmla="*/ 8004 w 652232"/>
                  <a:gd name="connsiteY2" fmla="*/ 8164 h 951293"/>
                  <a:gd name="connsiteX3" fmla="*/ 0 w 652232"/>
                  <a:gd name="connsiteY3" fmla="*/ 951293 h 951293"/>
                  <a:gd name="connsiteX4" fmla="*/ 652232 w 652232"/>
                  <a:gd name="connsiteY4" fmla="*/ 941614 h 951293"/>
                  <a:gd name="connsiteX0" fmla="*/ 649246 w 649246"/>
                  <a:gd name="connsiteY0" fmla="*/ 941614 h 941613"/>
                  <a:gd name="connsiteX1" fmla="*/ 635907 w 649246"/>
                  <a:gd name="connsiteY1" fmla="*/ 0 h 941613"/>
                  <a:gd name="connsiteX2" fmla="*/ 5018 w 649246"/>
                  <a:gd name="connsiteY2" fmla="*/ 8164 h 941613"/>
                  <a:gd name="connsiteX3" fmla="*/ 0 w 649246"/>
                  <a:gd name="connsiteY3" fmla="*/ 920820 h 941613"/>
                  <a:gd name="connsiteX4" fmla="*/ 649246 w 649246"/>
                  <a:gd name="connsiteY4" fmla="*/ 941614 h 941613"/>
                  <a:gd name="connsiteX0" fmla="*/ 649246 w 649246"/>
                  <a:gd name="connsiteY0" fmla="*/ 941614 h 941613"/>
                  <a:gd name="connsiteX1" fmla="*/ 635907 w 649246"/>
                  <a:gd name="connsiteY1" fmla="*/ 0 h 941613"/>
                  <a:gd name="connsiteX2" fmla="*/ 5018 w 649246"/>
                  <a:gd name="connsiteY2" fmla="*/ 8164 h 941613"/>
                  <a:gd name="connsiteX3" fmla="*/ 0 w 649246"/>
                  <a:gd name="connsiteY3" fmla="*/ 936056 h 941613"/>
                  <a:gd name="connsiteX4" fmla="*/ 649246 w 649246"/>
                  <a:gd name="connsiteY4" fmla="*/ 941614 h 94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46" h="941613">
                    <a:moveTo>
                      <a:pt x="649246" y="941614"/>
                    </a:moveTo>
                    <a:lnTo>
                      <a:pt x="635907" y="0"/>
                    </a:lnTo>
                    <a:lnTo>
                      <a:pt x="5018" y="8164"/>
                    </a:lnTo>
                    <a:cubicBezTo>
                      <a:pt x="2350" y="309335"/>
                      <a:pt x="2668" y="634885"/>
                      <a:pt x="0" y="936056"/>
                    </a:cubicBezTo>
                    <a:lnTo>
                      <a:pt x="649246" y="941614"/>
                    </a:lnTo>
                    <a:close/>
                  </a:path>
                </a:pathLst>
              </a:custGeom>
              <a:gradFill flip="none" rotWithShape="1">
                <a:gsLst>
                  <a:gs pos="0">
                    <a:srgbClr val="006DAA"/>
                  </a:gs>
                  <a:gs pos="50000">
                    <a:srgbClr val="0476B4"/>
                  </a:gs>
                  <a:gs pos="100000">
                    <a:srgbClr val="0C8BCA"/>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9" name="Title 1">
              <a:extLst>
                <a:ext uri="{FF2B5EF4-FFF2-40B4-BE49-F238E27FC236}">
                  <a16:creationId xmlns:a16="http://schemas.microsoft.com/office/drawing/2014/main" id="{A62EB6B4-5ECC-B033-F700-CDCC74CB3505}"/>
                </a:ext>
              </a:extLst>
            </p:cNvPr>
            <p:cNvSpPr txBox="1">
              <a:spLocks/>
            </p:cNvSpPr>
            <p:nvPr/>
          </p:nvSpPr>
          <p:spPr>
            <a:xfrm>
              <a:off x="4958482" y="1441690"/>
              <a:ext cx="2538708" cy="249299"/>
            </a:xfrm>
            <a:prstGeom prst="rect">
              <a:avLst/>
            </a:prstGeom>
          </p:spPr>
          <p:txBody>
            <a:bodyPr vert="horz" wrap="non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10800000" scaled="0"/>
                  </a:gradFill>
                  <a:effectLst/>
                  <a:uLnTx/>
                  <a:uFillTx/>
                  <a:latin typeface="Segoe UI Semibold"/>
                  <a:ea typeface="+mj-ea"/>
                  <a:cs typeface="Segoe UI" panose="020B0502040204020203" pitchFamily="34" charset="0"/>
                </a:rPr>
                <a:t>Azure Machine Learning</a:t>
              </a:r>
            </a:p>
          </p:txBody>
        </p:sp>
      </p:grpSp>
      <p:cxnSp>
        <p:nvCxnSpPr>
          <p:cNvPr id="278" name="Straight Arrow Connector 277">
            <a:extLst>
              <a:ext uri="{FF2B5EF4-FFF2-40B4-BE49-F238E27FC236}">
                <a16:creationId xmlns:a16="http://schemas.microsoft.com/office/drawing/2014/main" id="{D869C554-E14B-A00A-ED9F-A10EC7AA77E4}"/>
              </a:ext>
              <a:ext uri="{C183D7F6-B498-43B3-948B-1728B52AA6E4}">
                <adec:decorative xmlns:adec="http://schemas.microsoft.com/office/drawing/2017/decorative" val="1"/>
              </a:ext>
            </a:extLst>
          </p:cNvPr>
          <p:cNvCxnSpPr>
            <a:cxnSpLocks/>
          </p:cNvCxnSpPr>
          <p:nvPr/>
        </p:nvCxnSpPr>
        <p:spPr>
          <a:xfrm>
            <a:off x="8413458" y="5246917"/>
            <a:ext cx="41099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76538835-6160-6B93-4F46-8F6120CD7E12}"/>
              </a:ext>
              <a:ext uri="{C183D7F6-B498-43B3-948B-1728B52AA6E4}">
                <adec:decorative xmlns:adec="http://schemas.microsoft.com/office/drawing/2017/decorative" val="1"/>
              </a:ext>
            </a:extLst>
          </p:cNvPr>
          <p:cNvCxnSpPr>
            <a:cxnSpLocks/>
          </p:cNvCxnSpPr>
          <p:nvPr/>
        </p:nvCxnSpPr>
        <p:spPr>
          <a:xfrm>
            <a:off x="9728031" y="5270932"/>
            <a:ext cx="41099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E7444BD-DB19-B114-3BC6-7C1194083808}"/>
              </a:ext>
              <a:ext uri="{C183D7F6-B498-43B3-948B-1728B52AA6E4}">
                <adec:decorative xmlns:adec="http://schemas.microsoft.com/office/drawing/2017/decorative" val="1"/>
              </a:ext>
            </a:extLst>
          </p:cNvPr>
          <p:cNvGrpSpPr/>
          <p:nvPr/>
        </p:nvGrpSpPr>
        <p:grpSpPr>
          <a:xfrm>
            <a:off x="3404577" y="2156138"/>
            <a:ext cx="5382847" cy="1694809"/>
            <a:chOff x="3404577" y="2050250"/>
            <a:chExt cx="5382847" cy="1694809"/>
          </a:xfrm>
        </p:grpSpPr>
        <p:cxnSp>
          <p:nvCxnSpPr>
            <p:cNvPr id="26" name="Straight Arrow Connector 25">
              <a:extLst>
                <a:ext uri="{FF2B5EF4-FFF2-40B4-BE49-F238E27FC236}">
                  <a16:creationId xmlns:a16="http://schemas.microsoft.com/office/drawing/2014/main" id="{AC214C2A-C6F5-AF60-E1C9-B9C2E78A6156}"/>
                </a:ext>
              </a:extLst>
            </p:cNvPr>
            <p:cNvCxnSpPr>
              <a:cxnSpLocks/>
            </p:cNvCxnSpPr>
            <p:nvPr/>
          </p:nvCxnSpPr>
          <p:spPr>
            <a:xfrm>
              <a:off x="3786403" y="3497620"/>
              <a:ext cx="461919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useBgFill="1">
          <p:nvSpPr>
            <p:cNvPr id="24" name="TextBox 23">
              <a:extLst>
                <a:ext uri="{FF2B5EF4-FFF2-40B4-BE49-F238E27FC236}">
                  <a16:creationId xmlns:a16="http://schemas.microsoft.com/office/drawing/2014/main" id="{6039820B-CCCD-4E44-3679-30F573DD49B8}"/>
                </a:ext>
                <a:ext uri="{C183D7F6-B498-43B3-948B-1728B52AA6E4}">
                  <adec:decorative xmlns:adec="http://schemas.microsoft.com/office/drawing/2017/decorative" val="1"/>
                </a:ext>
              </a:extLst>
            </p:cNvPr>
            <p:cNvSpPr txBox="1"/>
            <p:nvPr/>
          </p:nvSpPr>
          <p:spPr>
            <a:xfrm>
              <a:off x="5433799" y="3420676"/>
              <a:ext cx="1324402" cy="153888"/>
            </a:xfrm>
            <a:prstGeom prst="rect">
              <a:avLst/>
            </a:prstGeom>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Kubernetes clusters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01721AD1-D848-B2D7-7620-05D980C2A756}"/>
                </a:ext>
                <a:ext uri="{C183D7F6-B498-43B3-948B-1728B52AA6E4}">
                  <adec:decorative xmlns:adec="http://schemas.microsoft.com/office/drawing/2017/decorative" val="1"/>
                </a:ext>
              </a:extLst>
            </p:cNvPr>
            <p:cNvSpPr txBox="1"/>
            <p:nvPr/>
          </p:nvSpPr>
          <p:spPr>
            <a:xfrm>
              <a:off x="3902208" y="2222233"/>
              <a:ext cx="29655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mn-cs"/>
                </a:rPr>
                <a:t>Build</a:t>
              </a:r>
              <a:endParaRPr kumimoji="0" lang="en-US" sz="20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4E2CC646-F84E-C917-8DE6-F9E6BBE0F3D1}"/>
                </a:ext>
                <a:ext uri="{C183D7F6-B498-43B3-948B-1728B52AA6E4}">
                  <adec:decorative xmlns:adec="http://schemas.microsoft.com/office/drawing/2017/decorative" val="1"/>
                </a:ext>
              </a:extLst>
            </p:cNvPr>
            <p:cNvSpPr txBox="1"/>
            <p:nvPr/>
          </p:nvSpPr>
          <p:spPr>
            <a:xfrm>
              <a:off x="4916211" y="2222233"/>
              <a:ext cx="29495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mn-cs"/>
                </a:rPr>
                <a:t>Train</a:t>
              </a:r>
              <a:endParaRPr kumimoji="0" lang="en-US" sz="20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3935FD0F-F779-8CE7-EDBE-E549BDE4C07A}"/>
                </a:ext>
                <a:ext uri="{C183D7F6-B498-43B3-948B-1728B52AA6E4}">
                  <adec:decorative xmlns:adec="http://schemas.microsoft.com/office/drawing/2017/decorative" val="1"/>
                </a:ext>
              </a:extLst>
            </p:cNvPr>
            <p:cNvSpPr txBox="1"/>
            <p:nvPr/>
          </p:nvSpPr>
          <p:spPr>
            <a:xfrm>
              <a:off x="6879626" y="2220745"/>
              <a:ext cx="413575"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mn-cs"/>
                </a:rPr>
                <a:t>Deploy</a:t>
              </a:r>
              <a:endParaRPr kumimoji="0" lang="en-US" sz="20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18" name="TextBox 17">
              <a:extLst>
                <a:ext uri="{FF2B5EF4-FFF2-40B4-BE49-F238E27FC236}">
                  <a16:creationId xmlns:a16="http://schemas.microsoft.com/office/drawing/2014/main" id="{0422388D-D7A6-1A30-376B-6236CC900C9E}"/>
                </a:ext>
                <a:ext uri="{C183D7F6-B498-43B3-948B-1728B52AA6E4}">
                  <adec:decorative xmlns:adec="http://schemas.microsoft.com/office/drawing/2017/decorative" val="1"/>
                </a:ext>
              </a:extLst>
            </p:cNvPr>
            <p:cNvSpPr txBox="1"/>
            <p:nvPr/>
          </p:nvSpPr>
          <p:spPr>
            <a:xfrm>
              <a:off x="5778143" y="2220745"/>
              <a:ext cx="476092"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mn-cs"/>
                </a:rPr>
                <a:t>Validate</a:t>
              </a:r>
              <a:endParaRPr kumimoji="0" lang="en-US" sz="20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20" name="TextBox 19">
              <a:extLst>
                <a:ext uri="{FF2B5EF4-FFF2-40B4-BE49-F238E27FC236}">
                  <a16:creationId xmlns:a16="http://schemas.microsoft.com/office/drawing/2014/main" id="{C3CF0AA6-1C7A-2AB7-7AE1-9D6BEC281E46}"/>
                </a:ext>
                <a:ext uri="{C183D7F6-B498-43B3-948B-1728B52AA6E4}">
                  <adec:decorative xmlns:adec="http://schemas.microsoft.com/office/drawing/2017/decorative" val="1"/>
                </a:ext>
              </a:extLst>
            </p:cNvPr>
            <p:cNvSpPr txBox="1"/>
            <p:nvPr/>
          </p:nvSpPr>
          <p:spPr>
            <a:xfrm>
              <a:off x="7866001" y="2220745"/>
              <a:ext cx="476092"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mn-cs"/>
                </a:rPr>
                <a:t>Monitor</a:t>
              </a:r>
              <a:endParaRPr kumimoji="0" lang="en-US" sz="20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22" name="TextBox 21">
              <a:extLst>
                <a:ext uri="{FF2B5EF4-FFF2-40B4-BE49-F238E27FC236}">
                  <a16:creationId xmlns:a16="http://schemas.microsoft.com/office/drawing/2014/main" id="{390CEE79-7B59-A3C8-1F1A-EE2DDF8E0070}"/>
                </a:ext>
                <a:ext uri="{C183D7F6-B498-43B3-948B-1728B52AA6E4}">
                  <adec:decorative xmlns:adec="http://schemas.microsoft.com/office/drawing/2017/decorative" val="1"/>
                </a:ext>
              </a:extLst>
            </p:cNvPr>
            <p:cNvSpPr txBox="1"/>
            <p:nvPr/>
          </p:nvSpPr>
          <p:spPr>
            <a:xfrm>
              <a:off x="5440874" y="3149177"/>
              <a:ext cx="1272784" cy="15388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50E6FF"/>
                      </a:gs>
                      <a:gs pos="100000">
                        <a:srgbClr val="50E6FF"/>
                      </a:gs>
                    </a:gsLst>
                    <a:lin ang="5400000" scaled="0"/>
                  </a:gradFill>
                  <a:effectLst/>
                  <a:uLnTx/>
                  <a:uFillTx/>
                  <a:latin typeface="Segoe UI Semibold"/>
                  <a:ea typeface="+mn-ea"/>
                  <a:cs typeface="+mn-cs"/>
                </a:rPr>
                <a:t>CI/CD and retraining </a:t>
              </a:r>
              <a:endParaRPr kumimoji="0" lang="en-US" sz="2000" b="0" i="0" u="none" strike="noStrike" kern="1200" cap="none" spc="0" normalizeH="0" baseline="0" noProof="0">
                <a:ln>
                  <a:noFill/>
                </a:ln>
                <a:gradFill>
                  <a:gsLst>
                    <a:gs pos="0">
                      <a:srgbClr val="50E6FF"/>
                    </a:gs>
                    <a:gs pos="100000">
                      <a:srgbClr val="50E6FF"/>
                    </a:gs>
                  </a:gsLst>
                  <a:lin ang="5400000" scaled="0"/>
                </a:gradFill>
                <a:effectLst/>
                <a:uLnTx/>
                <a:uFillTx/>
                <a:latin typeface="Segoe UI Semibold"/>
                <a:ea typeface="+mn-ea"/>
                <a:cs typeface="+mn-cs"/>
              </a:endParaRPr>
            </a:p>
          </p:txBody>
        </p:sp>
        <p:grpSp>
          <p:nvGrpSpPr>
            <p:cNvPr id="31" name="Group 30">
              <a:extLst>
                <a:ext uri="{FF2B5EF4-FFF2-40B4-BE49-F238E27FC236}">
                  <a16:creationId xmlns:a16="http://schemas.microsoft.com/office/drawing/2014/main" id="{2EA7BD45-8E79-0A9D-483A-F3F6DB51E0CC}"/>
                </a:ext>
                <a:ext uri="{C183D7F6-B498-43B3-948B-1728B52AA6E4}">
                  <adec:decorative xmlns:adec="http://schemas.microsoft.com/office/drawing/2017/decorative" val="1"/>
                </a:ext>
              </a:extLst>
            </p:cNvPr>
            <p:cNvGrpSpPr/>
            <p:nvPr/>
          </p:nvGrpSpPr>
          <p:grpSpPr>
            <a:xfrm>
              <a:off x="3849908" y="2485514"/>
              <a:ext cx="401156" cy="289807"/>
              <a:chOff x="4474327" y="368288"/>
              <a:chExt cx="822581" cy="717201"/>
            </a:xfrm>
          </p:grpSpPr>
          <p:sp>
            <p:nvSpPr>
              <p:cNvPr id="32" name="Freeform: Shape 31">
                <a:extLst>
                  <a:ext uri="{FF2B5EF4-FFF2-40B4-BE49-F238E27FC236}">
                    <a16:creationId xmlns:a16="http://schemas.microsoft.com/office/drawing/2014/main" id="{BB40EC28-971D-0F08-39A2-CA5063EBC5EF}"/>
                  </a:ext>
                  <a:ext uri="{C183D7F6-B498-43B3-948B-1728B52AA6E4}">
                    <adec:decorative xmlns:adec="http://schemas.microsoft.com/office/drawing/2017/decorative" val="1"/>
                  </a:ext>
                </a:extLst>
              </p:cNvPr>
              <p:cNvSpPr/>
              <p:nvPr/>
            </p:nvSpPr>
            <p:spPr>
              <a:xfrm>
                <a:off x="4606520" y="614159"/>
                <a:ext cx="70040" cy="363364"/>
              </a:xfrm>
              <a:custGeom>
                <a:avLst/>
                <a:gdLst>
                  <a:gd name="connsiteX0" fmla="*/ 70041 w 70040"/>
                  <a:gd name="connsiteY0" fmla="*/ 363365 h 363364"/>
                  <a:gd name="connsiteX1" fmla="*/ 0 w 70040"/>
                  <a:gd name="connsiteY1" fmla="*/ 322928 h 363364"/>
                  <a:gd name="connsiteX2" fmla="*/ 1221 w 70040"/>
                  <a:gd name="connsiteY2" fmla="*/ 0 h 363364"/>
                  <a:gd name="connsiteX3" fmla="*/ 70041 w 70040"/>
                  <a:gd name="connsiteY3" fmla="*/ 39883 h 363364"/>
                </a:gdLst>
                <a:ahLst/>
                <a:cxnLst>
                  <a:cxn ang="0">
                    <a:pos x="connsiteX0" y="connsiteY0"/>
                  </a:cxn>
                  <a:cxn ang="0">
                    <a:pos x="connsiteX1" y="connsiteY1"/>
                  </a:cxn>
                  <a:cxn ang="0">
                    <a:pos x="connsiteX2" y="connsiteY2"/>
                  </a:cxn>
                  <a:cxn ang="0">
                    <a:pos x="connsiteX3" y="connsiteY3"/>
                  </a:cxn>
                </a:cxnLst>
                <a:rect l="l" t="t" r="r" b="b"/>
                <a:pathLst>
                  <a:path w="70040" h="363364">
                    <a:moveTo>
                      <a:pt x="70041" y="363365"/>
                    </a:moveTo>
                    <a:lnTo>
                      <a:pt x="0" y="322928"/>
                    </a:lnTo>
                    <a:lnTo>
                      <a:pt x="1221" y="0"/>
                    </a:lnTo>
                    <a:lnTo>
                      <a:pt x="70041" y="39883"/>
                    </a:lnTo>
                    <a:close/>
                  </a:path>
                </a:pathLst>
              </a:custGeom>
              <a:solidFill>
                <a:srgbClr val="0078D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B9FA171E-F816-9656-8601-A8B3C47CE59E}"/>
                  </a:ext>
                  <a:ext uri="{C183D7F6-B498-43B3-948B-1728B52AA6E4}">
                    <adec:decorative xmlns:adec="http://schemas.microsoft.com/office/drawing/2017/decorative" val="1"/>
                  </a:ext>
                </a:extLst>
              </p:cNvPr>
              <p:cNvSpPr/>
              <p:nvPr/>
            </p:nvSpPr>
            <p:spPr>
              <a:xfrm>
                <a:off x="5050082" y="613446"/>
                <a:ext cx="70040" cy="364077"/>
              </a:xfrm>
              <a:custGeom>
                <a:avLst/>
                <a:gdLst>
                  <a:gd name="connsiteX0" fmla="*/ 0 w 70040"/>
                  <a:gd name="connsiteY0" fmla="*/ 364078 h 364077"/>
                  <a:gd name="connsiteX1" fmla="*/ 70041 w 70040"/>
                  <a:gd name="connsiteY1" fmla="*/ 323641 h 364077"/>
                  <a:gd name="connsiteX2" fmla="*/ 70041 w 70040"/>
                  <a:gd name="connsiteY2" fmla="*/ 0 h 364077"/>
                  <a:gd name="connsiteX3" fmla="*/ 0 w 70040"/>
                  <a:gd name="connsiteY3" fmla="*/ 40596 h 364077"/>
                </a:gdLst>
                <a:ahLst/>
                <a:cxnLst>
                  <a:cxn ang="0">
                    <a:pos x="connsiteX0" y="connsiteY0"/>
                  </a:cxn>
                  <a:cxn ang="0">
                    <a:pos x="connsiteX1" y="connsiteY1"/>
                  </a:cxn>
                  <a:cxn ang="0">
                    <a:pos x="connsiteX2" y="connsiteY2"/>
                  </a:cxn>
                  <a:cxn ang="0">
                    <a:pos x="connsiteX3" y="connsiteY3"/>
                  </a:cxn>
                </a:cxnLst>
                <a:rect l="l" t="t" r="r" b="b"/>
                <a:pathLst>
                  <a:path w="70040" h="364077">
                    <a:moveTo>
                      <a:pt x="0" y="364078"/>
                    </a:moveTo>
                    <a:lnTo>
                      <a:pt x="70041" y="323641"/>
                    </a:lnTo>
                    <a:lnTo>
                      <a:pt x="70041" y="0"/>
                    </a:lnTo>
                    <a:lnTo>
                      <a:pt x="0" y="40596"/>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264">
                <a:extLst>
                  <a:ext uri="{FF2B5EF4-FFF2-40B4-BE49-F238E27FC236}">
                    <a16:creationId xmlns:a16="http://schemas.microsoft.com/office/drawing/2014/main" id="{B2EA083C-93D1-09A5-FCF0-796159D9E1FF}"/>
                  </a:ext>
                </a:extLst>
              </p:cNvPr>
              <p:cNvGrpSpPr/>
              <p:nvPr/>
            </p:nvGrpSpPr>
            <p:grpSpPr>
              <a:xfrm>
                <a:off x="4676561" y="546522"/>
                <a:ext cx="373520" cy="350128"/>
                <a:chOff x="4676561" y="546522"/>
                <a:chExt cx="373520" cy="350128"/>
              </a:xfrm>
              <a:solidFill>
                <a:schemeClr val="accent1"/>
              </a:solidFill>
            </p:grpSpPr>
            <p:sp>
              <p:nvSpPr>
                <p:cNvPr id="85" name="Freeform: Shape 84">
                  <a:extLst>
                    <a:ext uri="{FF2B5EF4-FFF2-40B4-BE49-F238E27FC236}">
                      <a16:creationId xmlns:a16="http://schemas.microsoft.com/office/drawing/2014/main" id="{3BE5AC68-48B0-9257-0AC3-3751E2DABBAB}"/>
                    </a:ext>
                    <a:ext uri="{C183D7F6-B498-43B3-948B-1728B52AA6E4}">
                      <adec:decorative xmlns:adec="http://schemas.microsoft.com/office/drawing/2017/decorative" val="1"/>
                    </a:ext>
                  </a:extLst>
                </p:cNvPr>
                <p:cNvSpPr/>
                <p:nvPr/>
              </p:nvSpPr>
              <p:spPr>
                <a:xfrm>
                  <a:off x="4676561" y="546522"/>
                  <a:ext cx="186760" cy="350128"/>
                </a:xfrm>
                <a:custGeom>
                  <a:avLst/>
                  <a:gdLst>
                    <a:gd name="connsiteX0" fmla="*/ 0 w 186760"/>
                    <a:gd name="connsiteY0" fmla="*/ 107830 h 350128"/>
                    <a:gd name="connsiteX1" fmla="*/ 186760 w 186760"/>
                    <a:gd name="connsiteY1" fmla="*/ 0 h 350128"/>
                    <a:gd name="connsiteX2" fmla="*/ 186760 w 186760"/>
                    <a:gd name="connsiteY2" fmla="*/ 242299 h 350128"/>
                    <a:gd name="connsiteX3" fmla="*/ 0 w 186760"/>
                    <a:gd name="connsiteY3" fmla="*/ 350129 h 350128"/>
                  </a:gdLst>
                  <a:ahLst/>
                  <a:cxnLst>
                    <a:cxn ang="0">
                      <a:pos x="connsiteX0" y="connsiteY0"/>
                    </a:cxn>
                    <a:cxn ang="0">
                      <a:pos x="connsiteX1" y="connsiteY1"/>
                    </a:cxn>
                    <a:cxn ang="0">
                      <a:pos x="connsiteX2" y="connsiteY2"/>
                    </a:cxn>
                    <a:cxn ang="0">
                      <a:pos x="connsiteX3" y="connsiteY3"/>
                    </a:cxn>
                  </a:cxnLst>
                  <a:rect l="l" t="t" r="r" b="b"/>
                  <a:pathLst>
                    <a:path w="186760" h="350128">
                      <a:moveTo>
                        <a:pt x="0" y="107830"/>
                      </a:moveTo>
                      <a:lnTo>
                        <a:pt x="186760" y="0"/>
                      </a:lnTo>
                      <a:lnTo>
                        <a:pt x="186760" y="242299"/>
                      </a:lnTo>
                      <a:lnTo>
                        <a:pt x="0" y="350129"/>
                      </a:lnTo>
                      <a:close/>
                    </a:path>
                  </a:pathLst>
                </a:custGeom>
                <a:solidFill>
                  <a:srgbClr val="50E5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17E11CA7-22F3-E438-C09D-E98CE4D11A53}"/>
                    </a:ext>
                    <a:ext uri="{C183D7F6-B498-43B3-948B-1728B52AA6E4}">
                      <adec:decorative xmlns:adec="http://schemas.microsoft.com/office/drawing/2017/decorative" val="1"/>
                    </a:ext>
                  </a:extLst>
                </p:cNvPr>
                <p:cNvSpPr/>
                <p:nvPr/>
              </p:nvSpPr>
              <p:spPr>
                <a:xfrm>
                  <a:off x="4863321" y="546522"/>
                  <a:ext cx="186760" cy="350128"/>
                </a:xfrm>
                <a:custGeom>
                  <a:avLst/>
                  <a:gdLst>
                    <a:gd name="connsiteX0" fmla="*/ 186760 w 186760"/>
                    <a:gd name="connsiteY0" fmla="*/ 107830 h 350128"/>
                    <a:gd name="connsiteX1" fmla="*/ 0 w 186760"/>
                    <a:gd name="connsiteY1" fmla="*/ 0 h 350128"/>
                    <a:gd name="connsiteX2" fmla="*/ 0 w 186760"/>
                    <a:gd name="connsiteY2" fmla="*/ 242299 h 350128"/>
                    <a:gd name="connsiteX3" fmla="*/ 186760 w 186760"/>
                    <a:gd name="connsiteY3" fmla="*/ 350129 h 350128"/>
                  </a:gdLst>
                  <a:ahLst/>
                  <a:cxnLst>
                    <a:cxn ang="0">
                      <a:pos x="connsiteX0" y="connsiteY0"/>
                    </a:cxn>
                    <a:cxn ang="0">
                      <a:pos x="connsiteX1" y="connsiteY1"/>
                    </a:cxn>
                    <a:cxn ang="0">
                      <a:pos x="connsiteX2" y="connsiteY2"/>
                    </a:cxn>
                    <a:cxn ang="0">
                      <a:pos x="connsiteX3" y="connsiteY3"/>
                    </a:cxn>
                  </a:cxnLst>
                  <a:rect l="l" t="t" r="r" b="b"/>
                  <a:pathLst>
                    <a:path w="186760" h="350128">
                      <a:moveTo>
                        <a:pt x="186760" y="107830"/>
                      </a:moveTo>
                      <a:lnTo>
                        <a:pt x="0" y="0"/>
                      </a:lnTo>
                      <a:lnTo>
                        <a:pt x="0" y="242299"/>
                      </a:lnTo>
                      <a:lnTo>
                        <a:pt x="186760" y="350129"/>
                      </a:lnTo>
                      <a:close/>
                    </a:path>
                  </a:pathLst>
                </a:custGeom>
                <a:solidFill>
                  <a:srgbClr val="66F1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Freeform: Shape 34">
                <a:extLst>
                  <a:ext uri="{FF2B5EF4-FFF2-40B4-BE49-F238E27FC236}">
                    <a16:creationId xmlns:a16="http://schemas.microsoft.com/office/drawing/2014/main" id="{5747CB1E-871D-309F-39C9-52255B8718B7}"/>
                  </a:ext>
                  <a:ext uri="{C183D7F6-B498-43B3-948B-1728B52AA6E4}">
                    <adec:decorative xmlns:adec="http://schemas.microsoft.com/office/drawing/2017/decorative" val="1"/>
                  </a:ext>
                </a:extLst>
              </p:cNvPr>
              <p:cNvSpPr/>
              <p:nvPr/>
            </p:nvSpPr>
            <p:spPr>
              <a:xfrm>
                <a:off x="4607741" y="465347"/>
                <a:ext cx="512381" cy="189005"/>
              </a:xfrm>
              <a:custGeom>
                <a:avLst/>
                <a:gdLst>
                  <a:gd name="connsiteX0" fmla="*/ 0 w 512381"/>
                  <a:gd name="connsiteY0" fmla="*/ 148812 h 189005"/>
                  <a:gd name="connsiteX1" fmla="*/ 255565 w 512381"/>
                  <a:gd name="connsiteY1" fmla="*/ 0 h 189005"/>
                  <a:gd name="connsiteX2" fmla="*/ 512381 w 512381"/>
                  <a:gd name="connsiteY2" fmla="*/ 148099 h 189005"/>
                  <a:gd name="connsiteX3" fmla="*/ 442341 w 512381"/>
                  <a:gd name="connsiteY3" fmla="*/ 189006 h 189005"/>
                  <a:gd name="connsiteX4" fmla="*/ 255580 w 512381"/>
                  <a:gd name="connsiteY4" fmla="*/ 81176 h 189005"/>
                  <a:gd name="connsiteX5" fmla="*/ 68820 w 512381"/>
                  <a:gd name="connsiteY5" fmla="*/ 189006 h 1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381" h="189005">
                    <a:moveTo>
                      <a:pt x="0" y="148812"/>
                    </a:moveTo>
                    <a:lnTo>
                      <a:pt x="255565" y="0"/>
                    </a:lnTo>
                    <a:lnTo>
                      <a:pt x="512381" y="148099"/>
                    </a:lnTo>
                    <a:lnTo>
                      <a:pt x="442341" y="189006"/>
                    </a:lnTo>
                    <a:lnTo>
                      <a:pt x="255580" y="81176"/>
                    </a:lnTo>
                    <a:lnTo>
                      <a:pt x="68820" y="189006"/>
                    </a:lnTo>
                    <a:close/>
                  </a:path>
                </a:pathLst>
              </a:custGeom>
              <a:solidFill>
                <a:srgbClr val="2F9FF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DF78503-AF13-70B7-C9A8-1FC1BB452DDD}"/>
                  </a:ext>
                  <a:ext uri="{C183D7F6-B498-43B3-948B-1728B52AA6E4}">
                    <adec:decorative xmlns:adec="http://schemas.microsoft.com/office/drawing/2017/decorative" val="1"/>
                  </a:ext>
                </a:extLst>
              </p:cNvPr>
              <p:cNvSpPr/>
              <p:nvPr/>
            </p:nvSpPr>
            <p:spPr>
              <a:xfrm>
                <a:off x="4676561" y="788821"/>
                <a:ext cx="373520" cy="215659"/>
              </a:xfrm>
              <a:custGeom>
                <a:avLst/>
                <a:gdLst>
                  <a:gd name="connsiteX0" fmla="*/ 0 w 373520"/>
                  <a:gd name="connsiteY0" fmla="*/ 107830 h 215659"/>
                  <a:gd name="connsiteX1" fmla="*/ 186760 w 373520"/>
                  <a:gd name="connsiteY1" fmla="*/ 215660 h 215659"/>
                  <a:gd name="connsiteX2" fmla="*/ 373521 w 373520"/>
                  <a:gd name="connsiteY2" fmla="*/ 107830 h 215659"/>
                  <a:gd name="connsiteX3" fmla="*/ 186760 w 373520"/>
                  <a:gd name="connsiteY3" fmla="*/ 0 h 215659"/>
                </a:gdLst>
                <a:ahLst/>
                <a:cxnLst>
                  <a:cxn ang="0">
                    <a:pos x="connsiteX0" y="connsiteY0"/>
                  </a:cxn>
                  <a:cxn ang="0">
                    <a:pos x="connsiteX1" y="connsiteY1"/>
                  </a:cxn>
                  <a:cxn ang="0">
                    <a:pos x="connsiteX2" y="connsiteY2"/>
                  </a:cxn>
                  <a:cxn ang="0">
                    <a:pos x="connsiteX3" y="connsiteY3"/>
                  </a:cxn>
                </a:cxnLst>
                <a:rect l="l" t="t" r="r" b="b"/>
                <a:pathLst>
                  <a:path w="373520" h="215659">
                    <a:moveTo>
                      <a:pt x="0" y="107830"/>
                    </a:moveTo>
                    <a:lnTo>
                      <a:pt x="186760" y="215660"/>
                    </a:lnTo>
                    <a:lnTo>
                      <a:pt x="373521" y="107830"/>
                    </a:lnTo>
                    <a:lnTo>
                      <a:pt x="186760" y="0"/>
                    </a:lnTo>
                    <a:close/>
                  </a:path>
                </a:pathLst>
              </a:custGeom>
              <a:solidFill>
                <a:srgbClr val="ABF2FC"/>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264">
                <a:extLst>
                  <a:ext uri="{FF2B5EF4-FFF2-40B4-BE49-F238E27FC236}">
                    <a16:creationId xmlns:a16="http://schemas.microsoft.com/office/drawing/2014/main" id="{7B051812-4969-C70C-0621-990114C5D0CC}"/>
                  </a:ext>
                </a:extLst>
              </p:cNvPr>
              <p:cNvGrpSpPr/>
              <p:nvPr/>
            </p:nvGrpSpPr>
            <p:grpSpPr>
              <a:xfrm>
                <a:off x="4747330" y="654352"/>
                <a:ext cx="231588" cy="296107"/>
                <a:chOff x="4747330" y="654352"/>
                <a:chExt cx="231588" cy="296107"/>
              </a:xfrm>
              <a:solidFill>
                <a:schemeClr val="accent1"/>
              </a:solidFill>
            </p:grpSpPr>
            <p:grpSp>
              <p:nvGrpSpPr>
                <p:cNvPr id="72" name="Graphic 264">
                  <a:extLst>
                    <a:ext uri="{FF2B5EF4-FFF2-40B4-BE49-F238E27FC236}">
                      <a16:creationId xmlns:a16="http://schemas.microsoft.com/office/drawing/2014/main" id="{78780345-9AAD-21BB-FB03-0A3DFC6D80F2}"/>
                    </a:ext>
                  </a:extLst>
                </p:cNvPr>
                <p:cNvGrpSpPr/>
                <p:nvPr/>
              </p:nvGrpSpPr>
              <p:grpSpPr>
                <a:xfrm>
                  <a:off x="4747330" y="654352"/>
                  <a:ext cx="231588" cy="267640"/>
                  <a:chOff x="4747330" y="654352"/>
                  <a:chExt cx="231588" cy="267640"/>
                </a:xfrm>
                <a:solidFill>
                  <a:schemeClr val="accent1"/>
                </a:solidFill>
              </p:grpSpPr>
              <p:sp>
                <p:nvSpPr>
                  <p:cNvPr id="82" name="Freeform: Shape 81">
                    <a:extLst>
                      <a:ext uri="{FF2B5EF4-FFF2-40B4-BE49-F238E27FC236}">
                        <a16:creationId xmlns:a16="http://schemas.microsoft.com/office/drawing/2014/main" id="{19D836AE-5BAF-E8B1-CBAA-9D94E40B9206}"/>
                      </a:ext>
                      <a:ext uri="{C183D7F6-B498-43B3-948B-1728B52AA6E4}">
                        <adec:decorative xmlns:adec="http://schemas.microsoft.com/office/drawing/2017/decorative" val="1"/>
                      </a:ext>
                    </a:extLst>
                  </p:cNvPr>
                  <p:cNvSpPr/>
                  <p:nvPr/>
                </p:nvSpPr>
                <p:spPr>
                  <a:xfrm>
                    <a:off x="4747330" y="654352"/>
                    <a:ext cx="231588" cy="133937"/>
                  </a:xfrm>
                  <a:custGeom>
                    <a:avLst/>
                    <a:gdLst>
                      <a:gd name="connsiteX0" fmla="*/ 0 w 231588"/>
                      <a:gd name="connsiteY0" fmla="*/ 67083 h 133937"/>
                      <a:gd name="connsiteX1" fmla="*/ 116060 w 231588"/>
                      <a:gd name="connsiteY1" fmla="*/ 0 h 133937"/>
                      <a:gd name="connsiteX2" fmla="*/ 231588 w 231588"/>
                      <a:gd name="connsiteY2" fmla="*/ 67083 h 133937"/>
                      <a:gd name="connsiteX3" fmla="*/ 115794 w 231588"/>
                      <a:gd name="connsiteY3" fmla="*/ 133938 h 133937"/>
                    </a:gdLst>
                    <a:ahLst/>
                    <a:cxnLst>
                      <a:cxn ang="0">
                        <a:pos x="connsiteX0" y="connsiteY0"/>
                      </a:cxn>
                      <a:cxn ang="0">
                        <a:pos x="connsiteX1" y="connsiteY1"/>
                      </a:cxn>
                      <a:cxn ang="0">
                        <a:pos x="connsiteX2" y="connsiteY2"/>
                      </a:cxn>
                      <a:cxn ang="0">
                        <a:pos x="connsiteX3" y="connsiteY3"/>
                      </a:cxn>
                    </a:cxnLst>
                    <a:rect l="l" t="t" r="r" b="b"/>
                    <a:pathLst>
                      <a:path w="231588" h="133937">
                        <a:moveTo>
                          <a:pt x="0" y="67083"/>
                        </a:moveTo>
                        <a:lnTo>
                          <a:pt x="116060" y="0"/>
                        </a:lnTo>
                        <a:lnTo>
                          <a:pt x="231588" y="67083"/>
                        </a:lnTo>
                        <a:lnTo>
                          <a:pt x="115794" y="133938"/>
                        </a:lnTo>
                        <a:close/>
                      </a:path>
                    </a:pathLst>
                  </a:custGeom>
                  <a:solidFill>
                    <a:srgbClr val="2F9FF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B026F292-4753-1696-231D-8168E8414A99}"/>
                      </a:ext>
                      <a:ext uri="{C183D7F6-B498-43B3-948B-1728B52AA6E4}">
                        <adec:decorative xmlns:adec="http://schemas.microsoft.com/office/drawing/2017/decorative" val="1"/>
                      </a:ext>
                    </a:extLst>
                  </p:cNvPr>
                  <p:cNvSpPr/>
                  <p:nvPr/>
                </p:nvSpPr>
                <p:spPr>
                  <a:xfrm>
                    <a:off x="4747330" y="721435"/>
                    <a:ext cx="115794" cy="200557"/>
                  </a:xfrm>
                  <a:custGeom>
                    <a:avLst/>
                    <a:gdLst>
                      <a:gd name="connsiteX0" fmla="*/ 0 w 115794"/>
                      <a:gd name="connsiteY0" fmla="*/ 0 h 200557"/>
                      <a:gd name="connsiteX1" fmla="*/ 0 w 115794"/>
                      <a:gd name="connsiteY1" fmla="*/ 133710 h 200557"/>
                      <a:gd name="connsiteX2" fmla="*/ 115794 w 115794"/>
                      <a:gd name="connsiteY2" fmla="*/ 200558 h 200557"/>
                      <a:gd name="connsiteX3" fmla="*/ 115794 w 115794"/>
                      <a:gd name="connsiteY3" fmla="*/ 66855 h 200557"/>
                    </a:gdLst>
                    <a:ahLst/>
                    <a:cxnLst>
                      <a:cxn ang="0">
                        <a:pos x="connsiteX0" y="connsiteY0"/>
                      </a:cxn>
                      <a:cxn ang="0">
                        <a:pos x="connsiteX1" y="connsiteY1"/>
                      </a:cxn>
                      <a:cxn ang="0">
                        <a:pos x="connsiteX2" y="connsiteY2"/>
                      </a:cxn>
                      <a:cxn ang="0">
                        <a:pos x="connsiteX3" y="connsiteY3"/>
                      </a:cxn>
                    </a:cxnLst>
                    <a:rect l="l" t="t" r="r" b="b"/>
                    <a:pathLst>
                      <a:path w="115794" h="200557">
                        <a:moveTo>
                          <a:pt x="0" y="0"/>
                        </a:moveTo>
                        <a:lnTo>
                          <a:pt x="0" y="133710"/>
                        </a:lnTo>
                        <a:lnTo>
                          <a:pt x="115794" y="200558"/>
                        </a:lnTo>
                        <a:lnTo>
                          <a:pt x="115794" y="66855"/>
                        </a:lnTo>
                        <a:close/>
                      </a:path>
                    </a:pathLst>
                  </a:custGeom>
                  <a:solidFill>
                    <a:srgbClr val="237EC1"/>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4CFC093-975A-D355-DBFD-B950615A2203}"/>
                      </a:ext>
                      <a:ext uri="{C183D7F6-B498-43B3-948B-1728B52AA6E4}">
                        <adec:decorative xmlns:adec="http://schemas.microsoft.com/office/drawing/2017/decorative" val="1"/>
                      </a:ext>
                    </a:extLst>
                  </p:cNvPr>
                  <p:cNvSpPr/>
                  <p:nvPr/>
                </p:nvSpPr>
                <p:spPr>
                  <a:xfrm>
                    <a:off x="4863124" y="721435"/>
                    <a:ext cx="115794" cy="200557"/>
                  </a:xfrm>
                  <a:custGeom>
                    <a:avLst/>
                    <a:gdLst>
                      <a:gd name="connsiteX0" fmla="*/ 0 w 115794"/>
                      <a:gd name="connsiteY0" fmla="*/ 200558 h 200557"/>
                      <a:gd name="connsiteX1" fmla="*/ 115794 w 115794"/>
                      <a:gd name="connsiteY1" fmla="*/ 133710 h 200557"/>
                      <a:gd name="connsiteX2" fmla="*/ 115794 w 115794"/>
                      <a:gd name="connsiteY2" fmla="*/ 0 h 200557"/>
                      <a:gd name="connsiteX3" fmla="*/ 0 w 115794"/>
                      <a:gd name="connsiteY3" fmla="*/ 66855 h 200557"/>
                    </a:gdLst>
                    <a:ahLst/>
                    <a:cxnLst>
                      <a:cxn ang="0">
                        <a:pos x="connsiteX0" y="connsiteY0"/>
                      </a:cxn>
                      <a:cxn ang="0">
                        <a:pos x="connsiteX1" y="connsiteY1"/>
                      </a:cxn>
                      <a:cxn ang="0">
                        <a:pos x="connsiteX2" y="connsiteY2"/>
                      </a:cxn>
                      <a:cxn ang="0">
                        <a:pos x="connsiteX3" y="connsiteY3"/>
                      </a:cxn>
                    </a:cxnLst>
                    <a:rect l="l" t="t" r="r" b="b"/>
                    <a:pathLst>
                      <a:path w="115794" h="200557">
                        <a:moveTo>
                          <a:pt x="0" y="200558"/>
                        </a:moveTo>
                        <a:lnTo>
                          <a:pt x="115794" y="133710"/>
                        </a:lnTo>
                        <a:lnTo>
                          <a:pt x="115794" y="0"/>
                        </a:lnTo>
                        <a:lnTo>
                          <a:pt x="0" y="66855"/>
                        </a:lnTo>
                        <a:close/>
                      </a:path>
                    </a:pathLst>
                  </a:custGeom>
                  <a:solidFill>
                    <a:srgbClr val="156AB3"/>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 name="Graphic 264">
                  <a:extLst>
                    <a:ext uri="{FF2B5EF4-FFF2-40B4-BE49-F238E27FC236}">
                      <a16:creationId xmlns:a16="http://schemas.microsoft.com/office/drawing/2014/main" id="{28378BD5-1379-356A-2BAD-865970741863}"/>
                    </a:ext>
                  </a:extLst>
                </p:cNvPr>
                <p:cNvGrpSpPr/>
                <p:nvPr/>
              </p:nvGrpSpPr>
              <p:grpSpPr>
                <a:xfrm>
                  <a:off x="4792272" y="704801"/>
                  <a:ext cx="141295" cy="245658"/>
                  <a:chOff x="4792272" y="704801"/>
                  <a:chExt cx="141295" cy="245658"/>
                </a:xfrm>
                <a:solidFill>
                  <a:schemeClr val="accent1"/>
                </a:solidFill>
              </p:grpSpPr>
              <p:grpSp>
                <p:nvGrpSpPr>
                  <p:cNvPr id="74" name="Graphic 264">
                    <a:extLst>
                      <a:ext uri="{FF2B5EF4-FFF2-40B4-BE49-F238E27FC236}">
                        <a16:creationId xmlns:a16="http://schemas.microsoft.com/office/drawing/2014/main" id="{342D9FE5-1BB9-69A2-2787-5E4DD3145DAF}"/>
                      </a:ext>
                    </a:extLst>
                  </p:cNvPr>
                  <p:cNvGrpSpPr/>
                  <p:nvPr/>
                </p:nvGrpSpPr>
                <p:grpSpPr>
                  <a:xfrm>
                    <a:off x="4792272" y="787160"/>
                    <a:ext cx="141295" cy="163299"/>
                    <a:chOff x="4792272" y="787160"/>
                    <a:chExt cx="141295" cy="163299"/>
                  </a:xfrm>
                  <a:solidFill>
                    <a:schemeClr val="accent1"/>
                  </a:solidFill>
                </p:grpSpPr>
                <p:sp>
                  <p:nvSpPr>
                    <p:cNvPr id="79" name="Freeform: Shape 78">
                      <a:extLst>
                        <a:ext uri="{FF2B5EF4-FFF2-40B4-BE49-F238E27FC236}">
                          <a16:creationId xmlns:a16="http://schemas.microsoft.com/office/drawing/2014/main" id="{D0646BA2-49E7-F8AD-874F-82AEF5F38C30}"/>
                        </a:ext>
                        <a:ext uri="{C183D7F6-B498-43B3-948B-1728B52AA6E4}">
                          <adec:decorative xmlns:adec="http://schemas.microsoft.com/office/drawing/2017/decorative" val="1"/>
                        </a:ext>
                      </a:extLst>
                    </p:cNvPr>
                    <p:cNvSpPr/>
                    <p:nvPr/>
                  </p:nvSpPr>
                  <p:spPr>
                    <a:xfrm>
                      <a:off x="4792272" y="787160"/>
                      <a:ext cx="141295" cy="81721"/>
                    </a:xfrm>
                    <a:custGeom>
                      <a:avLst/>
                      <a:gdLst>
                        <a:gd name="connsiteX0" fmla="*/ 0 w 141295"/>
                        <a:gd name="connsiteY0" fmla="*/ 40929 h 81721"/>
                        <a:gd name="connsiteX1" fmla="*/ 70815 w 141295"/>
                        <a:gd name="connsiteY1" fmla="*/ 0 h 81721"/>
                        <a:gd name="connsiteX2" fmla="*/ 141295 w 141295"/>
                        <a:gd name="connsiteY2" fmla="*/ 40929 h 81721"/>
                        <a:gd name="connsiteX3" fmla="*/ 70648 w 141295"/>
                        <a:gd name="connsiteY3" fmla="*/ 81722 h 81721"/>
                      </a:gdLst>
                      <a:ahLst/>
                      <a:cxnLst>
                        <a:cxn ang="0">
                          <a:pos x="connsiteX0" y="connsiteY0"/>
                        </a:cxn>
                        <a:cxn ang="0">
                          <a:pos x="connsiteX1" y="connsiteY1"/>
                        </a:cxn>
                        <a:cxn ang="0">
                          <a:pos x="connsiteX2" y="connsiteY2"/>
                        </a:cxn>
                        <a:cxn ang="0">
                          <a:pos x="connsiteX3" y="connsiteY3"/>
                        </a:cxn>
                      </a:cxnLst>
                      <a:rect l="l" t="t" r="r" b="b"/>
                      <a:pathLst>
                        <a:path w="141295" h="81721">
                          <a:moveTo>
                            <a:pt x="0" y="40929"/>
                          </a:moveTo>
                          <a:lnTo>
                            <a:pt x="70815" y="0"/>
                          </a:lnTo>
                          <a:lnTo>
                            <a:pt x="141295" y="40929"/>
                          </a:lnTo>
                          <a:lnTo>
                            <a:pt x="70648" y="81722"/>
                          </a:lnTo>
                          <a:close/>
                        </a:path>
                      </a:pathLst>
                    </a:custGeom>
                    <a:solidFill>
                      <a:srgbClr val="2F9FF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AB31496-0074-633D-4FAD-941496CC6217}"/>
                        </a:ext>
                        <a:ext uri="{C183D7F6-B498-43B3-948B-1728B52AA6E4}">
                          <adec:decorative xmlns:adec="http://schemas.microsoft.com/office/drawing/2017/decorative" val="1"/>
                        </a:ext>
                      </a:extLst>
                    </p:cNvPr>
                    <p:cNvSpPr/>
                    <p:nvPr/>
                  </p:nvSpPr>
                  <p:spPr>
                    <a:xfrm>
                      <a:off x="4792272" y="828089"/>
                      <a:ext cx="70647" cy="122370"/>
                    </a:xfrm>
                    <a:custGeom>
                      <a:avLst/>
                      <a:gdLst>
                        <a:gd name="connsiteX0" fmla="*/ 0 w 70647"/>
                        <a:gd name="connsiteY0" fmla="*/ 0 h 122370"/>
                        <a:gd name="connsiteX1" fmla="*/ 0 w 70647"/>
                        <a:gd name="connsiteY1" fmla="*/ 81578 h 122370"/>
                        <a:gd name="connsiteX2" fmla="*/ 70648 w 70647"/>
                        <a:gd name="connsiteY2" fmla="*/ 122371 h 122370"/>
                        <a:gd name="connsiteX3" fmla="*/ 70648 w 70647"/>
                        <a:gd name="connsiteY3" fmla="*/ 40793 h 122370"/>
                      </a:gdLst>
                      <a:ahLst/>
                      <a:cxnLst>
                        <a:cxn ang="0">
                          <a:pos x="connsiteX0" y="connsiteY0"/>
                        </a:cxn>
                        <a:cxn ang="0">
                          <a:pos x="connsiteX1" y="connsiteY1"/>
                        </a:cxn>
                        <a:cxn ang="0">
                          <a:pos x="connsiteX2" y="connsiteY2"/>
                        </a:cxn>
                        <a:cxn ang="0">
                          <a:pos x="connsiteX3" y="connsiteY3"/>
                        </a:cxn>
                      </a:cxnLst>
                      <a:rect l="l" t="t" r="r" b="b"/>
                      <a:pathLst>
                        <a:path w="70647" h="122370">
                          <a:moveTo>
                            <a:pt x="0" y="0"/>
                          </a:moveTo>
                          <a:lnTo>
                            <a:pt x="0" y="81578"/>
                          </a:lnTo>
                          <a:lnTo>
                            <a:pt x="70648" y="122371"/>
                          </a:lnTo>
                          <a:lnTo>
                            <a:pt x="70648" y="40793"/>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062B555A-9941-0A32-254F-26A5A7FDFF82}"/>
                        </a:ext>
                        <a:ext uri="{C183D7F6-B498-43B3-948B-1728B52AA6E4}">
                          <adec:decorative xmlns:adec="http://schemas.microsoft.com/office/drawing/2017/decorative" val="1"/>
                        </a:ext>
                      </a:extLst>
                    </p:cNvPr>
                    <p:cNvSpPr/>
                    <p:nvPr/>
                  </p:nvSpPr>
                  <p:spPr>
                    <a:xfrm>
                      <a:off x="4862919" y="828089"/>
                      <a:ext cx="70647" cy="122370"/>
                    </a:xfrm>
                    <a:custGeom>
                      <a:avLst/>
                      <a:gdLst>
                        <a:gd name="connsiteX0" fmla="*/ 0 w 70647"/>
                        <a:gd name="connsiteY0" fmla="*/ 122371 h 122370"/>
                        <a:gd name="connsiteX1" fmla="*/ 70648 w 70647"/>
                        <a:gd name="connsiteY1" fmla="*/ 81578 h 122370"/>
                        <a:gd name="connsiteX2" fmla="*/ 70648 w 70647"/>
                        <a:gd name="connsiteY2" fmla="*/ 0 h 122370"/>
                        <a:gd name="connsiteX3" fmla="*/ 0 w 70647"/>
                        <a:gd name="connsiteY3" fmla="*/ 40793 h 122370"/>
                      </a:gdLst>
                      <a:ahLst/>
                      <a:cxnLst>
                        <a:cxn ang="0">
                          <a:pos x="connsiteX0" y="connsiteY0"/>
                        </a:cxn>
                        <a:cxn ang="0">
                          <a:pos x="connsiteX1" y="connsiteY1"/>
                        </a:cxn>
                        <a:cxn ang="0">
                          <a:pos x="connsiteX2" y="connsiteY2"/>
                        </a:cxn>
                        <a:cxn ang="0">
                          <a:pos x="connsiteX3" y="connsiteY3"/>
                        </a:cxn>
                      </a:cxnLst>
                      <a:rect l="l" t="t" r="r" b="b"/>
                      <a:pathLst>
                        <a:path w="70647" h="122370">
                          <a:moveTo>
                            <a:pt x="0" y="122371"/>
                          </a:moveTo>
                          <a:lnTo>
                            <a:pt x="70648" y="81578"/>
                          </a:lnTo>
                          <a:lnTo>
                            <a:pt x="70648" y="0"/>
                          </a:lnTo>
                          <a:lnTo>
                            <a:pt x="0" y="40793"/>
                          </a:lnTo>
                          <a:close/>
                        </a:path>
                      </a:pathLst>
                    </a:custGeom>
                    <a:solidFill>
                      <a:srgbClr val="156AB3"/>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BCE48365-D956-5B12-B16B-024CF84136A8}"/>
                      </a:ext>
                      <a:ext uri="{C183D7F6-B498-43B3-948B-1728B52AA6E4}">
                        <adec:decorative xmlns:adec="http://schemas.microsoft.com/office/drawing/2017/decorative" val="1"/>
                      </a:ext>
                    </a:extLst>
                  </p:cNvPr>
                  <p:cNvSpPr/>
                  <p:nvPr/>
                </p:nvSpPr>
                <p:spPr>
                  <a:xfrm>
                    <a:off x="4792272" y="704801"/>
                    <a:ext cx="141295" cy="81721"/>
                  </a:xfrm>
                  <a:custGeom>
                    <a:avLst/>
                    <a:gdLst>
                      <a:gd name="connsiteX0" fmla="*/ 0 w 141295"/>
                      <a:gd name="connsiteY0" fmla="*/ 40929 h 81721"/>
                      <a:gd name="connsiteX1" fmla="*/ 70815 w 141295"/>
                      <a:gd name="connsiteY1" fmla="*/ 0 h 81721"/>
                      <a:gd name="connsiteX2" fmla="*/ 141295 w 141295"/>
                      <a:gd name="connsiteY2" fmla="*/ 40929 h 81721"/>
                      <a:gd name="connsiteX3" fmla="*/ 70648 w 141295"/>
                      <a:gd name="connsiteY3" fmla="*/ 81722 h 81721"/>
                    </a:gdLst>
                    <a:ahLst/>
                    <a:cxnLst>
                      <a:cxn ang="0">
                        <a:pos x="connsiteX0" y="connsiteY0"/>
                      </a:cxn>
                      <a:cxn ang="0">
                        <a:pos x="connsiteX1" y="connsiteY1"/>
                      </a:cxn>
                      <a:cxn ang="0">
                        <a:pos x="connsiteX2" y="connsiteY2"/>
                      </a:cxn>
                      <a:cxn ang="0">
                        <a:pos x="connsiteX3" y="connsiteY3"/>
                      </a:cxn>
                    </a:cxnLst>
                    <a:rect l="l" t="t" r="r" b="b"/>
                    <a:pathLst>
                      <a:path w="141295" h="81721">
                        <a:moveTo>
                          <a:pt x="0" y="40929"/>
                        </a:moveTo>
                        <a:lnTo>
                          <a:pt x="70815" y="0"/>
                        </a:lnTo>
                        <a:lnTo>
                          <a:pt x="141295" y="40929"/>
                        </a:lnTo>
                        <a:lnTo>
                          <a:pt x="70648" y="81722"/>
                        </a:lnTo>
                        <a:close/>
                      </a:path>
                    </a:pathLst>
                  </a:custGeom>
                  <a:solidFill>
                    <a:srgbClr val="43CAFB"/>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04F30866-5BE2-36EE-AE2D-4D2A0BD5EA82}"/>
                      </a:ext>
                      <a:ext uri="{C183D7F6-B498-43B3-948B-1728B52AA6E4}">
                        <adec:decorative xmlns:adec="http://schemas.microsoft.com/office/drawing/2017/decorative" val="1"/>
                      </a:ext>
                    </a:extLst>
                  </p:cNvPr>
                  <p:cNvSpPr/>
                  <p:nvPr/>
                </p:nvSpPr>
                <p:spPr>
                  <a:xfrm>
                    <a:off x="4792272" y="745730"/>
                    <a:ext cx="70647" cy="122362"/>
                  </a:xfrm>
                  <a:custGeom>
                    <a:avLst/>
                    <a:gdLst>
                      <a:gd name="connsiteX0" fmla="*/ 0 w 70647"/>
                      <a:gd name="connsiteY0" fmla="*/ 0 h 122362"/>
                      <a:gd name="connsiteX1" fmla="*/ 0 w 70647"/>
                      <a:gd name="connsiteY1" fmla="*/ 81578 h 122362"/>
                      <a:gd name="connsiteX2" fmla="*/ 70648 w 70647"/>
                      <a:gd name="connsiteY2" fmla="*/ 122363 h 122362"/>
                      <a:gd name="connsiteX3" fmla="*/ 70648 w 70647"/>
                      <a:gd name="connsiteY3" fmla="*/ 40793 h 122362"/>
                    </a:gdLst>
                    <a:ahLst/>
                    <a:cxnLst>
                      <a:cxn ang="0">
                        <a:pos x="connsiteX0" y="connsiteY0"/>
                      </a:cxn>
                      <a:cxn ang="0">
                        <a:pos x="connsiteX1" y="connsiteY1"/>
                      </a:cxn>
                      <a:cxn ang="0">
                        <a:pos x="connsiteX2" y="connsiteY2"/>
                      </a:cxn>
                      <a:cxn ang="0">
                        <a:pos x="connsiteX3" y="connsiteY3"/>
                      </a:cxn>
                    </a:cxnLst>
                    <a:rect l="l" t="t" r="r" b="b"/>
                    <a:pathLst>
                      <a:path w="70647" h="122362">
                        <a:moveTo>
                          <a:pt x="0" y="0"/>
                        </a:moveTo>
                        <a:lnTo>
                          <a:pt x="0" y="81578"/>
                        </a:lnTo>
                        <a:lnTo>
                          <a:pt x="70648" y="122363"/>
                        </a:lnTo>
                        <a:lnTo>
                          <a:pt x="70648" y="40793"/>
                        </a:lnTo>
                        <a:close/>
                      </a:path>
                    </a:pathLst>
                  </a:custGeom>
                  <a:solidFill>
                    <a:srgbClr val="3AB2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F7ED1D28-C71D-4A64-ECAE-4B9321EEBD48}"/>
                      </a:ext>
                      <a:ext uri="{C183D7F6-B498-43B3-948B-1728B52AA6E4}">
                        <adec:decorative xmlns:adec="http://schemas.microsoft.com/office/drawing/2017/decorative" val="1"/>
                      </a:ext>
                    </a:extLst>
                  </p:cNvPr>
                  <p:cNvSpPr/>
                  <p:nvPr/>
                </p:nvSpPr>
                <p:spPr>
                  <a:xfrm>
                    <a:off x="4862919" y="745730"/>
                    <a:ext cx="70647" cy="122362"/>
                  </a:xfrm>
                  <a:custGeom>
                    <a:avLst/>
                    <a:gdLst>
                      <a:gd name="connsiteX0" fmla="*/ 0 w 70647"/>
                      <a:gd name="connsiteY0" fmla="*/ 122363 h 122362"/>
                      <a:gd name="connsiteX1" fmla="*/ 70648 w 70647"/>
                      <a:gd name="connsiteY1" fmla="*/ 81578 h 122362"/>
                      <a:gd name="connsiteX2" fmla="*/ 70648 w 70647"/>
                      <a:gd name="connsiteY2" fmla="*/ 0 h 122362"/>
                      <a:gd name="connsiteX3" fmla="*/ 0 w 70647"/>
                      <a:gd name="connsiteY3" fmla="*/ 40793 h 122362"/>
                    </a:gdLst>
                    <a:ahLst/>
                    <a:cxnLst>
                      <a:cxn ang="0">
                        <a:pos x="connsiteX0" y="connsiteY0"/>
                      </a:cxn>
                      <a:cxn ang="0">
                        <a:pos x="connsiteX1" y="connsiteY1"/>
                      </a:cxn>
                      <a:cxn ang="0">
                        <a:pos x="connsiteX2" y="connsiteY2"/>
                      </a:cxn>
                      <a:cxn ang="0">
                        <a:pos x="connsiteX3" y="connsiteY3"/>
                      </a:cxn>
                    </a:cxnLst>
                    <a:rect l="l" t="t" r="r" b="b"/>
                    <a:pathLst>
                      <a:path w="70647" h="122362">
                        <a:moveTo>
                          <a:pt x="0" y="122363"/>
                        </a:moveTo>
                        <a:lnTo>
                          <a:pt x="70648" y="81578"/>
                        </a:lnTo>
                        <a:lnTo>
                          <a:pt x="70648" y="0"/>
                        </a:lnTo>
                        <a:lnTo>
                          <a:pt x="0" y="40793"/>
                        </a:lnTo>
                        <a:close/>
                      </a:path>
                    </a:pathLst>
                  </a:custGeom>
                  <a:solidFill>
                    <a:srgbClr val="2B97CE"/>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B9B8C029-5E8C-A10B-F127-3E2C4E636010}"/>
                      </a:ext>
                      <a:ext uri="{C183D7F6-B498-43B3-948B-1728B52AA6E4}">
                        <adec:decorative xmlns:adec="http://schemas.microsoft.com/office/drawing/2017/decorative" val="1"/>
                      </a:ext>
                    </a:extLst>
                  </p:cNvPr>
                  <p:cNvSpPr/>
                  <p:nvPr/>
                </p:nvSpPr>
                <p:spPr>
                  <a:xfrm>
                    <a:off x="4792272" y="787160"/>
                    <a:ext cx="141295" cy="81721"/>
                  </a:xfrm>
                  <a:custGeom>
                    <a:avLst/>
                    <a:gdLst>
                      <a:gd name="connsiteX0" fmla="*/ 0 w 141295"/>
                      <a:gd name="connsiteY0" fmla="*/ 40929 h 81721"/>
                      <a:gd name="connsiteX1" fmla="*/ 70815 w 141295"/>
                      <a:gd name="connsiteY1" fmla="*/ 0 h 81721"/>
                      <a:gd name="connsiteX2" fmla="*/ 141295 w 141295"/>
                      <a:gd name="connsiteY2" fmla="*/ 40929 h 81721"/>
                      <a:gd name="connsiteX3" fmla="*/ 70648 w 141295"/>
                      <a:gd name="connsiteY3" fmla="*/ 81722 h 81721"/>
                    </a:gdLst>
                    <a:ahLst/>
                    <a:cxnLst>
                      <a:cxn ang="0">
                        <a:pos x="connsiteX0" y="connsiteY0"/>
                      </a:cxn>
                      <a:cxn ang="0">
                        <a:pos x="connsiteX1" y="connsiteY1"/>
                      </a:cxn>
                      <a:cxn ang="0">
                        <a:pos x="connsiteX2" y="connsiteY2"/>
                      </a:cxn>
                      <a:cxn ang="0">
                        <a:pos x="connsiteX3" y="connsiteY3"/>
                      </a:cxn>
                    </a:cxnLst>
                    <a:rect l="l" t="t" r="r" b="b"/>
                    <a:pathLst>
                      <a:path w="141295" h="81721">
                        <a:moveTo>
                          <a:pt x="0" y="40929"/>
                        </a:moveTo>
                        <a:lnTo>
                          <a:pt x="70815" y="0"/>
                        </a:lnTo>
                        <a:lnTo>
                          <a:pt x="141295" y="40929"/>
                        </a:lnTo>
                        <a:lnTo>
                          <a:pt x="70648" y="81722"/>
                        </a:lnTo>
                        <a:close/>
                      </a:path>
                    </a:pathLst>
                  </a:custGeom>
                  <a:solidFill>
                    <a:srgbClr val="43CAFB"/>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 name="Freeform: Shape 37">
                <a:extLst>
                  <a:ext uri="{FF2B5EF4-FFF2-40B4-BE49-F238E27FC236}">
                    <a16:creationId xmlns:a16="http://schemas.microsoft.com/office/drawing/2014/main" id="{1D05AC9C-11EC-E949-8D30-FEF1E0CD0132}"/>
                  </a:ext>
                  <a:ext uri="{C183D7F6-B498-43B3-948B-1728B52AA6E4}">
                    <adec:decorative xmlns:adec="http://schemas.microsoft.com/office/drawing/2017/decorative" val="1"/>
                  </a:ext>
                </a:extLst>
              </p:cNvPr>
              <p:cNvSpPr/>
              <p:nvPr/>
            </p:nvSpPr>
            <p:spPr>
              <a:xfrm>
                <a:off x="4629518" y="869784"/>
                <a:ext cx="233803" cy="215705"/>
              </a:xfrm>
              <a:custGeom>
                <a:avLst/>
                <a:gdLst>
                  <a:gd name="connsiteX0" fmla="*/ 233561 w 233803"/>
                  <a:gd name="connsiteY0" fmla="*/ 215705 h 215705"/>
                  <a:gd name="connsiteX1" fmla="*/ 523 w 233803"/>
                  <a:gd name="connsiteY1" fmla="*/ 80675 h 215705"/>
                  <a:gd name="connsiteX2" fmla="*/ 0 w 233803"/>
                  <a:gd name="connsiteY2" fmla="*/ 0 h 215705"/>
                  <a:gd name="connsiteX3" fmla="*/ 233803 w 233803"/>
                  <a:gd name="connsiteY3" fmla="*/ 134696 h 215705"/>
                </a:gdLst>
                <a:ahLst/>
                <a:cxnLst>
                  <a:cxn ang="0">
                    <a:pos x="connsiteX0" y="connsiteY0"/>
                  </a:cxn>
                  <a:cxn ang="0">
                    <a:pos x="connsiteX1" y="connsiteY1"/>
                  </a:cxn>
                  <a:cxn ang="0">
                    <a:pos x="connsiteX2" y="connsiteY2"/>
                  </a:cxn>
                  <a:cxn ang="0">
                    <a:pos x="connsiteX3" y="connsiteY3"/>
                  </a:cxn>
                </a:cxnLst>
                <a:rect l="l" t="t" r="r" b="b"/>
                <a:pathLst>
                  <a:path w="233803" h="215705">
                    <a:moveTo>
                      <a:pt x="233561" y="215705"/>
                    </a:moveTo>
                    <a:lnTo>
                      <a:pt x="523" y="80675"/>
                    </a:lnTo>
                    <a:lnTo>
                      <a:pt x="0" y="0"/>
                    </a:lnTo>
                    <a:lnTo>
                      <a:pt x="233803" y="134696"/>
                    </a:lnTo>
                    <a:close/>
                  </a:path>
                </a:pathLst>
              </a:custGeom>
              <a:solidFill>
                <a:srgbClr val="0078D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6C4EE75-1982-4085-D259-F85E659CCCC8}"/>
                  </a:ext>
                  <a:ext uri="{C183D7F6-B498-43B3-948B-1728B52AA6E4}">
                    <adec:decorative xmlns:adec="http://schemas.microsoft.com/office/drawing/2017/decorative" val="1"/>
                  </a:ext>
                </a:extLst>
              </p:cNvPr>
              <p:cNvSpPr/>
              <p:nvPr/>
            </p:nvSpPr>
            <p:spPr>
              <a:xfrm>
                <a:off x="4863078" y="869784"/>
                <a:ext cx="233780" cy="215705"/>
              </a:xfrm>
              <a:custGeom>
                <a:avLst/>
                <a:gdLst>
                  <a:gd name="connsiteX0" fmla="*/ 243 w 233780"/>
                  <a:gd name="connsiteY0" fmla="*/ 134696 h 215705"/>
                  <a:gd name="connsiteX1" fmla="*/ 0 w 233780"/>
                  <a:gd name="connsiteY1" fmla="*/ 215705 h 215705"/>
                  <a:gd name="connsiteX2" fmla="*/ 233780 w 233780"/>
                  <a:gd name="connsiteY2" fmla="*/ 80827 h 215705"/>
                  <a:gd name="connsiteX3" fmla="*/ 233538 w 233780"/>
                  <a:gd name="connsiteY3" fmla="*/ 0 h 215705"/>
                </a:gdLst>
                <a:ahLst/>
                <a:cxnLst>
                  <a:cxn ang="0">
                    <a:pos x="connsiteX0" y="connsiteY0"/>
                  </a:cxn>
                  <a:cxn ang="0">
                    <a:pos x="connsiteX1" y="connsiteY1"/>
                  </a:cxn>
                  <a:cxn ang="0">
                    <a:pos x="connsiteX2" y="connsiteY2"/>
                  </a:cxn>
                  <a:cxn ang="0">
                    <a:pos x="connsiteX3" y="connsiteY3"/>
                  </a:cxn>
                </a:cxnLst>
                <a:rect l="l" t="t" r="r" b="b"/>
                <a:pathLst>
                  <a:path w="233780" h="215705">
                    <a:moveTo>
                      <a:pt x="243" y="134696"/>
                    </a:moveTo>
                    <a:lnTo>
                      <a:pt x="0" y="215705"/>
                    </a:lnTo>
                    <a:lnTo>
                      <a:pt x="233780" y="80827"/>
                    </a:lnTo>
                    <a:lnTo>
                      <a:pt x="233538" y="0"/>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aphic 264">
                <a:extLst>
                  <a:ext uri="{FF2B5EF4-FFF2-40B4-BE49-F238E27FC236}">
                    <a16:creationId xmlns:a16="http://schemas.microsoft.com/office/drawing/2014/main" id="{A5B2A1E3-D51E-92E2-8B3B-299F6CD159E5}"/>
                  </a:ext>
                </a:extLst>
              </p:cNvPr>
              <p:cNvGrpSpPr/>
              <p:nvPr/>
            </p:nvGrpSpPr>
            <p:grpSpPr>
              <a:xfrm>
                <a:off x="4956701" y="854136"/>
                <a:ext cx="141750" cy="163823"/>
                <a:chOff x="4956701" y="854136"/>
                <a:chExt cx="141750" cy="163823"/>
              </a:xfrm>
              <a:solidFill>
                <a:schemeClr val="accent1"/>
              </a:solidFill>
            </p:grpSpPr>
            <p:sp>
              <p:nvSpPr>
                <p:cNvPr id="69" name="Freeform: Shape 68">
                  <a:extLst>
                    <a:ext uri="{FF2B5EF4-FFF2-40B4-BE49-F238E27FC236}">
                      <a16:creationId xmlns:a16="http://schemas.microsoft.com/office/drawing/2014/main" id="{DC37D9A5-9F73-C685-E708-2DB97C3D00C1}"/>
                    </a:ext>
                    <a:ext uri="{C183D7F6-B498-43B3-948B-1728B52AA6E4}">
                      <adec:decorative xmlns:adec="http://schemas.microsoft.com/office/drawing/2017/decorative" val="1"/>
                    </a:ext>
                  </a:extLst>
                </p:cNvPr>
                <p:cNvSpPr/>
                <p:nvPr/>
              </p:nvSpPr>
              <p:spPr>
                <a:xfrm>
                  <a:off x="4956701" y="854136"/>
                  <a:ext cx="141750" cy="81979"/>
                </a:xfrm>
                <a:custGeom>
                  <a:avLst/>
                  <a:gdLst>
                    <a:gd name="connsiteX0" fmla="*/ 0 w 141750"/>
                    <a:gd name="connsiteY0" fmla="*/ 41066 h 81979"/>
                    <a:gd name="connsiteX1" fmla="*/ 71042 w 141750"/>
                    <a:gd name="connsiteY1" fmla="*/ 0 h 81979"/>
                    <a:gd name="connsiteX2" fmla="*/ 141750 w 141750"/>
                    <a:gd name="connsiteY2" fmla="*/ 41066 h 81979"/>
                    <a:gd name="connsiteX3" fmla="*/ 70875 w 141750"/>
                    <a:gd name="connsiteY3" fmla="*/ 81980 h 81979"/>
                  </a:gdLst>
                  <a:ahLst/>
                  <a:cxnLst>
                    <a:cxn ang="0">
                      <a:pos x="connsiteX0" y="connsiteY0"/>
                    </a:cxn>
                    <a:cxn ang="0">
                      <a:pos x="connsiteX1" y="connsiteY1"/>
                    </a:cxn>
                    <a:cxn ang="0">
                      <a:pos x="connsiteX2" y="connsiteY2"/>
                    </a:cxn>
                    <a:cxn ang="0">
                      <a:pos x="connsiteX3" y="connsiteY3"/>
                    </a:cxn>
                  </a:cxnLst>
                  <a:rect l="l" t="t" r="r" b="b"/>
                  <a:pathLst>
                    <a:path w="141750" h="81979">
                      <a:moveTo>
                        <a:pt x="0" y="41066"/>
                      </a:moveTo>
                      <a:lnTo>
                        <a:pt x="71042" y="0"/>
                      </a:lnTo>
                      <a:lnTo>
                        <a:pt x="141750" y="41066"/>
                      </a:lnTo>
                      <a:lnTo>
                        <a:pt x="70875" y="81980"/>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3A08D7CA-B135-ABD6-817B-A20E21587B91}"/>
                    </a:ext>
                    <a:ext uri="{C183D7F6-B498-43B3-948B-1728B52AA6E4}">
                      <adec:decorative xmlns:adec="http://schemas.microsoft.com/office/drawing/2017/decorative" val="1"/>
                    </a:ext>
                  </a:extLst>
                </p:cNvPr>
                <p:cNvSpPr/>
                <p:nvPr/>
              </p:nvSpPr>
              <p:spPr>
                <a:xfrm>
                  <a:off x="4956701" y="895202"/>
                  <a:ext cx="70875" cy="122757"/>
                </a:xfrm>
                <a:custGeom>
                  <a:avLst/>
                  <a:gdLst>
                    <a:gd name="connsiteX0" fmla="*/ 0 w 70875"/>
                    <a:gd name="connsiteY0" fmla="*/ 0 h 122757"/>
                    <a:gd name="connsiteX1" fmla="*/ 0 w 70875"/>
                    <a:gd name="connsiteY1" fmla="*/ 81836 h 122757"/>
                    <a:gd name="connsiteX2" fmla="*/ 70875 w 70875"/>
                    <a:gd name="connsiteY2" fmla="*/ 122757 h 122757"/>
                    <a:gd name="connsiteX3" fmla="*/ 70875 w 70875"/>
                    <a:gd name="connsiteY3" fmla="*/ 40914 h 122757"/>
                  </a:gdLst>
                  <a:ahLst/>
                  <a:cxnLst>
                    <a:cxn ang="0">
                      <a:pos x="connsiteX0" y="connsiteY0"/>
                    </a:cxn>
                    <a:cxn ang="0">
                      <a:pos x="connsiteX1" y="connsiteY1"/>
                    </a:cxn>
                    <a:cxn ang="0">
                      <a:pos x="connsiteX2" y="connsiteY2"/>
                    </a:cxn>
                    <a:cxn ang="0">
                      <a:pos x="connsiteX3" y="connsiteY3"/>
                    </a:cxn>
                  </a:cxnLst>
                  <a:rect l="l" t="t" r="r" b="b"/>
                  <a:pathLst>
                    <a:path w="70875" h="122757">
                      <a:moveTo>
                        <a:pt x="0" y="0"/>
                      </a:moveTo>
                      <a:lnTo>
                        <a:pt x="0" y="81836"/>
                      </a:lnTo>
                      <a:lnTo>
                        <a:pt x="70875" y="122757"/>
                      </a:lnTo>
                      <a:lnTo>
                        <a:pt x="70875" y="40914"/>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95B456B0-0F5B-2615-C837-C904D654E33A}"/>
                    </a:ext>
                    <a:ext uri="{C183D7F6-B498-43B3-948B-1728B52AA6E4}">
                      <adec:decorative xmlns:adec="http://schemas.microsoft.com/office/drawing/2017/decorative" val="1"/>
                    </a:ext>
                  </a:extLst>
                </p:cNvPr>
                <p:cNvSpPr/>
                <p:nvPr/>
              </p:nvSpPr>
              <p:spPr>
                <a:xfrm>
                  <a:off x="5027577" y="895202"/>
                  <a:ext cx="70875" cy="122757"/>
                </a:xfrm>
                <a:custGeom>
                  <a:avLst/>
                  <a:gdLst>
                    <a:gd name="connsiteX0" fmla="*/ 0 w 70875"/>
                    <a:gd name="connsiteY0" fmla="*/ 122757 h 122757"/>
                    <a:gd name="connsiteX1" fmla="*/ 70875 w 70875"/>
                    <a:gd name="connsiteY1" fmla="*/ 81836 h 122757"/>
                    <a:gd name="connsiteX2" fmla="*/ 70875 w 70875"/>
                    <a:gd name="connsiteY2" fmla="*/ 0 h 122757"/>
                    <a:gd name="connsiteX3" fmla="*/ 0 w 70875"/>
                    <a:gd name="connsiteY3" fmla="*/ 40914 h 122757"/>
                  </a:gdLst>
                  <a:ahLst/>
                  <a:cxnLst>
                    <a:cxn ang="0">
                      <a:pos x="connsiteX0" y="connsiteY0"/>
                    </a:cxn>
                    <a:cxn ang="0">
                      <a:pos x="connsiteX1" y="connsiteY1"/>
                    </a:cxn>
                    <a:cxn ang="0">
                      <a:pos x="connsiteX2" y="connsiteY2"/>
                    </a:cxn>
                    <a:cxn ang="0">
                      <a:pos x="connsiteX3" y="connsiteY3"/>
                    </a:cxn>
                  </a:cxnLst>
                  <a:rect l="l" t="t" r="r" b="b"/>
                  <a:pathLst>
                    <a:path w="70875" h="122757">
                      <a:moveTo>
                        <a:pt x="0" y="122757"/>
                      </a:moveTo>
                      <a:lnTo>
                        <a:pt x="70875" y="81836"/>
                      </a:lnTo>
                      <a:lnTo>
                        <a:pt x="70875" y="0"/>
                      </a:lnTo>
                      <a:lnTo>
                        <a:pt x="0" y="40914"/>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64">
                <a:extLst>
                  <a:ext uri="{FF2B5EF4-FFF2-40B4-BE49-F238E27FC236}">
                    <a16:creationId xmlns:a16="http://schemas.microsoft.com/office/drawing/2014/main" id="{579A38F8-0483-03B5-3A75-1EF302F972FE}"/>
                  </a:ext>
                </a:extLst>
              </p:cNvPr>
              <p:cNvGrpSpPr/>
              <p:nvPr/>
            </p:nvGrpSpPr>
            <p:grpSpPr>
              <a:xfrm>
                <a:off x="5096776" y="856844"/>
                <a:ext cx="133421" cy="154197"/>
                <a:chOff x="5096776" y="856844"/>
                <a:chExt cx="133421" cy="154197"/>
              </a:xfrm>
              <a:solidFill>
                <a:schemeClr val="accent1"/>
              </a:solidFill>
            </p:grpSpPr>
            <p:sp>
              <p:nvSpPr>
                <p:cNvPr id="66" name="Freeform: Shape 65">
                  <a:extLst>
                    <a:ext uri="{FF2B5EF4-FFF2-40B4-BE49-F238E27FC236}">
                      <a16:creationId xmlns:a16="http://schemas.microsoft.com/office/drawing/2014/main" id="{C35C2C57-D13A-9007-C751-5AFA8DA58950}"/>
                    </a:ext>
                    <a:ext uri="{C183D7F6-B498-43B3-948B-1728B52AA6E4}">
                      <adec:decorative xmlns:adec="http://schemas.microsoft.com/office/drawing/2017/decorative" val="1"/>
                    </a:ext>
                  </a:extLst>
                </p:cNvPr>
                <p:cNvSpPr/>
                <p:nvPr/>
              </p:nvSpPr>
              <p:spPr>
                <a:xfrm>
                  <a:off x="5096776" y="856844"/>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26A9A151-A33E-305D-5026-0AE568929DD6}"/>
                    </a:ext>
                    <a:ext uri="{C183D7F6-B498-43B3-948B-1728B52AA6E4}">
                      <adec:decorative xmlns:adec="http://schemas.microsoft.com/office/drawing/2017/decorative" val="1"/>
                    </a:ext>
                  </a:extLst>
                </p:cNvPr>
                <p:cNvSpPr/>
                <p:nvPr/>
              </p:nvSpPr>
              <p:spPr>
                <a:xfrm>
                  <a:off x="5096776" y="895498"/>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5810C56D-2AAE-6F65-E64E-BC4764E68791}"/>
                    </a:ext>
                    <a:ext uri="{C183D7F6-B498-43B3-948B-1728B52AA6E4}">
                      <adec:decorative xmlns:adec="http://schemas.microsoft.com/office/drawing/2017/decorative" val="1"/>
                    </a:ext>
                  </a:extLst>
                </p:cNvPr>
                <p:cNvSpPr/>
                <p:nvPr/>
              </p:nvSpPr>
              <p:spPr>
                <a:xfrm>
                  <a:off x="5163487" y="895498"/>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0"/>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aphic 264">
                <a:extLst>
                  <a:ext uri="{FF2B5EF4-FFF2-40B4-BE49-F238E27FC236}">
                    <a16:creationId xmlns:a16="http://schemas.microsoft.com/office/drawing/2014/main" id="{1B674623-1916-1764-006D-B606BB6976E9}"/>
                  </a:ext>
                </a:extLst>
              </p:cNvPr>
              <p:cNvGrpSpPr/>
              <p:nvPr/>
            </p:nvGrpSpPr>
            <p:grpSpPr>
              <a:xfrm>
                <a:off x="5163487" y="741232"/>
                <a:ext cx="133421" cy="154197"/>
                <a:chOff x="5163487" y="741232"/>
                <a:chExt cx="133421" cy="154197"/>
              </a:xfrm>
              <a:solidFill>
                <a:schemeClr val="accent1"/>
              </a:solidFill>
            </p:grpSpPr>
            <p:sp>
              <p:nvSpPr>
                <p:cNvPr id="63" name="Freeform: Shape 62">
                  <a:extLst>
                    <a:ext uri="{FF2B5EF4-FFF2-40B4-BE49-F238E27FC236}">
                      <a16:creationId xmlns:a16="http://schemas.microsoft.com/office/drawing/2014/main" id="{2F072381-96EB-A165-B3B1-7A9B7A91FAB9}"/>
                    </a:ext>
                    <a:ext uri="{C183D7F6-B498-43B3-948B-1728B52AA6E4}">
                      <adec:decorative xmlns:adec="http://schemas.microsoft.com/office/drawing/2017/decorative" val="1"/>
                    </a:ext>
                  </a:extLst>
                </p:cNvPr>
                <p:cNvSpPr/>
                <p:nvPr/>
              </p:nvSpPr>
              <p:spPr>
                <a:xfrm>
                  <a:off x="5163487" y="741232"/>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alpha val="81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9F4655-5199-BD56-2B9F-8EB0D6C9FCDC}"/>
                    </a:ext>
                    <a:ext uri="{C183D7F6-B498-43B3-948B-1728B52AA6E4}">
                      <adec:decorative xmlns:adec="http://schemas.microsoft.com/office/drawing/2017/decorative" val="1"/>
                    </a:ext>
                  </a:extLst>
                </p:cNvPr>
                <p:cNvSpPr/>
                <p:nvPr/>
              </p:nvSpPr>
              <p:spPr>
                <a:xfrm>
                  <a:off x="5163487" y="779886"/>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4FE5FF">
                    <a:alpha val="57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5F7105A-5BFF-D2CB-6DE8-88A52E59262D}"/>
                    </a:ext>
                    <a:ext uri="{C183D7F6-B498-43B3-948B-1728B52AA6E4}">
                      <adec:decorative xmlns:adec="http://schemas.microsoft.com/office/drawing/2017/decorative" val="1"/>
                    </a:ext>
                  </a:extLst>
                </p:cNvPr>
                <p:cNvSpPr/>
                <p:nvPr/>
              </p:nvSpPr>
              <p:spPr>
                <a:xfrm>
                  <a:off x="5230197" y="779886"/>
                  <a:ext cx="66711" cy="115543"/>
                </a:xfrm>
                <a:custGeom>
                  <a:avLst/>
                  <a:gdLst>
                    <a:gd name="connsiteX0" fmla="*/ 0 w 66711"/>
                    <a:gd name="connsiteY0" fmla="*/ 115544 h 115543"/>
                    <a:gd name="connsiteX1" fmla="*/ 66711 w 66711"/>
                    <a:gd name="connsiteY1" fmla="*/ 77027 h 115543"/>
                    <a:gd name="connsiteX2" fmla="*/ 66711 w 66711"/>
                    <a:gd name="connsiteY2" fmla="*/ 0 h 115543"/>
                    <a:gd name="connsiteX3" fmla="*/ 0 w 66711"/>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1" h="115543">
                      <a:moveTo>
                        <a:pt x="0" y="115544"/>
                      </a:moveTo>
                      <a:lnTo>
                        <a:pt x="66711" y="77027"/>
                      </a:lnTo>
                      <a:lnTo>
                        <a:pt x="66711" y="0"/>
                      </a:lnTo>
                      <a:lnTo>
                        <a:pt x="0" y="38510"/>
                      </a:lnTo>
                      <a:close/>
                    </a:path>
                  </a:pathLst>
                </a:custGeom>
                <a:solidFill>
                  <a:srgbClr val="50E7FE">
                    <a:alpha val="33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64">
                <a:extLst>
                  <a:ext uri="{FF2B5EF4-FFF2-40B4-BE49-F238E27FC236}">
                    <a16:creationId xmlns:a16="http://schemas.microsoft.com/office/drawing/2014/main" id="{96B5C6EE-5729-303F-7670-B3CBD4C27F32}"/>
                  </a:ext>
                </a:extLst>
              </p:cNvPr>
              <p:cNvGrpSpPr/>
              <p:nvPr/>
            </p:nvGrpSpPr>
            <p:grpSpPr>
              <a:xfrm>
                <a:off x="4678510" y="368288"/>
                <a:ext cx="133421" cy="154197"/>
                <a:chOff x="4678510" y="368288"/>
                <a:chExt cx="133421" cy="154197"/>
              </a:xfrm>
              <a:solidFill>
                <a:schemeClr val="accent1"/>
              </a:solidFill>
            </p:grpSpPr>
            <p:sp>
              <p:nvSpPr>
                <p:cNvPr id="60" name="Freeform: Shape 59">
                  <a:extLst>
                    <a:ext uri="{FF2B5EF4-FFF2-40B4-BE49-F238E27FC236}">
                      <a16:creationId xmlns:a16="http://schemas.microsoft.com/office/drawing/2014/main" id="{B758797A-5B75-3087-89BA-B277A9E5DF48}"/>
                    </a:ext>
                    <a:ext uri="{C183D7F6-B498-43B3-948B-1728B52AA6E4}">
                      <adec:decorative xmlns:adec="http://schemas.microsoft.com/office/drawing/2017/decorative" val="1"/>
                    </a:ext>
                  </a:extLst>
                </p:cNvPr>
                <p:cNvSpPr/>
                <p:nvPr/>
              </p:nvSpPr>
              <p:spPr>
                <a:xfrm>
                  <a:off x="4678510" y="368288"/>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alpha val="81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B6C01AB8-6613-A460-C6A4-52F3368611E8}"/>
                    </a:ext>
                    <a:ext uri="{C183D7F6-B498-43B3-948B-1728B52AA6E4}">
                      <adec:decorative xmlns:adec="http://schemas.microsoft.com/office/drawing/2017/decorative" val="1"/>
                    </a:ext>
                  </a:extLst>
                </p:cNvPr>
                <p:cNvSpPr/>
                <p:nvPr/>
              </p:nvSpPr>
              <p:spPr>
                <a:xfrm>
                  <a:off x="4678510" y="406941"/>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4FE5FF">
                    <a:alpha val="57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1158A48-CBF5-571C-5E00-560AEC04E2CA}"/>
                    </a:ext>
                    <a:ext uri="{C183D7F6-B498-43B3-948B-1728B52AA6E4}">
                      <adec:decorative xmlns:adec="http://schemas.microsoft.com/office/drawing/2017/decorative" val="1"/>
                    </a:ext>
                  </a:extLst>
                </p:cNvPr>
                <p:cNvSpPr/>
                <p:nvPr/>
              </p:nvSpPr>
              <p:spPr>
                <a:xfrm>
                  <a:off x="4745221" y="406941"/>
                  <a:ext cx="66711" cy="115543"/>
                </a:xfrm>
                <a:custGeom>
                  <a:avLst/>
                  <a:gdLst>
                    <a:gd name="connsiteX0" fmla="*/ 0 w 66711"/>
                    <a:gd name="connsiteY0" fmla="*/ 115544 h 115543"/>
                    <a:gd name="connsiteX1" fmla="*/ 66711 w 66711"/>
                    <a:gd name="connsiteY1" fmla="*/ 77027 h 115543"/>
                    <a:gd name="connsiteX2" fmla="*/ 66711 w 66711"/>
                    <a:gd name="connsiteY2" fmla="*/ 0 h 115543"/>
                    <a:gd name="connsiteX3" fmla="*/ 0 w 66711"/>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1" h="115543">
                      <a:moveTo>
                        <a:pt x="0" y="115544"/>
                      </a:moveTo>
                      <a:lnTo>
                        <a:pt x="66711" y="77027"/>
                      </a:lnTo>
                      <a:lnTo>
                        <a:pt x="66711" y="0"/>
                      </a:lnTo>
                      <a:lnTo>
                        <a:pt x="0" y="38510"/>
                      </a:lnTo>
                      <a:close/>
                    </a:path>
                  </a:pathLst>
                </a:custGeom>
                <a:solidFill>
                  <a:srgbClr val="50E7FE">
                    <a:alpha val="33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aphic 264">
                <a:extLst>
                  <a:ext uri="{FF2B5EF4-FFF2-40B4-BE49-F238E27FC236}">
                    <a16:creationId xmlns:a16="http://schemas.microsoft.com/office/drawing/2014/main" id="{C16390E3-A279-9CDB-0EE5-623F014409ED}"/>
                  </a:ext>
                </a:extLst>
              </p:cNvPr>
              <p:cNvGrpSpPr/>
              <p:nvPr/>
            </p:nvGrpSpPr>
            <p:grpSpPr>
              <a:xfrm>
                <a:off x="4916500" y="538330"/>
                <a:ext cx="133421" cy="154197"/>
                <a:chOff x="4916500" y="538330"/>
                <a:chExt cx="133421" cy="154197"/>
              </a:xfrm>
              <a:solidFill>
                <a:schemeClr val="accent1"/>
              </a:solidFill>
            </p:grpSpPr>
            <p:sp>
              <p:nvSpPr>
                <p:cNvPr id="57" name="Freeform: Shape 56">
                  <a:extLst>
                    <a:ext uri="{FF2B5EF4-FFF2-40B4-BE49-F238E27FC236}">
                      <a16:creationId xmlns:a16="http://schemas.microsoft.com/office/drawing/2014/main" id="{1F966C05-2191-C708-A1B5-DE82961AC982}"/>
                    </a:ext>
                    <a:ext uri="{C183D7F6-B498-43B3-948B-1728B52AA6E4}">
                      <adec:decorative xmlns:adec="http://schemas.microsoft.com/office/drawing/2017/decorative" val="1"/>
                    </a:ext>
                  </a:extLst>
                </p:cNvPr>
                <p:cNvSpPr/>
                <p:nvPr/>
              </p:nvSpPr>
              <p:spPr>
                <a:xfrm>
                  <a:off x="4916500" y="538330"/>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7F04A319-B04C-3A69-1981-9E44CDB8B7B7}"/>
                    </a:ext>
                    <a:ext uri="{C183D7F6-B498-43B3-948B-1728B52AA6E4}">
                      <adec:decorative xmlns:adec="http://schemas.microsoft.com/office/drawing/2017/decorative" val="1"/>
                    </a:ext>
                  </a:extLst>
                </p:cNvPr>
                <p:cNvSpPr/>
                <p:nvPr/>
              </p:nvSpPr>
              <p:spPr>
                <a:xfrm>
                  <a:off x="4916500" y="576984"/>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D4632DC-7B14-2D1A-69C0-C7274EC879F3}"/>
                    </a:ext>
                    <a:ext uri="{C183D7F6-B498-43B3-948B-1728B52AA6E4}">
                      <adec:decorative xmlns:adec="http://schemas.microsoft.com/office/drawing/2017/decorative" val="1"/>
                    </a:ext>
                  </a:extLst>
                </p:cNvPr>
                <p:cNvSpPr/>
                <p:nvPr/>
              </p:nvSpPr>
              <p:spPr>
                <a:xfrm>
                  <a:off x="4983211" y="576984"/>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0"/>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64">
                <a:extLst>
                  <a:ext uri="{FF2B5EF4-FFF2-40B4-BE49-F238E27FC236}">
                    <a16:creationId xmlns:a16="http://schemas.microsoft.com/office/drawing/2014/main" id="{259AD71C-EEDD-C00D-9705-3A41726EFA80}"/>
                  </a:ext>
                </a:extLst>
              </p:cNvPr>
              <p:cNvGrpSpPr/>
              <p:nvPr/>
            </p:nvGrpSpPr>
            <p:grpSpPr>
              <a:xfrm>
                <a:off x="4541030" y="692831"/>
                <a:ext cx="133421" cy="154197"/>
                <a:chOff x="4541030" y="692831"/>
                <a:chExt cx="133421" cy="154197"/>
              </a:xfrm>
              <a:solidFill>
                <a:schemeClr val="accent1"/>
              </a:solidFill>
            </p:grpSpPr>
            <p:sp>
              <p:nvSpPr>
                <p:cNvPr id="54" name="Freeform: Shape 53">
                  <a:extLst>
                    <a:ext uri="{FF2B5EF4-FFF2-40B4-BE49-F238E27FC236}">
                      <a16:creationId xmlns:a16="http://schemas.microsoft.com/office/drawing/2014/main" id="{D94C9962-3091-51F8-5922-62056E53D2DC}"/>
                    </a:ext>
                    <a:ext uri="{C183D7F6-B498-43B3-948B-1728B52AA6E4}">
                      <adec:decorative xmlns:adec="http://schemas.microsoft.com/office/drawing/2017/decorative" val="1"/>
                    </a:ext>
                  </a:extLst>
                </p:cNvPr>
                <p:cNvSpPr/>
                <p:nvPr/>
              </p:nvSpPr>
              <p:spPr>
                <a:xfrm>
                  <a:off x="4541030" y="692831"/>
                  <a:ext cx="133421" cy="77163"/>
                </a:xfrm>
                <a:custGeom>
                  <a:avLst/>
                  <a:gdLst>
                    <a:gd name="connsiteX0" fmla="*/ 0 w 133421"/>
                    <a:gd name="connsiteY0" fmla="*/ 38646 h 77163"/>
                    <a:gd name="connsiteX1" fmla="*/ 66870 w 133421"/>
                    <a:gd name="connsiteY1" fmla="*/ 0 h 77163"/>
                    <a:gd name="connsiteX2" fmla="*/ 133422 w 133421"/>
                    <a:gd name="connsiteY2" fmla="*/ 38646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46"/>
                      </a:moveTo>
                      <a:lnTo>
                        <a:pt x="66870" y="0"/>
                      </a:lnTo>
                      <a:lnTo>
                        <a:pt x="133422" y="38646"/>
                      </a:lnTo>
                      <a:lnTo>
                        <a:pt x="66711" y="77163"/>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DEA63E45-94FE-B626-645F-27F5B0AA9C58}"/>
                    </a:ext>
                    <a:ext uri="{C183D7F6-B498-43B3-948B-1728B52AA6E4}">
                      <adec:decorative xmlns:adec="http://schemas.microsoft.com/office/drawing/2017/decorative" val="1"/>
                    </a:ext>
                  </a:extLst>
                </p:cNvPr>
                <p:cNvSpPr/>
                <p:nvPr/>
              </p:nvSpPr>
              <p:spPr>
                <a:xfrm>
                  <a:off x="4541030" y="731478"/>
                  <a:ext cx="66710" cy="115551"/>
                </a:xfrm>
                <a:custGeom>
                  <a:avLst/>
                  <a:gdLst>
                    <a:gd name="connsiteX0" fmla="*/ 0 w 66710"/>
                    <a:gd name="connsiteY0" fmla="*/ 0 h 115551"/>
                    <a:gd name="connsiteX1" fmla="*/ 0 w 66710"/>
                    <a:gd name="connsiteY1" fmla="*/ 77034 h 115551"/>
                    <a:gd name="connsiteX2" fmla="*/ 66711 w 66710"/>
                    <a:gd name="connsiteY2" fmla="*/ 115551 h 115551"/>
                    <a:gd name="connsiteX3" fmla="*/ 66711 w 66710"/>
                    <a:gd name="connsiteY3" fmla="*/ 38517 h 115551"/>
                  </a:gdLst>
                  <a:ahLst/>
                  <a:cxnLst>
                    <a:cxn ang="0">
                      <a:pos x="connsiteX0" y="connsiteY0"/>
                    </a:cxn>
                    <a:cxn ang="0">
                      <a:pos x="connsiteX1" y="connsiteY1"/>
                    </a:cxn>
                    <a:cxn ang="0">
                      <a:pos x="connsiteX2" y="connsiteY2"/>
                    </a:cxn>
                    <a:cxn ang="0">
                      <a:pos x="connsiteX3" y="connsiteY3"/>
                    </a:cxn>
                  </a:cxnLst>
                  <a:rect l="l" t="t" r="r" b="b"/>
                  <a:pathLst>
                    <a:path w="66710" h="115551">
                      <a:moveTo>
                        <a:pt x="0" y="0"/>
                      </a:moveTo>
                      <a:lnTo>
                        <a:pt x="0" y="77034"/>
                      </a:lnTo>
                      <a:lnTo>
                        <a:pt x="66711" y="115551"/>
                      </a:lnTo>
                      <a:lnTo>
                        <a:pt x="66711" y="38517"/>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6AED0A-663D-7C80-2A93-40781C26F80B}"/>
                    </a:ext>
                    <a:ext uri="{C183D7F6-B498-43B3-948B-1728B52AA6E4}">
                      <adec:decorative xmlns:adec="http://schemas.microsoft.com/office/drawing/2017/decorative" val="1"/>
                    </a:ext>
                  </a:extLst>
                </p:cNvPr>
                <p:cNvSpPr/>
                <p:nvPr/>
              </p:nvSpPr>
              <p:spPr>
                <a:xfrm>
                  <a:off x="4607741" y="731478"/>
                  <a:ext cx="66710" cy="115551"/>
                </a:xfrm>
                <a:custGeom>
                  <a:avLst/>
                  <a:gdLst>
                    <a:gd name="connsiteX0" fmla="*/ 0 w 66710"/>
                    <a:gd name="connsiteY0" fmla="*/ 115551 h 115551"/>
                    <a:gd name="connsiteX1" fmla="*/ 66711 w 66710"/>
                    <a:gd name="connsiteY1" fmla="*/ 77034 h 115551"/>
                    <a:gd name="connsiteX2" fmla="*/ 66711 w 66710"/>
                    <a:gd name="connsiteY2" fmla="*/ 0 h 115551"/>
                    <a:gd name="connsiteX3" fmla="*/ 0 w 66710"/>
                    <a:gd name="connsiteY3" fmla="*/ 38517 h 115551"/>
                  </a:gdLst>
                  <a:ahLst/>
                  <a:cxnLst>
                    <a:cxn ang="0">
                      <a:pos x="connsiteX0" y="connsiteY0"/>
                    </a:cxn>
                    <a:cxn ang="0">
                      <a:pos x="connsiteX1" y="connsiteY1"/>
                    </a:cxn>
                    <a:cxn ang="0">
                      <a:pos x="connsiteX2" y="connsiteY2"/>
                    </a:cxn>
                    <a:cxn ang="0">
                      <a:pos x="connsiteX3" y="connsiteY3"/>
                    </a:cxn>
                  </a:cxnLst>
                  <a:rect l="l" t="t" r="r" b="b"/>
                  <a:pathLst>
                    <a:path w="66710" h="115551">
                      <a:moveTo>
                        <a:pt x="0" y="115551"/>
                      </a:moveTo>
                      <a:lnTo>
                        <a:pt x="66711" y="77034"/>
                      </a:lnTo>
                      <a:lnTo>
                        <a:pt x="66711" y="0"/>
                      </a:lnTo>
                      <a:lnTo>
                        <a:pt x="0" y="38517"/>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64">
                <a:extLst>
                  <a:ext uri="{FF2B5EF4-FFF2-40B4-BE49-F238E27FC236}">
                    <a16:creationId xmlns:a16="http://schemas.microsoft.com/office/drawing/2014/main" id="{F3981D38-0256-E865-BD8C-F521D830761D}"/>
                  </a:ext>
                </a:extLst>
              </p:cNvPr>
              <p:cNvGrpSpPr/>
              <p:nvPr/>
            </p:nvGrpSpPr>
            <p:grpSpPr>
              <a:xfrm>
                <a:off x="4474327" y="576544"/>
                <a:ext cx="133414" cy="154197"/>
                <a:chOff x="4474327" y="576544"/>
                <a:chExt cx="133414" cy="154197"/>
              </a:xfrm>
              <a:solidFill>
                <a:schemeClr val="accent1"/>
              </a:solidFill>
            </p:grpSpPr>
            <p:sp>
              <p:nvSpPr>
                <p:cNvPr id="51" name="Freeform: Shape 50">
                  <a:extLst>
                    <a:ext uri="{FF2B5EF4-FFF2-40B4-BE49-F238E27FC236}">
                      <a16:creationId xmlns:a16="http://schemas.microsoft.com/office/drawing/2014/main" id="{5FE1A3E5-545F-655A-C2F0-B07546C9AE82}"/>
                    </a:ext>
                    <a:ext uri="{C183D7F6-B498-43B3-948B-1728B52AA6E4}">
                      <adec:decorative xmlns:adec="http://schemas.microsoft.com/office/drawing/2017/decorative" val="1"/>
                    </a:ext>
                  </a:extLst>
                </p:cNvPr>
                <p:cNvSpPr/>
                <p:nvPr/>
              </p:nvSpPr>
              <p:spPr>
                <a:xfrm>
                  <a:off x="4474327" y="576544"/>
                  <a:ext cx="133414" cy="77170"/>
                </a:xfrm>
                <a:custGeom>
                  <a:avLst/>
                  <a:gdLst>
                    <a:gd name="connsiteX0" fmla="*/ 0 w 133414"/>
                    <a:gd name="connsiteY0" fmla="*/ 38654 h 77170"/>
                    <a:gd name="connsiteX1" fmla="*/ 66863 w 133414"/>
                    <a:gd name="connsiteY1" fmla="*/ 0 h 77170"/>
                    <a:gd name="connsiteX2" fmla="*/ 133414 w 133414"/>
                    <a:gd name="connsiteY2" fmla="*/ 38654 h 77170"/>
                    <a:gd name="connsiteX3" fmla="*/ 66703 w 133414"/>
                    <a:gd name="connsiteY3" fmla="*/ 77171 h 77170"/>
                  </a:gdLst>
                  <a:ahLst/>
                  <a:cxnLst>
                    <a:cxn ang="0">
                      <a:pos x="connsiteX0" y="connsiteY0"/>
                    </a:cxn>
                    <a:cxn ang="0">
                      <a:pos x="connsiteX1" y="connsiteY1"/>
                    </a:cxn>
                    <a:cxn ang="0">
                      <a:pos x="connsiteX2" y="connsiteY2"/>
                    </a:cxn>
                    <a:cxn ang="0">
                      <a:pos x="connsiteX3" y="connsiteY3"/>
                    </a:cxn>
                  </a:cxnLst>
                  <a:rect l="l" t="t" r="r" b="b"/>
                  <a:pathLst>
                    <a:path w="133414" h="77170">
                      <a:moveTo>
                        <a:pt x="0" y="38654"/>
                      </a:moveTo>
                      <a:lnTo>
                        <a:pt x="66863" y="0"/>
                      </a:lnTo>
                      <a:lnTo>
                        <a:pt x="133414" y="38654"/>
                      </a:lnTo>
                      <a:lnTo>
                        <a:pt x="66703" y="77171"/>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F03E6364-A84E-BF61-ECA0-E1F249A54FA9}"/>
                    </a:ext>
                    <a:ext uri="{C183D7F6-B498-43B3-948B-1728B52AA6E4}">
                      <adec:decorative xmlns:adec="http://schemas.microsoft.com/office/drawing/2017/decorative" val="1"/>
                    </a:ext>
                  </a:extLst>
                </p:cNvPr>
                <p:cNvSpPr/>
                <p:nvPr/>
              </p:nvSpPr>
              <p:spPr>
                <a:xfrm>
                  <a:off x="4474327" y="615198"/>
                  <a:ext cx="66703" cy="115543"/>
                </a:xfrm>
                <a:custGeom>
                  <a:avLst/>
                  <a:gdLst>
                    <a:gd name="connsiteX0" fmla="*/ 0 w 66703"/>
                    <a:gd name="connsiteY0" fmla="*/ 0 h 115543"/>
                    <a:gd name="connsiteX1" fmla="*/ 0 w 66703"/>
                    <a:gd name="connsiteY1" fmla="*/ 77027 h 115543"/>
                    <a:gd name="connsiteX2" fmla="*/ 66703 w 66703"/>
                    <a:gd name="connsiteY2" fmla="*/ 115544 h 115543"/>
                    <a:gd name="connsiteX3" fmla="*/ 66703 w 66703"/>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03" h="115543">
                      <a:moveTo>
                        <a:pt x="0" y="0"/>
                      </a:moveTo>
                      <a:lnTo>
                        <a:pt x="0" y="77027"/>
                      </a:lnTo>
                      <a:lnTo>
                        <a:pt x="66703" y="115544"/>
                      </a:lnTo>
                      <a:lnTo>
                        <a:pt x="66703" y="38517"/>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7A958D3-6A91-17EE-6AD4-57D08AE35A41}"/>
                    </a:ext>
                    <a:ext uri="{C183D7F6-B498-43B3-948B-1728B52AA6E4}">
                      <adec:decorative xmlns:adec="http://schemas.microsoft.com/office/drawing/2017/decorative" val="1"/>
                    </a:ext>
                  </a:extLst>
                </p:cNvPr>
                <p:cNvSpPr/>
                <p:nvPr/>
              </p:nvSpPr>
              <p:spPr>
                <a:xfrm>
                  <a:off x="4541030" y="615198"/>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7"/>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aphic 264">
                <a:extLst>
                  <a:ext uri="{FF2B5EF4-FFF2-40B4-BE49-F238E27FC236}">
                    <a16:creationId xmlns:a16="http://schemas.microsoft.com/office/drawing/2014/main" id="{4334C5AB-C1F5-DC5C-B91E-50DD9DED000E}"/>
                  </a:ext>
                </a:extLst>
              </p:cNvPr>
              <p:cNvGrpSpPr/>
              <p:nvPr/>
            </p:nvGrpSpPr>
            <p:grpSpPr>
              <a:xfrm>
                <a:off x="4983120" y="423295"/>
                <a:ext cx="133421" cy="154197"/>
                <a:chOff x="4983120" y="423295"/>
                <a:chExt cx="133421" cy="154197"/>
              </a:xfrm>
              <a:solidFill>
                <a:schemeClr val="accent1"/>
              </a:solidFill>
            </p:grpSpPr>
            <p:sp>
              <p:nvSpPr>
                <p:cNvPr id="48" name="Freeform: Shape 47">
                  <a:extLst>
                    <a:ext uri="{FF2B5EF4-FFF2-40B4-BE49-F238E27FC236}">
                      <a16:creationId xmlns:a16="http://schemas.microsoft.com/office/drawing/2014/main" id="{B8A800C9-A646-023F-92B1-2DA36A6636CF}"/>
                    </a:ext>
                    <a:ext uri="{C183D7F6-B498-43B3-948B-1728B52AA6E4}">
                      <adec:decorative xmlns:adec="http://schemas.microsoft.com/office/drawing/2017/decorative" val="1"/>
                    </a:ext>
                  </a:extLst>
                </p:cNvPr>
                <p:cNvSpPr/>
                <p:nvPr/>
              </p:nvSpPr>
              <p:spPr>
                <a:xfrm>
                  <a:off x="4983120" y="423295"/>
                  <a:ext cx="133421" cy="77170"/>
                </a:xfrm>
                <a:custGeom>
                  <a:avLst/>
                  <a:gdLst>
                    <a:gd name="connsiteX0" fmla="*/ 0 w 133421"/>
                    <a:gd name="connsiteY0" fmla="*/ 38654 h 77170"/>
                    <a:gd name="connsiteX1" fmla="*/ 66863 w 133421"/>
                    <a:gd name="connsiteY1" fmla="*/ 0 h 77170"/>
                    <a:gd name="connsiteX2" fmla="*/ 133422 w 133421"/>
                    <a:gd name="connsiteY2" fmla="*/ 38654 h 77170"/>
                    <a:gd name="connsiteX3" fmla="*/ 66711 w 133421"/>
                    <a:gd name="connsiteY3" fmla="*/ 77171 h 77170"/>
                  </a:gdLst>
                  <a:ahLst/>
                  <a:cxnLst>
                    <a:cxn ang="0">
                      <a:pos x="connsiteX0" y="connsiteY0"/>
                    </a:cxn>
                    <a:cxn ang="0">
                      <a:pos x="connsiteX1" y="connsiteY1"/>
                    </a:cxn>
                    <a:cxn ang="0">
                      <a:pos x="connsiteX2" y="connsiteY2"/>
                    </a:cxn>
                    <a:cxn ang="0">
                      <a:pos x="connsiteX3" y="connsiteY3"/>
                    </a:cxn>
                  </a:cxnLst>
                  <a:rect l="l" t="t" r="r" b="b"/>
                  <a:pathLst>
                    <a:path w="133421" h="77170">
                      <a:moveTo>
                        <a:pt x="0" y="38654"/>
                      </a:moveTo>
                      <a:lnTo>
                        <a:pt x="66863" y="0"/>
                      </a:lnTo>
                      <a:lnTo>
                        <a:pt x="133422" y="38654"/>
                      </a:lnTo>
                      <a:lnTo>
                        <a:pt x="66711" y="77171"/>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3B972E8-BECC-DBFB-8A05-1FB6942BC26C}"/>
                    </a:ext>
                    <a:ext uri="{C183D7F6-B498-43B3-948B-1728B52AA6E4}">
                      <adec:decorative xmlns:adec="http://schemas.microsoft.com/office/drawing/2017/decorative" val="1"/>
                    </a:ext>
                  </a:extLst>
                </p:cNvPr>
                <p:cNvSpPr/>
                <p:nvPr/>
              </p:nvSpPr>
              <p:spPr>
                <a:xfrm>
                  <a:off x="4983120" y="461948"/>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7"/>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9BC42AE9-DDEA-A78D-D91C-EA3C0545B1D5}"/>
                    </a:ext>
                    <a:ext uri="{C183D7F6-B498-43B3-948B-1728B52AA6E4}">
                      <adec:decorative xmlns:adec="http://schemas.microsoft.com/office/drawing/2017/decorative" val="1"/>
                    </a:ext>
                  </a:extLst>
                </p:cNvPr>
                <p:cNvSpPr/>
                <p:nvPr/>
              </p:nvSpPr>
              <p:spPr>
                <a:xfrm>
                  <a:off x="5049831" y="461948"/>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7"/>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7" name="Group 34">
              <a:extLst>
                <a:ext uri="{FF2B5EF4-FFF2-40B4-BE49-F238E27FC236}">
                  <a16:creationId xmlns:a16="http://schemas.microsoft.com/office/drawing/2014/main" id="{50592ADF-FBAE-7C18-60B2-0EEEAA8978E3}"/>
                </a:ext>
                <a:ext uri="{C183D7F6-B498-43B3-948B-1728B52AA6E4}">
                  <adec:decorative xmlns:adec="http://schemas.microsoft.com/office/drawing/2017/decorative" val="1"/>
                </a:ext>
              </a:extLst>
            </p:cNvPr>
            <p:cNvGrpSpPr>
              <a:grpSpLocks noChangeAspect="1"/>
            </p:cNvGrpSpPr>
            <p:nvPr/>
          </p:nvGrpSpPr>
          <p:grpSpPr bwMode="auto">
            <a:xfrm>
              <a:off x="4905616" y="2453719"/>
              <a:ext cx="316142" cy="364987"/>
              <a:chOff x="3410" y="761"/>
              <a:chExt cx="233" cy="269"/>
            </a:xfrm>
          </p:grpSpPr>
          <p:sp>
            <p:nvSpPr>
              <p:cNvPr id="88" name="AutoShape 33">
                <a:extLst>
                  <a:ext uri="{FF2B5EF4-FFF2-40B4-BE49-F238E27FC236}">
                    <a16:creationId xmlns:a16="http://schemas.microsoft.com/office/drawing/2014/main" id="{EF1B857F-1AEE-5AD9-132B-7891FE4F127D}"/>
                  </a:ext>
                  <a:ext uri="{C183D7F6-B498-43B3-948B-1728B52AA6E4}">
                    <adec:decorative xmlns:adec="http://schemas.microsoft.com/office/drawing/2017/decorative" val="1"/>
                  </a:ext>
                </a:extLst>
              </p:cNvPr>
              <p:cNvSpPr>
                <a:spLocks noChangeAspect="1" noChangeArrowheads="1" noTextEdit="1"/>
              </p:cNvSpPr>
              <p:nvPr/>
            </p:nvSpPr>
            <p:spPr bwMode="auto">
              <a:xfrm>
                <a:off x="3410" y="761"/>
                <a:ext cx="23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35">
                <a:extLst>
                  <a:ext uri="{FF2B5EF4-FFF2-40B4-BE49-F238E27FC236}">
                    <a16:creationId xmlns:a16="http://schemas.microsoft.com/office/drawing/2014/main" id="{0EA200D9-14D9-042F-B86F-0299C8BA15A5}"/>
                  </a:ext>
                  <a:ext uri="{C183D7F6-B498-43B3-948B-1728B52AA6E4}">
                    <adec:decorative xmlns:adec="http://schemas.microsoft.com/office/drawing/2017/decorative" val="1"/>
                  </a:ext>
                </a:extLst>
              </p:cNvPr>
              <p:cNvSpPr>
                <a:spLocks/>
              </p:cNvSpPr>
              <p:nvPr/>
            </p:nvSpPr>
            <p:spPr bwMode="auto">
              <a:xfrm>
                <a:off x="3447" y="819"/>
                <a:ext cx="159" cy="150"/>
              </a:xfrm>
              <a:custGeom>
                <a:avLst/>
                <a:gdLst>
                  <a:gd name="T0" fmla="*/ 133 w 159"/>
                  <a:gd name="T1" fmla="*/ 44 h 150"/>
                  <a:gd name="T2" fmla="*/ 132 w 159"/>
                  <a:gd name="T3" fmla="*/ 44 h 150"/>
                  <a:gd name="T4" fmla="*/ 132 w 159"/>
                  <a:gd name="T5" fmla="*/ 15 h 150"/>
                  <a:gd name="T6" fmla="*/ 106 w 159"/>
                  <a:gd name="T7" fmla="*/ 0 h 150"/>
                  <a:gd name="T8" fmla="*/ 80 w 159"/>
                  <a:gd name="T9" fmla="*/ 15 h 150"/>
                  <a:gd name="T10" fmla="*/ 80 w 159"/>
                  <a:gd name="T11" fmla="*/ 15 h 150"/>
                  <a:gd name="T12" fmla="*/ 53 w 159"/>
                  <a:gd name="T13" fmla="*/ 0 h 150"/>
                  <a:gd name="T14" fmla="*/ 27 w 159"/>
                  <a:gd name="T15" fmla="*/ 15 h 150"/>
                  <a:gd name="T16" fmla="*/ 27 w 159"/>
                  <a:gd name="T17" fmla="*/ 44 h 150"/>
                  <a:gd name="T18" fmla="*/ 26 w 159"/>
                  <a:gd name="T19" fmla="*/ 44 h 150"/>
                  <a:gd name="T20" fmla="*/ 0 w 159"/>
                  <a:gd name="T21" fmla="*/ 59 h 150"/>
                  <a:gd name="T22" fmla="*/ 0 w 159"/>
                  <a:gd name="T23" fmla="*/ 90 h 150"/>
                  <a:gd name="T24" fmla="*/ 26 w 159"/>
                  <a:gd name="T25" fmla="*/ 104 h 150"/>
                  <a:gd name="T26" fmla="*/ 27 w 159"/>
                  <a:gd name="T27" fmla="*/ 134 h 150"/>
                  <a:gd name="T28" fmla="*/ 53 w 159"/>
                  <a:gd name="T29" fmla="*/ 150 h 150"/>
                  <a:gd name="T30" fmla="*/ 80 w 159"/>
                  <a:gd name="T31" fmla="*/ 134 h 150"/>
                  <a:gd name="T32" fmla="*/ 80 w 159"/>
                  <a:gd name="T33" fmla="*/ 134 h 150"/>
                  <a:gd name="T34" fmla="*/ 106 w 159"/>
                  <a:gd name="T35" fmla="*/ 150 h 150"/>
                  <a:gd name="T36" fmla="*/ 132 w 159"/>
                  <a:gd name="T37" fmla="*/ 134 h 150"/>
                  <a:gd name="T38" fmla="*/ 132 w 159"/>
                  <a:gd name="T39" fmla="*/ 104 h 150"/>
                  <a:gd name="T40" fmla="*/ 133 w 159"/>
                  <a:gd name="T41" fmla="*/ 104 h 150"/>
                  <a:gd name="T42" fmla="*/ 159 w 159"/>
                  <a:gd name="T43" fmla="*/ 90 h 150"/>
                  <a:gd name="T44" fmla="*/ 159 w 159"/>
                  <a:gd name="T45" fmla="*/ 59 h 150"/>
                  <a:gd name="T46" fmla="*/ 133 w 159"/>
                  <a:gd name="T47" fmla="*/ 4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 h="150">
                    <a:moveTo>
                      <a:pt x="133" y="44"/>
                    </a:moveTo>
                    <a:lnTo>
                      <a:pt x="132" y="44"/>
                    </a:lnTo>
                    <a:lnTo>
                      <a:pt x="132" y="15"/>
                    </a:lnTo>
                    <a:lnTo>
                      <a:pt x="106" y="0"/>
                    </a:lnTo>
                    <a:lnTo>
                      <a:pt x="80" y="15"/>
                    </a:lnTo>
                    <a:lnTo>
                      <a:pt x="80" y="15"/>
                    </a:lnTo>
                    <a:lnTo>
                      <a:pt x="53" y="0"/>
                    </a:lnTo>
                    <a:lnTo>
                      <a:pt x="27" y="15"/>
                    </a:lnTo>
                    <a:lnTo>
                      <a:pt x="27" y="44"/>
                    </a:lnTo>
                    <a:lnTo>
                      <a:pt x="26" y="44"/>
                    </a:lnTo>
                    <a:lnTo>
                      <a:pt x="0" y="59"/>
                    </a:lnTo>
                    <a:lnTo>
                      <a:pt x="0" y="90"/>
                    </a:lnTo>
                    <a:lnTo>
                      <a:pt x="26" y="104"/>
                    </a:lnTo>
                    <a:lnTo>
                      <a:pt x="27" y="134"/>
                    </a:lnTo>
                    <a:lnTo>
                      <a:pt x="53" y="150"/>
                    </a:lnTo>
                    <a:lnTo>
                      <a:pt x="80" y="134"/>
                    </a:lnTo>
                    <a:lnTo>
                      <a:pt x="80" y="134"/>
                    </a:lnTo>
                    <a:lnTo>
                      <a:pt x="106" y="150"/>
                    </a:lnTo>
                    <a:lnTo>
                      <a:pt x="132" y="134"/>
                    </a:lnTo>
                    <a:lnTo>
                      <a:pt x="132" y="104"/>
                    </a:lnTo>
                    <a:lnTo>
                      <a:pt x="133" y="104"/>
                    </a:lnTo>
                    <a:lnTo>
                      <a:pt x="159" y="90"/>
                    </a:lnTo>
                    <a:lnTo>
                      <a:pt x="159" y="59"/>
                    </a:lnTo>
                    <a:lnTo>
                      <a:pt x="133" y="44"/>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36">
                <a:extLst>
                  <a:ext uri="{FF2B5EF4-FFF2-40B4-BE49-F238E27FC236}">
                    <a16:creationId xmlns:a16="http://schemas.microsoft.com/office/drawing/2014/main" id="{A599C5D6-65C5-379B-79A0-47E48FAC02F3}"/>
                  </a:ext>
                  <a:ext uri="{C183D7F6-B498-43B3-948B-1728B52AA6E4}">
                    <adec:decorative xmlns:adec="http://schemas.microsoft.com/office/drawing/2017/decorative" val="1"/>
                  </a:ext>
                </a:extLst>
              </p:cNvPr>
              <p:cNvSpPr>
                <a:spLocks noEditPoints="1"/>
              </p:cNvSpPr>
              <p:nvPr/>
            </p:nvSpPr>
            <p:spPr bwMode="auto">
              <a:xfrm>
                <a:off x="3409" y="760"/>
                <a:ext cx="234" cy="270"/>
              </a:xfrm>
              <a:custGeom>
                <a:avLst/>
                <a:gdLst>
                  <a:gd name="T0" fmla="*/ 118 w 234"/>
                  <a:gd name="T1" fmla="*/ 0 h 270"/>
                  <a:gd name="T2" fmla="*/ 0 w 234"/>
                  <a:gd name="T3" fmla="*/ 67 h 270"/>
                  <a:gd name="T4" fmla="*/ 0 w 234"/>
                  <a:gd name="T5" fmla="*/ 202 h 270"/>
                  <a:gd name="T6" fmla="*/ 118 w 234"/>
                  <a:gd name="T7" fmla="*/ 270 h 270"/>
                  <a:gd name="T8" fmla="*/ 234 w 234"/>
                  <a:gd name="T9" fmla="*/ 202 h 270"/>
                  <a:gd name="T10" fmla="*/ 234 w 234"/>
                  <a:gd name="T11" fmla="*/ 67 h 270"/>
                  <a:gd name="T12" fmla="*/ 118 w 234"/>
                  <a:gd name="T13" fmla="*/ 0 h 270"/>
                  <a:gd name="T14" fmla="*/ 122 w 234"/>
                  <a:gd name="T15" fmla="*/ 19 h 270"/>
                  <a:gd name="T16" fmla="*/ 215 w 234"/>
                  <a:gd name="T17" fmla="*/ 73 h 270"/>
                  <a:gd name="T18" fmla="*/ 122 w 234"/>
                  <a:gd name="T19" fmla="*/ 128 h 270"/>
                  <a:gd name="T20" fmla="*/ 122 w 234"/>
                  <a:gd name="T21" fmla="*/ 19 h 270"/>
                  <a:gd name="T22" fmla="*/ 115 w 234"/>
                  <a:gd name="T23" fmla="*/ 129 h 270"/>
                  <a:gd name="T24" fmla="*/ 19 w 234"/>
                  <a:gd name="T25" fmla="*/ 73 h 270"/>
                  <a:gd name="T26" fmla="*/ 115 w 234"/>
                  <a:gd name="T27" fmla="*/ 18 h 270"/>
                  <a:gd name="T28" fmla="*/ 115 w 234"/>
                  <a:gd name="T29" fmla="*/ 129 h 270"/>
                  <a:gd name="T30" fmla="*/ 110 w 234"/>
                  <a:gd name="T31" fmla="*/ 134 h 270"/>
                  <a:gd name="T32" fmla="*/ 14 w 234"/>
                  <a:gd name="T33" fmla="*/ 192 h 270"/>
                  <a:gd name="T34" fmla="*/ 14 w 234"/>
                  <a:gd name="T35" fmla="*/ 78 h 270"/>
                  <a:gd name="T36" fmla="*/ 110 w 234"/>
                  <a:gd name="T37" fmla="*/ 134 h 270"/>
                  <a:gd name="T38" fmla="*/ 115 w 234"/>
                  <a:gd name="T39" fmla="*/ 141 h 270"/>
                  <a:gd name="T40" fmla="*/ 115 w 234"/>
                  <a:gd name="T41" fmla="*/ 252 h 270"/>
                  <a:gd name="T42" fmla="*/ 19 w 234"/>
                  <a:gd name="T43" fmla="*/ 197 h 270"/>
                  <a:gd name="T44" fmla="*/ 115 w 234"/>
                  <a:gd name="T45" fmla="*/ 141 h 270"/>
                  <a:gd name="T46" fmla="*/ 122 w 234"/>
                  <a:gd name="T47" fmla="*/ 142 h 270"/>
                  <a:gd name="T48" fmla="*/ 216 w 234"/>
                  <a:gd name="T49" fmla="*/ 197 h 270"/>
                  <a:gd name="T50" fmla="*/ 122 w 234"/>
                  <a:gd name="T51" fmla="*/ 251 h 270"/>
                  <a:gd name="T52" fmla="*/ 122 w 234"/>
                  <a:gd name="T53" fmla="*/ 142 h 270"/>
                  <a:gd name="T54" fmla="*/ 125 w 234"/>
                  <a:gd name="T55" fmla="*/ 134 h 270"/>
                  <a:gd name="T56" fmla="*/ 220 w 234"/>
                  <a:gd name="T57" fmla="*/ 78 h 270"/>
                  <a:gd name="T58" fmla="*/ 220 w 234"/>
                  <a:gd name="T59" fmla="*/ 192 h 270"/>
                  <a:gd name="T60" fmla="*/ 125 w 234"/>
                  <a:gd name="T61" fmla="*/ 1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4" h="270">
                    <a:moveTo>
                      <a:pt x="118" y="0"/>
                    </a:moveTo>
                    <a:lnTo>
                      <a:pt x="0" y="67"/>
                    </a:lnTo>
                    <a:lnTo>
                      <a:pt x="0" y="202"/>
                    </a:lnTo>
                    <a:lnTo>
                      <a:pt x="118" y="270"/>
                    </a:lnTo>
                    <a:lnTo>
                      <a:pt x="234" y="202"/>
                    </a:lnTo>
                    <a:lnTo>
                      <a:pt x="234" y="67"/>
                    </a:lnTo>
                    <a:lnTo>
                      <a:pt x="118" y="0"/>
                    </a:lnTo>
                    <a:close/>
                    <a:moveTo>
                      <a:pt x="122" y="19"/>
                    </a:moveTo>
                    <a:lnTo>
                      <a:pt x="215" y="73"/>
                    </a:lnTo>
                    <a:lnTo>
                      <a:pt x="122" y="128"/>
                    </a:lnTo>
                    <a:lnTo>
                      <a:pt x="122" y="19"/>
                    </a:lnTo>
                    <a:close/>
                    <a:moveTo>
                      <a:pt x="115" y="129"/>
                    </a:moveTo>
                    <a:lnTo>
                      <a:pt x="19" y="73"/>
                    </a:lnTo>
                    <a:lnTo>
                      <a:pt x="115" y="18"/>
                    </a:lnTo>
                    <a:lnTo>
                      <a:pt x="115" y="129"/>
                    </a:lnTo>
                    <a:close/>
                    <a:moveTo>
                      <a:pt x="110" y="134"/>
                    </a:moveTo>
                    <a:lnTo>
                      <a:pt x="14" y="192"/>
                    </a:lnTo>
                    <a:lnTo>
                      <a:pt x="14" y="78"/>
                    </a:lnTo>
                    <a:lnTo>
                      <a:pt x="110" y="134"/>
                    </a:lnTo>
                    <a:close/>
                    <a:moveTo>
                      <a:pt x="115" y="141"/>
                    </a:moveTo>
                    <a:lnTo>
                      <a:pt x="115" y="252"/>
                    </a:lnTo>
                    <a:lnTo>
                      <a:pt x="19" y="197"/>
                    </a:lnTo>
                    <a:lnTo>
                      <a:pt x="115" y="141"/>
                    </a:lnTo>
                    <a:close/>
                    <a:moveTo>
                      <a:pt x="122" y="142"/>
                    </a:moveTo>
                    <a:lnTo>
                      <a:pt x="216" y="197"/>
                    </a:lnTo>
                    <a:lnTo>
                      <a:pt x="122" y="251"/>
                    </a:lnTo>
                    <a:lnTo>
                      <a:pt x="122" y="142"/>
                    </a:lnTo>
                    <a:close/>
                    <a:moveTo>
                      <a:pt x="125" y="134"/>
                    </a:moveTo>
                    <a:lnTo>
                      <a:pt x="220" y="78"/>
                    </a:lnTo>
                    <a:lnTo>
                      <a:pt x="220" y="192"/>
                    </a:lnTo>
                    <a:lnTo>
                      <a:pt x="125" y="1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37">
                <a:extLst>
                  <a:ext uri="{FF2B5EF4-FFF2-40B4-BE49-F238E27FC236}">
                    <a16:creationId xmlns:a16="http://schemas.microsoft.com/office/drawing/2014/main" id="{3A3D3117-8D43-A502-5150-4F927D5B16B2}"/>
                  </a:ext>
                  <a:ext uri="{C183D7F6-B498-43B3-948B-1728B52AA6E4}">
                    <adec:decorative xmlns:adec="http://schemas.microsoft.com/office/drawing/2017/decorative" val="1"/>
                  </a:ext>
                </a:extLst>
              </p:cNvPr>
              <p:cNvSpPr>
                <a:spLocks/>
              </p:cNvSpPr>
              <p:nvPr/>
            </p:nvSpPr>
            <p:spPr bwMode="auto">
              <a:xfrm>
                <a:off x="3483" y="895"/>
                <a:ext cx="86" cy="51"/>
              </a:xfrm>
              <a:custGeom>
                <a:avLst/>
                <a:gdLst>
                  <a:gd name="T0" fmla="*/ 0 w 86"/>
                  <a:gd name="T1" fmla="*/ 25 h 51"/>
                  <a:gd name="T2" fmla="*/ 44 w 86"/>
                  <a:gd name="T3" fmla="*/ 0 h 51"/>
                  <a:gd name="T4" fmla="*/ 86 w 86"/>
                  <a:gd name="T5" fmla="*/ 25 h 51"/>
                  <a:gd name="T6" fmla="*/ 44 w 86"/>
                  <a:gd name="T7" fmla="*/ 51 h 51"/>
                  <a:gd name="T8" fmla="*/ 0 w 86"/>
                  <a:gd name="T9" fmla="*/ 25 h 51"/>
                </a:gdLst>
                <a:ahLst/>
                <a:cxnLst>
                  <a:cxn ang="0">
                    <a:pos x="T0" y="T1"/>
                  </a:cxn>
                  <a:cxn ang="0">
                    <a:pos x="T2" y="T3"/>
                  </a:cxn>
                  <a:cxn ang="0">
                    <a:pos x="T4" y="T5"/>
                  </a:cxn>
                  <a:cxn ang="0">
                    <a:pos x="T6" y="T7"/>
                  </a:cxn>
                  <a:cxn ang="0">
                    <a:pos x="T8" y="T9"/>
                  </a:cxn>
                </a:cxnLst>
                <a:rect l="0" t="0" r="r" b="b"/>
                <a:pathLst>
                  <a:path w="86" h="51">
                    <a:moveTo>
                      <a:pt x="0" y="25"/>
                    </a:moveTo>
                    <a:lnTo>
                      <a:pt x="44" y="0"/>
                    </a:lnTo>
                    <a:lnTo>
                      <a:pt x="86" y="25"/>
                    </a:lnTo>
                    <a:lnTo>
                      <a:pt x="44" y="51"/>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38">
                <a:extLst>
                  <a:ext uri="{FF2B5EF4-FFF2-40B4-BE49-F238E27FC236}">
                    <a16:creationId xmlns:a16="http://schemas.microsoft.com/office/drawing/2014/main" id="{C734725D-FA28-440A-5ECF-BDF9ACE142D7}"/>
                  </a:ext>
                  <a:ext uri="{C183D7F6-B498-43B3-948B-1728B52AA6E4}">
                    <adec:decorative xmlns:adec="http://schemas.microsoft.com/office/drawing/2017/decorative" val="1"/>
                  </a:ext>
                </a:extLst>
              </p:cNvPr>
              <p:cNvSpPr>
                <a:spLocks noEditPoints="1"/>
              </p:cNvSpPr>
              <p:nvPr/>
            </p:nvSpPr>
            <p:spPr bwMode="auto">
              <a:xfrm>
                <a:off x="3476" y="891"/>
                <a:ext cx="100" cy="59"/>
              </a:xfrm>
              <a:custGeom>
                <a:avLst/>
                <a:gdLst>
                  <a:gd name="T0" fmla="*/ 51 w 100"/>
                  <a:gd name="T1" fmla="*/ 8 h 59"/>
                  <a:gd name="T2" fmla="*/ 86 w 100"/>
                  <a:gd name="T3" fmla="*/ 29 h 59"/>
                  <a:gd name="T4" fmla="*/ 51 w 100"/>
                  <a:gd name="T5" fmla="*/ 51 h 59"/>
                  <a:gd name="T6" fmla="*/ 15 w 100"/>
                  <a:gd name="T7" fmla="*/ 30 h 59"/>
                  <a:gd name="T8" fmla="*/ 51 w 100"/>
                  <a:gd name="T9" fmla="*/ 8 h 59"/>
                  <a:gd name="T10" fmla="*/ 51 w 100"/>
                  <a:gd name="T11" fmla="*/ 0 h 59"/>
                  <a:gd name="T12" fmla="*/ 0 w 100"/>
                  <a:gd name="T13" fmla="*/ 29 h 59"/>
                  <a:gd name="T14" fmla="*/ 51 w 100"/>
                  <a:gd name="T15" fmla="*/ 59 h 59"/>
                  <a:gd name="T16" fmla="*/ 100 w 100"/>
                  <a:gd name="T17" fmla="*/ 29 h 59"/>
                  <a:gd name="T18" fmla="*/ 51 w 10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59">
                    <a:moveTo>
                      <a:pt x="51" y="8"/>
                    </a:moveTo>
                    <a:lnTo>
                      <a:pt x="86" y="29"/>
                    </a:lnTo>
                    <a:lnTo>
                      <a:pt x="51" y="51"/>
                    </a:lnTo>
                    <a:lnTo>
                      <a:pt x="15" y="30"/>
                    </a:lnTo>
                    <a:lnTo>
                      <a:pt x="51" y="8"/>
                    </a:lnTo>
                    <a:close/>
                    <a:moveTo>
                      <a:pt x="51" y="0"/>
                    </a:moveTo>
                    <a:lnTo>
                      <a:pt x="0" y="29"/>
                    </a:lnTo>
                    <a:lnTo>
                      <a:pt x="51" y="59"/>
                    </a:lnTo>
                    <a:lnTo>
                      <a:pt x="100" y="29"/>
                    </a:lnTo>
                    <a:lnTo>
                      <a:pt x="5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39">
                <a:extLst>
                  <a:ext uri="{FF2B5EF4-FFF2-40B4-BE49-F238E27FC236}">
                    <a16:creationId xmlns:a16="http://schemas.microsoft.com/office/drawing/2014/main" id="{DAA9023E-ABA5-7B57-E23E-B0AAD6833441}"/>
                  </a:ext>
                  <a:ext uri="{C183D7F6-B498-43B3-948B-1728B52AA6E4}">
                    <adec:decorative xmlns:adec="http://schemas.microsoft.com/office/drawing/2017/decorative" val="1"/>
                  </a:ext>
                </a:extLst>
              </p:cNvPr>
              <p:cNvSpPr>
                <a:spLocks/>
              </p:cNvSpPr>
              <p:nvPr/>
            </p:nvSpPr>
            <p:spPr bwMode="auto">
              <a:xfrm>
                <a:off x="3483" y="870"/>
                <a:ext cx="86" cy="51"/>
              </a:xfrm>
              <a:custGeom>
                <a:avLst/>
                <a:gdLst>
                  <a:gd name="T0" fmla="*/ 0 w 86"/>
                  <a:gd name="T1" fmla="*/ 24 h 51"/>
                  <a:gd name="T2" fmla="*/ 44 w 86"/>
                  <a:gd name="T3" fmla="*/ 0 h 51"/>
                  <a:gd name="T4" fmla="*/ 86 w 86"/>
                  <a:gd name="T5" fmla="*/ 24 h 51"/>
                  <a:gd name="T6" fmla="*/ 44 w 86"/>
                  <a:gd name="T7" fmla="*/ 51 h 51"/>
                  <a:gd name="T8" fmla="*/ 0 w 86"/>
                  <a:gd name="T9" fmla="*/ 24 h 51"/>
                </a:gdLst>
                <a:ahLst/>
                <a:cxnLst>
                  <a:cxn ang="0">
                    <a:pos x="T0" y="T1"/>
                  </a:cxn>
                  <a:cxn ang="0">
                    <a:pos x="T2" y="T3"/>
                  </a:cxn>
                  <a:cxn ang="0">
                    <a:pos x="T4" y="T5"/>
                  </a:cxn>
                  <a:cxn ang="0">
                    <a:pos x="T6" y="T7"/>
                  </a:cxn>
                  <a:cxn ang="0">
                    <a:pos x="T8" y="T9"/>
                  </a:cxn>
                </a:cxnLst>
                <a:rect l="0" t="0" r="r" b="b"/>
                <a:pathLst>
                  <a:path w="86" h="51">
                    <a:moveTo>
                      <a:pt x="0" y="24"/>
                    </a:moveTo>
                    <a:lnTo>
                      <a:pt x="44" y="0"/>
                    </a:lnTo>
                    <a:lnTo>
                      <a:pt x="86" y="24"/>
                    </a:lnTo>
                    <a:lnTo>
                      <a:pt x="44" y="51"/>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40">
                <a:extLst>
                  <a:ext uri="{FF2B5EF4-FFF2-40B4-BE49-F238E27FC236}">
                    <a16:creationId xmlns:a16="http://schemas.microsoft.com/office/drawing/2014/main" id="{4030E1F2-A8A0-EAA8-9D64-FEBC0208B593}"/>
                  </a:ext>
                  <a:ext uri="{C183D7F6-B498-43B3-948B-1728B52AA6E4}">
                    <adec:decorative xmlns:adec="http://schemas.microsoft.com/office/drawing/2017/decorative" val="1"/>
                  </a:ext>
                </a:extLst>
              </p:cNvPr>
              <p:cNvSpPr>
                <a:spLocks noEditPoints="1"/>
              </p:cNvSpPr>
              <p:nvPr/>
            </p:nvSpPr>
            <p:spPr bwMode="auto">
              <a:xfrm>
                <a:off x="3476" y="866"/>
                <a:ext cx="100" cy="59"/>
              </a:xfrm>
              <a:custGeom>
                <a:avLst/>
                <a:gdLst>
                  <a:gd name="T0" fmla="*/ 51 w 100"/>
                  <a:gd name="T1" fmla="*/ 8 h 59"/>
                  <a:gd name="T2" fmla="*/ 86 w 100"/>
                  <a:gd name="T3" fmla="*/ 28 h 59"/>
                  <a:gd name="T4" fmla="*/ 51 w 100"/>
                  <a:gd name="T5" fmla="*/ 50 h 59"/>
                  <a:gd name="T6" fmla="*/ 15 w 100"/>
                  <a:gd name="T7" fmla="*/ 28 h 59"/>
                  <a:gd name="T8" fmla="*/ 51 w 100"/>
                  <a:gd name="T9" fmla="*/ 8 h 59"/>
                  <a:gd name="T10" fmla="*/ 51 w 100"/>
                  <a:gd name="T11" fmla="*/ 0 h 59"/>
                  <a:gd name="T12" fmla="*/ 0 w 100"/>
                  <a:gd name="T13" fmla="*/ 28 h 59"/>
                  <a:gd name="T14" fmla="*/ 51 w 100"/>
                  <a:gd name="T15" fmla="*/ 59 h 59"/>
                  <a:gd name="T16" fmla="*/ 100 w 100"/>
                  <a:gd name="T17" fmla="*/ 28 h 59"/>
                  <a:gd name="T18" fmla="*/ 51 w 10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59">
                    <a:moveTo>
                      <a:pt x="51" y="8"/>
                    </a:moveTo>
                    <a:lnTo>
                      <a:pt x="86" y="28"/>
                    </a:lnTo>
                    <a:lnTo>
                      <a:pt x="51" y="50"/>
                    </a:lnTo>
                    <a:lnTo>
                      <a:pt x="15" y="28"/>
                    </a:lnTo>
                    <a:lnTo>
                      <a:pt x="51" y="8"/>
                    </a:lnTo>
                    <a:close/>
                    <a:moveTo>
                      <a:pt x="51" y="0"/>
                    </a:moveTo>
                    <a:lnTo>
                      <a:pt x="0" y="28"/>
                    </a:lnTo>
                    <a:lnTo>
                      <a:pt x="51" y="59"/>
                    </a:lnTo>
                    <a:lnTo>
                      <a:pt x="100" y="28"/>
                    </a:lnTo>
                    <a:lnTo>
                      <a:pt x="5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41">
                <a:extLst>
                  <a:ext uri="{FF2B5EF4-FFF2-40B4-BE49-F238E27FC236}">
                    <a16:creationId xmlns:a16="http://schemas.microsoft.com/office/drawing/2014/main" id="{C2A0DBC3-6540-72C1-4F7D-3563C5C83745}"/>
                  </a:ext>
                  <a:ext uri="{C183D7F6-B498-43B3-948B-1728B52AA6E4}">
                    <adec:decorative xmlns:adec="http://schemas.microsoft.com/office/drawing/2017/decorative" val="1"/>
                  </a:ext>
                </a:extLst>
              </p:cNvPr>
              <p:cNvSpPr>
                <a:spLocks/>
              </p:cNvSpPr>
              <p:nvPr/>
            </p:nvSpPr>
            <p:spPr bwMode="auto">
              <a:xfrm>
                <a:off x="3483" y="844"/>
                <a:ext cx="86" cy="50"/>
              </a:xfrm>
              <a:custGeom>
                <a:avLst/>
                <a:gdLst>
                  <a:gd name="T0" fmla="*/ 0 w 86"/>
                  <a:gd name="T1" fmla="*/ 25 h 50"/>
                  <a:gd name="T2" fmla="*/ 44 w 86"/>
                  <a:gd name="T3" fmla="*/ 0 h 50"/>
                  <a:gd name="T4" fmla="*/ 86 w 86"/>
                  <a:gd name="T5" fmla="*/ 25 h 50"/>
                  <a:gd name="T6" fmla="*/ 44 w 86"/>
                  <a:gd name="T7" fmla="*/ 50 h 50"/>
                  <a:gd name="T8" fmla="*/ 0 w 86"/>
                  <a:gd name="T9" fmla="*/ 25 h 50"/>
                </a:gdLst>
                <a:ahLst/>
                <a:cxnLst>
                  <a:cxn ang="0">
                    <a:pos x="T0" y="T1"/>
                  </a:cxn>
                  <a:cxn ang="0">
                    <a:pos x="T2" y="T3"/>
                  </a:cxn>
                  <a:cxn ang="0">
                    <a:pos x="T4" y="T5"/>
                  </a:cxn>
                  <a:cxn ang="0">
                    <a:pos x="T6" y="T7"/>
                  </a:cxn>
                  <a:cxn ang="0">
                    <a:pos x="T8" y="T9"/>
                  </a:cxn>
                </a:cxnLst>
                <a:rect l="0" t="0" r="r" b="b"/>
                <a:pathLst>
                  <a:path w="86" h="50">
                    <a:moveTo>
                      <a:pt x="0" y="25"/>
                    </a:moveTo>
                    <a:lnTo>
                      <a:pt x="44" y="0"/>
                    </a:lnTo>
                    <a:lnTo>
                      <a:pt x="86" y="25"/>
                    </a:lnTo>
                    <a:lnTo>
                      <a:pt x="44" y="50"/>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42">
                <a:extLst>
                  <a:ext uri="{FF2B5EF4-FFF2-40B4-BE49-F238E27FC236}">
                    <a16:creationId xmlns:a16="http://schemas.microsoft.com/office/drawing/2014/main" id="{572F061E-8A77-8414-9715-6DD8F46E3D53}"/>
                  </a:ext>
                  <a:ext uri="{C183D7F6-B498-43B3-948B-1728B52AA6E4}">
                    <adec:decorative xmlns:adec="http://schemas.microsoft.com/office/drawing/2017/decorative" val="1"/>
                  </a:ext>
                </a:extLst>
              </p:cNvPr>
              <p:cNvSpPr>
                <a:spLocks noEditPoints="1"/>
              </p:cNvSpPr>
              <p:nvPr/>
            </p:nvSpPr>
            <p:spPr bwMode="auto">
              <a:xfrm>
                <a:off x="3476" y="840"/>
                <a:ext cx="100" cy="59"/>
              </a:xfrm>
              <a:custGeom>
                <a:avLst/>
                <a:gdLst>
                  <a:gd name="T0" fmla="*/ 51 w 100"/>
                  <a:gd name="T1" fmla="*/ 8 h 59"/>
                  <a:gd name="T2" fmla="*/ 86 w 100"/>
                  <a:gd name="T3" fmla="*/ 29 h 59"/>
                  <a:gd name="T4" fmla="*/ 51 w 100"/>
                  <a:gd name="T5" fmla="*/ 51 h 59"/>
                  <a:gd name="T6" fmla="*/ 15 w 100"/>
                  <a:gd name="T7" fmla="*/ 29 h 59"/>
                  <a:gd name="T8" fmla="*/ 51 w 100"/>
                  <a:gd name="T9" fmla="*/ 8 h 59"/>
                  <a:gd name="T10" fmla="*/ 51 w 100"/>
                  <a:gd name="T11" fmla="*/ 0 h 59"/>
                  <a:gd name="T12" fmla="*/ 0 w 100"/>
                  <a:gd name="T13" fmla="*/ 29 h 59"/>
                  <a:gd name="T14" fmla="*/ 51 w 100"/>
                  <a:gd name="T15" fmla="*/ 59 h 59"/>
                  <a:gd name="T16" fmla="*/ 100 w 100"/>
                  <a:gd name="T17" fmla="*/ 29 h 59"/>
                  <a:gd name="T18" fmla="*/ 51 w 10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59">
                    <a:moveTo>
                      <a:pt x="51" y="8"/>
                    </a:moveTo>
                    <a:lnTo>
                      <a:pt x="86" y="29"/>
                    </a:lnTo>
                    <a:lnTo>
                      <a:pt x="51" y="51"/>
                    </a:lnTo>
                    <a:lnTo>
                      <a:pt x="15" y="29"/>
                    </a:lnTo>
                    <a:lnTo>
                      <a:pt x="51" y="8"/>
                    </a:lnTo>
                    <a:close/>
                    <a:moveTo>
                      <a:pt x="51" y="0"/>
                    </a:moveTo>
                    <a:lnTo>
                      <a:pt x="0" y="29"/>
                    </a:lnTo>
                    <a:lnTo>
                      <a:pt x="51" y="59"/>
                    </a:lnTo>
                    <a:lnTo>
                      <a:pt x="100" y="29"/>
                    </a:lnTo>
                    <a:lnTo>
                      <a:pt x="5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CCCF0E46-9563-5025-0008-035D607C2442}"/>
                </a:ext>
                <a:ext uri="{C183D7F6-B498-43B3-948B-1728B52AA6E4}">
                  <adec:decorative xmlns:adec="http://schemas.microsoft.com/office/drawing/2017/decorative" val="1"/>
                </a:ext>
              </a:extLst>
            </p:cNvPr>
            <p:cNvGrpSpPr/>
            <p:nvPr/>
          </p:nvGrpSpPr>
          <p:grpSpPr>
            <a:xfrm>
              <a:off x="5876310" y="2464829"/>
              <a:ext cx="284810" cy="287600"/>
              <a:chOff x="5942224" y="1228691"/>
              <a:chExt cx="537527" cy="831090"/>
            </a:xfrm>
          </p:grpSpPr>
          <p:grpSp>
            <p:nvGrpSpPr>
              <p:cNvPr id="98" name="Group 97">
                <a:extLst>
                  <a:ext uri="{FF2B5EF4-FFF2-40B4-BE49-F238E27FC236}">
                    <a16:creationId xmlns:a16="http://schemas.microsoft.com/office/drawing/2014/main" id="{7F6ED6E6-8A26-EED0-1497-411D8F9E8BFE}"/>
                  </a:ext>
                </a:extLst>
              </p:cNvPr>
              <p:cNvGrpSpPr/>
              <p:nvPr/>
            </p:nvGrpSpPr>
            <p:grpSpPr>
              <a:xfrm>
                <a:off x="6129295" y="1653538"/>
                <a:ext cx="162266" cy="193885"/>
                <a:chOff x="-835888" y="431806"/>
                <a:chExt cx="435508" cy="520370"/>
              </a:xfrm>
            </p:grpSpPr>
            <p:sp>
              <p:nvSpPr>
                <p:cNvPr id="203" name="Freeform 139">
                  <a:extLst>
                    <a:ext uri="{FF2B5EF4-FFF2-40B4-BE49-F238E27FC236}">
                      <a16:creationId xmlns:a16="http://schemas.microsoft.com/office/drawing/2014/main" id="{E47D53DC-183A-54AD-F44E-CF99057E4B7B}"/>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04" name="Freeform 140">
                  <a:extLst>
                    <a:ext uri="{FF2B5EF4-FFF2-40B4-BE49-F238E27FC236}">
                      <a16:creationId xmlns:a16="http://schemas.microsoft.com/office/drawing/2014/main" id="{A79C6D2D-A8DB-D634-D88E-4EA1A5E05A5F}"/>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05" name="Freeform 141">
                  <a:extLst>
                    <a:ext uri="{FF2B5EF4-FFF2-40B4-BE49-F238E27FC236}">
                      <a16:creationId xmlns:a16="http://schemas.microsoft.com/office/drawing/2014/main" id="{246749E4-5E3C-341E-4263-5BCC96537E39}"/>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99" name="Group 98">
                <a:extLst>
                  <a:ext uri="{FF2B5EF4-FFF2-40B4-BE49-F238E27FC236}">
                    <a16:creationId xmlns:a16="http://schemas.microsoft.com/office/drawing/2014/main" id="{BD54A2B6-5A8A-0A96-D8C9-E26B3D07F770}"/>
                  </a:ext>
                </a:extLst>
              </p:cNvPr>
              <p:cNvGrpSpPr/>
              <p:nvPr/>
            </p:nvGrpSpPr>
            <p:grpSpPr>
              <a:xfrm>
                <a:off x="6132155" y="1544823"/>
                <a:ext cx="162266" cy="193885"/>
                <a:chOff x="-835888" y="431806"/>
                <a:chExt cx="435508" cy="520370"/>
              </a:xfrm>
            </p:grpSpPr>
            <p:sp>
              <p:nvSpPr>
                <p:cNvPr id="200" name="Freeform 139">
                  <a:extLst>
                    <a:ext uri="{FF2B5EF4-FFF2-40B4-BE49-F238E27FC236}">
                      <a16:creationId xmlns:a16="http://schemas.microsoft.com/office/drawing/2014/main" id="{64DE0AAC-A316-3DC4-DE56-F3B068D187F5}"/>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01" name="Freeform 140">
                  <a:extLst>
                    <a:ext uri="{FF2B5EF4-FFF2-40B4-BE49-F238E27FC236}">
                      <a16:creationId xmlns:a16="http://schemas.microsoft.com/office/drawing/2014/main" id="{C07A1278-5F8C-3D6E-0338-97C39F566247}"/>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02" name="Freeform 141">
                  <a:extLst>
                    <a:ext uri="{FF2B5EF4-FFF2-40B4-BE49-F238E27FC236}">
                      <a16:creationId xmlns:a16="http://schemas.microsoft.com/office/drawing/2014/main" id="{8B2954DC-0967-3B11-7343-B516246ECF43}"/>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0" name="Group 99">
                <a:extLst>
                  <a:ext uri="{FF2B5EF4-FFF2-40B4-BE49-F238E27FC236}">
                    <a16:creationId xmlns:a16="http://schemas.microsoft.com/office/drawing/2014/main" id="{E01C354D-91E7-D709-B74D-8F966366E054}"/>
                  </a:ext>
                </a:extLst>
              </p:cNvPr>
              <p:cNvGrpSpPr/>
              <p:nvPr/>
            </p:nvGrpSpPr>
            <p:grpSpPr>
              <a:xfrm>
                <a:off x="6035759" y="1709730"/>
                <a:ext cx="162266" cy="193885"/>
                <a:chOff x="-835888" y="431806"/>
                <a:chExt cx="435508" cy="520370"/>
              </a:xfrm>
            </p:grpSpPr>
            <p:sp>
              <p:nvSpPr>
                <p:cNvPr id="197" name="Freeform 139">
                  <a:extLst>
                    <a:ext uri="{FF2B5EF4-FFF2-40B4-BE49-F238E27FC236}">
                      <a16:creationId xmlns:a16="http://schemas.microsoft.com/office/drawing/2014/main" id="{1CAC9DE6-C2A7-08F5-8056-C1E421A56BB2}"/>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8" name="Freeform 140">
                  <a:extLst>
                    <a:ext uri="{FF2B5EF4-FFF2-40B4-BE49-F238E27FC236}">
                      <a16:creationId xmlns:a16="http://schemas.microsoft.com/office/drawing/2014/main" id="{1219856F-2537-2CCB-BC4D-9A36A6391A44}"/>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9" name="Freeform 141">
                  <a:extLst>
                    <a:ext uri="{FF2B5EF4-FFF2-40B4-BE49-F238E27FC236}">
                      <a16:creationId xmlns:a16="http://schemas.microsoft.com/office/drawing/2014/main" id="{4F41402E-1522-4F41-24D5-0E087B2FF469}"/>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1" name="Group 100">
                <a:extLst>
                  <a:ext uri="{FF2B5EF4-FFF2-40B4-BE49-F238E27FC236}">
                    <a16:creationId xmlns:a16="http://schemas.microsoft.com/office/drawing/2014/main" id="{CED6190D-F0C0-E642-806D-A446CBB33062}"/>
                  </a:ext>
                </a:extLst>
              </p:cNvPr>
              <p:cNvGrpSpPr/>
              <p:nvPr/>
            </p:nvGrpSpPr>
            <p:grpSpPr>
              <a:xfrm>
                <a:off x="6038205" y="1598279"/>
                <a:ext cx="162266" cy="193885"/>
                <a:chOff x="-835888" y="431806"/>
                <a:chExt cx="435508" cy="520370"/>
              </a:xfrm>
            </p:grpSpPr>
            <p:sp>
              <p:nvSpPr>
                <p:cNvPr id="194" name="Freeform 139">
                  <a:extLst>
                    <a:ext uri="{FF2B5EF4-FFF2-40B4-BE49-F238E27FC236}">
                      <a16:creationId xmlns:a16="http://schemas.microsoft.com/office/drawing/2014/main" id="{E57E1CEC-88DB-4D05-BA82-6E3D8A8D72F8}"/>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5" name="Freeform 140">
                  <a:extLst>
                    <a:ext uri="{FF2B5EF4-FFF2-40B4-BE49-F238E27FC236}">
                      <a16:creationId xmlns:a16="http://schemas.microsoft.com/office/drawing/2014/main" id="{AAA4C314-0C9E-DA1E-6465-38D17309DA5D}"/>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6" name="Freeform 141">
                  <a:extLst>
                    <a:ext uri="{FF2B5EF4-FFF2-40B4-BE49-F238E27FC236}">
                      <a16:creationId xmlns:a16="http://schemas.microsoft.com/office/drawing/2014/main" id="{939D7BBE-C1FF-CBAE-2182-C9108E41719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2" name="Group 101">
                <a:extLst>
                  <a:ext uri="{FF2B5EF4-FFF2-40B4-BE49-F238E27FC236}">
                    <a16:creationId xmlns:a16="http://schemas.microsoft.com/office/drawing/2014/main" id="{07E437B9-5F64-C801-5176-2852614E13A7}"/>
                  </a:ext>
                </a:extLst>
              </p:cNvPr>
              <p:cNvGrpSpPr/>
              <p:nvPr/>
            </p:nvGrpSpPr>
            <p:grpSpPr>
              <a:xfrm>
                <a:off x="5942224" y="1756952"/>
                <a:ext cx="162266" cy="193885"/>
                <a:chOff x="-835888" y="431806"/>
                <a:chExt cx="435508" cy="520370"/>
              </a:xfrm>
            </p:grpSpPr>
            <p:sp>
              <p:nvSpPr>
                <p:cNvPr id="191" name="Freeform 139">
                  <a:extLst>
                    <a:ext uri="{FF2B5EF4-FFF2-40B4-BE49-F238E27FC236}">
                      <a16:creationId xmlns:a16="http://schemas.microsoft.com/office/drawing/2014/main" id="{7FA28450-8DA3-7490-8E71-3FA52A211CF3}"/>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2" name="Freeform 140">
                  <a:extLst>
                    <a:ext uri="{FF2B5EF4-FFF2-40B4-BE49-F238E27FC236}">
                      <a16:creationId xmlns:a16="http://schemas.microsoft.com/office/drawing/2014/main" id="{C1AA44D0-66F2-6281-A33F-03697C4F0939}"/>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3" name="Freeform 141">
                  <a:extLst>
                    <a:ext uri="{FF2B5EF4-FFF2-40B4-BE49-F238E27FC236}">
                      <a16:creationId xmlns:a16="http://schemas.microsoft.com/office/drawing/2014/main" id="{CBCD71F3-98D2-CAEE-4BAB-61DA3C662574}"/>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3" name="Group 102">
                <a:extLst>
                  <a:ext uri="{FF2B5EF4-FFF2-40B4-BE49-F238E27FC236}">
                    <a16:creationId xmlns:a16="http://schemas.microsoft.com/office/drawing/2014/main" id="{26B2C0C2-5860-5EDF-9ADF-A3236B22D102}"/>
                  </a:ext>
                </a:extLst>
              </p:cNvPr>
              <p:cNvGrpSpPr/>
              <p:nvPr/>
            </p:nvGrpSpPr>
            <p:grpSpPr>
              <a:xfrm>
                <a:off x="5944254" y="1650166"/>
                <a:ext cx="162266" cy="193885"/>
                <a:chOff x="-835888" y="431806"/>
                <a:chExt cx="435508" cy="520370"/>
              </a:xfrm>
            </p:grpSpPr>
            <p:sp>
              <p:nvSpPr>
                <p:cNvPr id="188" name="Freeform 139">
                  <a:extLst>
                    <a:ext uri="{FF2B5EF4-FFF2-40B4-BE49-F238E27FC236}">
                      <a16:creationId xmlns:a16="http://schemas.microsoft.com/office/drawing/2014/main" id="{9095ACFE-4AAD-724D-D276-6078F2098781}"/>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9" name="Freeform 140">
                  <a:extLst>
                    <a:ext uri="{FF2B5EF4-FFF2-40B4-BE49-F238E27FC236}">
                      <a16:creationId xmlns:a16="http://schemas.microsoft.com/office/drawing/2014/main" id="{340A1B19-D1A6-9CBF-E833-A8ADB82C5D06}"/>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90" name="Freeform 141">
                  <a:extLst>
                    <a:ext uri="{FF2B5EF4-FFF2-40B4-BE49-F238E27FC236}">
                      <a16:creationId xmlns:a16="http://schemas.microsoft.com/office/drawing/2014/main" id="{635E6085-4078-3006-4D5C-E1561704C96F}"/>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4" name="Group 103">
                <a:extLst>
                  <a:ext uri="{FF2B5EF4-FFF2-40B4-BE49-F238E27FC236}">
                    <a16:creationId xmlns:a16="http://schemas.microsoft.com/office/drawing/2014/main" id="{D529A48C-E8E9-4BCC-0BA6-D8377E9DF14E}"/>
                  </a:ext>
                </a:extLst>
              </p:cNvPr>
              <p:cNvGrpSpPr/>
              <p:nvPr/>
            </p:nvGrpSpPr>
            <p:grpSpPr>
              <a:xfrm>
                <a:off x="6132155" y="1228691"/>
                <a:ext cx="162266" cy="193885"/>
                <a:chOff x="-835888" y="431806"/>
                <a:chExt cx="435508" cy="520370"/>
              </a:xfrm>
            </p:grpSpPr>
            <p:sp>
              <p:nvSpPr>
                <p:cNvPr id="185" name="Freeform 139">
                  <a:extLst>
                    <a:ext uri="{FF2B5EF4-FFF2-40B4-BE49-F238E27FC236}">
                      <a16:creationId xmlns:a16="http://schemas.microsoft.com/office/drawing/2014/main" id="{39683584-E494-6E6D-6B76-A50E19D62146}"/>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6" name="Freeform 140">
                  <a:extLst>
                    <a:ext uri="{FF2B5EF4-FFF2-40B4-BE49-F238E27FC236}">
                      <a16:creationId xmlns:a16="http://schemas.microsoft.com/office/drawing/2014/main" id="{EA054270-1120-A877-A901-8DB14DB4B348}"/>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7" name="Freeform 141">
                  <a:extLst>
                    <a:ext uri="{FF2B5EF4-FFF2-40B4-BE49-F238E27FC236}">
                      <a16:creationId xmlns:a16="http://schemas.microsoft.com/office/drawing/2014/main" id="{FA8C53A3-1C2A-3ECD-D891-1DE1A1C1B2B4}"/>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5" name="Group 104">
                <a:extLst>
                  <a:ext uri="{FF2B5EF4-FFF2-40B4-BE49-F238E27FC236}">
                    <a16:creationId xmlns:a16="http://schemas.microsoft.com/office/drawing/2014/main" id="{01AB217D-0A05-27C9-2EB1-BA6692B91D59}"/>
                  </a:ext>
                </a:extLst>
              </p:cNvPr>
              <p:cNvGrpSpPr/>
              <p:nvPr/>
            </p:nvGrpSpPr>
            <p:grpSpPr>
              <a:xfrm>
                <a:off x="6038205" y="1491252"/>
                <a:ext cx="162266" cy="193885"/>
                <a:chOff x="-835888" y="431806"/>
                <a:chExt cx="435508" cy="520370"/>
              </a:xfrm>
            </p:grpSpPr>
            <p:sp>
              <p:nvSpPr>
                <p:cNvPr id="182" name="Freeform 139">
                  <a:extLst>
                    <a:ext uri="{FF2B5EF4-FFF2-40B4-BE49-F238E27FC236}">
                      <a16:creationId xmlns:a16="http://schemas.microsoft.com/office/drawing/2014/main" id="{53504FE5-E2DF-3D3B-4179-313FFE5DA3E8}"/>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3" name="Freeform 140">
                  <a:extLst>
                    <a:ext uri="{FF2B5EF4-FFF2-40B4-BE49-F238E27FC236}">
                      <a16:creationId xmlns:a16="http://schemas.microsoft.com/office/drawing/2014/main" id="{76D599E8-A8B7-517F-44DD-700051027774}"/>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4" name="Freeform 141">
                  <a:extLst>
                    <a:ext uri="{FF2B5EF4-FFF2-40B4-BE49-F238E27FC236}">
                      <a16:creationId xmlns:a16="http://schemas.microsoft.com/office/drawing/2014/main" id="{02C8F836-5ED0-5039-2F72-5D32F45F7E5B}"/>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6" name="Group 105">
                <a:extLst>
                  <a:ext uri="{FF2B5EF4-FFF2-40B4-BE49-F238E27FC236}">
                    <a16:creationId xmlns:a16="http://schemas.microsoft.com/office/drawing/2014/main" id="{093670E4-0AC4-A305-47C9-63C8F3125040}"/>
                  </a:ext>
                </a:extLst>
              </p:cNvPr>
              <p:cNvGrpSpPr/>
              <p:nvPr/>
            </p:nvGrpSpPr>
            <p:grpSpPr>
              <a:xfrm>
                <a:off x="5944254" y="1543139"/>
                <a:ext cx="162266" cy="193885"/>
                <a:chOff x="-835888" y="431806"/>
                <a:chExt cx="435508" cy="520370"/>
              </a:xfrm>
            </p:grpSpPr>
            <p:sp>
              <p:nvSpPr>
                <p:cNvPr id="179" name="Freeform 139">
                  <a:extLst>
                    <a:ext uri="{FF2B5EF4-FFF2-40B4-BE49-F238E27FC236}">
                      <a16:creationId xmlns:a16="http://schemas.microsoft.com/office/drawing/2014/main" id="{B5BE907C-B07C-821A-FC0C-A56A3D4E274B}"/>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0" name="Freeform 140">
                  <a:extLst>
                    <a:ext uri="{FF2B5EF4-FFF2-40B4-BE49-F238E27FC236}">
                      <a16:creationId xmlns:a16="http://schemas.microsoft.com/office/drawing/2014/main" id="{248E4878-6866-6627-BB3A-1805219B3A20}"/>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81" name="Freeform 141">
                  <a:extLst>
                    <a:ext uri="{FF2B5EF4-FFF2-40B4-BE49-F238E27FC236}">
                      <a16:creationId xmlns:a16="http://schemas.microsoft.com/office/drawing/2014/main" id="{6E2C87C5-FCB3-A440-9C5D-DCE6A86BE040}"/>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7" name="Group 106">
                <a:extLst>
                  <a:ext uri="{FF2B5EF4-FFF2-40B4-BE49-F238E27FC236}">
                    <a16:creationId xmlns:a16="http://schemas.microsoft.com/office/drawing/2014/main" id="{C04F4D55-6A99-BC82-3562-9AEB04B0A05B}"/>
                  </a:ext>
                </a:extLst>
              </p:cNvPr>
              <p:cNvGrpSpPr/>
              <p:nvPr/>
            </p:nvGrpSpPr>
            <p:grpSpPr>
              <a:xfrm>
                <a:off x="6220057" y="1704343"/>
                <a:ext cx="162266" cy="193885"/>
                <a:chOff x="-835888" y="431806"/>
                <a:chExt cx="435508" cy="520370"/>
              </a:xfrm>
            </p:grpSpPr>
            <p:sp>
              <p:nvSpPr>
                <p:cNvPr id="176" name="Freeform 139">
                  <a:extLst>
                    <a:ext uri="{FF2B5EF4-FFF2-40B4-BE49-F238E27FC236}">
                      <a16:creationId xmlns:a16="http://schemas.microsoft.com/office/drawing/2014/main" id="{E80DE3ED-03D0-78E6-6BDE-2C40CBE9F8DD}"/>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77" name="Freeform 140">
                  <a:extLst>
                    <a:ext uri="{FF2B5EF4-FFF2-40B4-BE49-F238E27FC236}">
                      <a16:creationId xmlns:a16="http://schemas.microsoft.com/office/drawing/2014/main" id="{AD25D431-9389-DBD3-1B59-E22958FFF76D}"/>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78" name="Freeform 141">
                  <a:extLst>
                    <a:ext uri="{FF2B5EF4-FFF2-40B4-BE49-F238E27FC236}">
                      <a16:creationId xmlns:a16="http://schemas.microsoft.com/office/drawing/2014/main" id="{48B0E60A-1B8F-7729-F89F-FBADE434DFC1}"/>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8" name="Group 107">
                <a:extLst>
                  <a:ext uri="{FF2B5EF4-FFF2-40B4-BE49-F238E27FC236}">
                    <a16:creationId xmlns:a16="http://schemas.microsoft.com/office/drawing/2014/main" id="{665CAF02-514F-8EFF-1FDC-C3208F243419}"/>
                  </a:ext>
                </a:extLst>
              </p:cNvPr>
              <p:cNvGrpSpPr/>
              <p:nvPr/>
            </p:nvGrpSpPr>
            <p:grpSpPr>
              <a:xfrm>
                <a:off x="6222917" y="1595628"/>
                <a:ext cx="162266" cy="193885"/>
                <a:chOff x="-835888" y="431806"/>
                <a:chExt cx="435508" cy="520370"/>
              </a:xfrm>
            </p:grpSpPr>
            <p:sp>
              <p:nvSpPr>
                <p:cNvPr id="173" name="Freeform 139">
                  <a:extLst>
                    <a:ext uri="{FF2B5EF4-FFF2-40B4-BE49-F238E27FC236}">
                      <a16:creationId xmlns:a16="http://schemas.microsoft.com/office/drawing/2014/main" id="{BE06F23A-582D-034A-B88B-9714D4EF8171}"/>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74" name="Freeform 140">
                  <a:extLst>
                    <a:ext uri="{FF2B5EF4-FFF2-40B4-BE49-F238E27FC236}">
                      <a16:creationId xmlns:a16="http://schemas.microsoft.com/office/drawing/2014/main" id="{B0F9B9B7-DD36-C4B3-F616-53514676FB1C}"/>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75" name="Freeform 141">
                  <a:extLst>
                    <a:ext uri="{FF2B5EF4-FFF2-40B4-BE49-F238E27FC236}">
                      <a16:creationId xmlns:a16="http://schemas.microsoft.com/office/drawing/2014/main" id="{9FC29063-0A6F-990F-5587-27F7BCEBE5B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09" name="Group 108">
                <a:extLst>
                  <a:ext uri="{FF2B5EF4-FFF2-40B4-BE49-F238E27FC236}">
                    <a16:creationId xmlns:a16="http://schemas.microsoft.com/office/drawing/2014/main" id="{00C7FB80-CEB8-C4E0-12C0-2D056B60A3B9}"/>
                  </a:ext>
                </a:extLst>
              </p:cNvPr>
              <p:cNvGrpSpPr/>
              <p:nvPr/>
            </p:nvGrpSpPr>
            <p:grpSpPr>
              <a:xfrm>
                <a:off x="6126521" y="1760535"/>
                <a:ext cx="162266" cy="193885"/>
                <a:chOff x="-835888" y="431806"/>
                <a:chExt cx="435508" cy="520370"/>
              </a:xfrm>
            </p:grpSpPr>
            <p:sp>
              <p:nvSpPr>
                <p:cNvPr id="170" name="Freeform 139">
                  <a:extLst>
                    <a:ext uri="{FF2B5EF4-FFF2-40B4-BE49-F238E27FC236}">
                      <a16:creationId xmlns:a16="http://schemas.microsoft.com/office/drawing/2014/main" id="{1CA2F6B9-869A-FD3B-B18B-B3835452A161}"/>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71" name="Freeform 140">
                  <a:extLst>
                    <a:ext uri="{FF2B5EF4-FFF2-40B4-BE49-F238E27FC236}">
                      <a16:creationId xmlns:a16="http://schemas.microsoft.com/office/drawing/2014/main" id="{4B5767B6-6809-CA96-367F-6EEF09E01401}"/>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72" name="Freeform 141">
                  <a:extLst>
                    <a:ext uri="{FF2B5EF4-FFF2-40B4-BE49-F238E27FC236}">
                      <a16:creationId xmlns:a16="http://schemas.microsoft.com/office/drawing/2014/main" id="{09ECEA20-3216-760F-704A-BA0695F24297}"/>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0" name="Group 109">
                <a:extLst>
                  <a:ext uri="{FF2B5EF4-FFF2-40B4-BE49-F238E27FC236}">
                    <a16:creationId xmlns:a16="http://schemas.microsoft.com/office/drawing/2014/main" id="{141D45CC-3428-C243-9097-88548D8660FC}"/>
                  </a:ext>
                </a:extLst>
              </p:cNvPr>
              <p:cNvGrpSpPr/>
              <p:nvPr/>
            </p:nvGrpSpPr>
            <p:grpSpPr>
              <a:xfrm>
                <a:off x="6128967" y="1649084"/>
                <a:ext cx="162266" cy="193885"/>
                <a:chOff x="-835888" y="431806"/>
                <a:chExt cx="435508" cy="520370"/>
              </a:xfrm>
            </p:grpSpPr>
            <p:sp>
              <p:nvSpPr>
                <p:cNvPr id="167" name="Freeform 139">
                  <a:extLst>
                    <a:ext uri="{FF2B5EF4-FFF2-40B4-BE49-F238E27FC236}">
                      <a16:creationId xmlns:a16="http://schemas.microsoft.com/office/drawing/2014/main" id="{1692221B-32FA-92C5-B947-7F9D4BCF78D5}"/>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8" name="Freeform 140">
                  <a:extLst>
                    <a:ext uri="{FF2B5EF4-FFF2-40B4-BE49-F238E27FC236}">
                      <a16:creationId xmlns:a16="http://schemas.microsoft.com/office/drawing/2014/main" id="{2EBDB7D7-907A-3B36-E0D8-6EE4C79AA215}"/>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9" name="Freeform 141">
                  <a:extLst>
                    <a:ext uri="{FF2B5EF4-FFF2-40B4-BE49-F238E27FC236}">
                      <a16:creationId xmlns:a16="http://schemas.microsoft.com/office/drawing/2014/main" id="{091CFEE2-4331-4D3B-2A9D-A19BBDEE2FB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1" name="Group 110">
                <a:extLst>
                  <a:ext uri="{FF2B5EF4-FFF2-40B4-BE49-F238E27FC236}">
                    <a16:creationId xmlns:a16="http://schemas.microsoft.com/office/drawing/2014/main" id="{E1DF47BD-E8B8-2977-2D7F-4F250D5D3B9C}"/>
                  </a:ext>
                </a:extLst>
              </p:cNvPr>
              <p:cNvGrpSpPr/>
              <p:nvPr/>
            </p:nvGrpSpPr>
            <p:grpSpPr>
              <a:xfrm>
                <a:off x="6032986" y="1807757"/>
                <a:ext cx="162266" cy="193885"/>
                <a:chOff x="-835888" y="431806"/>
                <a:chExt cx="435508" cy="520370"/>
              </a:xfrm>
            </p:grpSpPr>
            <p:sp>
              <p:nvSpPr>
                <p:cNvPr id="164" name="Freeform 139">
                  <a:extLst>
                    <a:ext uri="{FF2B5EF4-FFF2-40B4-BE49-F238E27FC236}">
                      <a16:creationId xmlns:a16="http://schemas.microsoft.com/office/drawing/2014/main" id="{AF7E27EB-3535-DB2C-99D4-6A885DA96650}"/>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5" name="Freeform 140">
                  <a:extLst>
                    <a:ext uri="{FF2B5EF4-FFF2-40B4-BE49-F238E27FC236}">
                      <a16:creationId xmlns:a16="http://schemas.microsoft.com/office/drawing/2014/main" id="{D9D57092-9F91-4866-E747-28CDB2449EE9}"/>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6" name="Freeform 141">
                  <a:extLst>
                    <a:ext uri="{FF2B5EF4-FFF2-40B4-BE49-F238E27FC236}">
                      <a16:creationId xmlns:a16="http://schemas.microsoft.com/office/drawing/2014/main" id="{8B7F06A5-613B-64D4-1D7B-68940F9EFBE2}"/>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2" name="Group 111">
                <a:extLst>
                  <a:ext uri="{FF2B5EF4-FFF2-40B4-BE49-F238E27FC236}">
                    <a16:creationId xmlns:a16="http://schemas.microsoft.com/office/drawing/2014/main" id="{B3F0B1D1-4543-B749-E26E-50CE9B50EFC8}"/>
                  </a:ext>
                </a:extLst>
              </p:cNvPr>
              <p:cNvGrpSpPr/>
              <p:nvPr/>
            </p:nvGrpSpPr>
            <p:grpSpPr>
              <a:xfrm>
                <a:off x="6035016" y="1700970"/>
                <a:ext cx="162266" cy="193885"/>
                <a:chOff x="-835888" y="431806"/>
                <a:chExt cx="435508" cy="520370"/>
              </a:xfrm>
            </p:grpSpPr>
            <p:sp>
              <p:nvSpPr>
                <p:cNvPr id="161" name="Freeform 139">
                  <a:extLst>
                    <a:ext uri="{FF2B5EF4-FFF2-40B4-BE49-F238E27FC236}">
                      <a16:creationId xmlns:a16="http://schemas.microsoft.com/office/drawing/2014/main" id="{CAAB0FBF-C182-0324-47BB-7A268FBE9116}"/>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2" name="Freeform 140">
                  <a:extLst>
                    <a:ext uri="{FF2B5EF4-FFF2-40B4-BE49-F238E27FC236}">
                      <a16:creationId xmlns:a16="http://schemas.microsoft.com/office/drawing/2014/main" id="{F339680B-3C8A-9D2C-66C3-1B4C2DBCDF4B}"/>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3" name="Freeform 141">
                  <a:extLst>
                    <a:ext uri="{FF2B5EF4-FFF2-40B4-BE49-F238E27FC236}">
                      <a16:creationId xmlns:a16="http://schemas.microsoft.com/office/drawing/2014/main" id="{EDC9670B-7410-9AB9-6260-68721225575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3" name="Group 112">
                <a:extLst>
                  <a:ext uri="{FF2B5EF4-FFF2-40B4-BE49-F238E27FC236}">
                    <a16:creationId xmlns:a16="http://schemas.microsoft.com/office/drawing/2014/main" id="{CC08592C-F6E1-E240-30A9-49E9D9FC4A16}"/>
                  </a:ext>
                </a:extLst>
              </p:cNvPr>
              <p:cNvGrpSpPr/>
              <p:nvPr/>
            </p:nvGrpSpPr>
            <p:grpSpPr>
              <a:xfrm>
                <a:off x="6222917" y="1335048"/>
                <a:ext cx="162266" cy="193885"/>
                <a:chOff x="-835888" y="431806"/>
                <a:chExt cx="435508" cy="520370"/>
              </a:xfrm>
            </p:grpSpPr>
            <p:sp>
              <p:nvSpPr>
                <p:cNvPr id="158" name="Freeform 139">
                  <a:extLst>
                    <a:ext uri="{FF2B5EF4-FFF2-40B4-BE49-F238E27FC236}">
                      <a16:creationId xmlns:a16="http://schemas.microsoft.com/office/drawing/2014/main" id="{0C065A45-2F5A-AA67-C9C7-450AEA060181}"/>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9" name="Freeform 140">
                  <a:extLst>
                    <a:ext uri="{FF2B5EF4-FFF2-40B4-BE49-F238E27FC236}">
                      <a16:creationId xmlns:a16="http://schemas.microsoft.com/office/drawing/2014/main" id="{6E79B709-BBB5-0A20-B44C-F46C0FB96D39}"/>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60" name="Freeform 141">
                  <a:extLst>
                    <a:ext uri="{FF2B5EF4-FFF2-40B4-BE49-F238E27FC236}">
                      <a16:creationId xmlns:a16="http://schemas.microsoft.com/office/drawing/2014/main" id="{5587A598-A664-0549-742A-03BF9FADCD24}"/>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4" name="Group 113">
                <a:extLst>
                  <a:ext uri="{FF2B5EF4-FFF2-40B4-BE49-F238E27FC236}">
                    <a16:creationId xmlns:a16="http://schemas.microsoft.com/office/drawing/2014/main" id="{5145E6D2-6000-F26E-8A99-7A2C31AE4616}"/>
                  </a:ext>
                </a:extLst>
              </p:cNvPr>
              <p:cNvGrpSpPr/>
              <p:nvPr/>
            </p:nvGrpSpPr>
            <p:grpSpPr>
              <a:xfrm>
                <a:off x="6128967" y="1542057"/>
                <a:ext cx="162266" cy="193885"/>
                <a:chOff x="-835888" y="431806"/>
                <a:chExt cx="435508" cy="520370"/>
              </a:xfrm>
            </p:grpSpPr>
            <p:sp>
              <p:nvSpPr>
                <p:cNvPr id="155" name="Freeform 139">
                  <a:extLst>
                    <a:ext uri="{FF2B5EF4-FFF2-40B4-BE49-F238E27FC236}">
                      <a16:creationId xmlns:a16="http://schemas.microsoft.com/office/drawing/2014/main" id="{10A19692-B84B-E6B2-F728-D4D6DC176F0F}"/>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6" name="Freeform 140">
                  <a:extLst>
                    <a:ext uri="{FF2B5EF4-FFF2-40B4-BE49-F238E27FC236}">
                      <a16:creationId xmlns:a16="http://schemas.microsoft.com/office/drawing/2014/main" id="{D7C205F8-C226-0A0D-32A8-2926D929D2B0}"/>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7" name="Freeform 141">
                  <a:extLst>
                    <a:ext uri="{FF2B5EF4-FFF2-40B4-BE49-F238E27FC236}">
                      <a16:creationId xmlns:a16="http://schemas.microsoft.com/office/drawing/2014/main" id="{9311388D-FE37-BAE3-9E02-3F5504A04405}"/>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5" name="Group 114">
                <a:extLst>
                  <a:ext uri="{FF2B5EF4-FFF2-40B4-BE49-F238E27FC236}">
                    <a16:creationId xmlns:a16="http://schemas.microsoft.com/office/drawing/2014/main" id="{52C47C32-2E35-F2E5-66EB-CAA8D95AC4D1}"/>
                  </a:ext>
                </a:extLst>
              </p:cNvPr>
              <p:cNvGrpSpPr/>
              <p:nvPr/>
            </p:nvGrpSpPr>
            <p:grpSpPr>
              <a:xfrm>
                <a:off x="6040332" y="1403201"/>
                <a:ext cx="162266" cy="193885"/>
                <a:chOff x="-835888" y="431806"/>
                <a:chExt cx="435508" cy="520370"/>
              </a:xfrm>
            </p:grpSpPr>
            <p:sp>
              <p:nvSpPr>
                <p:cNvPr id="152" name="Freeform 139">
                  <a:extLst>
                    <a:ext uri="{FF2B5EF4-FFF2-40B4-BE49-F238E27FC236}">
                      <a16:creationId xmlns:a16="http://schemas.microsoft.com/office/drawing/2014/main" id="{83138E26-34A2-4EEE-5B8C-A9B8D0AFF793}"/>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3" name="Freeform 140">
                  <a:extLst>
                    <a:ext uri="{FF2B5EF4-FFF2-40B4-BE49-F238E27FC236}">
                      <a16:creationId xmlns:a16="http://schemas.microsoft.com/office/drawing/2014/main" id="{EBACADBF-F80C-34B7-86C0-D9DA7E58D409}"/>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4" name="Freeform 141">
                  <a:extLst>
                    <a:ext uri="{FF2B5EF4-FFF2-40B4-BE49-F238E27FC236}">
                      <a16:creationId xmlns:a16="http://schemas.microsoft.com/office/drawing/2014/main" id="{C91BDCFA-BD7E-987A-4373-503121D96CEF}"/>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6" name="Group 115">
                <a:extLst>
                  <a:ext uri="{FF2B5EF4-FFF2-40B4-BE49-F238E27FC236}">
                    <a16:creationId xmlns:a16="http://schemas.microsoft.com/office/drawing/2014/main" id="{A95314A9-8C71-1988-2C99-E0C8D45FA2D1}"/>
                  </a:ext>
                </a:extLst>
              </p:cNvPr>
              <p:cNvGrpSpPr/>
              <p:nvPr/>
            </p:nvGrpSpPr>
            <p:grpSpPr>
              <a:xfrm>
                <a:off x="6314625" y="1762482"/>
                <a:ext cx="162266" cy="193885"/>
                <a:chOff x="-835888" y="431806"/>
                <a:chExt cx="435508" cy="520370"/>
              </a:xfrm>
            </p:grpSpPr>
            <p:sp>
              <p:nvSpPr>
                <p:cNvPr id="149" name="Freeform 139">
                  <a:extLst>
                    <a:ext uri="{FF2B5EF4-FFF2-40B4-BE49-F238E27FC236}">
                      <a16:creationId xmlns:a16="http://schemas.microsoft.com/office/drawing/2014/main" id="{85395560-0245-F9C5-231B-54E531570F5B}"/>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0" name="Freeform 140">
                  <a:extLst>
                    <a:ext uri="{FF2B5EF4-FFF2-40B4-BE49-F238E27FC236}">
                      <a16:creationId xmlns:a16="http://schemas.microsoft.com/office/drawing/2014/main" id="{DA3C8ABF-4955-0C50-1BF4-5F0E5471D862}"/>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51" name="Freeform 141">
                  <a:extLst>
                    <a:ext uri="{FF2B5EF4-FFF2-40B4-BE49-F238E27FC236}">
                      <a16:creationId xmlns:a16="http://schemas.microsoft.com/office/drawing/2014/main" id="{BCD90974-54B0-62B4-B609-400897489CB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7" name="Group 116">
                <a:extLst>
                  <a:ext uri="{FF2B5EF4-FFF2-40B4-BE49-F238E27FC236}">
                    <a16:creationId xmlns:a16="http://schemas.microsoft.com/office/drawing/2014/main" id="{5051EBC6-2D1D-80F5-F7D3-D6FFECDC3ADD}"/>
                  </a:ext>
                </a:extLst>
              </p:cNvPr>
              <p:cNvGrpSpPr/>
              <p:nvPr/>
            </p:nvGrpSpPr>
            <p:grpSpPr>
              <a:xfrm>
                <a:off x="6317485" y="1653767"/>
                <a:ext cx="162266" cy="193885"/>
                <a:chOff x="-835888" y="431806"/>
                <a:chExt cx="435508" cy="520370"/>
              </a:xfrm>
            </p:grpSpPr>
            <p:sp>
              <p:nvSpPr>
                <p:cNvPr id="146" name="Freeform 139">
                  <a:extLst>
                    <a:ext uri="{FF2B5EF4-FFF2-40B4-BE49-F238E27FC236}">
                      <a16:creationId xmlns:a16="http://schemas.microsoft.com/office/drawing/2014/main" id="{58E5AB39-A857-08DD-EEA1-A064F68D5C16}"/>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47" name="Freeform 140">
                  <a:extLst>
                    <a:ext uri="{FF2B5EF4-FFF2-40B4-BE49-F238E27FC236}">
                      <a16:creationId xmlns:a16="http://schemas.microsoft.com/office/drawing/2014/main" id="{C7CDBCC6-E903-A9C2-AAF7-41BED5299ADA}"/>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48" name="Freeform 141">
                  <a:extLst>
                    <a:ext uri="{FF2B5EF4-FFF2-40B4-BE49-F238E27FC236}">
                      <a16:creationId xmlns:a16="http://schemas.microsoft.com/office/drawing/2014/main" id="{AC449BF4-02B7-5FAC-2B72-E802E4D7CDDC}"/>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8" name="Group 117">
                <a:extLst>
                  <a:ext uri="{FF2B5EF4-FFF2-40B4-BE49-F238E27FC236}">
                    <a16:creationId xmlns:a16="http://schemas.microsoft.com/office/drawing/2014/main" id="{797C3AEF-3006-4455-84C9-6C9EA691E477}"/>
                  </a:ext>
                </a:extLst>
              </p:cNvPr>
              <p:cNvGrpSpPr/>
              <p:nvPr/>
            </p:nvGrpSpPr>
            <p:grpSpPr>
              <a:xfrm>
                <a:off x="6221089" y="1818674"/>
                <a:ext cx="162266" cy="193885"/>
                <a:chOff x="-835888" y="431806"/>
                <a:chExt cx="435508" cy="520370"/>
              </a:xfrm>
            </p:grpSpPr>
            <p:sp>
              <p:nvSpPr>
                <p:cNvPr id="143" name="Freeform 139">
                  <a:extLst>
                    <a:ext uri="{FF2B5EF4-FFF2-40B4-BE49-F238E27FC236}">
                      <a16:creationId xmlns:a16="http://schemas.microsoft.com/office/drawing/2014/main" id="{D9544522-CF5C-8F88-3FAB-4C2AAD7794E8}"/>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44" name="Freeform 140">
                  <a:extLst>
                    <a:ext uri="{FF2B5EF4-FFF2-40B4-BE49-F238E27FC236}">
                      <a16:creationId xmlns:a16="http://schemas.microsoft.com/office/drawing/2014/main" id="{BD8D12C9-5EEF-EEDF-DF1D-03A66D7AB6D7}"/>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45" name="Freeform 141">
                  <a:extLst>
                    <a:ext uri="{FF2B5EF4-FFF2-40B4-BE49-F238E27FC236}">
                      <a16:creationId xmlns:a16="http://schemas.microsoft.com/office/drawing/2014/main" id="{3DFCDE49-DFF1-5470-7A63-7C8A1964F7F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19" name="Group 118">
                <a:extLst>
                  <a:ext uri="{FF2B5EF4-FFF2-40B4-BE49-F238E27FC236}">
                    <a16:creationId xmlns:a16="http://schemas.microsoft.com/office/drawing/2014/main" id="{F5F45297-54AF-6CA2-DBBD-7CAE62E33973}"/>
                  </a:ext>
                </a:extLst>
              </p:cNvPr>
              <p:cNvGrpSpPr/>
              <p:nvPr/>
            </p:nvGrpSpPr>
            <p:grpSpPr>
              <a:xfrm>
                <a:off x="6223535" y="1707223"/>
                <a:ext cx="162266" cy="193885"/>
                <a:chOff x="-835888" y="431806"/>
                <a:chExt cx="435508" cy="520370"/>
              </a:xfrm>
            </p:grpSpPr>
            <p:sp>
              <p:nvSpPr>
                <p:cNvPr id="140" name="Freeform 139">
                  <a:extLst>
                    <a:ext uri="{FF2B5EF4-FFF2-40B4-BE49-F238E27FC236}">
                      <a16:creationId xmlns:a16="http://schemas.microsoft.com/office/drawing/2014/main" id="{ED5A826B-AA60-82C4-3794-694C562261CA}"/>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41" name="Freeform 140">
                  <a:extLst>
                    <a:ext uri="{FF2B5EF4-FFF2-40B4-BE49-F238E27FC236}">
                      <a16:creationId xmlns:a16="http://schemas.microsoft.com/office/drawing/2014/main" id="{52DDD0C0-1BFD-39EF-BED6-C1F00316F6B5}"/>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42" name="Freeform 141">
                  <a:extLst>
                    <a:ext uri="{FF2B5EF4-FFF2-40B4-BE49-F238E27FC236}">
                      <a16:creationId xmlns:a16="http://schemas.microsoft.com/office/drawing/2014/main" id="{0BD408C1-AA2D-C9EB-6D58-14E7C08AAB25}"/>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20" name="Group 119">
                <a:extLst>
                  <a:ext uri="{FF2B5EF4-FFF2-40B4-BE49-F238E27FC236}">
                    <a16:creationId xmlns:a16="http://schemas.microsoft.com/office/drawing/2014/main" id="{441BDDE2-D67E-F8C9-BCDA-77E4E1DA1962}"/>
                  </a:ext>
                </a:extLst>
              </p:cNvPr>
              <p:cNvGrpSpPr/>
              <p:nvPr/>
            </p:nvGrpSpPr>
            <p:grpSpPr>
              <a:xfrm>
                <a:off x="6127554" y="1865896"/>
                <a:ext cx="162266" cy="193885"/>
                <a:chOff x="-835888" y="431806"/>
                <a:chExt cx="435508" cy="520370"/>
              </a:xfrm>
            </p:grpSpPr>
            <p:sp>
              <p:nvSpPr>
                <p:cNvPr id="137" name="Freeform 139">
                  <a:extLst>
                    <a:ext uri="{FF2B5EF4-FFF2-40B4-BE49-F238E27FC236}">
                      <a16:creationId xmlns:a16="http://schemas.microsoft.com/office/drawing/2014/main" id="{7760E31E-ABD3-7873-1E19-0C587892A055}"/>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8" name="Freeform 140">
                  <a:extLst>
                    <a:ext uri="{FF2B5EF4-FFF2-40B4-BE49-F238E27FC236}">
                      <a16:creationId xmlns:a16="http://schemas.microsoft.com/office/drawing/2014/main" id="{4321D414-F079-0C44-DD8B-2691AD9DCFFD}"/>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9" name="Freeform 141">
                  <a:extLst>
                    <a:ext uri="{FF2B5EF4-FFF2-40B4-BE49-F238E27FC236}">
                      <a16:creationId xmlns:a16="http://schemas.microsoft.com/office/drawing/2014/main" id="{9775EE90-BBD0-101D-0497-520BC9983948}"/>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21" name="Group 120">
                <a:extLst>
                  <a:ext uri="{FF2B5EF4-FFF2-40B4-BE49-F238E27FC236}">
                    <a16:creationId xmlns:a16="http://schemas.microsoft.com/office/drawing/2014/main" id="{63B8C058-4B9F-E973-E55F-7A4031E97E0A}"/>
                  </a:ext>
                </a:extLst>
              </p:cNvPr>
              <p:cNvGrpSpPr/>
              <p:nvPr/>
            </p:nvGrpSpPr>
            <p:grpSpPr>
              <a:xfrm>
                <a:off x="6129584" y="1759109"/>
                <a:ext cx="162266" cy="193885"/>
                <a:chOff x="-835888" y="431806"/>
                <a:chExt cx="435508" cy="520370"/>
              </a:xfrm>
            </p:grpSpPr>
            <p:sp>
              <p:nvSpPr>
                <p:cNvPr id="134" name="Freeform 139">
                  <a:extLst>
                    <a:ext uri="{FF2B5EF4-FFF2-40B4-BE49-F238E27FC236}">
                      <a16:creationId xmlns:a16="http://schemas.microsoft.com/office/drawing/2014/main" id="{0522FE93-883E-E98D-6F3A-574335B48F70}"/>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5" name="Freeform 140">
                  <a:extLst>
                    <a:ext uri="{FF2B5EF4-FFF2-40B4-BE49-F238E27FC236}">
                      <a16:creationId xmlns:a16="http://schemas.microsoft.com/office/drawing/2014/main" id="{6A8A8B3F-639D-E90C-3EFA-26A9357A4471}"/>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6" name="Freeform 141">
                  <a:extLst>
                    <a:ext uri="{FF2B5EF4-FFF2-40B4-BE49-F238E27FC236}">
                      <a16:creationId xmlns:a16="http://schemas.microsoft.com/office/drawing/2014/main" id="{FA9999B2-ACCB-3BD3-07FD-16AF3A7B8C72}"/>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22" name="Group 121">
                <a:extLst>
                  <a:ext uri="{FF2B5EF4-FFF2-40B4-BE49-F238E27FC236}">
                    <a16:creationId xmlns:a16="http://schemas.microsoft.com/office/drawing/2014/main" id="{85E0A927-61AF-70A9-2F71-F177D923D184}"/>
                  </a:ext>
                </a:extLst>
              </p:cNvPr>
              <p:cNvGrpSpPr/>
              <p:nvPr/>
            </p:nvGrpSpPr>
            <p:grpSpPr>
              <a:xfrm>
                <a:off x="6317485" y="1432631"/>
                <a:ext cx="162266" cy="193885"/>
                <a:chOff x="-835888" y="431806"/>
                <a:chExt cx="435508" cy="520370"/>
              </a:xfrm>
            </p:grpSpPr>
            <p:sp>
              <p:nvSpPr>
                <p:cNvPr id="131" name="Freeform 139">
                  <a:extLst>
                    <a:ext uri="{FF2B5EF4-FFF2-40B4-BE49-F238E27FC236}">
                      <a16:creationId xmlns:a16="http://schemas.microsoft.com/office/drawing/2014/main" id="{6DEB3B0D-1830-A3FC-EEDE-39393729549B}"/>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2" name="Freeform 140">
                  <a:extLst>
                    <a:ext uri="{FF2B5EF4-FFF2-40B4-BE49-F238E27FC236}">
                      <a16:creationId xmlns:a16="http://schemas.microsoft.com/office/drawing/2014/main" id="{1352E4B3-4EDC-78F0-5A1A-A0AE2F944263}"/>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3" name="Freeform 141">
                  <a:extLst>
                    <a:ext uri="{FF2B5EF4-FFF2-40B4-BE49-F238E27FC236}">
                      <a16:creationId xmlns:a16="http://schemas.microsoft.com/office/drawing/2014/main" id="{646080C4-F266-AE73-5202-A30745B29E16}"/>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23" name="Group 122">
                <a:extLst>
                  <a:ext uri="{FF2B5EF4-FFF2-40B4-BE49-F238E27FC236}">
                    <a16:creationId xmlns:a16="http://schemas.microsoft.com/office/drawing/2014/main" id="{0F080EA8-0357-F164-6C43-FF52B29C6C62}"/>
                  </a:ext>
                </a:extLst>
              </p:cNvPr>
              <p:cNvGrpSpPr/>
              <p:nvPr/>
            </p:nvGrpSpPr>
            <p:grpSpPr>
              <a:xfrm>
                <a:off x="6223535" y="1523270"/>
                <a:ext cx="162266" cy="193885"/>
                <a:chOff x="-835888" y="431806"/>
                <a:chExt cx="435508" cy="520370"/>
              </a:xfrm>
            </p:grpSpPr>
            <p:sp>
              <p:nvSpPr>
                <p:cNvPr id="128" name="Freeform 139">
                  <a:extLst>
                    <a:ext uri="{FF2B5EF4-FFF2-40B4-BE49-F238E27FC236}">
                      <a16:creationId xmlns:a16="http://schemas.microsoft.com/office/drawing/2014/main" id="{4F9B89FD-504C-EE09-0830-154B32010368}"/>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29" name="Freeform 140">
                  <a:extLst>
                    <a:ext uri="{FF2B5EF4-FFF2-40B4-BE49-F238E27FC236}">
                      <a16:creationId xmlns:a16="http://schemas.microsoft.com/office/drawing/2014/main" id="{DEEEE0EA-D200-E855-140B-2AD963A3A1D4}"/>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30" name="Freeform 141">
                  <a:extLst>
                    <a:ext uri="{FF2B5EF4-FFF2-40B4-BE49-F238E27FC236}">
                      <a16:creationId xmlns:a16="http://schemas.microsoft.com/office/drawing/2014/main" id="{7B697602-1288-3E30-C6B0-3C7448D6A70F}"/>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124" name="Group 123">
                <a:extLst>
                  <a:ext uri="{FF2B5EF4-FFF2-40B4-BE49-F238E27FC236}">
                    <a16:creationId xmlns:a16="http://schemas.microsoft.com/office/drawing/2014/main" id="{6A3D328E-447C-07AD-824F-D1619152875B}"/>
                  </a:ext>
                </a:extLst>
              </p:cNvPr>
              <p:cNvGrpSpPr/>
              <p:nvPr/>
            </p:nvGrpSpPr>
            <p:grpSpPr>
              <a:xfrm>
                <a:off x="6130187" y="1636535"/>
                <a:ext cx="162266" cy="193885"/>
                <a:chOff x="-835888" y="431806"/>
                <a:chExt cx="435508" cy="520370"/>
              </a:xfrm>
            </p:grpSpPr>
            <p:sp>
              <p:nvSpPr>
                <p:cNvPr id="125" name="Freeform 139">
                  <a:extLst>
                    <a:ext uri="{FF2B5EF4-FFF2-40B4-BE49-F238E27FC236}">
                      <a16:creationId xmlns:a16="http://schemas.microsoft.com/office/drawing/2014/main" id="{7C1B6471-39B7-AB27-E4BE-DE7B3E682C2A}"/>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26" name="Freeform 140">
                  <a:extLst>
                    <a:ext uri="{FF2B5EF4-FFF2-40B4-BE49-F238E27FC236}">
                      <a16:creationId xmlns:a16="http://schemas.microsoft.com/office/drawing/2014/main" id="{65B9C36E-C76F-A850-87CC-7D2EB1FE14AA}"/>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127" name="Freeform 141">
                  <a:extLst>
                    <a:ext uri="{FF2B5EF4-FFF2-40B4-BE49-F238E27FC236}">
                      <a16:creationId xmlns:a16="http://schemas.microsoft.com/office/drawing/2014/main" id="{FBC8433C-CBBE-3706-EF29-97741AF3474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grpSp>
          <p:nvGrpSpPr>
            <p:cNvPr id="206" name="Group 205">
              <a:extLst>
                <a:ext uri="{FF2B5EF4-FFF2-40B4-BE49-F238E27FC236}">
                  <a16:creationId xmlns:a16="http://schemas.microsoft.com/office/drawing/2014/main" id="{0AE6083C-C609-43FA-DC4F-D84A834B33CF}"/>
                </a:ext>
                <a:ext uri="{C183D7F6-B498-43B3-948B-1728B52AA6E4}">
                  <adec:decorative xmlns:adec="http://schemas.microsoft.com/office/drawing/2017/decorative" val="1"/>
                </a:ext>
              </a:extLst>
            </p:cNvPr>
            <p:cNvGrpSpPr>
              <a:grpSpLocks noChangeAspect="1"/>
            </p:cNvGrpSpPr>
            <p:nvPr/>
          </p:nvGrpSpPr>
          <p:grpSpPr>
            <a:xfrm>
              <a:off x="6815672" y="2440754"/>
              <a:ext cx="410336" cy="310863"/>
              <a:chOff x="-4248811" y="400368"/>
              <a:chExt cx="4884730" cy="3700577"/>
            </a:xfrm>
          </p:grpSpPr>
          <p:grpSp>
            <p:nvGrpSpPr>
              <p:cNvPr id="207" name="Group 206">
                <a:extLst>
                  <a:ext uri="{FF2B5EF4-FFF2-40B4-BE49-F238E27FC236}">
                    <a16:creationId xmlns:a16="http://schemas.microsoft.com/office/drawing/2014/main" id="{629443C0-A6C5-1B01-6862-140AD6DAE8B1}"/>
                  </a:ext>
                </a:extLst>
              </p:cNvPr>
              <p:cNvGrpSpPr/>
              <p:nvPr/>
            </p:nvGrpSpPr>
            <p:grpSpPr>
              <a:xfrm>
                <a:off x="-4248811" y="400368"/>
                <a:ext cx="4806267" cy="3700577"/>
                <a:chOff x="-4221102" y="554132"/>
                <a:chExt cx="4806267" cy="3700577"/>
              </a:xfrm>
            </p:grpSpPr>
            <p:sp>
              <p:nvSpPr>
                <p:cNvPr id="209" name="Freeform: Shape 208">
                  <a:extLst>
                    <a:ext uri="{FF2B5EF4-FFF2-40B4-BE49-F238E27FC236}">
                      <a16:creationId xmlns:a16="http://schemas.microsoft.com/office/drawing/2014/main" id="{CC21D769-1896-1607-1318-0CCE78805B08}"/>
                    </a:ext>
                    <a:ext uri="{C183D7F6-B498-43B3-948B-1728B52AA6E4}">
                      <adec:decorative xmlns:adec="http://schemas.microsoft.com/office/drawing/2017/decorative" val="1"/>
                    </a:ext>
                  </a:extLst>
                </p:cNvPr>
                <p:cNvSpPr/>
                <p:nvPr/>
              </p:nvSpPr>
              <p:spPr>
                <a:xfrm rot="4549911">
                  <a:off x="-2781870" y="791201"/>
                  <a:ext cx="3567489" cy="3093351"/>
                </a:xfrm>
                <a:custGeom>
                  <a:avLst/>
                  <a:gdLst>
                    <a:gd name="connsiteX0" fmla="*/ 0 w 3567489"/>
                    <a:gd name="connsiteY0" fmla="*/ 1547088 h 3093351"/>
                    <a:gd name="connsiteX1" fmla="*/ 863987 w 3567489"/>
                    <a:gd name="connsiteY1" fmla="*/ 0 h 3093351"/>
                    <a:gd name="connsiteX2" fmla="*/ 1382728 w 3567489"/>
                    <a:gd name="connsiteY2" fmla="*/ 4201 h 3093351"/>
                    <a:gd name="connsiteX3" fmla="*/ 518741 w 3567489"/>
                    <a:gd name="connsiteY3" fmla="*/ 1551289 h 3093351"/>
                    <a:gd name="connsiteX4" fmla="*/ 1133069 w 3567489"/>
                    <a:gd name="connsiteY4" fmla="*/ 2576427 h 3093351"/>
                    <a:gd name="connsiteX5" fmla="*/ 1546342 w 3567489"/>
                    <a:gd name="connsiteY5" fmla="*/ 2578279 h 3093351"/>
                    <a:gd name="connsiteX6" fmla="*/ 1667968 w 3567489"/>
                    <a:gd name="connsiteY6" fmla="*/ 2791507 h 3093351"/>
                    <a:gd name="connsiteX7" fmla="*/ 1840967 w 3567489"/>
                    <a:gd name="connsiteY7" fmla="*/ 2824848 h 3093351"/>
                    <a:gd name="connsiteX8" fmla="*/ 1900329 w 3567489"/>
                    <a:gd name="connsiteY8" fmla="*/ 2658968 h 3093351"/>
                    <a:gd name="connsiteX9" fmla="*/ 1854146 w 3567489"/>
                    <a:gd name="connsiteY9" fmla="*/ 2579658 h 3093351"/>
                    <a:gd name="connsiteX10" fmla="*/ 2213612 w 3567489"/>
                    <a:gd name="connsiteY10" fmla="*/ 2581269 h 3093351"/>
                    <a:gd name="connsiteX11" fmla="*/ 2275726 w 3567489"/>
                    <a:gd name="connsiteY11" fmla="*/ 2690164 h 3093351"/>
                    <a:gd name="connsiteX12" fmla="*/ 2458915 w 3567489"/>
                    <a:gd name="connsiteY12" fmla="*/ 2726872 h 3093351"/>
                    <a:gd name="connsiteX13" fmla="*/ 2520566 w 3567489"/>
                    <a:gd name="connsiteY13" fmla="*/ 2550506 h 3093351"/>
                    <a:gd name="connsiteX14" fmla="*/ 2476823 w 3567489"/>
                    <a:gd name="connsiteY14" fmla="*/ 2475363 h 3093351"/>
                    <a:gd name="connsiteX15" fmla="*/ 2679026 w 3567489"/>
                    <a:gd name="connsiteY15" fmla="*/ 2124446 h 3093351"/>
                    <a:gd name="connsiteX16" fmla="*/ 2681654 w 3567489"/>
                    <a:gd name="connsiteY16" fmla="*/ 2125713 h 3093351"/>
                    <a:gd name="connsiteX17" fmla="*/ 2776435 w 3567489"/>
                    <a:gd name="connsiteY17" fmla="*/ 2113006 h 3093351"/>
                    <a:gd name="connsiteX18" fmla="*/ 2824534 w 3567489"/>
                    <a:gd name="connsiteY18" fmla="*/ 1944370 h 3093351"/>
                    <a:gd name="connsiteX19" fmla="*/ 2803578 w 3567489"/>
                    <a:gd name="connsiteY19" fmla="*/ 1908290 h 3093351"/>
                    <a:gd name="connsiteX20" fmla="*/ 3284391 w 3567489"/>
                    <a:gd name="connsiteY20" fmla="*/ 1073853 h 3093351"/>
                    <a:gd name="connsiteX21" fmla="*/ 3567489 w 3567489"/>
                    <a:gd name="connsiteY21" fmla="*/ 1479700 h 3093351"/>
                    <a:gd name="connsiteX22" fmla="*/ 2662496 w 3567489"/>
                    <a:gd name="connsiteY22" fmla="*/ 3038235 h 3093351"/>
                    <a:gd name="connsiteX23" fmla="*/ 1406440 w 3567489"/>
                    <a:gd name="connsiteY23" fmla="*/ 3032607 h 3093351"/>
                    <a:gd name="connsiteX24" fmla="*/ 1442842 w 3567489"/>
                    <a:gd name="connsiteY24" fmla="*/ 3093351 h 3093351"/>
                    <a:gd name="connsiteX25" fmla="*/ 926404 w 3567489"/>
                    <a:gd name="connsiteY25" fmla="*/ 3092992 h 309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7489" h="3093351">
                      <a:moveTo>
                        <a:pt x="0" y="1547088"/>
                      </a:moveTo>
                      <a:lnTo>
                        <a:pt x="863987" y="0"/>
                      </a:lnTo>
                      <a:lnTo>
                        <a:pt x="1382728" y="4201"/>
                      </a:lnTo>
                      <a:lnTo>
                        <a:pt x="518741" y="1551289"/>
                      </a:lnTo>
                      <a:lnTo>
                        <a:pt x="1133069" y="2576427"/>
                      </a:lnTo>
                      <a:lnTo>
                        <a:pt x="1546342" y="2578279"/>
                      </a:lnTo>
                      <a:lnTo>
                        <a:pt x="1667968" y="2791507"/>
                      </a:lnTo>
                      <a:cubicBezTo>
                        <a:pt x="1699348" y="2846521"/>
                        <a:pt x="1776802" y="2861448"/>
                        <a:pt x="1840967" y="2824848"/>
                      </a:cubicBezTo>
                      <a:cubicBezTo>
                        <a:pt x="1905132" y="2788248"/>
                        <a:pt x="1931709" y="2713981"/>
                        <a:pt x="1900329" y="2658968"/>
                      </a:cubicBezTo>
                      <a:lnTo>
                        <a:pt x="1854146" y="2579658"/>
                      </a:lnTo>
                      <a:lnTo>
                        <a:pt x="2213612" y="2581269"/>
                      </a:lnTo>
                      <a:lnTo>
                        <a:pt x="2275726" y="2690164"/>
                      </a:lnTo>
                      <a:cubicBezTo>
                        <a:pt x="2309288" y="2749003"/>
                        <a:pt x="2391304" y="2765438"/>
                        <a:pt x="2458915" y="2726872"/>
                      </a:cubicBezTo>
                      <a:cubicBezTo>
                        <a:pt x="2526526" y="2688307"/>
                        <a:pt x="2554128" y="2609345"/>
                        <a:pt x="2520566" y="2550506"/>
                      </a:cubicBezTo>
                      <a:lnTo>
                        <a:pt x="2476823" y="2475363"/>
                      </a:lnTo>
                      <a:lnTo>
                        <a:pt x="2679026" y="2124446"/>
                      </a:lnTo>
                      <a:lnTo>
                        <a:pt x="2681654" y="2125713"/>
                      </a:lnTo>
                      <a:cubicBezTo>
                        <a:pt x="2712352" y="2133755"/>
                        <a:pt x="2746371" y="2130155"/>
                        <a:pt x="2776435" y="2113006"/>
                      </a:cubicBezTo>
                      <a:cubicBezTo>
                        <a:pt x="2836562" y="2078710"/>
                        <a:pt x="2858096" y="2003209"/>
                        <a:pt x="2824534" y="1944370"/>
                      </a:cubicBezTo>
                      <a:lnTo>
                        <a:pt x="2803578" y="1908290"/>
                      </a:lnTo>
                      <a:lnTo>
                        <a:pt x="3284391" y="1073853"/>
                      </a:lnTo>
                      <a:lnTo>
                        <a:pt x="3567489" y="1479700"/>
                      </a:lnTo>
                      <a:lnTo>
                        <a:pt x="2662496" y="3038235"/>
                      </a:lnTo>
                      <a:lnTo>
                        <a:pt x="1406440" y="3032607"/>
                      </a:lnTo>
                      <a:lnTo>
                        <a:pt x="1442842" y="3093351"/>
                      </a:lnTo>
                      <a:lnTo>
                        <a:pt x="926404" y="3092992"/>
                      </a:lnTo>
                      <a:close/>
                    </a:path>
                  </a:pathLst>
                </a:custGeom>
                <a:solidFill>
                  <a:srgbClr val="19A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12713AAB-3B92-82E7-4C8D-86922FEADF10}"/>
                    </a:ext>
                    <a:ext uri="{C183D7F6-B498-43B3-948B-1728B52AA6E4}">
                      <adec:decorative xmlns:adec="http://schemas.microsoft.com/office/drawing/2017/decorative" val="1"/>
                    </a:ext>
                  </a:extLst>
                </p:cNvPr>
                <p:cNvSpPr/>
                <p:nvPr/>
              </p:nvSpPr>
              <p:spPr>
                <a:xfrm rot="12743382">
                  <a:off x="-1804036" y="1412996"/>
                  <a:ext cx="2000455" cy="2070480"/>
                </a:xfrm>
                <a:custGeom>
                  <a:avLst/>
                  <a:gdLst>
                    <a:gd name="connsiteX0" fmla="*/ 1833936 w 1956081"/>
                    <a:gd name="connsiteY0" fmla="*/ 578731 h 2068613"/>
                    <a:gd name="connsiteX1" fmla="*/ 1501451 w 1956081"/>
                    <a:gd name="connsiteY1" fmla="*/ 335078 h 2068613"/>
                    <a:gd name="connsiteX2" fmla="*/ 1567410 w 1956081"/>
                    <a:gd name="connsiteY2" fmla="*/ 51744 h 2068613"/>
                    <a:gd name="connsiteX3" fmla="*/ 1956081 w 1956081"/>
                    <a:gd name="connsiteY3" fmla="*/ 0 h 2068613"/>
                    <a:gd name="connsiteX4" fmla="*/ 1835002 w 1956081"/>
                    <a:gd name="connsiteY4" fmla="*/ 553702 h 2068613"/>
                    <a:gd name="connsiteX5" fmla="*/ 1835061 w 1956081"/>
                    <a:gd name="connsiteY5" fmla="*/ 563811 h 2068613"/>
                    <a:gd name="connsiteX6" fmla="*/ 1833936 w 1956081"/>
                    <a:gd name="connsiteY6" fmla="*/ 578731 h 2068613"/>
                    <a:gd name="connsiteX7" fmla="*/ 1219635 w 1956081"/>
                    <a:gd name="connsiteY7" fmla="*/ 1848679 h 2068613"/>
                    <a:gd name="connsiteX8" fmla="*/ 773412 w 1956081"/>
                    <a:gd name="connsiteY8" fmla="*/ 2068613 h 2068613"/>
                    <a:gd name="connsiteX9" fmla="*/ 0 w 1956081"/>
                    <a:gd name="connsiteY9" fmla="*/ 1319651 h 2068613"/>
                    <a:gd name="connsiteX10" fmla="*/ 203565 w 1956081"/>
                    <a:gd name="connsiteY10" fmla="*/ 341303 h 2068613"/>
                    <a:gd name="connsiteX11" fmla="*/ 671613 w 1956081"/>
                    <a:gd name="connsiteY11" fmla="*/ 192521 h 2068613"/>
                    <a:gd name="connsiteX12" fmla="*/ 415638 w 1956081"/>
                    <a:gd name="connsiteY12" fmla="*/ 1189598 h 2068613"/>
                    <a:gd name="connsiteX0" fmla="*/ 1833936 w 2000455"/>
                    <a:gd name="connsiteY0" fmla="*/ 580598 h 2070480"/>
                    <a:gd name="connsiteX1" fmla="*/ 1501451 w 2000455"/>
                    <a:gd name="connsiteY1" fmla="*/ 336945 h 2070480"/>
                    <a:gd name="connsiteX2" fmla="*/ 1567410 w 2000455"/>
                    <a:gd name="connsiteY2" fmla="*/ 53611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833936 w 2000455"/>
                    <a:gd name="connsiteY6" fmla="*/ 580598 h 2070480"/>
                    <a:gd name="connsiteX7" fmla="*/ 1219635 w 2000455"/>
                    <a:gd name="connsiteY7" fmla="*/ 1850546 h 2070480"/>
                    <a:gd name="connsiteX8" fmla="*/ 773412 w 2000455"/>
                    <a:gd name="connsiteY8" fmla="*/ 2070480 h 2070480"/>
                    <a:gd name="connsiteX9" fmla="*/ 0 w 2000455"/>
                    <a:gd name="connsiteY9" fmla="*/ 1321518 h 2070480"/>
                    <a:gd name="connsiteX10" fmla="*/ 203565 w 2000455"/>
                    <a:gd name="connsiteY10" fmla="*/ 343170 h 2070480"/>
                    <a:gd name="connsiteX11" fmla="*/ 671613 w 2000455"/>
                    <a:gd name="connsiteY11" fmla="*/ 194388 h 2070480"/>
                    <a:gd name="connsiteX12" fmla="*/ 415638 w 2000455"/>
                    <a:gd name="connsiteY12" fmla="*/ 1191465 h 2070480"/>
                    <a:gd name="connsiteX13" fmla="*/ 1219635 w 2000455"/>
                    <a:gd name="connsiteY13" fmla="*/ 1850546 h 2070480"/>
                    <a:gd name="connsiteX0" fmla="*/ 1833936 w 2000455"/>
                    <a:gd name="connsiteY0" fmla="*/ 580598 h 2070480"/>
                    <a:gd name="connsiteX1" fmla="*/ 1501451 w 2000455"/>
                    <a:gd name="connsiteY1" fmla="*/ 336945 h 2070480"/>
                    <a:gd name="connsiteX2" fmla="*/ 1599076 w 2000455"/>
                    <a:gd name="connsiteY2" fmla="*/ 51045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833936 w 2000455"/>
                    <a:gd name="connsiteY6" fmla="*/ 580598 h 2070480"/>
                    <a:gd name="connsiteX7" fmla="*/ 1219635 w 2000455"/>
                    <a:gd name="connsiteY7" fmla="*/ 1850546 h 2070480"/>
                    <a:gd name="connsiteX8" fmla="*/ 773412 w 2000455"/>
                    <a:gd name="connsiteY8" fmla="*/ 2070480 h 2070480"/>
                    <a:gd name="connsiteX9" fmla="*/ 0 w 2000455"/>
                    <a:gd name="connsiteY9" fmla="*/ 1321518 h 2070480"/>
                    <a:gd name="connsiteX10" fmla="*/ 203565 w 2000455"/>
                    <a:gd name="connsiteY10" fmla="*/ 343170 h 2070480"/>
                    <a:gd name="connsiteX11" fmla="*/ 671613 w 2000455"/>
                    <a:gd name="connsiteY11" fmla="*/ 194388 h 2070480"/>
                    <a:gd name="connsiteX12" fmla="*/ 415638 w 2000455"/>
                    <a:gd name="connsiteY12" fmla="*/ 1191465 h 2070480"/>
                    <a:gd name="connsiteX13" fmla="*/ 1219635 w 2000455"/>
                    <a:gd name="connsiteY13" fmla="*/ 1850546 h 2070480"/>
                    <a:gd name="connsiteX0" fmla="*/ 1833936 w 2000455"/>
                    <a:gd name="connsiteY0" fmla="*/ 580598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833936 w 2000455"/>
                    <a:gd name="connsiteY6" fmla="*/ 580598 h 2070480"/>
                    <a:gd name="connsiteX7" fmla="*/ 1219635 w 2000455"/>
                    <a:gd name="connsiteY7" fmla="*/ 1850546 h 2070480"/>
                    <a:gd name="connsiteX8" fmla="*/ 773412 w 2000455"/>
                    <a:gd name="connsiteY8" fmla="*/ 2070480 h 2070480"/>
                    <a:gd name="connsiteX9" fmla="*/ 0 w 2000455"/>
                    <a:gd name="connsiteY9" fmla="*/ 1321518 h 2070480"/>
                    <a:gd name="connsiteX10" fmla="*/ 203565 w 2000455"/>
                    <a:gd name="connsiteY10" fmla="*/ 343170 h 2070480"/>
                    <a:gd name="connsiteX11" fmla="*/ 671613 w 2000455"/>
                    <a:gd name="connsiteY11" fmla="*/ 194388 h 2070480"/>
                    <a:gd name="connsiteX12" fmla="*/ 415638 w 2000455"/>
                    <a:gd name="connsiteY12" fmla="*/ 1191465 h 2070480"/>
                    <a:gd name="connsiteX13" fmla="*/ 1219635 w 2000455"/>
                    <a:gd name="connsiteY13" fmla="*/ 1850546 h 2070480"/>
                    <a:gd name="connsiteX0" fmla="*/ 1835061 w 2000455"/>
                    <a:gd name="connsiteY0" fmla="*/ 565678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219635 w 2000455"/>
                    <a:gd name="connsiteY6" fmla="*/ 1850546 h 2070480"/>
                    <a:gd name="connsiteX7" fmla="*/ 773412 w 2000455"/>
                    <a:gd name="connsiteY7" fmla="*/ 2070480 h 2070480"/>
                    <a:gd name="connsiteX8" fmla="*/ 0 w 2000455"/>
                    <a:gd name="connsiteY8" fmla="*/ 1321518 h 2070480"/>
                    <a:gd name="connsiteX9" fmla="*/ 203565 w 2000455"/>
                    <a:gd name="connsiteY9" fmla="*/ 343170 h 2070480"/>
                    <a:gd name="connsiteX10" fmla="*/ 671613 w 2000455"/>
                    <a:gd name="connsiteY10" fmla="*/ 194388 h 2070480"/>
                    <a:gd name="connsiteX11" fmla="*/ 415638 w 2000455"/>
                    <a:gd name="connsiteY11" fmla="*/ 1191465 h 2070480"/>
                    <a:gd name="connsiteX12" fmla="*/ 1219635 w 2000455"/>
                    <a:gd name="connsiteY12"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40672 w 2000455"/>
                    <a:gd name="connsiteY0" fmla="*/ 558982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40672 w 2000455"/>
                    <a:gd name="connsiteY4" fmla="*/ 558982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40672 w 2000455"/>
                    <a:gd name="connsiteY0" fmla="*/ 558982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40672 w 2000455"/>
                    <a:gd name="connsiteY4" fmla="*/ 558982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70510 w 2000455"/>
                    <a:gd name="connsiteY0" fmla="*/ 564585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70510 w 2000455"/>
                    <a:gd name="connsiteY4" fmla="*/ 564585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455" h="2070480">
                      <a:moveTo>
                        <a:pt x="1870510" y="564585"/>
                      </a:moveTo>
                      <a:cubicBezTo>
                        <a:pt x="1790555" y="515324"/>
                        <a:pt x="1612148" y="423063"/>
                        <a:pt x="1532725" y="369671"/>
                      </a:cubicBezTo>
                      <a:lnTo>
                        <a:pt x="1599076" y="51045"/>
                      </a:lnTo>
                      <a:lnTo>
                        <a:pt x="2000455" y="0"/>
                      </a:lnTo>
                      <a:cubicBezTo>
                        <a:pt x="1945101" y="194078"/>
                        <a:pt x="1926991" y="375049"/>
                        <a:pt x="1870510" y="564585"/>
                      </a:cubicBezTo>
                      <a:close/>
                      <a:moveTo>
                        <a:pt x="1219635" y="1850546"/>
                      </a:moveTo>
                      <a:lnTo>
                        <a:pt x="773412" y="2070480"/>
                      </a:lnTo>
                      <a:lnTo>
                        <a:pt x="0" y="1321518"/>
                      </a:lnTo>
                      <a:lnTo>
                        <a:pt x="203565" y="343170"/>
                      </a:lnTo>
                      <a:lnTo>
                        <a:pt x="671613" y="194388"/>
                      </a:lnTo>
                      <a:lnTo>
                        <a:pt x="415638" y="1191465"/>
                      </a:lnTo>
                      <a:lnTo>
                        <a:pt x="1219635" y="1850546"/>
                      </a:lnTo>
                      <a:close/>
                    </a:path>
                  </a:pathLst>
                </a:custGeom>
                <a:solidFill>
                  <a:srgbClr val="0C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C3D78A9-12F0-666F-7DBE-6275E99D3AF8}"/>
                    </a:ext>
                    <a:ext uri="{C183D7F6-B498-43B3-948B-1728B52AA6E4}">
                      <adec:decorative xmlns:adec="http://schemas.microsoft.com/office/drawing/2017/decorative" val="1"/>
                    </a:ext>
                  </a:extLst>
                </p:cNvPr>
                <p:cNvSpPr/>
                <p:nvPr/>
              </p:nvSpPr>
              <p:spPr>
                <a:xfrm rot="13567877">
                  <a:off x="-2953579" y="715964"/>
                  <a:ext cx="2271222" cy="4806267"/>
                </a:xfrm>
                <a:custGeom>
                  <a:avLst/>
                  <a:gdLst>
                    <a:gd name="connsiteX0" fmla="*/ 278826 w 2271222"/>
                    <a:gd name="connsiteY0" fmla="*/ 512460 h 4806267"/>
                    <a:gd name="connsiteX1" fmla="*/ 167174 w 2271222"/>
                    <a:gd name="connsiteY1" fmla="*/ 561312 h 4806267"/>
                    <a:gd name="connsiteX2" fmla="*/ 4827 w 2271222"/>
                    <a:gd name="connsiteY2" fmla="*/ 405253 h 4806267"/>
                    <a:gd name="connsiteX3" fmla="*/ 31 w 2271222"/>
                    <a:gd name="connsiteY3" fmla="*/ 162378 h 4806267"/>
                    <a:gd name="connsiteX4" fmla="*/ 156090 w 2271222"/>
                    <a:gd name="connsiteY4" fmla="*/ 31 h 4806267"/>
                    <a:gd name="connsiteX5" fmla="*/ 318437 w 2271222"/>
                    <a:gd name="connsiteY5" fmla="*/ 156091 h 4806267"/>
                    <a:gd name="connsiteX6" fmla="*/ 323233 w 2271222"/>
                    <a:gd name="connsiteY6" fmla="*/ 398965 h 4806267"/>
                    <a:gd name="connsiteX7" fmla="*/ 278826 w 2271222"/>
                    <a:gd name="connsiteY7" fmla="*/ 512460 h 4806267"/>
                    <a:gd name="connsiteX8" fmla="*/ 1585390 w 2271222"/>
                    <a:gd name="connsiteY8" fmla="*/ 1019824 h 4806267"/>
                    <a:gd name="connsiteX9" fmla="*/ 1360243 w 2271222"/>
                    <a:gd name="connsiteY9" fmla="*/ 1024270 h 4806267"/>
                    <a:gd name="connsiteX10" fmla="*/ 1355797 w 2271222"/>
                    <a:gd name="connsiteY10" fmla="*/ 799123 h 4806267"/>
                    <a:gd name="connsiteX11" fmla="*/ 1580944 w 2271222"/>
                    <a:gd name="connsiteY11" fmla="*/ 794677 h 4806267"/>
                    <a:gd name="connsiteX12" fmla="*/ 1585390 w 2271222"/>
                    <a:gd name="connsiteY12" fmla="*/ 1019824 h 4806267"/>
                    <a:gd name="connsiteX13" fmla="*/ 408997 w 2271222"/>
                    <a:gd name="connsiteY13" fmla="*/ 2971866 h 4806267"/>
                    <a:gd name="connsiteX14" fmla="*/ 27236 w 2271222"/>
                    <a:gd name="connsiteY14" fmla="*/ 3209028 h 4806267"/>
                    <a:gd name="connsiteX15" fmla="*/ 24062 w 2271222"/>
                    <a:gd name="connsiteY15" fmla="*/ 858572 h 4806267"/>
                    <a:gd name="connsiteX16" fmla="*/ 216530 w 2271222"/>
                    <a:gd name="connsiteY16" fmla="*/ 666105 h 4806267"/>
                    <a:gd name="connsiteX17" fmla="*/ 408997 w 2271222"/>
                    <a:gd name="connsiteY17" fmla="*/ 858572 h 4806267"/>
                    <a:gd name="connsiteX18" fmla="*/ 993243 w 2271222"/>
                    <a:gd name="connsiteY18" fmla="*/ 2946094 h 4806267"/>
                    <a:gd name="connsiteX19" fmla="*/ 672255 w 2271222"/>
                    <a:gd name="connsiteY19" fmla="*/ 3013267 h 4806267"/>
                    <a:gd name="connsiteX20" fmla="*/ 635774 w 2271222"/>
                    <a:gd name="connsiteY20" fmla="*/ 1784447 h 4806267"/>
                    <a:gd name="connsiteX21" fmla="*/ 823877 w 2271222"/>
                    <a:gd name="connsiteY21" fmla="*/ 1596344 h 4806267"/>
                    <a:gd name="connsiteX22" fmla="*/ 1011980 w 2271222"/>
                    <a:gd name="connsiteY22" fmla="*/ 1784447 h 4806267"/>
                    <a:gd name="connsiteX23" fmla="*/ 1646258 w 2271222"/>
                    <a:gd name="connsiteY23" fmla="*/ 2561257 h 4806267"/>
                    <a:gd name="connsiteX24" fmla="*/ 1272436 w 2271222"/>
                    <a:gd name="connsiteY24" fmla="*/ 2817906 h 4806267"/>
                    <a:gd name="connsiteX25" fmla="*/ 1261324 w 2271222"/>
                    <a:gd name="connsiteY25" fmla="*/ 1368813 h 4806267"/>
                    <a:gd name="connsiteX26" fmla="*/ 1453791 w 2271222"/>
                    <a:gd name="connsiteY26" fmla="*/ 1176347 h 4806267"/>
                    <a:gd name="connsiteX27" fmla="*/ 1646258 w 2271222"/>
                    <a:gd name="connsiteY27" fmla="*/ 1368813 h 4806267"/>
                    <a:gd name="connsiteX28" fmla="*/ 2271222 w 2271222"/>
                    <a:gd name="connsiteY28" fmla="*/ 4183534 h 4806267"/>
                    <a:gd name="connsiteX29" fmla="*/ 1189558 w 2271222"/>
                    <a:gd name="connsiteY29" fmla="*/ 4806267 h 4806267"/>
                    <a:gd name="connsiteX30" fmla="*/ 791994 w 2271222"/>
                    <a:gd name="connsiteY30" fmla="*/ 4564289 h 4806267"/>
                    <a:gd name="connsiteX31" fmla="*/ 1841910 w 2271222"/>
                    <a:gd name="connsiteY31" fmla="*/ 3940669 h 4806267"/>
                    <a:gd name="connsiteX32" fmla="*/ 1839904 w 2271222"/>
                    <a:gd name="connsiteY32" fmla="*/ 1783647 h 4806267"/>
                    <a:gd name="connsiteX33" fmla="*/ 2032371 w 2271222"/>
                    <a:gd name="connsiteY33" fmla="*/ 1591180 h 4806267"/>
                    <a:gd name="connsiteX34" fmla="*/ 2224838 w 2271222"/>
                    <a:gd name="connsiteY34" fmla="*/ 1783647 h 480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1222" h="4806267">
                      <a:moveTo>
                        <a:pt x="278826" y="512460"/>
                      </a:moveTo>
                      <a:cubicBezTo>
                        <a:pt x="250586" y="541839"/>
                        <a:pt x="211137" y="560444"/>
                        <a:pt x="167174" y="561312"/>
                      </a:cubicBezTo>
                      <a:cubicBezTo>
                        <a:pt x="79248" y="563048"/>
                        <a:pt x="6563" y="493179"/>
                        <a:pt x="4827" y="405253"/>
                      </a:cubicBezTo>
                      <a:lnTo>
                        <a:pt x="31" y="162378"/>
                      </a:lnTo>
                      <a:cubicBezTo>
                        <a:pt x="-1706" y="74452"/>
                        <a:pt x="68164" y="1768"/>
                        <a:pt x="156090" y="31"/>
                      </a:cubicBezTo>
                      <a:cubicBezTo>
                        <a:pt x="244016" y="-1705"/>
                        <a:pt x="316701" y="68165"/>
                        <a:pt x="318437" y="156091"/>
                      </a:cubicBezTo>
                      <a:lnTo>
                        <a:pt x="323233" y="398965"/>
                      </a:lnTo>
                      <a:cubicBezTo>
                        <a:pt x="324101" y="442928"/>
                        <a:pt x="307068" y="483081"/>
                        <a:pt x="278826" y="512460"/>
                      </a:cubicBezTo>
                      <a:close/>
                      <a:moveTo>
                        <a:pt x="1585390" y="1019824"/>
                      </a:moveTo>
                      <a:cubicBezTo>
                        <a:pt x="1524445" y="1083224"/>
                        <a:pt x="1423644" y="1085215"/>
                        <a:pt x="1360243" y="1024270"/>
                      </a:cubicBezTo>
                      <a:cubicBezTo>
                        <a:pt x="1296843" y="963324"/>
                        <a:pt x="1294852" y="862523"/>
                        <a:pt x="1355797" y="799123"/>
                      </a:cubicBezTo>
                      <a:cubicBezTo>
                        <a:pt x="1416742" y="735722"/>
                        <a:pt x="1517544" y="733731"/>
                        <a:pt x="1580944" y="794677"/>
                      </a:cubicBezTo>
                      <a:cubicBezTo>
                        <a:pt x="1644345" y="855622"/>
                        <a:pt x="1646336" y="956423"/>
                        <a:pt x="1585390" y="1019824"/>
                      </a:cubicBezTo>
                      <a:close/>
                      <a:moveTo>
                        <a:pt x="408997" y="2971866"/>
                      </a:moveTo>
                      <a:lnTo>
                        <a:pt x="27236" y="3209028"/>
                      </a:lnTo>
                      <a:cubicBezTo>
                        <a:pt x="26178" y="2425543"/>
                        <a:pt x="25121" y="1642057"/>
                        <a:pt x="24062" y="858572"/>
                      </a:cubicBezTo>
                      <a:cubicBezTo>
                        <a:pt x="24063" y="752275"/>
                        <a:pt x="110233" y="666105"/>
                        <a:pt x="216530" y="666105"/>
                      </a:cubicBezTo>
                      <a:cubicBezTo>
                        <a:pt x="322827" y="666105"/>
                        <a:pt x="408997" y="752275"/>
                        <a:pt x="408997" y="858572"/>
                      </a:cubicBezTo>
                      <a:close/>
                      <a:moveTo>
                        <a:pt x="993243" y="2946094"/>
                      </a:moveTo>
                      <a:cubicBezTo>
                        <a:pt x="817656" y="2951875"/>
                        <a:pt x="779251" y="2990875"/>
                        <a:pt x="672255" y="3013267"/>
                      </a:cubicBezTo>
                      <a:lnTo>
                        <a:pt x="635774" y="1784447"/>
                      </a:lnTo>
                      <a:cubicBezTo>
                        <a:pt x="635774" y="1680560"/>
                        <a:pt x="719991" y="1596343"/>
                        <a:pt x="823877" y="1596344"/>
                      </a:cubicBezTo>
                      <a:cubicBezTo>
                        <a:pt x="927763" y="1596343"/>
                        <a:pt x="1011980" y="1680561"/>
                        <a:pt x="1011980" y="1784447"/>
                      </a:cubicBezTo>
                      <a:close/>
                      <a:moveTo>
                        <a:pt x="1646258" y="2561257"/>
                      </a:moveTo>
                      <a:lnTo>
                        <a:pt x="1272436" y="2817906"/>
                      </a:lnTo>
                      <a:lnTo>
                        <a:pt x="1261324" y="1368813"/>
                      </a:lnTo>
                      <a:cubicBezTo>
                        <a:pt x="1261324" y="1262516"/>
                        <a:pt x="1347494" y="1176346"/>
                        <a:pt x="1453791" y="1176347"/>
                      </a:cubicBezTo>
                      <a:cubicBezTo>
                        <a:pt x="1560088" y="1176346"/>
                        <a:pt x="1646258" y="1262516"/>
                        <a:pt x="1646258" y="1368813"/>
                      </a:cubicBezTo>
                      <a:close/>
                      <a:moveTo>
                        <a:pt x="2271222" y="4183534"/>
                      </a:moveTo>
                      <a:lnTo>
                        <a:pt x="1189558" y="4806267"/>
                      </a:lnTo>
                      <a:lnTo>
                        <a:pt x="791994" y="4564289"/>
                      </a:lnTo>
                      <a:lnTo>
                        <a:pt x="1841910" y="3940669"/>
                      </a:lnTo>
                      <a:cubicBezTo>
                        <a:pt x="1859864" y="3410566"/>
                        <a:pt x="1826917" y="2308834"/>
                        <a:pt x="1839904" y="1783647"/>
                      </a:cubicBezTo>
                      <a:cubicBezTo>
                        <a:pt x="1839904" y="1677350"/>
                        <a:pt x="1926074" y="1591180"/>
                        <a:pt x="2032371" y="1591180"/>
                      </a:cubicBezTo>
                      <a:cubicBezTo>
                        <a:pt x="2138668" y="1591180"/>
                        <a:pt x="2224838" y="1677350"/>
                        <a:pt x="2224838" y="1783647"/>
                      </a:cubicBezTo>
                      <a:close/>
                    </a:path>
                  </a:pathLst>
                </a:custGeom>
                <a:solidFill>
                  <a:srgbClr val="1493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8" name="Freeform: Shape 207">
                <a:extLst>
                  <a:ext uri="{FF2B5EF4-FFF2-40B4-BE49-F238E27FC236}">
                    <a16:creationId xmlns:a16="http://schemas.microsoft.com/office/drawing/2014/main" id="{56F1C27F-73B2-617B-64A7-98858255FC24}"/>
                  </a:ext>
                  <a:ext uri="{C183D7F6-B498-43B3-948B-1728B52AA6E4}">
                    <adec:decorative xmlns:adec="http://schemas.microsoft.com/office/drawing/2017/decorative" val="1"/>
                  </a:ext>
                </a:extLst>
              </p:cNvPr>
              <p:cNvSpPr/>
              <p:nvPr/>
            </p:nvSpPr>
            <p:spPr>
              <a:xfrm rot="4549911">
                <a:off x="-1609683" y="1611274"/>
                <a:ext cx="2537084" cy="1954121"/>
              </a:xfrm>
              <a:custGeom>
                <a:avLst/>
                <a:gdLst>
                  <a:gd name="connsiteX0" fmla="*/ 0 w 3557973"/>
                  <a:gd name="connsiteY0" fmla="*/ 1547088 h 1970346"/>
                  <a:gd name="connsiteX1" fmla="*/ 863987 w 3557973"/>
                  <a:gd name="connsiteY1" fmla="*/ 0 h 1970346"/>
                  <a:gd name="connsiteX2" fmla="*/ 2630049 w 3557973"/>
                  <a:gd name="connsiteY2" fmla="*/ 0 h 1970346"/>
                  <a:gd name="connsiteX3" fmla="*/ 3557973 w 3557973"/>
                  <a:gd name="connsiteY3" fmla="*/ 1534273 h 1970346"/>
                  <a:gd name="connsiteX4" fmla="*/ 3298571 w 3557973"/>
                  <a:gd name="connsiteY4" fmla="*/ 1970346 h 1970346"/>
                  <a:gd name="connsiteX5" fmla="*/ 2418104 w 3557973"/>
                  <a:gd name="connsiteY5" fmla="*/ 529533 h 1970346"/>
                  <a:gd name="connsiteX6" fmla="*/ 928098 w 3557973"/>
                  <a:gd name="connsiteY6" fmla="*/ 482068 h 1970346"/>
                  <a:gd name="connsiteX7" fmla="*/ 253089 w 3557973"/>
                  <a:gd name="connsiteY7" fmla="*/ 1969421 h 1970346"/>
                  <a:gd name="connsiteX0" fmla="*/ 0 w 3612173"/>
                  <a:gd name="connsiteY0" fmla="*/ 1547088 h 1970346"/>
                  <a:gd name="connsiteX1" fmla="*/ 863987 w 3612173"/>
                  <a:gd name="connsiteY1" fmla="*/ 0 h 1970346"/>
                  <a:gd name="connsiteX2" fmla="*/ 2630049 w 3612173"/>
                  <a:gd name="connsiteY2" fmla="*/ 0 h 1970346"/>
                  <a:gd name="connsiteX3" fmla="*/ 3612173 w 3612173"/>
                  <a:gd name="connsiteY3" fmla="*/ 1515056 h 1970346"/>
                  <a:gd name="connsiteX4" fmla="*/ 3298571 w 3612173"/>
                  <a:gd name="connsiteY4" fmla="*/ 1970346 h 1970346"/>
                  <a:gd name="connsiteX5" fmla="*/ 2418104 w 3612173"/>
                  <a:gd name="connsiteY5" fmla="*/ 529533 h 1970346"/>
                  <a:gd name="connsiteX6" fmla="*/ 928098 w 3612173"/>
                  <a:gd name="connsiteY6" fmla="*/ 482068 h 1970346"/>
                  <a:gd name="connsiteX7" fmla="*/ 253089 w 3612173"/>
                  <a:gd name="connsiteY7" fmla="*/ 1969421 h 1970346"/>
                  <a:gd name="connsiteX8" fmla="*/ 0 w 3612173"/>
                  <a:gd name="connsiteY8" fmla="*/ 1547088 h 1970346"/>
                  <a:gd name="connsiteX0" fmla="*/ 0 w 3612173"/>
                  <a:gd name="connsiteY0" fmla="*/ 1547088 h 1970346"/>
                  <a:gd name="connsiteX1" fmla="*/ 863987 w 3612173"/>
                  <a:gd name="connsiteY1" fmla="*/ 0 h 1970346"/>
                  <a:gd name="connsiteX2" fmla="*/ 2630049 w 3612173"/>
                  <a:gd name="connsiteY2" fmla="*/ 0 h 1970346"/>
                  <a:gd name="connsiteX3" fmla="*/ 3612173 w 3612173"/>
                  <a:gd name="connsiteY3" fmla="*/ 1515056 h 1970346"/>
                  <a:gd name="connsiteX4" fmla="*/ 3298571 w 3612173"/>
                  <a:gd name="connsiteY4" fmla="*/ 1970346 h 1970346"/>
                  <a:gd name="connsiteX5" fmla="*/ 2418104 w 3612173"/>
                  <a:gd name="connsiteY5" fmla="*/ 529533 h 1970346"/>
                  <a:gd name="connsiteX6" fmla="*/ 928098 w 3612173"/>
                  <a:gd name="connsiteY6" fmla="*/ 482068 h 1970346"/>
                  <a:gd name="connsiteX7" fmla="*/ 0 w 3612173"/>
                  <a:gd name="connsiteY7" fmla="*/ 1547088 h 1970346"/>
                  <a:gd name="connsiteX0" fmla="*/ 64111 w 2748186"/>
                  <a:gd name="connsiteY0" fmla="*/ 482068 h 1970346"/>
                  <a:gd name="connsiteX1" fmla="*/ 0 w 2748186"/>
                  <a:gd name="connsiteY1" fmla="*/ 0 h 1970346"/>
                  <a:gd name="connsiteX2" fmla="*/ 1766062 w 2748186"/>
                  <a:gd name="connsiteY2" fmla="*/ 0 h 1970346"/>
                  <a:gd name="connsiteX3" fmla="*/ 2748186 w 2748186"/>
                  <a:gd name="connsiteY3" fmla="*/ 1515056 h 1970346"/>
                  <a:gd name="connsiteX4" fmla="*/ 2434584 w 2748186"/>
                  <a:gd name="connsiteY4" fmla="*/ 1970346 h 1970346"/>
                  <a:gd name="connsiteX5" fmla="*/ 1554117 w 2748186"/>
                  <a:gd name="connsiteY5" fmla="*/ 529533 h 1970346"/>
                  <a:gd name="connsiteX6" fmla="*/ 64111 w 2748186"/>
                  <a:gd name="connsiteY6" fmla="*/ 482068 h 1970346"/>
                  <a:gd name="connsiteX0" fmla="*/ 0 w 2684075"/>
                  <a:gd name="connsiteY0" fmla="*/ 496276 h 1984554"/>
                  <a:gd name="connsiteX1" fmla="*/ 332428 w 2684075"/>
                  <a:gd name="connsiteY1" fmla="*/ 0 h 1984554"/>
                  <a:gd name="connsiteX2" fmla="*/ 1701951 w 2684075"/>
                  <a:gd name="connsiteY2" fmla="*/ 14208 h 1984554"/>
                  <a:gd name="connsiteX3" fmla="*/ 2684075 w 2684075"/>
                  <a:gd name="connsiteY3" fmla="*/ 1529264 h 1984554"/>
                  <a:gd name="connsiteX4" fmla="*/ 2370473 w 2684075"/>
                  <a:gd name="connsiteY4" fmla="*/ 1984554 h 1984554"/>
                  <a:gd name="connsiteX5" fmla="*/ 1490006 w 2684075"/>
                  <a:gd name="connsiteY5" fmla="*/ 543741 h 1984554"/>
                  <a:gd name="connsiteX6" fmla="*/ 0 w 2684075"/>
                  <a:gd name="connsiteY6" fmla="*/ 496276 h 1984554"/>
                  <a:gd name="connsiteX0" fmla="*/ 0 w 2684075"/>
                  <a:gd name="connsiteY0" fmla="*/ 496276 h 1991852"/>
                  <a:gd name="connsiteX1" fmla="*/ 332428 w 2684075"/>
                  <a:gd name="connsiteY1" fmla="*/ 0 h 1991852"/>
                  <a:gd name="connsiteX2" fmla="*/ 1701951 w 2684075"/>
                  <a:gd name="connsiteY2" fmla="*/ 14208 h 1991852"/>
                  <a:gd name="connsiteX3" fmla="*/ 2684075 w 2684075"/>
                  <a:gd name="connsiteY3" fmla="*/ 1529264 h 1991852"/>
                  <a:gd name="connsiteX4" fmla="*/ 2355287 w 2684075"/>
                  <a:gd name="connsiteY4" fmla="*/ 1991852 h 1991852"/>
                  <a:gd name="connsiteX5" fmla="*/ 1490006 w 2684075"/>
                  <a:gd name="connsiteY5" fmla="*/ 543741 h 1991852"/>
                  <a:gd name="connsiteX6" fmla="*/ 0 w 2684075"/>
                  <a:gd name="connsiteY6" fmla="*/ 496276 h 1991852"/>
                  <a:gd name="connsiteX0" fmla="*/ 0 w 2599377"/>
                  <a:gd name="connsiteY0" fmla="*/ 513233 h 1991852"/>
                  <a:gd name="connsiteX1" fmla="*/ 247730 w 2599377"/>
                  <a:gd name="connsiteY1" fmla="*/ 0 h 1991852"/>
                  <a:gd name="connsiteX2" fmla="*/ 1617253 w 2599377"/>
                  <a:gd name="connsiteY2" fmla="*/ 14208 h 1991852"/>
                  <a:gd name="connsiteX3" fmla="*/ 2599377 w 2599377"/>
                  <a:gd name="connsiteY3" fmla="*/ 1529264 h 1991852"/>
                  <a:gd name="connsiteX4" fmla="*/ 2270589 w 2599377"/>
                  <a:gd name="connsiteY4" fmla="*/ 1991852 h 1991852"/>
                  <a:gd name="connsiteX5" fmla="*/ 1405308 w 2599377"/>
                  <a:gd name="connsiteY5" fmla="*/ 543741 h 1991852"/>
                  <a:gd name="connsiteX6" fmla="*/ 0 w 2599377"/>
                  <a:gd name="connsiteY6" fmla="*/ 513233 h 1991852"/>
                  <a:gd name="connsiteX0" fmla="*/ 0 w 2599377"/>
                  <a:gd name="connsiteY0" fmla="*/ 519879 h 1998498"/>
                  <a:gd name="connsiteX1" fmla="*/ 318362 w 2599377"/>
                  <a:gd name="connsiteY1" fmla="*/ 0 h 1998498"/>
                  <a:gd name="connsiteX2" fmla="*/ 1617253 w 2599377"/>
                  <a:gd name="connsiteY2" fmla="*/ 20854 h 1998498"/>
                  <a:gd name="connsiteX3" fmla="*/ 2599377 w 2599377"/>
                  <a:gd name="connsiteY3" fmla="*/ 1535910 h 1998498"/>
                  <a:gd name="connsiteX4" fmla="*/ 2270589 w 2599377"/>
                  <a:gd name="connsiteY4" fmla="*/ 1998498 h 1998498"/>
                  <a:gd name="connsiteX5" fmla="*/ 1405308 w 2599377"/>
                  <a:gd name="connsiteY5" fmla="*/ 550387 h 1998498"/>
                  <a:gd name="connsiteX6" fmla="*/ 0 w 2599377"/>
                  <a:gd name="connsiteY6" fmla="*/ 519879 h 1998498"/>
                  <a:gd name="connsiteX0" fmla="*/ 0 w 2591013"/>
                  <a:gd name="connsiteY0" fmla="*/ 521994 h 1998498"/>
                  <a:gd name="connsiteX1" fmla="*/ 309998 w 2591013"/>
                  <a:gd name="connsiteY1" fmla="*/ 0 h 1998498"/>
                  <a:gd name="connsiteX2" fmla="*/ 1608889 w 2591013"/>
                  <a:gd name="connsiteY2" fmla="*/ 20854 h 1998498"/>
                  <a:gd name="connsiteX3" fmla="*/ 2591013 w 2591013"/>
                  <a:gd name="connsiteY3" fmla="*/ 1535910 h 1998498"/>
                  <a:gd name="connsiteX4" fmla="*/ 2262225 w 2591013"/>
                  <a:gd name="connsiteY4" fmla="*/ 1998498 h 1998498"/>
                  <a:gd name="connsiteX5" fmla="*/ 1396944 w 2591013"/>
                  <a:gd name="connsiteY5" fmla="*/ 550387 h 1998498"/>
                  <a:gd name="connsiteX6" fmla="*/ 0 w 2591013"/>
                  <a:gd name="connsiteY6" fmla="*/ 521994 h 199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13" h="1998498">
                    <a:moveTo>
                      <a:pt x="0" y="521994"/>
                    </a:moveTo>
                    <a:lnTo>
                      <a:pt x="309998" y="0"/>
                    </a:lnTo>
                    <a:lnTo>
                      <a:pt x="1608889" y="20854"/>
                    </a:lnTo>
                    <a:lnTo>
                      <a:pt x="2591013" y="1535910"/>
                    </a:lnTo>
                    <a:lnTo>
                      <a:pt x="2262225" y="1998498"/>
                    </a:lnTo>
                    <a:lnTo>
                      <a:pt x="1396944" y="550387"/>
                    </a:lnTo>
                    <a:lnTo>
                      <a:pt x="0" y="521994"/>
                    </a:lnTo>
                    <a:close/>
                  </a:path>
                </a:pathLst>
              </a:custGeom>
              <a:solidFill>
                <a:srgbClr val="0D7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3" name="Graphic 212">
              <a:extLst>
                <a:ext uri="{FF2B5EF4-FFF2-40B4-BE49-F238E27FC236}">
                  <a16:creationId xmlns:a16="http://schemas.microsoft.com/office/drawing/2014/main" id="{6D880761-58D8-4873-3D59-575B14CEC8D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0559" y="2409830"/>
              <a:ext cx="450378" cy="450378"/>
            </a:xfrm>
            <a:prstGeom prst="rect">
              <a:avLst/>
            </a:prstGeom>
          </p:spPr>
        </p:pic>
        <p:cxnSp>
          <p:nvCxnSpPr>
            <p:cNvPr id="215" name="Straight Arrow Connector 214">
              <a:extLst>
                <a:ext uri="{FF2B5EF4-FFF2-40B4-BE49-F238E27FC236}">
                  <a16:creationId xmlns:a16="http://schemas.microsoft.com/office/drawing/2014/main" id="{89A89CE9-D6CC-8142-77C4-DB55EA89769E}"/>
                </a:ext>
              </a:extLst>
            </p:cNvPr>
            <p:cNvCxnSpPr>
              <a:cxnSpLocks/>
            </p:cNvCxnSpPr>
            <p:nvPr/>
          </p:nvCxnSpPr>
          <p:spPr>
            <a:xfrm>
              <a:off x="5343535" y="2635019"/>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35976273-E63B-885C-DF2C-3F30D1052B38}"/>
                </a:ext>
              </a:extLst>
            </p:cNvPr>
            <p:cNvCxnSpPr>
              <a:cxnSpLocks/>
            </p:cNvCxnSpPr>
            <p:nvPr/>
          </p:nvCxnSpPr>
          <p:spPr>
            <a:xfrm>
              <a:off x="6282897" y="2635019"/>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F4AFC713-B915-B444-9BA9-1F810038C1B6}"/>
                </a:ext>
              </a:extLst>
            </p:cNvPr>
            <p:cNvCxnSpPr>
              <a:cxnSpLocks/>
            </p:cNvCxnSpPr>
            <p:nvPr/>
          </p:nvCxnSpPr>
          <p:spPr>
            <a:xfrm>
              <a:off x="7347785" y="2635019"/>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1" name="Plus Sign 220">
              <a:extLst>
                <a:ext uri="{FF2B5EF4-FFF2-40B4-BE49-F238E27FC236}">
                  <a16:creationId xmlns:a16="http://schemas.microsoft.com/office/drawing/2014/main" id="{C53A0E85-6207-81F7-4814-7F9DD3EE0B34}"/>
                </a:ext>
              </a:extLst>
            </p:cNvPr>
            <p:cNvSpPr/>
            <p:nvPr/>
          </p:nvSpPr>
          <p:spPr>
            <a:xfrm>
              <a:off x="4474243" y="2508819"/>
              <a:ext cx="208194" cy="23146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3" name="Connector: Elbow 222">
              <a:extLst>
                <a:ext uri="{FF2B5EF4-FFF2-40B4-BE49-F238E27FC236}">
                  <a16:creationId xmlns:a16="http://schemas.microsoft.com/office/drawing/2014/main" id="{D8287E49-0E73-60A8-412B-B2F21F635C48}"/>
                </a:ext>
              </a:extLst>
            </p:cNvPr>
            <p:cNvCxnSpPr>
              <a:cxnSpLocks/>
            </p:cNvCxnSpPr>
            <p:nvPr/>
          </p:nvCxnSpPr>
          <p:spPr>
            <a:xfrm rot="10800000">
              <a:off x="4050486" y="2805031"/>
              <a:ext cx="4053561" cy="302436"/>
            </a:xfrm>
            <a:prstGeom prst="bentConnector3">
              <a:avLst>
                <a:gd name="adj1" fmla="val 1000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9A82D9B0-8B91-F122-5E98-2DBC6F1C51D2}"/>
                </a:ext>
              </a:extLst>
            </p:cNvPr>
            <p:cNvCxnSpPr>
              <a:cxnSpLocks/>
            </p:cNvCxnSpPr>
            <p:nvPr/>
          </p:nvCxnSpPr>
          <p:spPr>
            <a:xfrm flipV="1">
              <a:off x="8104047" y="2860208"/>
              <a:ext cx="0" cy="24726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ounded Rectangle 35">
              <a:extLst>
                <a:ext uri="{FF2B5EF4-FFF2-40B4-BE49-F238E27FC236}">
                  <a16:creationId xmlns:a16="http://schemas.microsoft.com/office/drawing/2014/main" id="{71D5EE98-5E44-7B13-795A-3EA3CC827056}"/>
                </a:ext>
                <a:ext uri="{C183D7F6-B498-43B3-948B-1728B52AA6E4}">
                  <adec:decorative xmlns:adec="http://schemas.microsoft.com/office/drawing/2017/decorative" val="1"/>
                </a:ext>
              </a:extLst>
            </p:cNvPr>
            <p:cNvSpPr/>
            <p:nvPr/>
          </p:nvSpPr>
          <p:spPr bwMode="auto">
            <a:xfrm>
              <a:off x="3404577" y="2050250"/>
              <a:ext cx="5382847" cy="1694809"/>
            </a:xfrm>
            <a:prstGeom prst="roundRect">
              <a:avLst>
                <a:gd name="adj" fmla="val 6490"/>
              </a:avLst>
            </a:prstGeom>
            <a:noFill/>
            <a:ln w="25400" cap="rnd" cmpd="sng" algn="ctr">
              <a:gradFill>
                <a:gsLst>
                  <a:gs pos="15000">
                    <a:srgbClr val="50E6FF"/>
                  </a:gs>
                  <a:gs pos="85000">
                    <a:schemeClr val="accent1">
                      <a:alpha val="50000"/>
                    </a:schemeClr>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259" name="Group 258">
            <a:extLst>
              <a:ext uri="{FF2B5EF4-FFF2-40B4-BE49-F238E27FC236}">
                <a16:creationId xmlns:a16="http://schemas.microsoft.com/office/drawing/2014/main" id="{FCA445E2-BB75-0F2A-7A1A-200429986B9A}"/>
              </a:ext>
              <a:ext uri="{C183D7F6-B498-43B3-948B-1728B52AA6E4}">
                <adec:decorative xmlns:adec="http://schemas.microsoft.com/office/drawing/2017/decorative" val="1"/>
              </a:ext>
            </a:extLst>
          </p:cNvPr>
          <p:cNvGrpSpPr/>
          <p:nvPr/>
        </p:nvGrpSpPr>
        <p:grpSpPr>
          <a:xfrm>
            <a:off x="657084" y="3984745"/>
            <a:ext cx="10877833" cy="2395771"/>
            <a:chOff x="655938" y="3920101"/>
            <a:chExt cx="10877833" cy="2395771"/>
          </a:xfrm>
        </p:grpSpPr>
        <p:grpSp>
          <p:nvGrpSpPr>
            <p:cNvPr id="257" name="Group 256">
              <a:extLst>
                <a:ext uri="{FF2B5EF4-FFF2-40B4-BE49-F238E27FC236}">
                  <a16:creationId xmlns:a16="http://schemas.microsoft.com/office/drawing/2014/main" id="{76D976D5-1711-DF0D-A369-3685111E59F8}"/>
                </a:ext>
              </a:extLst>
            </p:cNvPr>
            <p:cNvGrpSpPr/>
            <p:nvPr/>
          </p:nvGrpSpPr>
          <p:grpSpPr>
            <a:xfrm>
              <a:off x="5352206" y="3920101"/>
              <a:ext cx="1487588" cy="1779729"/>
              <a:chOff x="5365084" y="3939556"/>
              <a:chExt cx="1487588" cy="1779729"/>
            </a:xfrm>
          </p:grpSpPr>
          <p:sp>
            <p:nvSpPr>
              <p:cNvPr id="258" name="TextBox 257">
                <a:extLst>
                  <a:ext uri="{FF2B5EF4-FFF2-40B4-BE49-F238E27FC236}">
                    <a16:creationId xmlns:a16="http://schemas.microsoft.com/office/drawing/2014/main" id="{D76934F9-B464-6148-E964-D52D43914A25}"/>
                  </a:ext>
                  <a:ext uri="{C183D7F6-B498-43B3-948B-1728B52AA6E4}">
                    <adec:decorative xmlns:adec="http://schemas.microsoft.com/office/drawing/2017/decorative" val="1"/>
                  </a:ext>
                </a:extLst>
              </p:cNvPr>
              <p:cNvSpPr txBox="1"/>
              <p:nvPr/>
            </p:nvSpPr>
            <p:spPr>
              <a:xfrm>
                <a:off x="5365084" y="5565397"/>
                <a:ext cx="1487588"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Kubernetes Service</a:t>
                </a:r>
              </a:p>
            </p:txBody>
          </p:sp>
          <p:cxnSp>
            <p:nvCxnSpPr>
              <p:cNvPr id="291" name="Straight Arrow Connector 290">
                <a:extLst>
                  <a:ext uri="{FF2B5EF4-FFF2-40B4-BE49-F238E27FC236}">
                    <a16:creationId xmlns:a16="http://schemas.microsoft.com/office/drawing/2014/main" id="{D5F1AD76-D485-7268-40CA-2F66089A0489}"/>
                  </a:ext>
                </a:extLst>
              </p:cNvPr>
              <p:cNvCxnSpPr>
                <a:cxnSpLocks/>
              </p:cNvCxnSpPr>
              <p:nvPr/>
            </p:nvCxnSpPr>
            <p:spPr>
              <a:xfrm>
                <a:off x="6108878" y="3939556"/>
                <a:ext cx="0" cy="998826"/>
              </a:xfrm>
              <a:prstGeom prst="straightConnector1">
                <a:avLst/>
              </a:prstGeom>
              <a:ln>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F8A16E2-65CC-0EC8-1974-8826841617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661" y1="25862" x2="29661" y2="25862"/>
                            <a14:foregroundMark x1="61017" y1="28448" x2="61017" y2="28448"/>
                            <a14:foregroundMark x1="82203" y1="61207" x2="82203" y2="61207"/>
                            <a14:foregroundMark x1="61864" y1="89655" x2="61864" y2="89655"/>
                            <a14:foregroundMark x1="33898" y1="88793" x2="33898" y2="88793"/>
                            <a14:foregroundMark x1="38136" y1="26724" x2="38136" y2="26724"/>
                          </a14:backgroundRemoval>
                        </a14:imgEffect>
                      </a14:imgLayer>
                    </a14:imgProps>
                  </a:ext>
                </a:extLst>
              </a:blip>
              <a:stretch>
                <a:fillRect/>
              </a:stretch>
            </p:blipFill>
            <p:spPr>
              <a:xfrm>
                <a:off x="5844706" y="4969887"/>
                <a:ext cx="528344" cy="519389"/>
              </a:xfrm>
              <a:prstGeom prst="rect">
                <a:avLst/>
              </a:prstGeom>
            </p:spPr>
          </p:pic>
        </p:grpSp>
        <p:sp useBgFill="1">
          <p:nvSpPr>
            <p:cNvPr id="276" name="Title 1">
              <a:extLst>
                <a:ext uri="{FF2B5EF4-FFF2-40B4-BE49-F238E27FC236}">
                  <a16:creationId xmlns:a16="http://schemas.microsoft.com/office/drawing/2014/main" id="{38BD93F1-B515-4F80-46AB-08CA3B6DA576}"/>
                </a:ext>
              </a:extLst>
            </p:cNvPr>
            <p:cNvSpPr txBox="1">
              <a:spLocks/>
            </p:cNvSpPr>
            <p:nvPr/>
          </p:nvSpPr>
          <p:spPr>
            <a:xfrm>
              <a:off x="5061903" y="4110235"/>
              <a:ext cx="2068195" cy="246221"/>
            </a:xfrm>
            <a:prstGeom prst="rect">
              <a:avLst/>
            </a:prstGeom>
          </p:spPr>
          <p:txBody>
            <a:bodyPr wrap="none" lIns="91440" tIns="45720" rIns="91440" bIns="45720"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ML Kubernetes Extension </a:t>
              </a:r>
            </a:p>
          </p:txBody>
        </p:sp>
        <p:cxnSp>
          <p:nvCxnSpPr>
            <p:cNvPr id="282" name="Connector: Elbow 281">
              <a:extLst>
                <a:ext uri="{FF2B5EF4-FFF2-40B4-BE49-F238E27FC236}">
                  <a16:creationId xmlns:a16="http://schemas.microsoft.com/office/drawing/2014/main" id="{7DE2D476-73A6-BAA4-2E46-CCF07EE28F7D}"/>
                </a:ext>
              </a:extLst>
            </p:cNvPr>
            <p:cNvCxnSpPr>
              <a:cxnSpLocks/>
              <a:stCxn id="219" idx="0"/>
              <a:endCxn id="276" idx="1"/>
            </p:cNvCxnSpPr>
            <p:nvPr/>
          </p:nvCxnSpPr>
          <p:spPr>
            <a:xfrm rot="5400000" flipH="1" flipV="1">
              <a:off x="3657855" y="3148386"/>
              <a:ext cx="319088" cy="2489008"/>
            </a:xfrm>
            <a:prstGeom prst="bentConnector2">
              <a:avLst/>
            </a:prstGeom>
            <a:ln>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89" name="Connector: Elbow 288">
              <a:extLst>
                <a:ext uri="{FF2B5EF4-FFF2-40B4-BE49-F238E27FC236}">
                  <a16:creationId xmlns:a16="http://schemas.microsoft.com/office/drawing/2014/main" id="{AF5B0BE1-7E11-4E61-472C-5A6130C0EEB2}"/>
                </a:ext>
              </a:extLst>
            </p:cNvPr>
            <p:cNvCxnSpPr>
              <a:cxnSpLocks/>
              <a:stCxn id="212" idx="0"/>
              <a:endCxn id="276" idx="3"/>
            </p:cNvCxnSpPr>
            <p:nvPr/>
          </p:nvCxnSpPr>
          <p:spPr>
            <a:xfrm rot="16200000" flipV="1">
              <a:off x="8213912" y="3149532"/>
              <a:ext cx="319088" cy="2486716"/>
            </a:xfrm>
            <a:prstGeom prst="bentConnector2">
              <a:avLst/>
            </a:prstGeom>
            <a:ln>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34925CA1-8A94-750C-ABE1-30E5F9CF55BA}"/>
                </a:ext>
              </a:extLst>
            </p:cNvPr>
            <p:cNvGrpSpPr/>
            <p:nvPr/>
          </p:nvGrpSpPr>
          <p:grpSpPr>
            <a:xfrm>
              <a:off x="7699857" y="4552434"/>
              <a:ext cx="3833914" cy="1763438"/>
              <a:chOff x="7699857" y="4296863"/>
              <a:chExt cx="3833914" cy="1763438"/>
            </a:xfrm>
          </p:grpSpPr>
          <p:sp>
            <p:nvSpPr>
              <p:cNvPr id="274" name="TextBox 273">
                <a:extLst>
                  <a:ext uri="{FF2B5EF4-FFF2-40B4-BE49-F238E27FC236}">
                    <a16:creationId xmlns:a16="http://schemas.microsoft.com/office/drawing/2014/main" id="{A20E3119-CAFE-3FE2-FDA9-CF161E8A218A}"/>
                  </a:ext>
                  <a:ext uri="{C183D7F6-B498-43B3-948B-1728B52AA6E4}">
                    <adec:decorative xmlns:adec="http://schemas.microsoft.com/office/drawing/2017/decorative" val="1"/>
                  </a:ext>
                </a:extLst>
              </p:cNvPr>
              <p:cNvSpPr txBox="1"/>
              <p:nvPr/>
            </p:nvSpPr>
            <p:spPr>
              <a:xfrm>
                <a:off x="9275375" y="5906413"/>
                <a:ext cx="682879"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Multi-cloud</a:t>
                </a:r>
              </a:p>
            </p:txBody>
          </p:sp>
          <p:grpSp>
            <p:nvGrpSpPr>
              <p:cNvPr id="217" name="Group 216">
                <a:extLst>
                  <a:ext uri="{FF2B5EF4-FFF2-40B4-BE49-F238E27FC236}">
                    <a16:creationId xmlns:a16="http://schemas.microsoft.com/office/drawing/2014/main" id="{6DCBB378-8ADB-5560-6391-157B3B404788}"/>
                  </a:ext>
                </a:extLst>
              </p:cNvPr>
              <p:cNvGrpSpPr/>
              <p:nvPr/>
            </p:nvGrpSpPr>
            <p:grpSpPr>
              <a:xfrm>
                <a:off x="8056890" y="4562429"/>
                <a:ext cx="3119849" cy="985845"/>
                <a:chOff x="8082470" y="4581018"/>
                <a:chExt cx="3119849" cy="985845"/>
              </a:xfrm>
            </p:grpSpPr>
            <p:pic>
              <p:nvPicPr>
                <p:cNvPr id="264" name="Picture 263">
                  <a:extLst>
                    <a:ext uri="{FF2B5EF4-FFF2-40B4-BE49-F238E27FC236}">
                      <a16:creationId xmlns:a16="http://schemas.microsoft.com/office/drawing/2014/main" id="{7D3165A3-545B-A7F1-A35E-B6C938D6EF00}"/>
                    </a:ext>
                  </a:extLst>
                </p:cNvPr>
                <p:cNvPicPr>
                  <a:picLocks noChangeAspect="1"/>
                </p:cNvPicPr>
                <p:nvPr/>
              </p:nvPicPr>
              <p:blipFill>
                <a:blip r:embed="rId7"/>
                <a:stretch>
                  <a:fillRect/>
                </a:stretch>
              </p:blipFill>
              <p:spPr>
                <a:xfrm>
                  <a:off x="8973235" y="4581018"/>
                  <a:ext cx="1252547" cy="985845"/>
                </a:xfrm>
                <a:prstGeom prst="rect">
                  <a:avLst/>
                </a:prstGeom>
              </p:spPr>
            </p:pic>
            <p:grpSp>
              <p:nvGrpSpPr>
                <p:cNvPr id="214" name="Group 213">
                  <a:extLst>
                    <a:ext uri="{FF2B5EF4-FFF2-40B4-BE49-F238E27FC236}">
                      <a16:creationId xmlns:a16="http://schemas.microsoft.com/office/drawing/2014/main" id="{F40BEB24-ECA6-BF25-E1E9-37AA7061E69B}"/>
                    </a:ext>
                  </a:extLst>
                </p:cNvPr>
                <p:cNvGrpSpPr/>
                <p:nvPr/>
              </p:nvGrpSpPr>
              <p:grpSpPr>
                <a:xfrm>
                  <a:off x="10540279" y="4680451"/>
                  <a:ext cx="662040" cy="786978"/>
                  <a:chOff x="10540279" y="4807688"/>
                  <a:chExt cx="662040" cy="786978"/>
                </a:xfrm>
              </p:grpSpPr>
              <p:pic>
                <p:nvPicPr>
                  <p:cNvPr id="266" name="Picture 265">
                    <a:extLst>
                      <a:ext uri="{FF2B5EF4-FFF2-40B4-BE49-F238E27FC236}">
                        <a16:creationId xmlns:a16="http://schemas.microsoft.com/office/drawing/2014/main" id="{C96B916C-A096-BA93-C216-2FF66560BC46}"/>
                      </a:ext>
                    </a:extLst>
                  </p:cNvPr>
                  <p:cNvPicPr>
                    <a:picLocks noChangeAspect="1"/>
                  </p:cNvPicPr>
                  <p:nvPr/>
                </p:nvPicPr>
                <p:blipFill rotWithShape="1">
                  <a:blip r:embed="rId8"/>
                  <a:srcRect l="68546" t="26822" r="6051" b="26693"/>
                  <a:stretch/>
                </p:blipFill>
                <p:spPr>
                  <a:xfrm>
                    <a:off x="10623887" y="4807688"/>
                    <a:ext cx="494824" cy="456051"/>
                  </a:xfrm>
                  <a:prstGeom prst="rect">
                    <a:avLst/>
                  </a:prstGeom>
                </p:spPr>
              </p:pic>
              <p:sp>
                <p:nvSpPr>
                  <p:cNvPr id="268" name="TextBox 267">
                    <a:extLst>
                      <a:ext uri="{FF2B5EF4-FFF2-40B4-BE49-F238E27FC236}">
                        <a16:creationId xmlns:a16="http://schemas.microsoft.com/office/drawing/2014/main" id="{9E1F0199-4FAD-F96D-029A-B33241CC0EFB}"/>
                      </a:ext>
                      <a:ext uri="{C183D7F6-B498-43B3-948B-1728B52AA6E4}">
                        <adec:decorative xmlns:adec="http://schemas.microsoft.com/office/drawing/2017/decorative" val="1"/>
                      </a:ext>
                    </a:extLst>
                  </p:cNvPr>
                  <p:cNvSpPr txBox="1"/>
                  <p:nvPr/>
                </p:nvSpPr>
                <p:spPr>
                  <a:xfrm>
                    <a:off x="10540279" y="5286889"/>
                    <a:ext cx="662040" cy="307777"/>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Kubernetes</a:t>
                    </a:r>
                    <a:b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b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Cluster</a:t>
                    </a:r>
                  </a:p>
                </p:txBody>
              </p:sp>
            </p:grpSp>
            <p:grpSp>
              <p:nvGrpSpPr>
                <p:cNvPr id="216" name="Group 215">
                  <a:extLst>
                    <a:ext uri="{FF2B5EF4-FFF2-40B4-BE49-F238E27FC236}">
                      <a16:creationId xmlns:a16="http://schemas.microsoft.com/office/drawing/2014/main" id="{0E1AB886-50DB-8CCC-56F0-2AA84C3191BB}"/>
                    </a:ext>
                  </a:extLst>
                </p:cNvPr>
                <p:cNvGrpSpPr/>
                <p:nvPr/>
              </p:nvGrpSpPr>
              <p:grpSpPr>
                <a:xfrm>
                  <a:off x="8082470" y="4712331"/>
                  <a:ext cx="576267" cy="723219"/>
                  <a:chOff x="8082470" y="4681990"/>
                  <a:chExt cx="576267" cy="723219"/>
                </a:xfrm>
              </p:grpSpPr>
              <p:sp>
                <p:nvSpPr>
                  <p:cNvPr id="262" name="TextBox 261">
                    <a:extLst>
                      <a:ext uri="{FF2B5EF4-FFF2-40B4-BE49-F238E27FC236}">
                        <a16:creationId xmlns:a16="http://schemas.microsoft.com/office/drawing/2014/main" id="{148E462F-4E18-99B9-78FB-E8D495D089DA}"/>
                      </a:ext>
                      <a:ext uri="{C183D7F6-B498-43B3-948B-1728B52AA6E4}">
                        <adec:decorative xmlns:adec="http://schemas.microsoft.com/office/drawing/2017/decorative" val="1"/>
                      </a:ext>
                    </a:extLst>
                  </p:cNvPr>
                  <p:cNvSpPr txBox="1"/>
                  <p:nvPr/>
                </p:nvSpPr>
                <p:spPr>
                  <a:xfrm>
                    <a:off x="8086070" y="5251321"/>
                    <a:ext cx="569067"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Arc</a:t>
                    </a:r>
                  </a:p>
                </p:txBody>
              </p:sp>
              <p:pic>
                <p:nvPicPr>
                  <p:cNvPr id="23" name="Picture 22">
                    <a:extLst>
                      <a:ext uri="{FF2B5EF4-FFF2-40B4-BE49-F238E27FC236}">
                        <a16:creationId xmlns:a16="http://schemas.microsoft.com/office/drawing/2014/main" id="{E2E162CA-CB11-D9E8-60ED-1F4093118F8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3471" y1="50442" x2="83471" y2="50442"/>
                              </a14:backgroundRemoval>
                            </a14:imgEffect>
                          </a14:imgLayer>
                        </a14:imgProps>
                      </a:ext>
                    </a:extLst>
                  </a:blip>
                  <a:stretch>
                    <a:fillRect/>
                  </a:stretch>
                </p:blipFill>
                <p:spPr>
                  <a:xfrm>
                    <a:off x="8082470" y="4681990"/>
                    <a:ext cx="576267" cy="538166"/>
                  </a:xfrm>
                  <a:prstGeom prst="rect">
                    <a:avLst/>
                  </a:prstGeom>
                </p:spPr>
              </p:pic>
            </p:grpSp>
            <p:cxnSp>
              <p:nvCxnSpPr>
                <p:cNvPr id="249" name="Straight Arrow Connector 248">
                  <a:extLst>
                    <a:ext uri="{FF2B5EF4-FFF2-40B4-BE49-F238E27FC236}">
                      <a16:creationId xmlns:a16="http://schemas.microsoft.com/office/drawing/2014/main" id="{6F0B340E-142C-5A99-ADBC-CD8E2D1B30F9}"/>
                    </a:ext>
                  </a:extLst>
                </p:cNvPr>
                <p:cNvCxnSpPr>
                  <a:cxnSpLocks/>
                </p:cNvCxnSpPr>
                <p:nvPr/>
              </p:nvCxnSpPr>
              <p:spPr>
                <a:xfrm>
                  <a:off x="8865810" y="5073940"/>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C115CC2D-345E-BD33-CE4D-0478C304A13A}"/>
                    </a:ext>
                  </a:extLst>
                </p:cNvPr>
                <p:cNvCxnSpPr>
                  <a:cxnSpLocks/>
                </p:cNvCxnSpPr>
                <p:nvPr/>
              </p:nvCxnSpPr>
              <p:spPr>
                <a:xfrm>
                  <a:off x="10025028" y="5073940"/>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2" name="Rounded Rectangle 35">
                <a:extLst>
                  <a:ext uri="{FF2B5EF4-FFF2-40B4-BE49-F238E27FC236}">
                    <a16:creationId xmlns:a16="http://schemas.microsoft.com/office/drawing/2014/main" id="{40BA71D1-D6BF-D571-E52C-AAF389921B93}"/>
                  </a:ext>
                  <a:ext uri="{C183D7F6-B498-43B3-948B-1728B52AA6E4}">
                    <adec:decorative xmlns:adec="http://schemas.microsoft.com/office/drawing/2017/decorative" val="1"/>
                  </a:ext>
                </a:extLst>
              </p:cNvPr>
              <p:cNvSpPr/>
              <p:nvPr/>
            </p:nvSpPr>
            <p:spPr bwMode="auto">
              <a:xfrm>
                <a:off x="7699857" y="4296863"/>
                <a:ext cx="3833914" cy="1516977"/>
              </a:xfrm>
              <a:prstGeom prst="roundRect">
                <a:avLst>
                  <a:gd name="adj" fmla="val 6490"/>
                </a:avLst>
              </a:prstGeom>
              <a:noFill/>
              <a:ln w="25400" cap="rnd" cmpd="sng" algn="ctr">
                <a:gradFill>
                  <a:gsLst>
                    <a:gs pos="15000">
                      <a:schemeClr val="tx1"/>
                    </a:gs>
                    <a:gs pos="85000">
                      <a:schemeClr val="tx1">
                        <a:alpha val="50000"/>
                      </a:schemeClr>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237" name="Group 236">
              <a:extLst>
                <a:ext uri="{FF2B5EF4-FFF2-40B4-BE49-F238E27FC236}">
                  <a16:creationId xmlns:a16="http://schemas.microsoft.com/office/drawing/2014/main" id="{FB549C01-F2CA-DF6C-9E4A-647E24637F4F}"/>
                </a:ext>
              </a:extLst>
            </p:cNvPr>
            <p:cNvGrpSpPr/>
            <p:nvPr/>
          </p:nvGrpSpPr>
          <p:grpSpPr>
            <a:xfrm>
              <a:off x="655938" y="4552434"/>
              <a:ext cx="3833914" cy="1763438"/>
              <a:chOff x="655938" y="4296863"/>
              <a:chExt cx="3833914" cy="1763438"/>
            </a:xfrm>
          </p:grpSpPr>
          <p:sp>
            <p:nvSpPr>
              <p:cNvPr id="272" name="TextBox 271">
                <a:extLst>
                  <a:ext uri="{FF2B5EF4-FFF2-40B4-BE49-F238E27FC236}">
                    <a16:creationId xmlns:a16="http://schemas.microsoft.com/office/drawing/2014/main" id="{BB411797-5711-194C-6594-DC3299F5638A}"/>
                  </a:ext>
                  <a:ext uri="{C183D7F6-B498-43B3-948B-1728B52AA6E4}">
                    <adec:decorative xmlns:adec="http://schemas.microsoft.com/office/drawing/2017/decorative" val="1"/>
                  </a:ext>
                </a:extLst>
              </p:cNvPr>
              <p:cNvSpPr txBox="1"/>
              <p:nvPr/>
            </p:nvSpPr>
            <p:spPr>
              <a:xfrm>
                <a:off x="2201800" y="5906413"/>
                <a:ext cx="742191"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On-premises</a:t>
                </a:r>
              </a:p>
            </p:txBody>
          </p:sp>
          <p:sp>
            <p:nvSpPr>
              <p:cNvPr id="219" name="Rounded Rectangle 35">
                <a:extLst>
                  <a:ext uri="{FF2B5EF4-FFF2-40B4-BE49-F238E27FC236}">
                    <a16:creationId xmlns:a16="http://schemas.microsoft.com/office/drawing/2014/main" id="{2318A975-7A16-4EE4-B73A-9A50E78BFBC3}"/>
                  </a:ext>
                  <a:ext uri="{C183D7F6-B498-43B3-948B-1728B52AA6E4}">
                    <adec:decorative xmlns:adec="http://schemas.microsoft.com/office/drawing/2017/decorative" val="1"/>
                  </a:ext>
                </a:extLst>
              </p:cNvPr>
              <p:cNvSpPr/>
              <p:nvPr/>
            </p:nvSpPr>
            <p:spPr bwMode="auto">
              <a:xfrm>
                <a:off x="655938" y="4296863"/>
                <a:ext cx="3833914" cy="1516977"/>
              </a:xfrm>
              <a:prstGeom prst="roundRect">
                <a:avLst>
                  <a:gd name="adj" fmla="val 6490"/>
                </a:avLst>
              </a:prstGeom>
              <a:noFill/>
              <a:ln w="25400" cap="rnd" cmpd="sng" algn="ctr">
                <a:gradFill>
                  <a:gsLst>
                    <a:gs pos="15000">
                      <a:schemeClr val="tx1"/>
                    </a:gs>
                    <a:gs pos="85000">
                      <a:schemeClr val="tx1">
                        <a:alpha val="50000"/>
                      </a:schemeClr>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36" name="Group 235">
                <a:extLst>
                  <a:ext uri="{FF2B5EF4-FFF2-40B4-BE49-F238E27FC236}">
                    <a16:creationId xmlns:a16="http://schemas.microsoft.com/office/drawing/2014/main" id="{6F33B111-8E01-147F-9C1E-DAEE1DCE33EC}"/>
                  </a:ext>
                </a:extLst>
              </p:cNvPr>
              <p:cNvGrpSpPr/>
              <p:nvPr/>
            </p:nvGrpSpPr>
            <p:grpSpPr>
              <a:xfrm>
                <a:off x="1059277" y="4462471"/>
                <a:ext cx="3027237" cy="1185760"/>
                <a:chOff x="1076412" y="4453876"/>
                <a:chExt cx="3027237" cy="1185760"/>
              </a:xfrm>
            </p:grpSpPr>
            <p:grpSp>
              <p:nvGrpSpPr>
                <p:cNvPr id="235" name="Group 234">
                  <a:extLst>
                    <a:ext uri="{FF2B5EF4-FFF2-40B4-BE49-F238E27FC236}">
                      <a16:creationId xmlns:a16="http://schemas.microsoft.com/office/drawing/2014/main" id="{749417EE-2900-28B0-A2CF-B48EB9488536}"/>
                    </a:ext>
                  </a:extLst>
                </p:cNvPr>
                <p:cNvGrpSpPr/>
                <p:nvPr/>
              </p:nvGrpSpPr>
              <p:grpSpPr>
                <a:xfrm>
                  <a:off x="2080670" y="4453876"/>
                  <a:ext cx="932948" cy="1185760"/>
                  <a:chOff x="2107423" y="4453876"/>
                  <a:chExt cx="932948" cy="1185760"/>
                </a:xfrm>
              </p:grpSpPr>
              <p:pic>
                <p:nvPicPr>
                  <p:cNvPr id="238" name="Picture 237">
                    <a:extLst>
                      <a:ext uri="{FF2B5EF4-FFF2-40B4-BE49-F238E27FC236}">
                        <a16:creationId xmlns:a16="http://schemas.microsoft.com/office/drawing/2014/main" id="{EDE3F9B4-8C97-40AF-4BF4-07B40137F7AB}"/>
                      </a:ext>
                    </a:extLst>
                  </p:cNvPr>
                  <p:cNvPicPr>
                    <a:picLocks noChangeAspect="1"/>
                  </p:cNvPicPr>
                  <p:nvPr/>
                </p:nvPicPr>
                <p:blipFill rotWithShape="1">
                  <a:blip r:embed="rId8"/>
                  <a:srcRect l="16410" r="65143" b="61624"/>
                  <a:stretch/>
                </p:blipFill>
                <p:spPr>
                  <a:xfrm>
                    <a:off x="2458261" y="4453876"/>
                    <a:ext cx="359335" cy="376500"/>
                  </a:xfrm>
                  <a:prstGeom prst="rect">
                    <a:avLst/>
                  </a:prstGeom>
                </p:spPr>
              </p:pic>
              <p:sp>
                <p:nvSpPr>
                  <p:cNvPr id="248" name="TextBox 247">
                    <a:extLst>
                      <a:ext uri="{FF2B5EF4-FFF2-40B4-BE49-F238E27FC236}">
                        <a16:creationId xmlns:a16="http://schemas.microsoft.com/office/drawing/2014/main" id="{11990559-A462-6F7B-B63D-D798DD229464}"/>
                      </a:ext>
                      <a:ext uri="{C183D7F6-B498-43B3-948B-1728B52AA6E4}">
                        <adec:decorative xmlns:adec="http://schemas.microsoft.com/office/drawing/2017/decorative" val="1"/>
                      </a:ext>
                    </a:extLst>
                  </p:cNvPr>
                  <p:cNvSpPr txBox="1"/>
                  <p:nvPr/>
                </p:nvSpPr>
                <p:spPr>
                  <a:xfrm>
                    <a:off x="2388750" y="4849789"/>
                    <a:ext cx="370294"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Server</a:t>
                    </a:r>
                  </a:p>
                </p:txBody>
              </p:sp>
              <p:sp>
                <p:nvSpPr>
                  <p:cNvPr id="250" name="TextBox 249">
                    <a:extLst>
                      <a:ext uri="{FF2B5EF4-FFF2-40B4-BE49-F238E27FC236}">
                        <a16:creationId xmlns:a16="http://schemas.microsoft.com/office/drawing/2014/main" id="{56D59F52-803D-F966-11A6-4E14214246F9}"/>
                      </a:ext>
                      <a:ext uri="{C183D7F6-B498-43B3-948B-1728B52AA6E4}">
                        <adec:decorative xmlns:adec="http://schemas.microsoft.com/office/drawing/2017/decorative" val="1"/>
                      </a:ext>
                    </a:extLst>
                  </p:cNvPr>
                  <p:cNvSpPr txBox="1"/>
                  <p:nvPr/>
                </p:nvSpPr>
                <p:spPr>
                  <a:xfrm>
                    <a:off x="2107423" y="5485748"/>
                    <a:ext cx="932948"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Stack HCI</a:t>
                    </a:r>
                  </a:p>
                </p:txBody>
              </p:sp>
              <p:pic>
                <p:nvPicPr>
                  <p:cNvPr id="27" name="Picture 26">
                    <a:extLst>
                      <a:ext uri="{FF2B5EF4-FFF2-40B4-BE49-F238E27FC236}">
                        <a16:creationId xmlns:a16="http://schemas.microsoft.com/office/drawing/2014/main" id="{3A57634E-D7EE-77BA-DBBD-153F56B09C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368203" y="5039734"/>
                    <a:ext cx="411389" cy="445110"/>
                  </a:xfrm>
                  <a:prstGeom prst="rect">
                    <a:avLst/>
                  </a:prstGeom>
                </p:spPr>
              </p:pic>
            </p:grpSp>
            <p:cxnSp>
              <p:nvCxnSpPr>
                <p:cNvPr id="245" name="Straight Arrow Connector 244">
                  <a:extLst>
                    <a:ext uri="{FF2B5EF4-FFF2-40B4-BE49-F238E27FC236}">
                      <a16:creationId xmlns:a16="http://schemas.microsoft.com/office/drawing/2014/main" id="{3B9C48CB-170C-190A-41ED-D4C24697E43C}"/>
                    </a:ext>
                  </a:extLst>
                </p:cNvPr>
                <p:cNvCxnSpPr>
                  <a:cxnSpLocks/>
                </p:cNvCxnSpPr>
                <p:nvPr/>
              </p:nvCxnSpPr>
              <p:spPr>
                <a:xfrm>
                  <a:off x="1796712" y="5046138"/>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33192413-F3DD-A375-3CE9-C265C39871F4}"/>
                    </a:ext>
                  </a:extLst>
                </p:cNvPr>
                <p:cNvCxnSpPr>
                  <a:cxnSpLocks/>
                </p:cNvCxnSpPr>
                <p:nvPr/>
              </p:nvCxnSpPr>
              <p:spPr>
                <a:xfrm>
                  <a:off x="2948799" y="5046138"/>
                  <a:ext cx="4109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C97A37A3-5E4C-3172-588D-E6F76C6600D4}"/>
                    </a:ext>
                  </a:extLst>
                </p:cNvPr>
                <p:cNvGrpSpPr/>
                <p:nvPr/>
              </p:nvGrpSpPr>
              <p:grpSpPr>
                <a:xfrm>
                  <a:off x="3441609" y="4750250"/>
                  <a:ext cx="662040" cy="786978"/>
                  <a:chOff x="3441609" y="4750250"/>
                  <a:chExt cx="662040" cy="786978"/>
                </a:xfrm>
              </p:grpSpPr>
              <p:pic>
                <p:nvPicPr>
                  <p:cNvPr id="228" name="Picture 227">
                    <a:extLst>
                      <a:ext uri="{FF2B5EF4-FFF2-40B4-BE49-F238E27FC236}">
                        <a16:creationId xmlns:a16="http://schemas.microsoft.com/office/drawing/2014/main" id="{CBF9B18C-A7F3-0ABC-FA35-AA027725AE15}"/>
                      </a:ext>
                    </a:extLst>
                  </p:cNvPr>
                  <p:cNvPicPr>
                    <a:picLocks noChangeAspect="1"/>
                  </p:cNvPicPr>
                  <p:nvPr/>
                </p:nvPicPr>
                <p:blipFill rotWithShape="1">
                  <a:blip r:embed="rId8"/>
                  <a:srcRect l="68546" t="26822" r="6051" b="26693"/>
                  <a:stretch/>
                </p:blipFill>
                <p:spPr>
                  <a:xfrm>
                    <a:off x="3525217" y="4750250"/>
                    <a:ext cx="494824" cy="456051"/>
                  </a:xfrm>
                  <a:prstGeom prst="rect">
                    <a:avLst/>
                  </a:prstGeom>
                </p:spPr>
              </p:pic>
              <p:sp>
                <p:nvSpPr>
                  <p:cNvPr id="229" name="TextBox 228">
                    <a:extLst>
                      <a:ext uri="{FF2B5EF4-FFF2-40B4-BE49-F238E27FC236}">
                        <a16:creationId xmlns:a16="http://schemas.microsoft.com/office/drawing/2014/main" id="{AFC06823-9DE0-1A2F-9BFC-2A0C29C93296}"/>
                      </a:ext>
                      <a:ext uri="{C183D7F6-B498-43B3-948B-1728B52AA6E4}">
                        <adec:decorative xmlns:adec="http://schemas.microsoft.com/office/drawing/2017/decorative" val="1"/>
                      </a:ext>
                    </a:extLst>
                  </p:cNvPr>
                  <p:cNvSpPr txBox="1"/>
                  <p:nvPr/>
                </p:nvSpPr>
                <p:spPr>
                  <a:xfrm>
                    <a:off x="3441609" y="5229451"/>
                    <a:ext cx="662040" cy="307777"/>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Kubernetes</a:t>
                    </a:r>
                    <a:b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b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Cluster</a:t>
                    </a:r>
                  </a:p>
                </p:txBody>
              </p:sp>
            </p:grpSp>
            <p:grpSp>
              <p:nvGrpSpPr>
                <p:cNvPr id="232" name="Group 231">
                  <a:extLst>
                    <a:ext uri="{FF2B5EF4-FFF2-40B4-BE49-F238E27FC236}">
                      <a16:creationId xmlns:a16="http://schemas.microsoft.com/office/drawing/2014/main" id="{7B8E62A3-868F-87F1-F9B9-CA5D911B4528}"/>
                    </a:ext>
                  </a:extLst>
                </p:cNvPr>
                <p:cNvGrpSpPr/>
                <p:nvPr/>
              </p:nvGrpSpPr>
              <p:grpSpPr>
                <a:xfrm>
                  <a:off x="1076412" y="4691285"/>
                  <a:ext cx="576267" cy="723219"/>
                  <a:chOff x="1076412" y="4691285"/>
                  <a:chExt cx="576267" cy="723219"/>
                </a:xfrm>
              </p:grpSpPr>
              <p:sp>
                <p:nvSpPr>
                  <p:cNvPr id="230" name="TextBox 229">
                    <a:extLst>
                      <a:ext uri="{FF2B5EF4-FFF2-40B4-BE49-F238E27FC236}">
                        <a16:creationId xmlns:a16="http://schemas.microsoft.com/office/drawing/2014/main" id="{FB5ADB06-BD61-2333-E52A-6D543084D27A}"/>
                      </a:ext>
                      <a:ext uri="{C183D7F6-B498-43B3-948B-1728B52AA6E4}">
                        <adec:decorative xmlns:adec="http://schemas.microsoft.com/office/drawing/2017/decorative" val="1"/>
                      </a:ext>
                    </a:extLst>
                  </p:cNvPr>
                  <p:cNvSpPr txBox="1"/>
                  <p:nvPr/>
                </p:nvSpPr>
                <p:spPr>
                  <a:xfrm>
                    <a:off x="1080012" y="5260616"/>
                    <a:ext cx="569067"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Arc</a:t>
                    </a:r>
                  </a:p>
                </p:txBody>
              </p:sp>
              <p:pic>
                <p:nvPicPr>
                  <p:cNvPr id="231" name="Picture 230">
                    <a:extLst>
                      <a:ext uri="{FF2B5EF4-FFF2-40B4-BE49-F238E27FC236}">
                        <a16:creationId xmlns:a16="http://schemas.microsoft.com/office/drawing/2014/main" id="{5AA3FCBA-EB62-3A2A-A777-18CC7F0D5F3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3471" y1="50442" x2="83471" y2="50442"/>
                              </a14:backgroundRemoval>
                            </a14:imgEffect>
                          </a14:imgLayer>
                        </a14:imgProps>
                      </a:ext>
                    </a:extLst>
                  </a:blip>
                  <a:stretch>
                    <a:fillRect/>
                  </a:stretch>
                </p:blipFill>
                <p:spPr>
                  <a:xfrm>
                    <a:off x="1076412" y="4691285"/>
                    <a:ext cx="576267" cy="538166"/>
                  </a:xfrm>
                  <a:prstGeom prst="rect">
                    <a:avLst/>
                  </a:prstGeom>
                </p:spPr>
              </p:pic>
            </p:grpSp>
          </p:grpSp>
        </p:grpSp>
      </p:grpSp>
    </p:spTree>
    <p:extLst>
      <p:ext uri="{BB962C8B-B14F-4D97-AF65-F5344CB8AC3E}">
        <p14:creationId xmlns:p14="http://schemas.microsoft.com/office/powerpoint/2010/main" val="129207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42" presetClass="path" presetSubtype="0" decel="100000" fill="hold" nodeType="withEffect">
                                  <p:stCondLst>
                                    <p:cond delay="150"/>
                                  </p:stCondLst>
                                  <p:childTnLst>
                                    <p:animMotion origin="layout" path="M 1.25E-6 0.03889 L 1.25E-6 1.85185E-6 " pathEditMode="relative" rAng="0" ptsTypes="AA">
                                      <p:cBhvr>
                                        <p:cTn id="9" dur="500" fill="hold"/>
                                        <p:tgtEl>
                                          <p:spTgt spid="21"/>
                                        </p:tgtEl>
                                        <p:attrNameLst>
                                          <p:attrName>ppt_x</p:attrName>
                                          <p:attrName>ppt_y</p:attrName>
                                        </p:attrNameLst>
                                      </p:cBhvr>
                                      <p:rCtr x="0" y="-1944"/>
                                    </p:animMotion>
                                  </p:childTnLst>
                                </p:cTn>
                              </p:par>
                              <p:par>
                                <p:cTn id="10" presetID="10" presetClass="entr" presetSubtype="0" fill="hold" nodeType="withEffect">
                                  <p:stCondLst>
                                    <p:cond delay="3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par>
                                <p:cTn id="13" presetID="42" presetClass="path" presetSubtype="0" decel="100000" fill="hold" nodeType="withEffect">
                                  <p:stCondLst>
                                    <p:cond delay="300"/>
                                  </p:stCondLst>
                                  <p:childTnLst>
                                    <p:animMotion origin="layout" path="M 1.25E-6 0.03889 L 1.25E-6 1.85185E-6 " pathEditMode="relative" rAng="0" ptsTypes="AA">
                                      <p:cBhvr>
                                        <p:cTn id="14" dur="500" fill="hold"/>
                                        <p:tgtEl>
                                          <p:spTgt spid="30"/>
                                        </p:tgtEl>
                                        <p:attrNameLst>
                                          <p:attrName>ppt_x</p:attrName>
                                          <p:attrName>ppt_y</p:attrName>
                                        </p:attrNameLst>
                                      </p:cBhvr>
                                      <p:rCtr x="0" y="-1944"/>
                                    </p:animMotion>
                                  </p:childTnLst>
                                </p:cTn>
                              </p:par>
                            </p:childTnLst>
                          </p:cTn>
                        </p:par>
                        <p:par>
                          <p:cTn id="15" fill="hold">
                            <p:stCondLst>
                              <p:cond delay="800"/>
                            </p:stCondLst>
                            <p:childTnLst>
                              <p:par>
                                <p:cTn id="16" presetID="10" presetClass="entr" presetSubtype="0" fill="hold" nodeType="after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fade">
                                      <p:cBhvr>
                                        <p:cTn id="18" dur="250"/>
                                        <p:tgtEl>
                                          <p:spTgt spid="259"/>
                                        </p:tgtEl>
                                      </p:cBhvr>
                                    </p:animEffect>
                                  </p:childTnLst>
                                </p:cTn>
                              </p:par>
                              <p:par>
                                <p:cTn id="19" presetID="42" presetClass="path" presetSubtype="0" decel="100000" fill="hold" nodeType="withEffect">
                                  <p:stCondLst>
                                    <p:cond delay="0"/>
                                  </p:stCondLst>
                                  <p:childTnLst>
                                    <p:animMotion origin="layout" path="M 1.25E-6 0.03889 L 1.25E-6 1.85185E-6 " pathEditMode="relative" rAng="0" ptsTypes="AA">
                                      <p:cBhvr>
                                        <p:cTn id="20" dur="500" fill="hold"/>
                                        <p:tgtEl>
                                          <p:spTgt spid="25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9018A-353E-466D-8A3C-79DD4C83E395}"/>
              </a:ext>
            </a:extLst>
          </p:cNvPr>
          <p:cNvSpPr>
            <a:spLocks noGrp="1"/>
          </p:cNvSpPr>
          <p:nvPr>
            <p:ph type="title"/>
          </p:nvPr>
        </p:nvSpPr>
        <p:spPr>
          <a:xfrm>
            <a:off x="588263" y="457200"/>
            <a:ext cx="11018520" cy="492443"/>
          </a:xfrm>
        </p:spPr>
        <p:txBody>
          <a:bodyPr/>
          <a:lstStyle/>
          <a:p>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Security Details</a:t>
            </a:r>
            <a:endParaRPr lang="en-US"/>
          </a:p>
        </p:txBody>
      </p:sp>
      <p:graphicFrame>
        <p:nvGraphicFramePr>
          <p:cNvPr id="4" name="Table 4">
            <a:extLst>
              <a:ext uri="{FF2B5EF4-FFF2-40B4-BE49-F238E27FC236}">
                <a16:creationId xmlns:a16="http://schemas.microsoft.com/office/drawing/2014/main" id="{3DCC2080-A934-4315-8379-611871278532}"/>
              </a:ext>
            </a:extLst>
          </p:cNvPr>
          <p:cNvGraphicFramePr>
            <a:graphicFrameLocks noGrp="1"/>
          </p:cNvGraphicFramePr>
          <p:nvPr/>
        </p:nvGraphicFramePr>
        <p:xfrm>
          <a:off x="479503" y="1075972"/>
          <a:ext cx="11396018" cy="5343022"/>
        </p:xfrm>
        <a:graphic>
          <a:graphicData uri="http://schemas.openxmlformats.org/drawingml/2006/table">
            <a:tbl>
              <a:tblPr firstRow="1" firstCol="1">
                <a:tableStyleId>{BC89EF96-8CEA-46FF-86C4-4CE0E7609802}</a:tableStyleId>
              </a:tblPr>
              <a:tblGrid>
                <a:gridCol w="4053070">
                  <a:extLst>
                    <a:ext uri="{9D8B030D-6E8A-4147-A177-3AD203B41FA5}">
                      <a16:colId xmlns:a16="http://schemas.microsoft.com/office/drawing/2014/main" val="3201027548"/>
                    </a:ext>
                  </a:extLst>
                </a:gridCol>
                <a:gridCol w="3544275">
                  <a:extLst>
                    <a:ext uri="{9D8B030D-6E8A-4147-A177-3AD203B41FA5}">
                      <a16:colId xmlns:a16="http://schemas.microsoft.com/office/drawing/2014/main" val="3981944669"/>
                    </a:ext>
                  </a:extLst>
                </a:gridCol>
                <a:gridCol w="3798673">
                  <a:extLst>
                    <a:ext uri="{9D8B030D-6E8A-4147-A177-3AD203B41FA5}">
                      <a16:colId xmlns:a16="http://schemas.microsoft.com/office/drawing/2014/main" val="2992540382"/>
                    </a:ext>
                  </a:extLst>
                </a:gridCol>
              </a:tblGrid>
              <a:tr h="476382">
                <a:tc>
                  <a:txBody>
                    <a:bodyPr/>
                    <a:lstStyle/>
                    <a:p>
                      <a:pPr marL="0" algn="l" defTabSz="932742" rtl="0" eaLnBrk="1" latinLnBrk="0" hangingPunct="1"/>
                      <a:r>
                        <a:rPr lang="en-US" sz="1600" b="1" kern="1200">
                          <a:solidFill>
                            <a:schemeClr val="bg1"/>
                          </a:solidFill>
                        </a:rPr>
                        <a:t>Features</a:t>
                      </a:r>
                      <a:endParaRPr lang="en-US" sz="1600" b="1" kern="1200">
                        <a:solidFill>
                          <a:schemeClr val="bg1"/>
                        </a:solidFill>
                        <a:latin typeface="+mn-lt"/>
                        <a:ea typeface="+mn-ea"/>
                        <a:cs typeface="+mn-cs"/>
                      </a:endParaRPr>
                    </a:p>
                  </a:txBody>
                  <a:tcPr anchor="ctr">
                    <a:solidFill>
                      <a:schemeClr val="accent2"/>
                    </a:solidFill>
                  </a:tcPr>
                </a:tc>
                <a:tc>
                  <a:txBody>
                    <a:bodyPr/>
                    <a:lstStyle/>
                    <a:p>
                      <a:pPr marL="0" algn="ctr" defTabSz="932742" rtl="0" eaLnBrk="1" latinLnBrk="0" hangingPunct="1"/>
                      <a:r>
                        <a:rPr lang="en-US" sz="1600" b="1" kern="1200">
                          <a:solidFill>
                            <a:schemeClr val="bg1"/>
                          </a:solidFill>
                        </a:rPr>
                        <a:t>Arc-enabled SQL Server</a:t>
                      </a:r>
                      <a:endParaRPr lang="en-US" sz="1600" b="1" kern="1200">
                        <a:solidFill>
                          <a:schemeClr val="bg1"/>
                        </a:solidFill>
                        <a:latin typeface="+mn-lt"/>
                        <a:ea typeface="+mn-ea"/>
                        <a:cs typeface="+mn-cs"/>
                      </a:endParaRPr>
                    </a:p>
                  </a:txBody>
                  <a:tcPr anchor="ctr">
                    <a:solidFill>
                      <a:schemeClr val="accent2"/>
                    </a:solidFill>
                  </a:tcPr>
                </a:tc>
                <a:tc>
                  <a:txBody>
                    <a:bodyPr/>
                    <a:lstStyle/>
                    <a:p>
                      <a:pPr marL="0" algn="ctr" defTabSz="932742" rtl="0" eaLnBrk="1" latinLnBrk="0" hangingPunct="1"/>
                      <a:r>
                        <a:rPr lang="en-US" sz="1600" b="1" kern="1200">
                          <a:solidFill>
                            <a:schemeClr val="bg1"/>
                          </a:solidFill>
                        </a:rPr>
                        <a:t>Arc-enabled SQL Managed Instance</a:t>
                      </a:r>
                      <a:endParaRPr lang="en-US" sz="1600" b="1" kern="1200">
                        <a:solidFill>
                          <a:schemeClr val="bg1"/>
                        </a:solidFill>
                        <a:latin typeface="+mn-lt"/>
                        <a:ea typeface="+mn-ea"/>
                        <a:cs typeface="+mn-cs"/>
                      </a:endParaRPr>
                    </a:p>
                  </a:txBody>
                  <a:tcPr anchor="ctr">
                    <a:solidFill>
                      <a:schemeClr val="accent2"/>
                    </a:solidFill>
                  </a:tcPr>
                </a:tc>
                <a:extLst>
                  <a:ext uri="{0D108BD9-81ED-4DB2-BD59-A6C34878D82A}">
                    <a16:rowId xmlns:a16="http://schemas.microsoft.com/office/drawing/2014/main" val="1932459657"/>
                  </a:ext>
                </a:extLst>
              </a:tr>
              <a:tr h="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chemeClr val="lt1"/>
                          </a:solidFill>
                        </a:rPr>
                        <a:t>Transparent data encryption (TDE)</a:t>
                      </a:r>
                    </a:p>
                    <a:p>
                      <a:pPr marL="0" algn="l" defTabSz="932742" rtl="0" eaLnBrk="1" latinLnBrk="0" hangingPunct="1"/>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r>
                        <a:rPr lang="en-US" sz="1600" b="0" kern="1200">
                          <a:solidFill>
                            <a:schemeClr val="lt1"/>
                          </a:solidFill>
                        </a:rPr>
                        <a:t>, customer managed key.  </a:t>
                      </a:r>
                    </a:p>
                    <a:p>
                      <a:pPr marL="0" algn="l" defTabSz="932742" rtl="0" eaLnBrk="1" latinLnBrk="0" hangingPunct="1"/>
                      <a:r>
                        <a:rPr lang="en-US" sz="1600" b="0" kern="1200">
                          <a:solidFill>
                            <a:schemeClr val="accent5"/>
                          </a:solidFill>
                        </a:rPr>
                        <a:t>No AKV integration yet.</a:t>
                      </a:r>
                      <a:endParaRPr lang="en-US" sz="1600" b="0" kern="1200">
                        <a:solidFill>
                          <a:schemeClr val="accent5"/>
                        </a:solidFill>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rgbClr val="00B050"/>
                          </a:solidFill>
                        </a:rPr>
                        <a:t>Yes</a:t>
                      </a:r>
                      <a:r>
                        <a:rPr lang="en-US" sz="1600" b="0" kern="1200">
                          <a:solidFill>
                            <a:schemeClr val="lt1"/>
                          </a:solidFill>
                        </a:rPr>
                        <a:t>, customer managed key.  </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chemeClr val="accent5"/>
                          </a:solidFill>
                        </a:rPr>
                        <a:t>No AKV integration yet.</a:t>
                      </a:r>
                    </a:p>
                  </a:txBody>
                  <a:tcPr/>
                </a:tc>
                <a:extLst>
                  <a:ext uri="{0D108BD9-81ED-4DB2-BD59-A6C34878D82A}">
                    <a16:rowId xmlns:a16="http://schemas.microsoft.com/office/drawing/2014/main" val="1828073391"/>
                  </a:ext>
                </a:extLst>
              </a:tr>
              <a:tr h="370840">
                <a:tc>
                  <a:txBody>
                    <a:bodyPr/>
                    <a:lstStyle/>
                    <a:p>
                      <a:pPr marL="0" algn="l" defTabSz="932742" rtl="0" eaLnBrk="1" latinLnBrk="0" hangingPunct="1"/>
                      <a:r>
                        <a:rPr lang="en-US" sz="1600" b="0" kern="1200">
                          <a:solidFill>
                            <a:schemeClr val="lt1"/>
                          </a:solidFill>
                        </a:rPr>
                        <a:t>Always Encrypted</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r>
                        <a:rPr lang="en-US" sz="1600" b="0" kern="1200">
                          <a:solidFill>
                            <a:schemeClr val="lt1"/>
                          </a:solidFill>
                        </a:rPr>
                        <a:t>, with enclave support.</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r>
                        <a:rPr lang="en-US" sz="1600" b="0" kern="1200">
                          <a:solidFill>
                            <a:schemeClr val="lt1"/>
                          </a:solidFill>
                        </a:rPr>
                        <a:t>, </a:t>
                      </a:r>
                      <a:r>
                        <a:rPr lang="en-US" sz="1600" b="0" kern="1200">
                          <a:solidFill>
                            <a:schemeClr val="accent5"/>
                          </a:solidFill>
                        </a:rPr>
                        <a:t>no enclave support yet.</a:t>
                      </a:r>
                      <a:endParaRPr lang="en-US" sz="1600" b="0" kern="1200">
                        <a:solidFill>
                          <a:schemeClr val="accent5"/>
                        </a:solidFill>
                        <a:latin typeface="+mn-lt"/>
                        <a:ea typeface="+mn-ea"/>
                        <a:cs typeface="+mn-cs"/>
                      </a:endParaRPr>
                    </a:p>
                  </a:txBody>
                  <a:tcPr/>
                </a:tc>
                <a:extLst>
                  <a:ext uri="{0D108BD9-81ED-4DB2-BD59-A6C34878D82A}">
                    <a16:rowId xmlns:a16="http://schemas.microsoft.com/office/drawing/2014/main" val="574292327"/>
                  </a:ext>
                </a:extLst>
              </a:tr>
              <a:tr h="370840">
                <a:tc>
                  <a:txBody>
                    <a:bodyPr/>
                    <a:lstStyle/>
                    <a:p>
                      <a:pPr marL="0" algn="l" defTabSz="932742" rtl="0" eaLnBrk="1" latinLnBrk="0" hangingPunct="1"/>
                      <a:r>
                        <a:rPr lang="en-US" sz="1600" b="0" kern="1200">
                          <a:solidFill>
                            <a:schemeClr val="lt1"/>
                          </a:solidFill>
                        </a:rPr>
                        <a:t>Backup Encryption</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endParaRPr lang="en-US" sz="1600" b="0" kern="1200">
                        <a:solidFill>
                          <a:srgbClr val="00B050"/>
                        </a:solidFill>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rgbClr val="00B050"/>
                          </a:solidFill>
                        </a:rPr>
                        <a:t>Yes</a:t>
                      </a:r>
                      <a:endParaRPr lang="en-US" sz="1600" b="0" kern="1200">
                        <a:solidFill>
                          <a:srgbClr val="00B050"/>
                        </a:solidFill>
                        <a:latin typeface="+mn-lt"/>
                        <a:ea typeface="+mn-ea"/>
                        <a:cs typeface="+mn-cs"/>
                      </a:endParaRPr>
                    </a:p>
                  </a:txBody>
                  <a:tcPr/>
                </a:tc>
                <a:extLst>
                  <a:ext uri="{0D108BD9-81ED-4DB2-BD59-A6C34878D82A}">
                    <a16:rowId xmlns:a16="http://schemas.microsoft.com/office/drawing/2014/main" val="1184760531"/>
                  </a:ext>
                </a:extLst>
              </a:tr>
              <a:tr h="370840">
                <a:tc>
                  <a:txBody>
                    <a:bodyPr/>
                    <a:lstStyle/>
                    <a:p>
                      <a:pPr marL="0" algn="l" defTabSz="932742" rtl="0" eaLnBrk="1" latinLnBrk="0" hangingPunct="1"/>
                      <a:r>
                        <a:rPr lang="en-US" sz="1600" b="0" kern="1200">
                          <a:solidFill>
                            <a:schemeClr val="lt1"/>
                          </a:solidFill>
                        </a:rPr>
                        <a:t>SSL/TLS</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r>
                        <a:rPr lang="en-US" sz="1600" b="0" kern="1200">
                          <a:solidFill>
                            <a:schemeClr val="lt1"/>
                          </a:solidFill>
                        </a:rPr>
                        <a:t>, TLS 1.2</a:t>
                      </a:r>
                      <a:endParaRPr lang="en-US" sz="1600" b="0" kern="1200">
                        <a:solidFill>
                          <a:schemeClr val="lt1"/>
                        </a:solidFill>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rgbClr val="00B050"/>
                          </a:solidFill>
                        </a:rPr>
                        <a:t>Yes</a:t>
                      </a:r>
                      <a:r>
                        <a:rPr lang="en-US" sz="1600" b="0" kern="1200">
                          <a:solidFill>
                            <a:schemeClr val="lt1"/>
                          </a:solidFill>
                        </a:rPr>
                        <a:t>, TLS 1.2.  </a:t>
                      </a:r>
                      <a:r>
                        <a:rPr lang="en-US" sz="1600" b="0" kern="1200">
                          <a:solidFill>
                            <a:srgbClr val="00B050"/>
                          </a:solidFill>
                        </a:rPr>
                        <a:t>Automated cert rotation.</a:t>
                      </a:r>
                      <a:endParaRPr lang="en-US" sz="1600" b="0" kern="1200">
                        <a:solidFill>
                          <a:srgbClr val="00B050"/>
                        </a:solidFill>
                        <a:latin typeface="+mn-lt"/>
                        <a:ea typeface="+mn-ea"/>
                        <a:cs typeface="+mn-cs"/>
                      </a:endParaRPr>
                    </a:p>
                  </a:txBody>
                  <a:tcPr/>
                </a:tc>
                <a:extLst>
                  <a:ext uri="{0D108BD9-81ED-4DB2-BD59-A6C34878D82A}">
                    <a16:rowId xmlns:a16="http://schemas.microsoft.com/office/drawing/2014/main" val="806340193"/>
                  </a:ext>
                </a:extLst>
              </a:tr>
              <a:tr h="370840">
                <a:tc>
                  <a:txBody>
                    <a:bodyPr/>
                    <a:lstStyle/>
                    <a:p>
                      <a:pPr marL="0" algn="l" defTabSz="932742" rtl="0" eaLnBrk="1" latinLnBrk="0" hangingPunct="1"/>
                      <a:r>
                        <a:rPr lang="en-US" sz="1600" b="0" kern="1200">
                          <a:solidFill>
                            <a:schemeClr val="lt1"/>
                          </a:solidFill>
                        </a:rPr>
                        <a:t>All in-database security features (Row-level security, Auditing, Dynamic Data Masking, RBAC)</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endParaRPr lang="en-US" sz="1600" b="0" kern="1200">
                        <a:solidFill>
                          <a:srgbClr val="00B050"/>
                        </a:solidFill>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rgbClr val="00B050"/>
                          </a:solidFill>
                        </a:rPr>
                        <a:t>Yes</a:t>
                      </a:r>
                      <a:endParaRPr lang="en-US" sz="1600" b="0" kern="1200">
                        <a:solidFill>
                          <a:srgbClr val="00B050"/>
                        </a:solidFill>
                        <a:latin typeface="+mn-lt"/>
                        <a:ea typeface="+mn-ea"/>
                        <a:cs typeface="+mn-cs"/>
                      </a:endParaRPr>
                    </a:p>
                  </a:txBody>
                  <a:tcPr/>
                </a:tc>
                <a:extLst>
                  <a:ext uri="{0D108BD9-81ED-4DB2-BD59-A6C34878D82A}">
                    <a16:rowId xmlns:a16="http://schemas.microsoft.com/office/drawing/2014/main" val="2634446529"/>
                  </a:ext>
                </a:extLst>
              </a:tr>
              <a:tr h="370840">
                <a:tc>
                  <a:txBody>
                    <a:bodyPr/>
                    <a:lstStyle/>
                    <a:p>
                      <a:pPr marL="0" algn="l" defTabSz="932742" rtl="0" eaLnBrk="1" latinLnBrk="0" hangingPunct="1"/>
                      <a:r>
                        <a:rPr lang="en-US" sz="1600" b="0" kern="1200">
                          <a:solidFill>
                            <a:schemeClr val="lt1"/>
                          </a:solidFill>
                        </a:rPr>
                        <a:t>Microsoft Defender for SQL Server</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rgbClr val="00B050"/>
                          </a:solidFill>
                        </a:rPr>
                        <a:t>Yes</a:t>
                      </a:r>
                      <a:r>
                        <a:rPr lang="en-US" sz="1600" b="0" kern="1200">
                          <a:solidFill>
                            <a:schemeClr val="lt1"/>
                          </a:solidFill>
                        </a:rPr>
                        <a:t> (optional)</a:t>
                      </a:r>
                      <a:endParaRPr lang="en-US" sz="1600" b="0" kern="1200">
                        <a:solidFill>
                          <a:schemeClr val="lt1"/>
                        </a:solidFill>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a:solidFill>
                            <a:schemeClr val="accent5"/>
                          </a:solidFill>
                        </a:rPr>
                        <a:t>Not supported yet.</a:t>
                      </a:r>
                      <a:endParaRPr lang="en-US" sz="1600" b="0" kern="1200">
                        <a:solidFill>
                          <a:schemeClr val="accent5"/>
                        </a:solidFill>
                        <a:latin typeface="+mn-lt"/>
                        <a:ea typeface="+mn-ea"/>
                        <a:cs typeface="+mn-cs"/>
                      </a:endParaRPr>
                    </a:p>
                  </a:txBody>
                  <a:tcPr/>
                </a:tc>
                <a:extLst>
                  <a:ext uri="{0D108BD9-81ED-4DB2-BD59-A6C34878D82A}">
                    <a16:rowId xmlns:a16="http://schemas.microsoft.com/office/drawing/2014/main" val="938901324"/>
                  </a:ext>
                </a:extLst>
              </a:tr>
              <a:tr h="370840">
                <a:tc>
                  <a:txBody>
                    <a:bodyPr/>
                    <a:lstStyle/>
                    <a:p>
                      <a:pPr marL="0" algn="l" defTabSz="932742" rtl="0" eaLnBrk="1" latinLnBrk="0" hangingPunct="1"/>
                      <a:r>
                        <a:rPr lang="en-US" sz="1600" b="0" kern="1200">
                          <a:solidFill>
                            <a:schemeClr val="lt1"/>
                          </a:solidFill>
                        </a:rPr>
                        <a:t>AD/Azure AD/SQL Login authentication</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1" kern="1200">
                          <a:solidFill>
                            <a:schemeClr val="lt1"/>
                          </a:solidFill>
                        </a:rPr>
                        <a:t>AD</a:t>
                      </a:r>
                      <a:r>
                        <a:rPr lang="en-US" sz="1600" b="0" kern="1200">
                          <a:solidFill>
                            <a:schemeClr val="lt1"/>
                          </a:solidFill>
                        </a:rPr>
                        <a:t>: </a:t>
                      </a:r>
                      <a:r>
                        <a:rPr lang="en-US" sz="1600" b="0" kern="1200">
                          <a:solidFill>
                            <a:srgbClr val="00B050"/>
                          </a:solidFill>
                        </a:rPr>
                        <a:t>Yes</a:t>
                      </a:r>
                      <a:r>
                        <a:rPr lang="en-US" sz="1600" b="0" kern="1200">
                          <a:solidFill>
                            <a:schemeClr val="lt1"/>
                          </a:solidFill>
                        </a:rPr>
                        <a:t>, </a:t>
                      </a:r>
                      <a:r>
                        <a:rPr lang="en-US" sz="1600" b="1" kern="1200">
                          <a:solidFill>
                            <a:schemeClr val="lt1"/>
                          </a:solidFill>
                        </a:rPr>
                        <a:t>AAD</a:t>
                      </a:r>
                      <a:r>
                        <a:rPr lang="en-US" sz="1600" b="0" kern="1200">
                          <a:solidFill>
                            <a:schemeClr val="lt1"/>
                          </a:solidFill>
                        </a:rPr>
                        <a:t>: </a:t>
                      </a:r>
                      <a:r>
                        <a:rPr lang="en-US" sz="1600" b="0" kern="1200">
                          <a:solidFill>
                            <a:srgbClr val="00B050"/>
                          </a:solidFill>
                        </a:rPr>
                        <a:t>Yes</a:t>
                      </a:r>
                      <a:r>
                        <a:rPr lang="en-US" sz="1600" b="0" kern="1200">
                          <a:solidFill>
                            <a:schemeClr val="lt1"/>
                          </a:solidFill>
                        </a:rPr>
                        <a:t>, SQL Server 2022 only, </a:t>
                      </a:r>
                      <a:r>
                        <a:rPr lang="en-US" sz="1600" b="1" kern="1200">
                          <a:solidFill>
                            <a:schemeClr val="lt1"/>
                          </a:solidFill>
                        </a:rPr>
                        <a:t>SQL Login: </a:t>
                      </a:r>
                      <a:r>
                        <a:rPr lang="en-US" sz="1600" b="0" kern="1200">
                          <a:solidFill>
                            <a:srgbClr val="00B050"/>
                          </a:solidFill>
                        </a:rPr>
                        <a:t>Yes</a:t>
                      </a:r>
                      <a:endParaRPr lang="en-US" sz="1600" b="0" kern="1200">
                        <a:solidFill>
                          <a:srgbClr val="00B050"/>
                        </a:solidFill>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1" kern="1200">
                          <a:solidFill>
                            <a:schemeClr val="lt1"/>
                          </a:solidFill>
                        </a:rPr>
                        <a:t>AD</a:t>
                      </a:r>
                      <a:r>
                        <a:rPr lang="en-US" sz="1600" b="0" kern="1200">
                          <a:solidFill>
                            <a:schemeClr val="lt1"/>
                          </a:solidFill>
                        </a:rPr>
                        <a:t>: </a:t>
                      </a:r>
                      <a:r>
                        <a:rPr lang="en-US" sz="1600" b="0" kern="1200">
                          <a:solidFill>
                            <a:srgbClr val="00B050"/>
                          </a:solidFill>
                        </a:rPr>
                        <a:t>Yes</a:t>
                      </a:r>
                      <a:r>
                        <a:rPr lang="en-US" sz="1600" b="0" kern="1200">
                          <a:solidFill>
                            <a:schemeClr val="lt1"/>
                          </a:solidFill>
                        </a:rPr>
                        <a:t>, </a:t>
                      </a:r>
                      <a:r>
                        <a:rPr lang="en-US" sz="1600" b="1" kern="1200">
                          <a:solidFill>
                            <a:schemeClr val="lt1"/>
                          </a:solidFill>
                        </a:rPr>
                        <a:t>AAD</a:t>
                      </a:r>
                      <a:r>
                        <a:rPr lang="en-US" sz="1600" b="0" kern="1200">
                          <a:solidFill>
                            <a:schemeClr val="lt1"/>
                          </a:solidFill>
                        </a:rPr>
                        <a:t>: </a:t>
                      </a:r>
                      <a:r>
                        <a:rPr lang="en-US" sz="1600" b="0" kern="1200">
                          <a:solidFill>
                            <a:schemeClr val="accent5"/>
                          </a:solidFill>
                        </a:rPr>
                        <a:t>Not supported yet. </a:t>
                      </a:r>
                      <a:r>
                        <a:rPr lang="en-US" sz="1600" b="1" kern="1200">
                          <a:solidFill>
                            <a:schemeClr val="lt1"/>
                          </a:solidFill>
                        </a:rPr>
                        <a:t>SQL Login: </a:t>
                      </a:r>
                      <a:r>
                        <a:rPr lang="en-US" sz="1600" b="0" kern="1200">
                          <a:solidFill>
                            <a:srgbClr val="00B050"/>
                          </a:solidFill>
                        </a:rPr>
                        <a:t>Yes</a:t>
                      </a:r>
                      <a:endParaRPr lang="en-US" sz="1600" b="0" kern="1200">
                        <a:solidFill>
                          <a:schemeClr val="accent5"/>
                        </a:solidFill>
                        <a:latin typeface="+mn-lt"/>
                        <a:ea typeface="+mn-ea"/>
                        <a:cs typeface="+mn-cs"/>
                      </a:endParaRPr>
                    </a:p>
                  </a:txBody>
                  <a:tcPr/>
                </a:tc>
                <a:extLst>
                  <a:ext uri="{0D108BD9-81ED-4DB2-BD59-A6C34878D82A}">
                    <a16:rowId xmlns:a16="http://schemas.microsoft.com/office/drawing/2014/main" val="1177964930"/>
                  </a:ext>
                </a:extLst>
              </a:tr>
              <a:tr h="370840">
                <a:tc>
                  <a:txBody>
                    <a:bodyPr/>
                    <a:lstStyle/>
                    <a:p>
                      <a:pPr marL="0" algn="l" defTabSz="932742" rtl="0" eaLnBrk="1" latinLnBrk="0" hangingPunct="1"/>
                      <a:r>
                        <a:rPr lang="en-US" sz="1600" b="0" kern="1200">
                          <a:solidFill>
                            <a:schemeClr val="lt1"/>
                          </a:solidFill>
                        </a:rPr>
                        <a:t>Requires Direct Connectivity to Azure</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chemeClr val="lt1"/>
                          </a:solidFill>
                        </a:rPr>
                        <a:t>Yes, required.  Proxy can be used for connectivity.</a:t>
                      </a:r>
                      <a:endParaRPr lang="en-US" sz="1600" b="0" kern="1200">
                        <a:solidFill>
                          <a:schemeClr val="lt1"/>
                        </a:solidFill>
                        <a:latin typeface="+mn-lt"/>
                        <a:ea typeface="+mn-ea"/>
                        <a:cs typeface="+mn-cs"/>
                      </a:endParaRPr>
                    </a:p>
                  </a:txBody>
                  <a:tcPr/>
                </a:tc>
                <a:tc>
                  <a:txBody>
                    <a:bodyPr/>
                    <a:lstStyle/>
                    <a:p>
                      <a:pPr marL="0" algn="l" defTabSz="932742" rtl="0" eaLnBrk="1" latinLnBrk="0" hangingPunct="1"/>
                      <a:r>
                        <a:rPr lang="en-US" sz="1600" b="0" kern="1200">
                          <a:solidFill>
                            <a:schemeClr val="lt1"/>
                          </a:solidFill>
                        </a:rPr>
                        <a:t>Optional.  In Indirect Mode, billing data must be exported/uploaded to Azure 1/month and functionality is diminished.</a:t>
                      </a:r>
                      <a:endParaRPr lang="en-US" sz="1600" b="0" kern="1200">
                        <a:solidFill>
                          <a:schemeClr val="lt1"/>
                        </a:solidFill>
                        <a:latin typeface="+mn-lt"/>
                        <a:ea typeface="+mn-ea"/>
                        <a:cs typeface="+mn-cs"/>
                      </a:endParaRPr>
                    </a:p>
                  </a:txBody>
                  <a:tcPr/>
                </a:tc>
                <a:extLst>
                  <a:ext uri="{0D108BD9-81ED-4DB2-BD59-A6C34878D82A}">
                    <a16:rowId xmlns:a16="http://schemas.microsoft.com/office/drawing/2014/main" val="2392623839"/>
                  </a:ext>
                </a:extLst>
              </a:tr>
              <a:tr h="370840">
                <a:tc>
                  <a:txBody>
                    <a:bodyPr/>
                    <a:lstStyle/>
                    <a:p>
                      <a:pPr marL="0" algn="l" defTabSz="932742" rtl="0" eaLnBrk="1" latinLnBrk="0" hangingPunct="1"/>
                      <a:r>
                        <a:rPr lang="en-US" sz="1600" b="0" kern="1200">
                          <a:solidFill>
                            <a:schemeClr val="lt1"/>
                          </a:solidFill>
                        </a:rPr>
                        <a:t>Data sent to Azure</a:t>
                      </a:r>
                      <a:endParaRPr lang="en-US" sz="1600" b="0" kern="1200">
                        <a:solidFill>
                          <a:schemeClr val="lt1"/>
                        </a:solidFill>
                        <a:latin typeface="+mn-lt"/>
                        <a:ea typeface="+mn-ea"/>
                        <a:cs typeface="+mn-cs"/>
                      </a:endParaRPr>
                    </a:p>
                  </a:txBody>
                  <a:tcPr/>
                </a:tc>
                <a:tc gridSpan="2">
                  <a:txBody>
                    <a:bodyPr/>
                    <a:lstStyle/>
                    <a:p>
                      <a:pPr marL="0" algn="l" defTabSz="932742" rtl="0" eaLnBrk="1" latinLnBrk="0" hangingPunct="1"/>
                      <a:r>
                        <a:rPr lang="en-US" sz="1600" b="0" kern="1200" dirty="0">
                          <a:solidFill>
                            <a:schemeClr val="lt1"/>
                          </a:solidFill>
                        </a:rPr>
                        <a:t>Basic instance information.  All detailed information goes to customer-owned Log Analytics workspace (optional).</a:t>
                      </a:r>
                      <a:endParaRPr lang="en-US" sz="1600" b="0" kern="1200" dirty="0">
                        <a:solidFill>
                          <a:schemeClr val="lt1"/>
                        </a:solidFill>
                        <a:latin typeface="+mn-lt"/>
                        <a:ea typeface="+mn-ea"/>
                        <a:cs typeface="+mn-cs"/>
                      </a:endParaRPr>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600" b="0" kern="1200">
                        <a:solidFill>
                          <a:schemeClr val="lt1"/>
                        </a:solidFill>
                        <a:latin typeface="+mn-lt"/>
                        <a:ea typeface="+mn-ea"/>
                        <a:cs typeface="+mn-cs"/>
                      </a:endParaRPr>
                    </a:p>
                  </a:txBody>
                  <a:tcPr>
                    <a:noFill/>
                  </a:tcPr>
                </a:tc>
                <a:extLst>
                  <a:ext uri="{0D108BD9-81ED-4DB2-BD59-A6C34878D82A}">
                    <a16:rowId xmlns:a16="http://schemas.microsoft.com/office/drawing/2014/main" val="539725853"/>
                  </a:ext>
                </a:extLst>
              </a:tr>
            </a:tbl>
          </a:graphicData>
        </a:graphic>
      </p:graphicFrame>
    </p:spTree>
    <p:extLst>
      <p:ext uri="{BB962C8B-B14F-4D97-AF65-F5344CB8AC3E}">
        <p14:creationId xmlns:p14="http://schemas.microsoft.com/office/powerpoint/2010/main" val="211681318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Innovate anywhere with Azure</a:t>
            </a:r>
            <a:endParaRPr kumimoji="0" lang="en-US" sz="3600" b="0" i="0" u="none" strike="noStrike" kern="1200" cap="none" spc="-50" normalizeH="0" baseline="0" noProof="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840230"/>
          </a:xfrm>
          <a:prstGeom prst="rect">
            <a:avLst/>
          </a:prstGeom>
          <a:noFill/>
        </p:spPr>
        <p:txBody>
          <a:bodyPr wrap="square" lIns="0" rIns="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Develop</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cloud native, </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operate anywhere</a:t>
            </a: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Harness data</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insights from</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cloud to edge</a:t>
            </a: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Secure and</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govern across environments</a:t>
            </a: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840230"/>
          </a:xfrm>
          <a:prstGeom prst="rect">
            <a:avLst/>
          </a:prstGeom>
          <a:noFill/>
        </p:spPr>
        <p:txBody>
          <a:bodyPr wrap="square" lIns="91440" tIns="45720" rIns="91440" bIns="45720" anchor="t">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Flexibly meet</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regulatory and connectivity needs</a:t>
            </a: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1318884" y="242843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3845439" y="235317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6285190" y="2296420"/>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85242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CA1971-A88C-64A6-4800-84DE2F0CD897}"/>
              </a:ext>
              <a:ext uri="{C183D7F6-B498-43B3-948B-1728B52AA6E4}">
                <adec:decorative xmlns:adec="http://schemas.microsoft.com/office/drawing/2017/decorative" val="1"/>
              </a:ext>
            </a:extLst>
          </p:cNvPr>
          <p:cNvGrpSpPr/>
          <p:nvPr/>
        </p:nvGrpSpPr>
        <p:grpSpPr>
          <a:xfrm>
            <a:off x="5801548" y="2800382"/>
            <a:ext cx="5478807" cy="1229035"/>
            <a:chOff x="5801548" y="2800382"/>
            <a:chExt cx="5478807" cy="1229035"/>
          </a:xfrm>
        </p:grpSpPr>
        <p:cxnSp>
          <p:nvCxnSpPr>
            <p:cNvPr id="10" name="Straight Connector 9">
              <a:extLst>
                <a:ext uri="{FF2B5EF4-FFF2-40B4-BE49-F238E27FC236}">
                  <a16:creationId xmlns:a16="http://schemas.microsoft.com/office/drawing/2014/main" id="{229FAF74-983C-1103-4F78-915716A8F1FA}"/>
                </a:ext>
                <a:ext uri="{C183D7F6-B498-43B3-948B-1728B52AA6E4}">
                  <adec:decorative xmlns:adec="http://schemas.microsoft.com/office/drawing/2017/decorative" val="1"/>
                </a:ext>
              </a:extLst>
            </p:cNvPr>
            <p:cNvCxnSpPr>
              <a:cxnSpLocks/>
            </p:cNvCxnSpPr>
            <p:nvPr/>
          </p:nvCxnSpPr>
          <p:spPr>
            <a:xfrm>
              <a:off x="5801548" y="2800382"/>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360A68-E5C4-764A-1356-730FABBB50CB}"/>
                </a:ext>
                <a:ext uri="{C183D7F6-B498-43B3-948B-1728B52AA6E4}">
                  <adec:decorative xmlns:adec="http://schemas.microsoft.com/office/drawing/2017/decorative" val="1"/>
                </a:ext>
              </a:extLst>
            </p:cNvPr>
            <p:cNvCxnSpPr>
              <a:cxnSpLocks/>
            </p:cNvCxnSpPr>
            <p:nvPr/>
          </p:nvCxnSpPr>
          <p:spPr>
            <a:xfrm>
              <a:off x="5801548" y="4029417"/>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6" name="Picture 5" descr="Logo&#10;&#10;Description automatically generated">
            <a:extLst>
              <a:ext uri="{FF2B5EF4-FFF2-40B4-BE49-F238E27FC236}">
                <a16:creationId xmlns:a16="http://schemas.microsoft.com/office/drawing/2014/main" id="{4FF9119E-C162-7B53-3F98-3C53815D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923" y="4393218"/>
            <a:ext cx="1157253" cy="193654"/>
          </a:xfrm>
          <a:prstGeom prst="rect">
            <a:avLst/>
          </a:prstGeom>
        </p:spPr>
      </p:pic>
      <p:pic>
        <p:nvPicPr>
          <p:cNvPr id="7" name="Picture 6">
            <a:extLst>
              <a:ext uri="{FF2B5EF4-FFF2-40B4-BE49-F238E27FC236}">
                <a16:creationId xmlns:a16="http://schemas.microsoft.com/office/drawing/2014/main" id="{4C067573-D1D5-41E5-CCC5-A1770D8E1DE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673741" y="4369532"/>
            <a:ext cx="821679" cy="241027"/>
          </a:xfrm>
          <a:prstGeom prst="rect">
            <a:avLst/>
          </a:prstGeom>
        </p:spPr>
      </p:pic>
      <p:pic>
        <p:nvPicPr>
          <p:cNvPr id="9" name="Picture 8">
            <a:extLst>
              <a:ext uri="{FF2B5EF4-FFF2-40B4-BE49-F238E27FC236}">
                <a16:creationId xmlns:a16="http://schemas.microsoft.com/office/drawing/2014/main" id="{E8D5A9AD-5422-EEE7-F02D-9B1AB86AFF4F}"/>
              </a:ext>
              <a:ext uri="{C183D7F6-B498-43B3-948B-1728B52AA6E4}">
                <adec:decorative xmlns:adec="http://schemas.microsoft.com/office/drawing/2017/decorative" val="1"/>
              </a:ext>
            </a:extLst>
          </p:cNvPr>
          <p:cNvPicPr>
            <a:picLocks noChangeAspect="1"/>
          </p:cNvPicPr>
          <p:nvPr/>
        </p:nvPicPr>
        <p:blipFill rotWithShape="1">
          <a:blip r:embed="rId5"/>
          <a:srcRect l="-1" r="-1"/>
          <a:stretch/>
        </p:blipFill>
        <p:spPr>
          <a:xfrm>
            <a:off x="911645" y="4034263"/>
            <a:ext cx="982570" cy="693695"/>
          </a:xfrm>
          <a:prstGeom prst="rect">
            <a:avLst/>
          </a:prstGeom>
        </p:spPr>
      </p:pic>
      <p:sp>
        <p:nvSpPr>
          <p:cNvPr id="5" name="Title 18">
            <a:extLst>
              <a:ext uri="{FF2B5EF4-FFF2-40B4-BE49-F238E27FC236}">
                <a16:creationId xmlns:a16="http://schemas.microsoft.com/office/drawing/2014/main" id="{793D0289-550F-BCD4-D920-2883D11169A3}"/>
              </a:ext>
            </a:extLst>
          </p:cNvPr>
          <p:cNvSpPr txBox="1">
            <a:spLocks noGrp="1"/>
          </p:cNvSpPr>
          <p:nvPr>
            <p:ph type="title" idx="4294967295"/>
          </p:nvPr>
        </p:nvSpPr>
        <p:spPr>
          <a:xfrm>
            <a:off x="912875" y="2231073"/>
            <a:ext cx="3894725" cy="166199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1" indent="0" algn="l"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gradFill>
                  <a:gsLst>
                    <a:gs pos="0">
                      <a:schemeClr val="accent1"/>
                    </a:gs>
                    <a:gs pos="100000">
                      <a:srgbClr val="CD98CF"/>
                    </a:gs>
                  </a:gsLst>
                  <a:lin ang="2700000" scaled="1"/>
                </a:gradFill>
                <a:effectLst/>
                <a:uLnTx/>
                <a:uFillTx/>
                <a:latin typeface="Segoe UI Semibold"/>
                <a:ea typeface="+mn-ea"/>
                <a:cs typeface="+mn-cs"/>
              </a:rPr>
              <a:t>Flexibly meet regulatory and connectivity needs</a:t>
            </a:r>
          </a:p>
        </p:txBody>
      </p:sp>
      <p:sp>
        <p:nvSpPr>
          <p:cNvPr id="16" name="TextBox 15">
            <a:extLst>
              <a:ext uri="{FF2B5EF4-FFF2-40B4-BE49-F238E27FC236}">
                <a16:creationId xmlns:a16="http://schemas.microsoft.com/office/drawing/2014/main" id="{AACAE1FA-FE02-9F86-C5A7-56E163D10879}"/>
              </a:ext>
            </a:extLst>
          </p:cNvPr>
          <p:cNvSpPr txBox="1"/>
          <p:nvPr/>
        </p:nvSpPr>
        <p:spPr>
          <a:xfrm>
            <a:off x="6920609" y="1878088"/>
            <a:ext cx="3364368" cy="615553"/>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Meet data residency and sovereignty requirements</a:t>
            </a:r>
          </a:p>
        </p:txBody>
      </p:sp>
      <p:sp>
        <p:nvSpPr>
          <p:cNvPr id="17" name="TextBox 16">
            <a:extLst>
              <a:ext uri="{FF2B5EF4-FFF2-40B4-BE49-F238E27FC236}">
                <a16:creationId xmlns:a16="http://schemas.microsoft.com/office/drawing/2014/main" id="{2E2DB305-AEC8-02A6-88FC-B1D7CE8CEFF8}"/>
              </a:ext>
            </a:extLst>
          </p:cNvPr>
          <p:cNvSpPr txBox="1"/>
          <p:nvPr/>
        </p:nvSpPr>
        <p:spPr>
          <a:xfrm>
            <a:off x="6920609" y="3107123"/>
            <a:ext cx="3302683" cy="615553"/>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Simplified infrastructure for low-latency applications</a:t>
            </a:r>
          </a:p>
        </p:txBody>
      </p:sp>
      <p:sp>
        <p:nvSpPr>
          <p:cNvPr id="18" name="TextBox 17">
            <a:extLst>
              <a:ext uri="{FF2B5EF4-FFF2-40B4-BE49-F238E27FC236}">
                <a16:creationId xmlns:a16="http://schemas.microsoft.com/office/drawing/2014/main" id="{56D387D6-838D-0932-D96B-DF93596915F7}"/>
              </a:ext>
            </a:extLst>
          </p:cNvPr>
          <p:cNvSpPr txBox="1"/>
          <p:nvPr/>
        </p:nvSpPr>
        <p:spPr>
          <a:xfrm>
            <a:off x="6920609" y="4336158"/>
            <a:ext cx="4001977" cy="615553"/>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Operate fully or intermittently</a:t>
            </a:r>
            <a:br>
              <a:rPr kumimoji="0" lang="en-US" sz="2000" b="0" i="0" u="none" strike="noStrike" kern="1200" cap="none" spc="0" normalizeH="0" baseline="0" noProof="0">
                <a:ln>
                  <a:noFill/>
                </a:ln>
                <a:solidFill>
                  <a:srgbClr val="FFFFFF"/>
                </a:solidFill>
                <a:effectLst/>
                <a:uLnTx/>
                <a:uFillTx/>
                <a:latin typeface="Segoe UI"/>
                <a:ea typeface="+mn-ea"/>
                <a:cs typeface="+mn-cs"/>
              </a:rPr>
            </a:br>
            <a:r>
              <a:rPr kumimoji="0" lang="en-US" sz="2000" b="0" i="0" u="none" strike="noStrike" kern="1200" cap="none" spc="0" normalizeH="0" baseline="0" noProof="0">
                <a:ln>
                  <a:noFill/>
                </a:ln>
                <a:solidFill>
                  <a:srgbClr val="FFFFFF"/>
                </a:solidFill>
                <a:effectLst/>
                <a:uLnTx/>
                <a:uFillTx/>
                <a:latin typeface="Segoe UI"/>
                <a:ea typeface="+mn-ea"/>
                <a:cs typeface="+mn-cs"/>
              </a:rPr>
              <a:t>connected</a:t>
            </a:r>
          </a:p>
        </p:txBody>
      </p:sp>
      <p:sp>
        <p:nvSpPr>
          <p:cNvPr id="2" name="Graphic 42">
            <a:extLst>
              <a:ext uri="{FF2B5EF4-FFF2-40B4-BE49-F238E27FC236}">
                <a16:creationId xmlns:a16="http://schemas.microsoft.com/office/drawing/2014/main" id="{759C58BE-11D4-0ABA-F072-B603D4926694}"/>
              </a:ext>
              <a:ext uri="{C183D7F6-B498-43B3-948B-1728B52AA6E4}">
                <adec:decorative xmlns:adec="http://schemas.microsoft.com/office/drawing/2017/decorative" val="1"/>
              </a:ext>
            </a:extLst>
          </p:cNvPr>
          <p:cNvSpPr/>
          <p:nvPr/>
        </p:nvSpPr>
        <p:spPr>
          <a:xfrm>
            <a:off x="6002382" y="318120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 name="Graphic 42">
            <a:extLst>
              <a:ext uri="{FF2B5EF4-FFF2-40B4-BE49-F238E27FC236}">
                <a16:creationId xmlns:a16="http://schemas.microsoft.com/office/drawing/2014/main" id="{D0B0307D-22A5-D06B-DD84-59070F4342F6}"/>
              </a:ext>
              <a:ext uri="{C183D7F6-B498-43B3-948B-1728B52AA6E4}">
                <adec:decorative xmlns:adec="http://schemas.microsoft.com/office/drawing/2017/decorative" val="1"/>
              </a:ext>
            </a:extLst>
          </p:cNvPr>
          <p:cNvSpPr/>
          <p:nvPr/>
        </p:nvSpPr>
        <p:spPr>
          <a:xfrm>
            <a:off x="6002382" y="195738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 name="Graphic 42">
            <a:extLst>
              <a:ext uri="{FF2B5EF4-FFF2-40B4-BE49-F238E27FC236}">
                <a16:creationId xmlns:a16="http://schemas.microsoft.com/office/drawing/2014/main" id="{A3CA923B-B29E-83E4-B5AF-E001B7D88031}"/>
              </a:ext>
              <a:ext uri="{C183D7F6-B498-43B3-948B-1728B52AA6E4}">
                <adec:decorative xmlns:adec="http://schemas.microsoft.com/office/drawing/2017/decorative" val="1"/>
              </a:ext>
            </a:extLst>
          </p:cNvPr>
          <p:cNvSpPr/>
          <p:nvPr/>
        </p:nvSpPr>
        <p:spPr>
          <a:xfrm>
            <a:off x="6002382" y="441023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6943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accel="50000" decel="5000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6" presetClass="emph" presetSubtype="0" accel="50000" decel="50000" autoRev="1" fill="hold" grpId="1" nodeType="withEffect">
                                  <p:stCondLst>
                                    <p:cond delay="200"/>
                                  </p:stCondLst>
                                  <p:childTnLst>
                                    <p:animScale>
                                      <p:cBhvr>
                                        <p:cTn id="11" dur="300" fill="hold"/>
                                        <p:tgtEl>
                                          <p:spTgt spid="3"/>
                                        </p:tgtEl>
                                      </p:cBhvr>
                                      <p:by x="120000" y="120000"/>
                                    </p:animScale>
                                  </p:childTnLst>
                                </p:cTn>
                              </p:par>
                              <p:par>
                                <p:cTn id="12" presetID="53" presetClass="entr" presetSubtype="16" accel="50000" decel="5000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6" presetClass="emph" presetSubtype="0" accel="50000" decel="50000" autoRev="1" fill="hold" grpId="1" nodeType="withEffect">
                                  <p:stCondLst>
                                    <p:cond delay="300"/>
                                  </p:stCondLst>
                                  <p:childTnLst>
                                    <p:animScale>
                                      <p:cBhvr>
                                        <p:cTn id="18" dur="300" fill="hold"/>
                                        <p:tgtEl>
                                          <p:spTgt spid="2"/>
                                        </p:tgtEl>
                                      </p:cBhvr>
                                      <p:by x="120000" y="120000"/>
                                    </p:animScale>
                                  </p:childTnLst>
                                </p:cTn>
                              </p:par>
                              <p:par>
                                <p:cTn id="19" presetID="53" presetClass="entr" presetSubtype="16" accel="50000" decel="50000" fill="hold" grpId="0" nodeType="withEffect">
                                  <p:stCondLst>
                                    <p:cond delay="4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6" presetClass="emph" presetSubtype="0" accel="50000" decel="50000" autoRev="1" fill="hold" grpId="1" nodeType="withEffect">
                                  <p:stCondLst>
                                    <p:cond delay="400"/>
                                  </p:stCondLst>
                                  <p:childTnLst>
                                    <p:animScale>
                                      <p:cBhvr>
                                        <p:cTn id="25" dur="300" fill="hold"/>
                                        <p:tgtEl>
                                          <p:spTgt spid="4"/>
                                        </p:tgtEl>
                                      </p:cBhvr>
                                      <p:by x="120000" y="120000"/>
                                    </p:animScale>
                                  </p:childTnLst>
                                </p:cTn>
                              </p:par>
                              <p:par>
                                <p:cTn id="26" presetID="10" presetClass="entr" presetSubtype="0" fill="hold"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decel="50000" fill="hold" grpId="0" nodeType="withEffect">
                                  <p:stCondLst>
                                    <p:cond delay="2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42" presetClass="path" presetSubtype="0" decel="50000" fill="hold" grpId="1" nodeType="withEffect">
                                  <p:stCondLst>
                                    <p:cond delay="200"/>
                                  </p:stCondLst>
                                  <p:childTnLst>
                                    <p:animMotion origin="layout" path="M 4.58333E-6 -3.7037E-6 L 0.02057 0.00047 " pathEditMode="relative" rAng="0" ptsTypes="AA">
                                      <p:cBhvr>
                                        <p:cTn id="45" dur="700" spd="-100000" fill="hold"/>
                                        <p:tgtEl>
                                          <p:spTgt spid="16"/>
                                        </p:tgtEl>
                                        <p:attrNameLst>
                                          <p:attrName>ppt_x</p:attrName>
                                          <p:attrName>ppt_y</p:attrName>
                                        </p:attrNameLst>
                                      </p:cBhvr>
                                      <p:rCtr x="1029" y="23"/>
                                    </p:animMotion>
                                  </p:childTnLst>
                                </p:cTn>
                              </p:par>
                              <p:par>
                                <p:cTn id="46" presetID="10" presetClass="entr" presetSubtype="0" decel="50000" fill="hold" grpId="0" nodeType="withEffect">
                                  <p:stCondLst>
                                    <p:cond delay="3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42" presetClass="path" presetSubtype="0" decel="50000" fill="hold" grpId="1" nodeType="withEffect">
                                  <p:stCondLst>
                                    <p:cond delay="300"/>
                                  </p:stCondLst>
                                  <p:childTnLst>
                                    <p:animMotion origin="layout" path="M 4.58333E-6 -3.7037E-6 L 0.02057 0.00047 " pathEditMode="relative" rAng="0" ptsTypes="AA">
                                      <p:cBhvr>
                                        <p:cTn id="50" dur="700" spd="-100000" fill="hold"/>
                                        <p:tgtEl>
                                          <p:spTgt spid="17"/>
                                        </p:tgtEl>
                                        <p:attrNameLst>
                                          <p:attrName>ppt_x</p:attrName>
                                          <p:attrName>ppt_y</p:attrName>
                                        </p:attrNameLst>
                                      </p:cBhvr>
                                      <p:rCtr x="1029" y="23"/>
                                    </p:animMotion>
                                  </p:childTnLst>
                                </p:cTn>
                              </p:par>
                              <p:par>
                                <p:cTn id="51" presetID="10" presetClass="entr" presetSubtype="0" decel="50000" fill="hold" grpId="0" nodeType="withEffect">
                                  <p:stCondLst>
                                    <p:cond delay="40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42" presetClass="path" presetSubtype="0" decel="50000" fill="hold" grpId="1" nodeType="withEffect">
                                  <p:stCondLst>
                                    <p:cond delay="400"/>
                                  </p:stCondLst>
                                  <p:childTnLst>
                                    <p:animMotion origin="layout" path="M 4.58333E-6 -3.7037E-6 L 0.02057 0.00047 " pathEditMode="relative" rAng="0" ptsTypes="AA">
                                      <p:cBhvr>
                                        <p:cTn id="55" dur="700" spd="-100000" fill="hold"/>
                                        <p:tgtEl>
                                          <p:spTgt spid="18"/>
                                        </p:tgtEl>
                                        <p:attrNameLst>
                                          <p:attrName>ppt_x</p:attrName>
                                          <p:attrName>ppt_y</p:attrName>
                                        </p:attrNameLst>
                                      </p:cBhvr>
                                      <p:rCtr x="102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6" grpId="1"/>
      <p:bldP spid="17" grpId="0"/>
      <p:bldP spid="17" grpId="1"/>
      <p:bldP spid="18" grpId="0"/>
      <p:bldP spid="18" grpId="1"/>
      <p:bldP spid="2" grpId="0" animBg="1"/>
      <p:bldP spid="2" grpId="1" animBg="1"/>
      <p:bldP spid="3" grpId="0" animBg="1"/>
      <p:bldP spid="3" grpId="1" animBg="1"/>
      <p:bldP spid="4" grpId="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B59C6991-0E56-0812-5A85-E1DED91F33C3}"/>
              </a:ext>
            </a:extLst>
          </p:cNvPr>
          <p:cNvSpPr txBox="1">
            <a:spLocks/>
          </p:cNvSpPr>
          <p:nvPr/>
        </p:nvSpPr>
        <p:spPr>
          <a:xfrm>
            <a:off x="911225" y="2293312"/>
            <a:ext cx="4530205" cy="23544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Stack</a:t>
            </a:r>
            <a:r>
              <a:rPr kumimoji="0" lang="en-US" sz="2400" b="1" i="0" u="none" strike="noStrike" kern="0" cap="none" spc="0" normalizeH="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 HCI</a:t>
            </a:r>
            <a:endPar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Ultra low-latency 5G with Private MEC </a:t>
            </a:r>
          </a:p>
          <a:p>
            <a:pPr defTabSz="914400">
              <a:lnSpc>
                <a:spcPct val="90000"/>
              </a:lnSpc>
              <a:spcBef>
                <a:spcPts val="1800"/>
              </a:spcBef>
              <a:buClr>
                <a:srgbClr val="50E6FF"/>
              </a:buClr>
              <a:buSzPct val="100000"/>
              <a:defRPr/>
            </a:pPr>
            <a:r>
              <a:rPr lang="en-US" sz="2400" b="1" kern="0" spc="0">
                <a:ln>
                  <a:noFill/>
                </a:ln>
                <a:gradFill>
                  <a:gsLst>
                    <a:gs pos="0">
                      <a:srgbClr val="8DC8E8"/>
                    </a:gs>
                    <a:gs pos="100000">
                      <a:srgbClr val="CD98CF"/>
                    </a:gs>
                  </a:gsLst>
                  <a:lin ang="2700000" scaled="1"/>
                </a:gradFill>
                <a:latin typeface="Segoe UI Semibold" panose="020B0502040204020203" pitchFamily="34" charset="0"/>
                <a:cs typeface="Segoe UI Semibold" panose="020B0502040204020203" pitchFamily="34" charset="0"/>
              </a:rPr>
              <a:t>Azure public MEC</a:t>
            </a:r>
          </a:p>
          <a:p>
            <a:pPr marL="0" marR="0" lvl="0" indent="0" algn="l" defTabSz="914400" rtl="0" eaLnBrk="1" fontAlgn="auto" latinLnBrk="0" hangingPunct="1">
              <a:lnSpc>
                <a:spcPct val="90000"/>
              </a:lnSpc>
              <a:spcBef>
                <a:spcPts val="1800"/>
              </a:spcBef>
              <a:spcAft>
                <a:spcPts val="0"/>
              </a:spcAft>
              <a:buClr>
                <a:srgbClr val="50E6FF"/>
              </a:buClr>
              <a:buSzPct val="100000"/>
              <a:buFontTx/>
              <a:buNone/>
              <a:tabLst/>
              <a:defRPr/>
            </a:pPr>
            <a:endPar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endParaRPr>
          </a:p>
        </p:txBody>
      </p:sp>
      <p:sp>
        <p:nvSpPr>
          <p:cNvPr id="20" name="Title 14">
            <a:extLst>
              <a:ext uri="{FF2B5EF4-FFF2-40B4-BE49-F238E27FC236}">
                <a16:creationId xmlns:a16="http://schemas.microsoft.com/office/drawing/2014/main" id="{0EAF9B5E-EA78-5931-77C4-5C6C986B36D8}"/>
              </a:ext>
            </a:extLst>
          </p:cNvPr>
          <p:cNvSpPr txBox="1">
            <a:spLocks/>
          </p:cNvSpPr>
          <p:nvPr/>
        </p:nvSpPr>
        <p:spPr>
          <a:xfrm>
            <a:off x="6250648" y="2291170"/>
            <a:ext cx="4722152" cy="16712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4800"/>
              </a:spcBef>
              <a:spcAft>
                <a:spcPts val="0"/>
              </a:spcAft>
              <a:buClr>
                <a:srgbClr val="50E6FF"/>
              </a:buClr>
              <a:buSzPct val="100000"/>
              <a:buFontTx/>
              <a:buNone/>
              <a:tabLst/>
              <a:defRPr/>
            </a:pPr>
            <a:r>
              <a:rPr kumimoji="0" lang="en-US" sz="2400" b="1" i="0" u="none" strike="noStrike" kern="0" cap="none" spc="0" normalizeH="0" baseline="0" noProof="0">
                <a:ln>
                  <a:noFill/>
                </a:ln>
                <a:gradFill>
                  <a:gsLst>
                    <a:gs pos="0">
                      <a:srgbClr val="8DC8E8"/>
                    </a:gs>
                    <a:gs pos="100000">
                      <a:srgbClr val="CD98CF"/>
                    </a:gs>
                  </a:gsLst>
                  <a:lin ang="2700000" scaled="1"/>
                </a:gradFill>
                <a:effectLst/>
                <a:uLnTx/>
                <a:uFillTx/>
                <a:latin typeface="Segoe UI Semibold" panose="020B0502040204020203" pitchFamily="34" charset="0"/>
                <a:ea typeface="+mn-ea"/>
                <a:cs typeface="Segoe UI Semibold" panose="020B0502040204020203" pitchFamily="34" charset="0"/>
              </a:rPr>
              <a:t>Azure Stack HCI preview features:</a:t>
            </a:r>
          </a:p>
          <a:p>
            <a:pPr marL="285750" marR="0" lvl="0" indent="-285750" algn="l" defTabSz="914400" rtl="0" eaLnBrk="1" fontAlgn="auto" latinLnBrk="0" hangingPunct="1">
              <a:lnSpc>
                <a:spcPct val="100000"/>
              </a:lnSpc>
              <a:spcBef>
                <a:spcPts val="600"/>
              </a:spcBef>
              <a:spcAft>
                <a:spcPts val="0"/>
              </a:spcAft>
              <a:buClrTx/>
              <a:buSzPct val="100000"/>
              <a:buFont typeface=".PingFang SC Regular"/>
              <a:buChar char="・"/>
              <a:tabLst/>
              <a:defRPr/>
            </a:pPr>
            <a:r>
              <a:rPr kumimoji="0" lang="en-US" sz="1800" b="1" i="0" u="none" strike="noStrike" kern="0" cap="none" spc="0" normalizeH="0" baseline="0" noProof="0">
                <a:ln>
                  <a:noFill/>
                </a:ln>
                <a:gradFill>
                  <a:gsLst>
                    <a:gs pos="100000">
                      <a:srgbClr val="FFFFFF"/>
                    </a:gs>
                    <a:gs pos="1000">
                      <a:srgbClr val="FFFFFF"/>
                    </a:gs>
                  </a:gsLst>
                  <a:lin ang="2700000" scaled="0"/>
                </a:gradFill>
                <a:effectLst/>
                <a:uLnTx/>
                <a:uFillTx/>
                <a:latin typeface="Segoe UI Semibold" panose="020B0502040204020203" pitchFamily="34" charset="0"/>
                <a:ea typeface="+mn-ea"/>
                <a:cs typeface="Segoe UI Semibold" panose="020B0502040204020203" pitchFamily="34" charset="0"/>
              </a:rPr>
              <a:t>GPU-P support</a:t>
            </a:r>
          </a:p>
          <a:p>
            <a:pPr marL="285750" marR="0" lvl="0" indent="-285750" algn="l" defTabSz="914400" rtl="0" eaLnBrk="1" fontAlgn="auto" latinLnBrk="0" hangingPunct="1">
              <a:lnSpc>
                <a:spcPct val="100000"/>
              </a:lnSpc>
              <a:spcBef>
                <a:spcPts val="600"/>
              </a:spcBef>
              <a:spcAft>
                <a:spcPts val="0"/>
              </a:spcAft>
              <a:buClrTx/>
              <a:buSzPct val="100000"/>
              <a:buFont typeface=".PingFang SC Regular"/>
              <a:buChar char="・"/>
              <a:tabLst/>
              <a:defRPr/>
            </a:pPr>
            <a:r>
              <a:rPr kumimoji="0" lang="en-US" sz="1800" b="1" i="0" u="none" strike="noStrike" kern="0" cap="none" spc="0" normalizeH="0" baseline="0" noProof="0">
                <a:ln>
                  <a:noFill/>
                </a:ln>
                <a:gradFill>
                  <a:gsLst>
                    <a:gs pos="100000">
                      <a:srgbClr val="FFFFFF"/>
                    </a:gs>
                    <a:gs pos="1000">
                      <a:srgbClr val="FFFFFF"/>
                    </a:gs>
                  </a:gsLst>
                  <a:lin ang="2700000" scaled="0"/>
                </a:gradFill>
                <a:effectLst/>
                <a:uLnTx/>
                <a:uFillTx/>
                <a:latin typeface="Segoe UI Semibold" panose="020B0502040204020203" pitchFamily="34" charset="0"/>
                <a:ea typeface="+mn-ea"/>
                <a:cs typeface="Segoe UI Semibold" panose="020B0502040204020203" pitchFamily="34" charset="0"/>
              </a:rPr>
              <a:t>Azure Migrate Hyper-V to Azure Stack HCI</a:t>
            </a:r>
          </a:p>
          <a:p>
            <a:pPr marL="285750" marR="0" lvl="0" indent="-285750" algn="l" defTabSz="914400" rtl="0" eaLnBrk="1" fontAlgn="auto" latinLnBrk="0" hangingPunct="1">
              <a:lnSpc>
                <a:spcPct val="100000"/>
              </a:lnSpc>
              <a:spcBef>
                <a:spcPts val="600"/>
              </a:spcBef>
              <a:spcAft>
                <a:spcPts val="0"/>
              </a:spcAft>
              <a:buClrTx/>
              <a:buSzPct val="100000"/>
              <a:buFont typeface=".PingFang SC Regular"/>
              <a:buChar char="・"/>
              <a:tabLst/>
              <a:defRPr/>
            </a:pPr>
            <a:r>
              <a:rPr kumimoji="0" lang="en-US" sz="1800" b="1" i="0" u="none" strike="noStrike" kern="0" cap="none" spc="0" normalizeH="0" baseline="0" noProof="0">
                <a:ln>
                  <a:noFill/>
                </a:ln>
                <a:gradFill>
                  <a:gsLst>
                    <a:gs pos="100000">
                      <a:srgbClr val="FFFFFF"/>
                    </a:gs>
                    <a:gs pos="1000">
                      <a:srgbClr val="FFFFFF"/>
                    </a:gs>
                  </a:gsLst>
                  <a:lin ang="2700000" scaled="0"/>
                </a:gradFill>
                <a:effectLst/>
                <a:uLnTx/>
                <a:uFillTx/>
                <a:latin typeface="Segoe UI Semibold" panose="020B0502040204020203" pitchFamily="34" charset="0"/>
                <a:ea typeface="+mn-ea"/>
                <a:cs typeface="Segoe UI Semibold" panose="020B0502040204020203" pitchFamily="34" charset="0"/>
              </a:rPr>
              <a:t>Virtual Guest Arc-enablement, extensions, ARM templates, Marketplace integration</a:t>
            </a:r>
          </a:p>
        </p:txBody>
      </p:sp>
      <p:sp>
        <p:nvSpPr>
          <p:cNvPr id="12" name="Rounded Rectangle 11">
            <a:extLst>
              <a:ext uri="{FF2B5EF4-FFF2-40B4-BE49-F238E27FC236}">
                <a16:creationId xmlns:a16="http://schemas.microsoft.com/office/drawing/2014/main" id="{56DAD89B-683A-97F5-CF53-E8F14DF010EC}"/>
              </a:ext>
            </a:extLst>
          </p:cNvPr>
          <p:cNvSpPr/>
          <p:nvPr/>
        </p:nvSpPr>
        <p:spPr bwMode="auto">
          <a:xfrm>
            <a:off x="6348394" y="4038701"/>
            <a:ext cx="804356" cy="270000"/>
          </a:xfrm>
          <a:prstGeom prst="roundRect">
            <a:avLst/>
          </a:prstGeom>
          <a:gradFill>
            <a:gsLst>
              <a:gs pos="100000">
                <a:srgbClr val="CD98CF"/>
              </a:gs>
              <a:gs pos="1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7200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Preview</a:t>
            </a:r>
          </a:p>
        </p:txBody>
      </p:sp>
      <p:sp>
        <p:nvSpPr>
          <p:cNvPr id="5" name="Title 4">
            <a:extLst>
              <a:ext uri="{FF2B5EF4-FFF2-40B4-BE49-F238E27FC236}">
                <a16:creationId xmlns:a16="http://schemas.microsoft.com/office/drawing/2014/main" id="{06BC4F40-60FC-DFC6-D0D7-033E51C35458}"/>
              </a:ext>
            </a:extLst>
          </p:cNvPr>
          <p:cNvSpPr>
            <a:spLocks noGrp="1"/>
          </p:cNvSpPr>
          <p:nvPr>
            <p:ph type="title"/>
          </p:nvPr>
        </p:nvSpPr>
        <p:spPr/>
        <p:txBody>
          <a:bodyPr/>
          <a:lstStyle/>
          <a:p>
            <a:r>
              <a:rPr lang="en-US" sz="1600" b="0" kern="1200" spc="-50" baseline="0">
                <a:ln>
                  <a:noFill/>
                </a:ln>
                <a:solidFill>
                  <a:srgbClr val="000000"/>
                </a:solidFill>
                <a:effectLst/>
                <a:latin typeface="Segoe UI Semibold" panose="020B0702040204020203" pitchFamily="34" charset="0"/>
                <a:ea typeface="+mn-ea"/>
                <a:cs typeface="Segoe UI" panose="020B0502040204020203" pitchFamily="34" charset="0"/>
              </a:rPr>
              <a:t>Product page</a:t>
            </a:r>
            <a:endParaRPr lang="en-US"/>
          </a:p>
        </p:txBody>
      </p:sp>
      <p:sp>
        <p:nvSpPr>
          <p:cNvPr id="8" name="Rounded Rectangle 18">
            <a:extLst>
              <a:ext uri="{FF2B5EF4-FFF2-40B4-BE49-F238E27FC236}">
                <a16:creationId xmlns:a16="http://schemas.microsoft.com/office/drawing/2014/main" id="{1A18A6E3-D719-7556-8FD0-8A0173CCD23D}"/>
              </a:ext>
              <a:ext uri="{C183D7F6-B498-43B3-948B-1728B52AA6E4}">
                <adec:decorative xmlns:adec="http://schemas.microsoft.com/office/drawing/2017/decorative" val="1"/>
              </a:ext>
            </a:extLst>
          </p:cNvPr>
          <p:cNvSpPr/>
          <p:nvPr/>
        </p:nvSpPr>
        <p:spPr bwMode="auto">
          <a:xfrm>
            <a:off x="974725" y="1051872"/>
            <a:ext cx="1900800" cy="640080"/>
          </a:xfrm>
          <a:prstGeom prst="roundRect">
            <a:avLst>
              <a:gd name="adj" fmla="val 9671"/>
            </a:avLst>
          </a:prstGeom>
          <a:gradFill flip="none" rotWithShape="1">
            <a:gsLst>
              <a:gs pos="1000">
                <a:srgbClr val="0078D4"/>
              </a:gs>
              <a:gs pos="100000">
                <a:srgbClr val="C73ECC"/>
              </a:gs>
            </a:gsLst>
            <a:lin ang="2700000" scaled="1"/>
            <a:tileRect/>
          </a:gradFill>
          <a:effectLst>
            <a:outerShdw blurRad="63500" dist="127000" dir="2700000" algn="tl" rotWithShape="0">
              <a:srgbClr val="737373">
                <a:alpha val="20000"/>
              </a:srgbClr>
            </a:outerShdw>
          </a:effectLst>
        </p:spPr>
        <p:txBody>
          <a:bodyPr wrap="square" lIns="91440" tIns="45720" rIns="91440" bIns="45720" rtlCol="0">
            <a:noAutofit/>
          </a:bodyPr>
          <a:lstStyle/>
          <a:p>
            <a:pPr algn="ctr" defTabSz="914400"/>
            <a:endParaRPr lang="en-CA" sz="2000" kern="0">
              <a:gradFill flip="none" rotWithShape="1">
                <a:gsLst>
                  <a:gs pos="0">
                    <a:srgbClr val="000000"/>
                  </a:gs>
                  <a:gs pos="100000">
                    <a:srgbClr val="000000"/>
                  </a:gs>
                </a:gsLst>
                <a:lin ang="2700000" scaled="1"/>
                <a:tileRect/>
              </a:gradFill>
              <a:latin typeface="Segoe UI Semibold"/>
            </a:endParaRPr>
          </a:p>
        </p:txBody>
      </p:sp>
      <p:sp>
        <p:nvSpPr>
          <p:cNvPr id="9" name="Rounded Rectangle 18" descr="Generally available&#10;">
            <a:extLst>
              <a:ext uri="{FF2B5EF4-FFF2-40B4-BE49-F238E27FC236}">
                <a16:creationId xmlns:a16="http://schemas.microsoft.com/office/drawing/2014/main" id="{37DA076F-271C-107F-734D-E5DB4AC80850}"/>
              </a:ext>
            </a:extLst>
          </p:cNvPr>
          <p:cNvSpPr/>
          <p:nvPr/>
        </p:nvSpPr>
        <p:spPr bwMode="auto">
          <a:xfrm>
            <a:off x="911225" y="988372"/>
            <a:ext cx="1899737" cy="640080"/>
          </a:xfrm>
          <a:prstGeom prst="roundRect">
            <a:avLst>
              <a:gd name="adj" fmla="val 9671"/>
            </a:avLst>
          </a:prstGeom>
          <a:blipFill>
            <a:blip r:embed="rId3"/>
            <a:stretch>
              <a:fillRect/>
            </a:stretch>
          </a:blipFill>
          <a:effectLst/>
          <a:scene3d>
            <a:camera prst="orthographicFront"/>
            <a:lightRig rig="contrasting" dir="t"/>
          </a:scene3d>
          <a:sp3d prstMaterial="flat">
            <a:bevelT w="57150" h="44450"/>
          </a:sp3d>
        </p:spPr>
        <p:txBody>
          <a:bodyPr wrap="square" lIns="118872" tIns="91440" rIns="118872" bIns="109728" rtlCol="0" anchor="ctr" anchorCtr="0">
            <a:spAutoFit/>
          </a:bodyPr>
          <a:lstStyle/>
          <a:p>
            <a:pPr defTabSz="914400"/>
            <a:r>
              <a:rPr lang="en-CA" sz="2000" kern="0">
                <a:gradFill flip="none" rotWithShape="1">
                  <a:gsLst>
                    <a:gs pos="25904">
                      <a:srgbClr val="2F2F2F"/>
                    </a:gs>
                    <a:gs pos="46000">
                      <a:srgbClr val="2F2F2F"/>
                    </a:gs>
                  </a:gsLst>
                  <a:lin ang="2700000" scaled="1"/>
                  <a:tileRect/>
                </a:gradFill>
                <a:latin typeface="Segoe UI Semibold"/>
              </a:rPr>
              <a:t>Now available</a:t>
            </a:r>
          </a:p>
        </p:txBody>
      </p:sp>
    </p:spTree>
    <p:extLst>
      <p:ext uri="{BB962C8B-B14F-4D97-AF65-F5344CB8AC3E}">
        <p14:creationId xmlns:p14="http://schemas.microsoft.com/office/powerpoint/2010/main" val="20553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100"/>
                                  </p:stCondLst>
                                  <p:childTnLst>
                                    <p:animMotion origin="layout" path="M 3.125E-6 1.48148E-6 L 3.125E-6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grpId="1" nodeType="withEffect">
                                  <p:stCondLst>
                                    <p:cond delay="100"/>
                                  </p:stCondLst>
                                  <p:childTnLst>
                                    <p:animMotion origin="layout" path="M 0 2.96296E-6 L 0 0.03541 " pathEditMode="relative" rAng="0" ptsTypes="AA">
                                      <p:cBhvr>
                                        <p:cTn id="14" dur="700" spd="-100000" fill="hold"/>
                                        <p:tgtEl>
                                          <p:spTgt spid="20"/>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100"/>
                                  </p:stCondLst>
                                  <p:childTnLst>
                                    <p:animMotion origin="layout" path="M 4.16667E-6 -4.81481E-6 L 4.16667E-6 0.03542 " pathEditMode="relative" rAng="0" ptsTypes="AA">
                                      <p:cBhvr>
                                        <p:cTn id="19" dur="700" spd="-100000" fill="hold"/>
                                        <p:tgtEl>
                                          <p:spTgt spid="12"/>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0"/>
                                  </p:stCondLst>
                                  <p:childTnLst>
                                    <p:animMotion origin="layout" path="M -4.16667E-6 -4.81481E-6 L -4.16667E-6 0.03542 " pathEditMode="relative" rAng="0" ptsTypes="AA">
                                      <p:cBhvr>
                                        <p:cTn id="24" dur="700" spd="-100000" fill="hold"/>
                                        <p:tgtEl>
                                          <p:spTgt spid="9"/>
                                        </p:tgtEl>
                                        <p:attrNameLst>
                                          <p:attrName>ppt_x</p:attrName>
                                          <p:attrName>ppt_y</p:attrName>
                                        </p:attrNameLst>
                                      </p:cBhvr>
                                      <p:rCtr x="0" y="1759"/>
                                    </p:animMotion>
                                  </p:childTnLst>
                                </p:cTn>
                              </p:par>
                              <p:par>
                                <p:cTn id="25" presetID="10"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250"/>
                                  </p:stCondLst>
                                  <p:childTnLst>
                                    <p:animMotion origin="layout" path="M -2.5E-6 -4.07407E-6 L -0.00521 -0.00926 " pathEditMode="relative" rAng="0" ptsTypes="AA">
                                      <p:cBhvr>
                                        <p:cTn id="29" dur="750" spd="-100000" fill="hold"/>
                                        <p:tgtEl>
                                          <p:spTgt spid="8"/>
                                        </p:tgtEl>
                                        <p:attrNameLst>
                                          <p:attrName>ppt_x</p:attrName>
                                          <p:attrName>ppt_y</p:attrName>
                                        </p:attrNameLst>
                                      </p:cBhvr>
                                      <p:rCtr x="-26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p:bldP spid="20" grpId="1"/>
      <p:bldP spid="12" grpId="0" animBg="1"/>
      <p:bldP spid="12" grpId="1" animBg="1"/>
      <p:bldP spid="8" grpId="0" animBg="1"/>
      <p:bldP spid="8" grpId="1" animBg="1"/>
      <p:bldP spid="9" grpId="0" animBg="1"/>
      <p:bldP spid="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95AA65-DE8C-43CD-8A72-7CB594500301}"/>
              </a:ext>
            </a:extLst>
          </p:cNvPr>
          <p:cNvSpPr>
            <a:spLocks noGrp="1"/>
          </p:cNvSpPr>
          <p:nvPr>
            <p:ph type="title"/>
          </p:nvPr>
        </p:nvSpPr>
        <p:spPr>
          <a:xfrm>
            <a:off x="588263" y="457200"/>
            <a:ext cx="11018520" cy="830997"/>
          </a:xfrm>
        </p:spPr>
        <p:txBody>
          <a:bodyPr/>
          <a:lstStyle/>
          <a:p>
            <a:r>
              <a:rPr lang="en-US" sz="3600" b="1" kern="1200" spc="-50">
                <a:ln w="3175">
                  <a:noFill/>
                </a:ln>
                <a:gradFill>
                  <a:gsLst>
                    <a:gs pos="0">
                      <a:schemeClr val="accent1"/>
                    </a:gs>
                    <a:gs pos="100000">
                      <a:srgbClr val="CD98CF"/>
                    </a:gs>
                  </a:gsLst>
                  <a:lin ang="2700000" scaled="1"/>
                </a:gradFill>
                <a:latin typeface="Segoe UI Semibold"/>
                <a:ea typeface="+mn-ea"/>
                <a:cs typeface="+mn-cs"/>
              </a:rPr>
              <a:t>Azure </a:t>
            </a:r>
            <a:r>
              <a:rPr lang="en-US" b="1">
                <a:gradFill>
                  <a:gsLst>
                    <a:gs pos="0">
                      <a:schemeClr val="accent1"/>
                    </a:gs>
                    <a:gs pos="100000">
                      <a:srgbClr val="CD98CF"/>
                    </a:gs>
                  </a:gsLst>
                  <a:lin ang="2700000" scaled="1"/>
                </a:gradFill>
                <a:latin typeface="Segoe UI Semibold"/>
                <a:cs typeface="+mn-cs"/>
              </a:rPr>
              <a:t>Stack HCI</a:t>
            </a:r>
            <a:br>
              <a:rPr lang="en-US"/>
            </a:br>
            <a:r>
              <a:rPr lang="en-US" sz="1800" spc="0">
                <a:latin typeface="+mn-lt"/>
              </a:rPr>
              <a:t>Modern subscription for flexible, familiar hyperconverged infrastructure</a:t>
            </a:r>
          </a:p>
        </p:txBody>
      </p:sp>
      <p:sp>
        <p:nvSpPr>
          <p:cNvPr id="22" name="Rectangle 21">
            <a:extLst>
              <a:ext uri="{FF2B5EF4-FFF2-40B4-BE49-F238E27FC236}">
                <a16:creationId xmlns:a16="http://schemas.microsoft.com/office/drawing/2014/main" id="{3884A6A1-2DE1-7A70-A4A0-56F4F11400BD}"/>
              </a:ext>
              <a:ext uri="{C183D7F6-B498-43B3-948B-1728B52AA6E4}">
                <adec:decorative xmlns:adec="http://schemas.microsoft.com/office/drawing/2017/decorative" val="1"/>
              </a:ext>
            </a:extLst>
          </p:cNvPr>
          <p:cNvSpPr/>
          <p:nvPr/>
        </p:nvSpPr>
        <p:spPr bwMode="auto">
          <a:xfrm>
            <a:off x="584759"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4" name="Rectangle 33">
            <a:extLst>
              <a:ext uri="{FF2B5EF4-FFF2-40B4-BE49-F238E27FC236}">
                <a16:creationId xmlns:a16="http://schemas.microsoft.com/office/drawing/2014/main" id="{E39F4C61-B4B4-E14D-A3C9-49AA040B4C25}"/>
              </a:ext>
              <a:ext uri="{C183D7F6-B498-43B3-948B-1728B52AA6E4}">
                <adec:decorative xmlns:adec="http://schemas.microsoft.com/office/drawing/2017/decorative" val="1"/>
              </a:ext>
            </a:extLst>
          </p:cNvPr>
          <p:cNvSpPr/>
          <p:nvPr/>
        </p:nvSpPr>
        <p:spPr bwMode="auto">
          <a:xfrm>
            <a:off x="3416372"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Rectangle 34">
            <a:extLst>
              <a:ext uri="{FF2B5EF4-FFF2-40B4-BE49-F238E27FC236}">
                <a16:creationId xmlns:a16="http://schemas.microsoft.com/office/drawing/2014/main" id="{B02B45CD-F2D9-D2F6-6526-A27FC5D84ECB}"/>
              </a:ext>
              <a:ext uri="{C183D7F6-B498-43B3-948B-1728B52AA6E4}">
                <adec:decorative xmlns:adec="http://schemas.microsoft.com/office/drawing/2017/decorative" val="1"/>
              </a:ext>
            </a:extLst>
          </p:cNvPr>
          <p:cNvSpPr/>
          <p:nvPr/>
        </p:nvSpPr>
        <p:spPr bwMode="auto">
          <a:xfrm>
            <a:off x="6247985"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Rectangle 35">
            <a:extLst>
              <a:ext uri="{FF2B5EF4-FFF2-40B4-BE49-F238E27FC236}">
                <a16:creationId xmlns:a16="http://schemas.microsoft.com/office/drawing/2014/main" id="{4E6A0A9D-4734-5D19-1BAB-FCF14E9DB213}"/>
              </a:ext>
              <a:ext uri="{C183D7F6-B498-43B3-948B-1728B52AA6E4}">
                <adec:decorative xmlns:adec="http://schemas.microsoft.com/office/drawing/2017/decorative" val="1"/>
              </a:ext>
            </a:extLst>
          </p:cNvPr>
          <p:cNvSpPr/>
          <p:nvPr/>
        </p:nvSpPr>
        <p:spPr bwMode="auto">
          <a:xfrm>
            <a:off x="9079597"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 Placeholder 6">
            <a:extLst>
              <a:ext uri="{FF2B5EF4-FFF2-40B4-BE49-F238E27FC236}">
                <a16:creationId xmlns:a16="http://schemas.microsoft.com/office/drawing/2014/main" id="{6D24031C-9B20-3CD5-EF64-3660F4713BF8}"/>
              </a:ext>
            </a:extLst>
          </p:cNvPr>
          <p:cNvSpPr txBox="1">
            <a:spLocks/>
          </p:cNvSpPr>
          <p:nvPr/>
        </p:nvSpPr>
        <p:spPr>
          <a:xfrm>
            <a:off x="750763" y="4959499"/>
            <a:ext cx="2195636" cy="553998"/>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Azure hybrid </a:t>
            </a:r>
            <a:b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by design </a:t>
            </a:r>
          </a:p>
        </p:txBody>
      </p:sp>
      <p:sp>
        <p:nvSpPr>
          <p:cNvPr id="38" name="Text Placeholder 6">
            <a:extLst>
              <a:ext uri="{FF2B5EF4-FFF2-40B4-BE49-F238E27FC236}">
                <a16:creationId xmlns:a16="http://schemas.microsoft.com/office/drawing/2014/main" id="{25F75636-8513-D51D-644F-96DF7B7EEC58}"/>
              </a:ext>
            </a:extLst>
          </p:cNvPr>
          <p:cNvSpPr txBox="1">
            <a:spLocks/>
          </p:cNvSpPr>
          <p:nvPr/>
        </p:nvSpPr>
        <p:spPr>
          <a:xfrm>
            <a:off x="3582376" y="4959499"/>
            <a:ext cx="2195636" cy="553998"/>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Enterprise scale and price performance</a:t>
            </a:r>
          </a:p>
        </p:txBody>
      </p:sp>
      <p:sp>
        <p:nvSpPr>
          <p:cNvPr id="39" name="Text Placeholder 6">
            <a:extLst>
              <a:ext uri="{FF2B5EF4-FFF2-40B4-BE49-F238E27FC236}">
                <a16:creationId xmlns:a16="http://schemas.microsoft.com/office/drawing/2014/main" id="{074D31DA-FA86-E26F-B92A-E6EF8A7F4508}"/>
              </a:ext>
            </a:extLst>
          </p:cNvPr>
          <p:cNvSpPr txBox="1">
            <a:spLocks/>
          </p:cNvSpPr>
          <p:nvPr/>
        </p:nvSpPr>
        <p:spPr>
          <a:xfrm>
            <a:off x="6413989" y="4959499"/>
            <a:ext cx="2195636" cy="830997"/>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Familiar management </a:t>
            </a:r>
            <a:b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and operations</a:t>
            </a:r>
          </a:p>
        </p:txBody>
      </p:sp>
      <p:sp>
        <p:nvSpPr>
          <p:cNvPr id="40" name="Text Placeholder 6">
            <a:extLst>
              <a:ext uri="{FF2B5EF4-FFF2-40B4-BE49-F238E27FC236}">
                <a16:creationId xmlns:a16="http://schemas.microsoft.com/office/drawing/2014/main" id="{C971B0A6-0FB5-41A9-381A-0A87063E416D}"/>
              </a:ext>
            </a:extLst>
          </p:cNvPr>
          <p:cNvSpPr txBox="1">
            <a:spLocks/>
          </p:cNvSpPr>
          <p:nvPr/>
        </p:nvSpPr>
        <p:spPr>
          <a:xfrm>
            <a:off x="9245601" y="4959499"/>
            <a:ext cx="2195636" cy="553998"/>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Choice of deployment options</a:t>
            </a:r>
          </a:p>
        </p:txBody>
      </p:sp>
      <p:pic>
        <p:nvPicPr>
          <p:cNvPr id="16" name="Picture 15">
            <a:extLst>
              <a:ext uri="{FF2B5EF4-FFF2-40B4-BE49-F238E27FC236}">
                <a16:creationId xmlns:a16="http://schemas.microsoft.com/office/drawing/2014/main" id="{186C60E4-5B0A-44BC-995C-FD1F026DCF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81" y="2514600"/>
            <a:ext cx="1828800" cy="1828800"/>
          </a:xfrm>
          <a:prstGeom prst="rect">
            <a:avLst/>
          </a:prstGeom>
        </p:spPr>
      </p:pic>
      <p:pic>
        <p:nvPicPr>
          <p:cNvPr id="3" name="Picture 2">
            <a:extLst>
              <a:ext uri="{FF2B5EF4-FFF2-40B4-BE49-F238E27FC236}">
                <a16:creationId xmlns:a16="http://schemas.microsoft.com/office/drawing/2014/main" id="{8E0B43E0-C947-4DAB-A65A-4B57854841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519" y="2514600"/>
            <a:ext cx="1829350" cy="1828800"/>
          </a:xfrm>
          <a:prstGeom prst="rect">
            <a:avLst/>
          </a:prstGeom>
        </p:spPr>
      </p:pic>
      <p:pic>
        <p:nvPicPr>
          <p:cNvPr id="17" name="Picture 16">
            <a:extLst>
              <a:ext uri="{FF2B5EF4-FFF2-40B4-BE49-F238E27FC236}">
                <a16:creationId xmlns:a16="http://schemas.microsoft.com/office/drawing/2014/main" id="{361655F0-388E-4C74-9831-BB5C0C9215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407" y="2514600"/>
            <a:ext cx="1828800" cy="1828800"/>
          </a:xfrm>
          <a:prstGeom prst="rect">
            <a:avLst/>
          </a:prstGeom>
        </p:spPr>
      </p:pic>
      <p:pic>
        <p:nvPicPr>
          <p:cNvPr id="19" name="Picture 18">
            <a:extLst>
              <a:ext uri="{FF2B5EF4-FFF2-40B4-BE49-F238E27FC236}">
                <a16:creationId xmlns:a16="http://schemas.microsoft.com/office/drawing/2014/main" id="{CDCA4803-B6D0-42DF-953C-F6C6912CA1E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8744" y="2514600"/>
            <a:ext cx="1829350" cy="1828800"/>
          </a:xfrm>
          <a:prstGeom prst="rect">
            <a:avLst/>
          </a:prstGeom>
        </p:spPr>
      </p:pic>
    </p:spTree>
    <p:extLst>
      <p:ext uri="{BB962C8B-B14F-4D97-AF65-F5344CB8AC3E}">
        <p14:creationId xmlns:p14="http://schemas.microsoft.com/office/powerpoint/2010/main" val="299999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0"/>
                                  </p:stCondLst>
                                  <p:childTnLst>
                                    <p:animMotion origin="layout" path="M 2.25428E-6 0.04607 L 2.25428E-6 -6.58193E-7 " pathEditMode="relative" rAng="0" ptsTypes="AA">
                                      <p:cBhvr>
                                        <p:cTn id="9" dur="600" fill="hold"/>
                                        <p:tgtEl>
                                          <p:spTgt spid="16"/>
                                        </p:tgtEl>
                                        <p:attrNameLst>
                                          <p:attrName>ppt_x</p:attrName>
                                          <p:attrName>ppt_y</p:attrName>
                                        </p:attrNameLst>
                                      </p:cBhvr>
                                      <p:rCtr x="0" y="-2315"/>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0"/>
                                  </p:stCondLst>
                                  <p:childTnLst>
                                    <p:animMotion origin="layout" path="M 2.25428E-6 0.04607 L 2.25428E-6 -6.58193E-7 " pathEditMode="relative" rAng="0" ptsTypes="AA">
                                      <p:cBhvr>
                                        <p:cTn id="14" dur="600" fill="hold"/>
                                        <p:tgtEl>
                                          <p:spTgt spid="37"/>
                                        </p:tgtEl>
                                        <p:attrNameLst>
                                          <p:attrName>ppt_x</p:attrName>
                                          <p:attrName>ppt_y</p:attrName>
                                        </p:attrNameLst>
                                      </p:cBhvr>
                                      <p:rCtr x="0" y="-2315"/>
                                    </p:animMotion>
                                  </p:childTnLst>
                                </p:cTn>
                              </p:par>
                              <p:par>
                                <p:cTn id="15" presetID="10" presetClass="entr" presetSubtype="0" fill="hold"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00"/>
                                  </p:stCondLst>
                                  <p:childTnLst>
                                    <p:animMotion origin="layout" path="M 2.25428E-6 0.04607 L 2.25428E-6 -6.58193E-7 " pathEditMode="relative" rAng="0" ptsTypes="AA">
                                      <p:cBhvr>
                                        <p:cTn id="19" dur="600" fill="hold"/>
                                        <p:tgtEl>
                                          <p:spTgt spid="3"/>
                                        </p:tgtEl>
                                        <p:attrNameLst>
                                          <p:attrName>ppt_x</p:attrName>
                                          <p:attrName>ppt_y</p:attrName>
                                        </p:attrNameLst>
                                      </p:cBhvr>
                                      <p:rCtr x="0" y="-2315"/>
                                    </p:animMotion>
                                  </p:childTnLst>
                                </p:cTn>
                              </p:par>
                              <p:par>
                                <p:cTn id="20" presetID="10" presetClass="entr" presetSubtype="0" fill="hold" grpId="0" nodeType="withEffect">
                                  <p:stCondLst>
                                    <p:cond delay="2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42" presetClass="path" presetSubtype="0" decel="100000" fill="hold" grpId="1" nodeType="withEffect">
                                  <p:stCondLst>
                                    <p:cond delay="200"/>
                                  </p:stCondLst>
                                  <p:childTnLst>
                                    <p:animMotion origin="layout" path="M 2.25428E-6 0.04607 L 2.25428E-6 -6.58193E-7 " pathEditMode="relative" rAng="0" ptsTypes="AA">
                                      <p:cBhvr>
                                        <p:cTn id="24" dur="600" fill="hold"/>
                                        <p:tgtEl>
                                          <p:spTgt spid="38"/>
                                        </p:tgtEl>
                                        <p:attrNameLst>
                                          <p:attrName>ppt_x</p:attrName>
                                          <p:attrName>ppt_y</p:attrName>
                                        </p:attrNameLst>
                                      </p:cBhvr>
                                      <p:rCtr x="0" y="-2315"/>
                                    </p:animMotion>
                                  </p:childTnLst>
                                </p:cTn>
                              </p:par>
                              <p:par>
                                <p:cTn id="25" presetID="10" presetClass="entr" presetSubtype="0" fill="hold" nodeType="withEffect">
                                  <p:stCondLst>
                                    <p:cond delay="4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nodeType="withEffect">
                                  <p:stCondLst>
                                    <p:cond delay="400"/>
                                  </p:stCondLst>
                                  <p:childTnLst>
                                    <p:animMotion origin="layout" path="M 2.25428E-6 0.04607 L 2.25428E-6 -6.58193E-7 " pathEditMode="relative" rAng="0" ptsTypes="AA">
                                      <p:cBhvr>
                                        <p:cTn id="29" dur="600" fill="hold"/>
                                        <p:tgtEl>
                                          <p:spTgt spid="17"/>
                                        </p:tgtEl>
                                        <p:attrNameLst>
                                          <p:attrName>ppt_x</p:attrName>
                                          <p:attrName>ppt_y</p:attrName>
                                        </p:attrNameLst>
                                      </p:cBhvr>
                                      <p:rCtr x="0" y="-2315"/>
                                    </p:animMotion>
                                  </p:childTnLst>
                                </p:cTn>
                              </p:par>
                              <p:par>
                                <p:cTn id="30" presetID="10" presetClass="entr" presetSubtype="0" fill="hold" grpId="0" nodeType="withEffect">
                                  <p:stCondLst>
                                    <p:cond delay="4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42" presetClass="path" presetSubtype="0" decel="100000" fill="hold" grpId="1" nodeType="withEffect">
                                  <p:stCondLst>
                                    <p:cond delay="400"/>
                                  </p:stCondLst>
                                  <p:childTnLst>
                                    <p:animMotion origin="layout" path="M 2.25428E-6 0.04607 L 2.25428E-6 -6.58193E-7 " pathEditMode="relative" rAng="0" ptsTypes="AA">
                                      <p:cBhvr>
                                        <p:cTn id="34" dur="600" fill="hold"/>
                                        <p:tgtEl>
                                          <p:spTgt spid="39"/>
                                        </p:tgtEl>
                                        <p:attrNameLst>
                                          <p:attrName>ppt_x</p:attrName>
                                          <p:attrName>ppt_y</p:attrName>
                                        </p:attrNameLst>
                                      </p:cBhvr>
                                      <p:rCtr x="0" y="-2315"/>
                                    </p:animMotion>
                                  </p:childTnLst>
                                </p:cTn>
                              </p:par>
                              <p:par>
                                <p:cTn id="35" presetID="10" presetClass="entr" presetSubtype="0" fill="hold" nodeType="withEffect">
                                  <p:stCondLst>
                                    <p:cond delay="6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42" presetClass="path" presetSubtype="0" decel="100000" fill="hold" nodeType="withEffect">
                                  <p:stCondLst>
                                    <p:cond delay="600"/>
                                  </p:stCondLst>
                                  <p:childTnLst>
                                    <p:animMotion origin="layout" path="M 2.25428E-6 0.04607 L 2.25428E-6 -6.58193E-7 " pathEditMode="relative" rAng="0" ptsTypes="AA">
                                      <p:cBhvr>
                                        <p:cTn id="39" dur="600" fill="hold"/>
                                        <p:tgtEl>
                                          <p:spTgt spid="19"/>
                                        </p:tgtEl>
                                        <p:attrNameLst>
                                          <p:attrName>ppt_x</p:attrName>
                                          <p:attrName>ppt_y</p:attrName>
                                        </p:attrNameLst>
                                      </p:cBhvr>
                                      <p:rCtr x="0" y="-2315"/>
                                    </p:animMotion>
                                  </p:childTnLst>
                                </p:cTn>
                              </p:par>
                              <p:par>
                                <p:cTn id="40" presetID="10" presetClass="entr" presetSubtype="0" fill="hold" grpId="0" nodeType="withEffect">
                                  <p:stCondLst>
                                    <p:cond delay="6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42" presetClass="path" presetSubtype="0" decel="100000" fill="hold" grpId="1" nodeType="withEffect">
                                  <p:stCondLst>
                                    <p:cond delay="600"/>
                                  </p:stCondLst>
                                  <p:childTnLst>
                                    <p:animMotion origin="layout" path="M 2.25428E-6 0.04607 L 2.25428E-6 -6.58193E-7 " pathEditMode="relative" rAng="0" ptsTypes="AA">
                                      <p:cBhvr>
                                        <p:cTn id="44" dur="600" fill="hold"/>
                                        <p:tgtEl>
                                          <p:spTgt spid="40"/>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9" grpId="0"/>
      <p:bldP spid="39" grpId="1"/>
      <p:bldP spid="40" grpId="0"/>
      <p:bldP spid="4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4A07-0A9C-4513-0D05-7D5A2450D1C6}"/>
              </a:ext>
            </a:extLst>
          </p:cNvPr>
          <p:cNvSpPr>
            <a:spLocks noGrp="1"/>
          </p:cNvSpPr>
          <p:nvPr>
            <p:ph type="title" idx="4294967295"/>
          </p:nvPr>
        </p:nvSpPr>
        <p:spPr>
          <a:xfrm>
            <a:off x="587375" y="-878321"/>
            <a:ext cx="11017250" cy="554038"/>
          </a:xfrm>
        </p:spPr>
        <p:txBody>
          <a:bodyPr vert="horz" wrap="square" lIns="0" tIns="0" rIns="0" bIns="0" rtlCol="0" anchor="b">
            <a:spAutoFit/>
          </a:bodyPr>
          <a:lstStyle/>
          <a:p>
            <a:r>
              <a:rPr lang="en-US"/>
              <a:t>Azure 3</a:t>
            </a:r>
          </a:p>
        </p:txBody>
      </p:sp>
      <p:grpSp>
        <p:nvGrpSpPr>
          <p:cNvPr id="3" name="Group 2">
            <a:extLst>
              <a:ext uri="{FF2B5EF4-FFF2-40B4-BE49-F238E27FC236}">
                <a16:creationId xmlns:a16="http://schemas.microsoft.com/office/drawing/2014/main" id="{3C57AC83-EEBA-A45F-F0DD-37B5463969BB}"/>
              </a:ext>
              <a:ext uri="{C183D7F6-B498-43B3-948B-1728B52AA6E4}">
                <adec:decorative xmlns:adec="http://schemas.microsoft.com/office/drawing/2017/decorative" val="1"/>
              </a:ext>
            </a:extLst>
          </p:cNvPr>
          <p:cNvGrpSpPr/>
          <p:nvPr/>
        </p:nvGrpSpPr>
        <p:grpSpPr>
          <a:xfrm>
            <a:off x="604161" y="361004"/>
            <a:ext cx="11064393" cy="3683208"/>
            <a:chOff x="604161" y="361004"/>
            <a:chExt cx="11064393" cy="3683208"/>
          </a:xfrm>
        </p:grpSpPr>
        <p:cxnSp>
          <p:nvCxnSpPr>
            <p:cNvPr id="32" name="Straight Connector 31">
              <a:extLst>
                <a:ext uri="{FF2B5EF4-FFF2-40B4-BE49-F238E27FC236}">
                  <a16:creationId xmlns:a16="http://schemas.microsoft.com/office/drawing/2014/main" id="{8DF1761E-D6B6-8E3A-C081-0A4C203ED923}"/>
                </a:ext>
                <a:ext uri="{C183D7F6-B498-43B3-948B-1728B52AA6E4}">
                  <adec:decorative xmlns:adec="http://schemas.microsoft.com/office/drawing/2017/decorative" val="1"/>
                </a:ext>
              </a:extLst>
            </p:cNvPr>
            <p:cNvCxnSpPr>
              <a:cxnSpLocks/>
            </p:cNvCxnSpPr>
            <p:nvPr/>
          </p:nvCxnSpPr>
          <p:spPr>
            <a:xfrm flipH="1">
              <a:off x="9467911" y="2322713"/>
              <a:ext cx="488272" cy="0"/>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sp>
          <p:nvSpPr>
            <p:cNvPr id="10" name="Rectangle: Rounded Corners 9">
              <a:extLst>
                <a:ext uri="{FF2B5EF4-FFF2-40B4-BE49-F238E27FC236}">
                  <a16:creationId xmlns:a16="http://schemas.microsoft.com/office/drawing/2014/main" id="{2CEA3750-C4CA-42BB-7DE9-1AE332A2A4A7}"/>
                </a:ext>
                <a:ext uri="{C183D7F6-B498-43B3-948B-1728B52AA6E4}">
                  <adec:decorative xmlns:adec="http://schemas.microsoft.com/office/drawing/2017/decorative" val="1"/>
                </a:ext>
              </a:extLst>
            </p:cNvPr>
            <p:cNvSpPr/>
            <p:nvPr/>
          </p:nvSpPr>
          <p:spPr bwMode="auto">
            <a:xfrm>
              <a:off x="9501483" y="1571826"/>
              <a:ext cx="454700" cy="1501773"/>
            </a:xfrm>
            <a:custGeom>
              <a:avLst/>
              <a:gdLst>
                <a:gd name="connsiteX0" fmla="*/ 0 w 934929"/>
                <a:gd name="connsiteY0" fmla="*/ 155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8" fmla="*/ 0 w 934929"/>
                <a:gd name="connsiteY8" fmla="*/ 155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91440 w 934929"/>
                <a:gd name="connsiteY7" fmla="*/ 2095265 h 2159650"/>
                <a:gd name="connsiteX0" fmla="*/ 107458 w 886562"/>
                <a:gd name="connsiteY0" fmla="*/ 0 h 2159650"/>
                <a:gd name="connsiteX1" fmla="*/ 730737 w 886562"/>
                <a:gd name="connsiteY1" fmla="*/ 0 h 2159650"/>
                <a:gd name="connsiteX2" fmla="*/ 886562 w 886562"/>
                <a:gd name="connsiteY2" fmla="*/ 155825 h 2159650"/>
                <a:gd name="connsiteX3" fmla="*/ 886562 w 886562"/>
                <a:gd name="connsiteY3" fmla="*/ 2003825 h 2159650"/>
                <a:gd name="connsiteX4" fmla="*/ 730737 w 886562"/>
                <a:gd name="connsiteY4" fmla="*/ 2159650 h 2159650"/>
                <a:gd name="connsiteX5" fmla="*/ 107458 w 886562"/>
                <a:gd name="connsiteY5" fmla="*/ 2159650 h 2159650"/>
                <a:gd name="connsiteX6" fmla="*/ 43073 w 886562"/>
                <a:gd name="connsiteY6" fmla="*/ 2095265 h 2159650"/>
                <a:gd name="connsiteX0" fmla="*/ 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22225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3175 w 560029"/>
                <a:gd name="connsiteY0" fmla="*/ 0 h 2159650"/>
                <a:gd name="connsiteX1" fmla="*/ 404204 w 560029"/>
                <a:gd name="connsiteY1" fmla="*/ 0 h 2159650"/>
                <a:gd name="connsiteX2" fmla="*/ 560029 w 560029"/>
                <a:gd name="connsiteY2" fmla="*/ 155825 h 2159650"/>
                <a:gd name="connsiteX3" fmla="*/ 560029 w 560029"/>
                <a:gd name="connsiteY3" fmla="*/ 2003825 h 2159650"/>
                <a:gd name="connsiteX4" fmla="*/ 404204 w 560029"/>
                <a:gd name="connsiteY4" fmla="*/ 2159650 h 2159650"/>
                <a:gd name="connsiteX5" fmla="*/ 0 w 560029"/>
                <a:gd name="connsiteY5" fmla="*/ 2159650 h 21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29" h="2159650">
                  <a:moveTo>
                    <a:pt x="3175" y="0"/>
                  </a:moveTo>
                  <a:lnTo>
                    <a:pt x="404204" y="0"/>
                  </a:lnTo>
                  <a:cubicBezTo>
                    <a:pt x="490264" y="0"/>
                    <a:pt x="560029" y="69765"/>
                    <a:pt x="560029" y="155825"/>
                  </a:cubicBezTo>
                  <a:lnTo>
                    <a:pt x="560029" y="2003825"/>
                  </a:lnTo>
                  <a:cubicBezTo>
                    <a:pt x="560029" y="2089885"/>
                    <a:pt x="490264" y="2159650"/>
                    <a:pt x="404204" y="2159650"/>
                  </a:cubicBezTo>
                  <a:lnTo>
                    <a:pt x="0" y="2159650"/>
                  </a:lnTo>
                </a:path>
              </a:pathLst>
            </a:custGeom>
            <a:noFill/>
            <a:ln w="19050" cap="rnd" cmpd="sng" algn="ctr">
              <a:gradFill>
                <a:gsLst>
                  <a:gs pos="15000">
                    <a:srgbClr val="50E6FF"/>
                  </a:gs>
                  <a:gs pos="85000">
                    <a:schemeClr val="accent1"/>
                  </a:gs>
                </a:gsLst>
                <a:lin ang="10800000" scaled="0"/>
              </a:gra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35">
              <a:extLst>
                <a:ext uri="{FF2B5EF4-FFF2-40B4-BE49-F238E27FC236}">
                  <a16:creationId xmlns:a16="http://schemas.microsoft.com/office/drawing/2014/main" id="{D1E270BA-846E-E642-0A99-724910743EA5}"/>
                </a:ext>
                <a:ext uri="{C183D7F6-B498-43B3-948B-1728B52AA6E4}">
                  <adec:decorative xmlns:adec="http://schemas.microsoft.com/office/drawing/2017/decorative" val="1"/>
                </a:ext>
              </a:extLst>
            </p:cNvPr>
            <p:cNvSpPr/>
            <p:nvPr/>
          </p:nvSpPr>
          <p:spPr bwMode="auto">
            <a:xfrm>
              <a:off x="2451100" y="1012721"/>
              <a:ext cx="7289800" cy="2642097"/>
            </a:xfrm>
            <a:prstGeom prst="roundRect">
              <a:avLst>
                <a:gd name="adj" fmla="val 4129"/>
              </a:avLst>
            </a:prstGeom>
            <a:noFill/>
            <a:ln w="25400" cap="rnd" cmpd="sng" algn="ctr">
              <a:gradFill>
                <a:gsLst>
                  <a:gs pos="15000">
                    <a:srgbClr val="50E6FF"/>
                  </a:gs>
                  <a:gs pos="85000">
                    <a:srgbClr val="8661C5"/>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Arrow Connector 19">
              <a:extLst>
                <a:ext uri="{FF2B5EF4-FFF2-40B4-BE49-F238E27FC236}">
                  <a16:creationId xmlns:a16="http://schemas.microsoft.com/office/drawing/2014/main" id="{A358E03C-5A18-60D8-053B-0A42561DA05E}"/>
                </a:ext>
                <a:ext uri="{C183D7F6-B498-43B3-948B-1728B52AA6E4}">
                  <adec:decorative xmlns:adec="http://schemas.microsoft.com/office/drawing/2017/decorative" val="1"/>
                </a:ext>
              </a:extLst>
            </p:cNvPr>
            <p:cNvCxnSpPr>
              <a:cxnSpLocks/>
            </p:cNvCxnSpPr>
            <p:nvPr/>
          </p:nvCxnSpPr>
          <p:spPr>
            <a:xfrm flipH="1">
              <a:off x="1986400" y="2326613"/>
              <a:ext cx="317104" cy="0"/>
            </a:xfrm>
            <a:prstGeom prst="straightConnector1">
              <a:avLst/>
            </a:prstGeom>
            <a:noFill/>
            <a:ln w="25400" cap="rnd" cmpd="sng" algn="ctr">
              <a:gradFill>
                <a:gsLst>
                  <a:gs pos="0">
                    <a:srgbClr val="50E6FF"/>
                  </a:gs>
                  <a:gs pos="100000">
                    <a:srgbClr val="8661C5"/>
                  </a:gs>
                </a:gsLst>
                <a:lin ang="2700000" scaled="0"/>
              </a:gradFill>
              <a:prstDash val="solid"/>
              <a:headEnd type="triangle" w="med" len="med"/>
              <a:tailEnd type="none" w="lg" len="sm"/>
            </a:ln>
            <a:effectLst/>
          </p:spPr>
        </p:cxnSp>
        <p:pic>
          <p:nvPicPr>
            <p:cNvPr id="36" name="Graphic 35">
              <a:extLst>
                <a:ext uri="{FF2B5EF4-FFF2-40B4-BE49-F238E27FC236}">
                  <a16:creationId xmlns:a16="http://schemas.microsoft.com/office/drawing/2014/main" id="{577CD1A6-EB94-1A12-E724-7376DB974C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8388" y="2044455"/>
              <a:ext cx="488272" cy="556514"/>
            </a:xfrm>
            <a:prstGeom prst="rect">
              <a:avLst/>
            </a:prstGeom>
          </p:spPr>
        </p:pic>
        <p:pic>
          <p:nvPicPr>
            <p:cNvPr id="12" name="Picture 11" descr="Microsoft Azure">
              <a:extLst>
                <a:ext uri="{FF2B5EF4-FFF2-40B4-BE49-F238E27FC236}">
                  <a16:creationId xmlns:a16="http://schemas.microsoft.com/office/drawing/2014/main" id="{6062E5BA-230D-3DDF-F517-4314034BB0F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110812" y="361004"/>
              <a:ext cx="1970376" cy="651717"/>
            </a:xfrm>
            <a:prstGeom prst="rect">
              <a:avLst/>
            </a:prstGeom>
          </p:spPr>
        </p:pic>
        <p:sp>
          <p:nvSpPr>
            <p:cNvPr id="17" name="Rectangle 16">
              <a:extLst>
                <a:ext uri="{FF2B5EF4-FFF2-40B4-BE49-F238E27FC236}">
                  <a16:creationId xmlns:a16="http://schemas.microsoft.com/office/drawing/2014/main" id="{702A96FF-1FFC-0FB9-71A4-52B00C699752}"/>
                </a:ext>
                <a:ext uri="{C183D7F6-B498-43B3-948B-1728B52AA6E4}">
                  <adec:decorative xmlns:adec="http://schemas.microsoft.com/office/drawing/2017/decorative" val="0"/>
                </a:ext>
              </a:extLst>
            </p:cNvPr>
            <p:cNvSpPr/>
            <p:nvPr/>
          </p:nvSpPr>
          <p:spPr bwMode="auto">
            <a:xfrm>
              <a:off x="2692401" y="1257944"/>
              <a:ext cx="6807200" cy="674312"/>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Security, operations, and governance</a:t>
              </a:r>
            </a:p>
          </p:txBody>
        </p:sp>
        <p:sp>
          <p:nvSpPr>
            <p:cNvPr id="15" name="Rectangle 14">
              <a:extLst>
                <a:ext uri="{FF2B5EF4-FFF2-40B4-BE49-F238E27FC236}">
                  <a16:creationId xmlns:a16="http://schemas.microsoft.com/office/drawing/2014/main" id="{C1327B78-D66B-91BE-C003-21BD37954A73}"/>
                </a:ext>
                <a:ext uri="{C183D7F6-B498-43B3-948B-1728B52AA6E4}">
                  <adec:decorative xmlns:adec="http://schemas.microsoft.com/office/drawing/2017/decorative" val="0"/>
                </a:ext>
              </a:extLst>
            </p:cNvPr>
            <p:cNvSpPr/>
            <p:nvPr/>
          </p:nvSpPr>
          <p:spPr bwMode="auto">
            <a:xfrm>
              <a:off x="2692400" y="1991523"/>
              <a:ext cx="3361359" cy="673096"/>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services</a:t>
              </a:r>
            </a:p>
          </p:txBody>
        </p:sp>
        <p:sp>
          <p:nvSpPr>
            <p:cNvPr id="16" name="Rectangle 15">
              <a:extLst>
                <a:ext uri="{FF2B5EF4-FFF2-40B4-BE49-F238E27FC236}">
                  <a16:creationId xmlns:a16="http://schemas.microsoft.com/office/drawing/2014/main" id="{E24613C6-A138-7ED9-3394-70DAC94FC8DA}"/>
                </a:ext>
                <a:ext uri="{C183D7F6-B498-43B3-948B-1728B52AA6E4}">
                  <adec:decorative xmlns:adec="http://schemas.microsoft.com/office/drawing/2017/decorative" val="0"/>
                </a:ext>
              </a:extLst>
            </p:cNvPr>
            <p:cNvSpPr/>
            <p:nvPr/>
          </p:nvSpPr>
          <p:spPr bwMode="auto">
            <a:xfrm>
              <a:off x="2692400" y="2704734"/>
              <a:ext cx="3361359" cy="674312"/>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Cloud infrastructure</a:t>
              </a:r>
            </a:p>
          </p:txBody>
        </p:sp>
        <p:sp>
          <p:nvSpPr>
            <p:cNvPr id="21" name="Rectangle 20">
              <a:extLst>
                <a:ext uri="{FF2B5EF4-FFF2-40B4-BE49-F238E27FC236}">
                  <a16:creationId xmlns:a16="http://schemas.microsoft.com/office/drawing/2014/main" id="{E0B9AE09-E0B2-3CDE-49E6-FE48553A2DF1}"/>
                </a:ext>
                <a:ext uri="{C183D7F6-B498-43B3-948B-1728B52AA6E4}">
                  <adec:decorative xmlns:adec="http://schemas.microsoft.com/office/drawing/2017/decorative" val="0"/>
                </a:ext>
              </a:extLst>
            </p:cNvPr>
            <p:cNvSpPr/>
            <p:nvPr/>
          </p:nvSpPr>
          <p:spPr bwMode="auto">
            <a:xfrm>
              <a:off x="6138240" y="1992207"/>
              <a:ext cx="3361359" cy="673096"/>
            </a:xfrm>
            <a:prstGeom prst="rect">
              <a:avLst/>
            </a:prstGeom>
            <a:gradFill flip="none" rotWithShape="1">
              <a:gsLst>
                <a:gs pos="0">
                  <a:schemeClr val="accent3"/>
                </a:gs>
                <a:gs pos="100000">
                  <a:schemeClr val="accent2"/>
                </a:gs>
              </a:gsLst>
              <a:lin ang="9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Azure Arc enabled services</a:t>
              </a:r>
            </a:p>
          </p:txBody>
        </p:sp>
        <p:sp>
          <p:nvSpPr>
            <p:cNvPr id="23" name="Rectangle 22">
              <a:extLst>
                <a:ext uri="{FF2B5EF4-FFF2-40B4-BE49-F238E27FC236}">
                  <a16:creationId xmlns:a16="http://schemas.microsoft.com/office/drawing/2014/main" id="{135878B2-EB64-CC59-0D21-94295D633C56}"/>
                </a:ext>
                <a:ext uri="{C183D7F6-B498-43B3-948B-1728B52AA6E4}">
                  <adec:decorative xmlns:adec="http://schemas.microsoft.com/office/drawing/2017/decorative" val="0"/>
                </a:ext>
              </a:extLst>
            </p:cNvPr>
            <p:cNvSpPr/>
            <p:nvPr/>
          </p:nvSpPr>
          <p:spPr bwMode="auto">
            <a:xfrm>
              <a:off x="6138240" y="2723887"/>
              <a:ext cx="3361359" cy="670628"/>
            </a:xfrm>
            <a:prstGeom prst="rect">
              <a:avLst/>
            </a:prstGeom>
            <a:gradFill flip="none" rotWithShape="1">
              <a:gsLst>
                <a:gs pos="0">
                  <a:schemeClr val="accent3"/>
                </a:gs>
                <a:gs pos="100000">
                  <a:schemeClr val="accent2"/>
                </a:gs>
              </a:gsLst>
              <a:lin ang="9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Azure Arc enabled infrastructure + devices</a:t>
              </a:r>
            </a:p>
          </p:txBody>
        </p:sp>
        <p:sp>
          <p:nvSpPr>
            <p:cNvPr id="18" name="TextBox 17">
              <a:extLst>
                <a:ext uri="{FF2B5EF4-FFF2-40B4-BE49-F238E27FC236}">
                  <a16:creationId xmlns:a16="http://schemas.microsoft.com/office/drawing/2014/main" id="{EDD57753-33E2-4E69-B571-BFE140C4DB4A}"/>
                </a:ext>
              </a:extLst>
            </p:cNvPr>
            <p:cNvSpPr txBox="1"/>
            <p:nvPr/>
          </p:nvSpPr>
          <p:spPr>
            <a:xfrm>
              <a:off x="604161" y="1604432"/>
              <a:ext cx="1288022"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Tools and experiences</a:t>
              </a:r>
            </a:p>
          </p:txBody>
        </p:sp>
        <p:pic>
          <p:nvPicPr>
            <p:cNvPr id="40" name="Picture 39" descr="Microsoft Visual Studio logo">
              <a:extLst>
                <a:ext uri="{FF2B5EF4-FFF2-40B4-BE49-F238E27FC236}">
                  <a16:creationId xmlns:a16="http://schemas.microsoft.com/office/drawing/2014/main" id="{E2017E8C-FE72-9663-26F2-27F3036633C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4162" y="2405943"/>
              <a:ext cx="979980" cy="246732"/>
            </a:xfrm>
            <a:prstGeom prst="rect">
              <a:avLst/>
            </a:prstGeom>
          </p:spPr>
        </p:pic>
        <p:pic>
          <p:nvPicPr>
            <p:cNvPr id="39" name="Picture 38" descr="GitHub logo">
              <a:extLst>
                <a:ext uri="{FF2B5EF4-FFF2-40B4-BE49-F238E27FC236}">
                  <a16:creationId xmlns:a16="http://schemas.microsoft.com/office/drawing/2014/main" id="{26CE0C88-4EAB-AA12-E8E4-DF0638920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62" y="2884245"/>
              <a:ext cx="629852" cy="164549"/>
            </a:xfrm>
            <a:prstGeom prst="rect">
              <a:avLst/>
            </a:prstGeom>
          </p:spPr>
        </p:pic>
        <p:sp>
          <p:nvSpPr>
            <p:cNvPr id="37" name="TextBox 36">
              <a:extLst>
                <a:ext uri="{FF2B5EF4-FFF2-40B4-BE49-F238E27FC236}">
                  <a16:creationId xmlns:a16="http://schemas.microsoft.com/office/drawing/2014/main" id="{A37934D4-F9EE-95CE-60D3-BCCF58540890}"/>
                </a:ext>
              </a:extLst>
            </p:cNvPr>
            <p:cNvSpPr txBox="1"/>
            <p:nvPr/>
          </p:nvSpPr>
          <p:spPr>
            <a:xfrm>
              <a:off x="10885917" y="2239613"/>
              <a:ext cx="782637"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Azure Arc</a:t>
              </a:r>
            </a:p>
          </p:txBody>
        </p:sp>
        <p:sp>
          <p:nvSpPr>
            <p:cNvPr id="38" name="TextBox 37">
              <a:extLst>
                <a:ext uri="{FF2B5EF4-FFF2-40B4-BE49-F238E27FC236}">
                  <a16:creationId xmlns:a16="http://schemas.microsoft.com/office/drawing/2014/main" id="{E53D7876-FE61-A1B7-D033-C5AEC4D9E1F8}"/>
                </a:ext>
              </a:extLst>
            </p:cNvPr>
            <p:cNvSpPr txBox="1"/>
            <p:nvPr/>
          </p:nvSpPr>
          <p:spPr>
            <a:xfrm>
              <a:off x="4533961" y="3797991"/>
              <a:ext cx="3124078" cy="2462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Innovate anywhere</a:t>
              </a:r>
            </a:p>
          </p:txBody>
        </p:sp>
      </p:grpSp>
      <p:grpSp>
        <p:nvGrpSpPr>
          <p:cNvPr id="4" name="Group 3">
            <a:extLst>
              <a:ext uri="{FF2B5EF4-FFF2-40B4-BE49-F238E27FC236}">
                <a16:creationId xmlns:a16="http://schemas.microsoft.com/office/drawing/2014/main" id="{579EBDBD-8ACA-BE84-D6E3-84E82791D913}"/>
              </a:ext>
              <a:ext uri="{C183D7F6-B498-43B3-948B-1728B52AA6E4}">
                <adec:decorative xmlns:adec="http://schemas.microsoft.com/office/drawing/2017/decorative" val="1"/>
              </a:ext>
            </a:extLst>
          </p:cNvPr>
          <p:cNvGrpSpPr/>
          <p:nvPr/>
        </p:nvGrpSpPr>
        <p:grpSpPr>
          <a:xfrm>
            <a:off x="1524" y="5023394"/>
            <a:ext cx="12188952" cy="993329"/>
            <a:chOff x="1524" y="5023394"/>
            <a:chExt cx="12188952" cy="993329"/>
          </a:xfrm>
        </p:grpSpPr>
        <p:cxnSp>
          <p:nvCxnSpPr>
            <p:cNvPr id="43" name="Straight Connector 42">
              <a:extLst>
                <a:ext uri="{FF2B5EF4-FFF2-40B4-BE49-F238E27FC236}">
                  <a16:creationId xmlns:a16="http://schemas.microsoft.com/office/drawing/2014/main" id="{986629DC-0189-8649-89E3-685DD91CF65E}"/>
                </a:ext>
                <a:ext uri="{C183D7F6-B498-43B3-948B-1728B52AA6E4}">
                  <adec:decorative xmlns:adec="http://schemas.microsoft.com/office/drawing/2017/decorative" val="1"/>
                </a:ext>
              </a:extLst>
            </p:cNvPr>
            <p:cNvCxnSpPr>
              <a:cxnSpLocks/>
            </p:cNvCxnSpPr>
            <p:nvPr/>
          </p:nvCxnSpPr>
          <p:spPr>
            <a:xfrm>
              <a:off x="1524" y="5161893"/>
              <a:ext cx="12188952" cy="0"/>
            </a:xfrm>
            <a:prstGeom prst="line">
              <a:avLst/>
            </a:prstGeom>
            <a:ln>
              <a:solidFill>
                <a:schemeClr val="bg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6A5AB38-3AE7-1803-8ECE-271E86304885}"/>
                </a:ext>
              </a:extLst>
            </p:cNvPr>
            <p:cNvSpPr/>
            <p:nvPr/>
          </p:nvSpPr>
          <p:spPr bwMode="auto">
            <a:xfrm>
              <a:off x="604161" y="5023394"/>
              <a:ext cx="1559594"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Cloud regions</a:t>
              </a:r>
            </a:p>
          </p:txBody>
        </p:sp>
        <p:sp>
          <p:nvSpPr>
            <p:cNvPr id="50" name="Rectangle 49">
              <a:extLst>
                <a:ext uri="{FF2B5EF4-FFF2-40B4-BE49-F238E27FC236}">
                  <a16:creationId xmlns:a16="http://schemas.microsoft.com/office/drawing/2014/main" id="{C00DD58B-7226-143F-0586-89CEFB2D7688}"/>
                </a:ext>
              </a:extLst>
            </p:cNvPr>
            <p:cNvSpPr/>
            <p:nvPr/>
          </p:nvSpPr>
          <p:spPr bwMode="auto">
            <a:xfrm>
              <a:off x="762442" y="5385781"/>
              <a:ext cx="1243033" cy="4078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50+ Azure regions</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Multicloud</a:t>
              </a:r>
            </a:p>
          </p:txBody>
        </p:sp>
        <p:sp>
          <p:nvSpPr>
            <p:cNvPr id="47" name="Rectangle 46">
              <a:extLst>
                <a:ext uri="{FF2B5EF4-FFF2-40B4-BE49-F238E27FC236}">
                  <a16:creationId xmlns:a16="http://schemas.microsoft.com/office/drawing/2014/main" id="{279173B5-3728-3761-013F-78C439E6D007}"/>
                </a:ext>
              </a:extLst>
            </p:cNvPr>
            <p:cNvSpPr/>
            <p:nvPr/>
          </p:nvSpPr>
          <p:spPr bwMode="auto">
            <a:xfrm>
              <a:off x="3696444" y="5023394"/>
              <a:ext cx="1606850"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Regional edge</a:t>
              </a:r>
            </a:p>
          </p:txBody>
        </p:sp>
        <p:sp>
          <p:nvSpPr>
            <p:cNvPr id="51" name="Rectangle 50">
              <a:extLst>
                <a:ext uri="{FF2B5EF4-FFF2-40B4-BE49-F238E27FC236}">
                  <a16:creationId xmlns:a16="http://schemas.microsoft.com/office/drawing/2014/main" id="{EAD44FFA-6BB7-7D1E-886C-39EA9DE43889}"/>
                </a:ext>
              </a:extLst>
            </p:cNvPr>
            <p:cNvSpPr/>
            <p:nvPr/>
          </p:nvSpPr>
          <p:spPr bwMode="auto">
            <a:xfrm>
              <a:off x="3968344" y="5385781"/>
              <a:ext cx="1014252" cy="4078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Operator DC</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Co-Lo provider</a:t>
              </a:r>
            </a:p>
          </p:txBody>
        </p:sp>
        <p:sp>
          <p:nvSpPr>
            <p:cNvPr id="48" name="Rectangle 47">
              <a:extLst>
                <a:ext uri="{FF2B5EF4-FFF2-40B4-BE49-F238E27FC236}">
                  <a16:creationId xmlns:a16="http://schemas.microsoft.com/office/drawing/2014/main" id="{0F12053A-040D-39E3-7F22-140F3C955E4D}"/>
                </a:ext>
              </a:extLst>
            </p:cNvPr>
            <p:cNvSpPr/>
            <p:nvPr/>
          </p:nvSpPr>
          <p:spPr bwMode="auto">
            <a:xfrm>
              <a:off x="7129969" y="5023394"/>
              <a:ext cx="923651"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IT edge</a:t>
              </a:r>
            </a:p>
          </p:txBody>
        </p:sp>
        <p:sp>
          <p:nvSpPr>
            <p:cNvPr id="53" name="Rectangle 52">
              <a:extLst>
                <a:ext uri="{FF2B5EF4-FFF2-40B4-BE49-F238E27FC236}">
                  <a16:creationId xmlns:a16="http://schemas.microsoft.com/office/drawing/2014/main" id="{61F9E715-1C45-5322-0872-20333FB47F45}"/>
                </a:ext>
              </a:extLst>
            </p:cNvPr>
            <p:cNvSpPr/>
            <p:nvPr/>
          </p:nvSpPr>
          <p:spPr bwMode="auto">
            <a:xfrm>
              <a:off x="7120319" y="5385781"/>
              <a:ext cx="898066" cy="4078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Customer DC</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Branch office</a:t>
              </a:r>
            </a:p>
          </p:txBody>
        </p:sp>
        <p:sp>
          <p:nvSpPr>
            <p:cNvPr id="49" name="Rectangle 48">
              <a:extLst>
                <a:ext uri="{FF2B5EF4-FFF2-40B4-BE49-F238E27FC236}">
                  <a16:creationId xmlns:a16="http://schemas.microsoft.com/office/drawing/2014/main" id="{52205B45-D3C0-E2BB-042A-82493F348E36}"/>
                </a:ext>
              </a:extLst>
            </p:cNvPr>
            <p:cNvSpPr/>
            <p:nvPr/>
          </p:nvSpPr>
          <p:spPr bwMode="auto">
            <a:xfrm>
              <a:off x="10162940" y="5023394"/>
              <a:ext cx="1055097"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IoT edge</a:t>
              </a:r>
            </a:p>
          </p:txBody>
        </p:sp>
        <p:sp>
          <p:nvSpPr>
            <p:cNvPr id="54" name="Rectangle 53">
              <a:extLst>
                <a:ext uri="{FF2B5EF4-FFF2-40B4-BE49-F238E27FC236}">
                  <a16:creationId xmlns:a16="http://schemas.microsoft.com/office/drawing/2014/main" id="{04432330-6EB7-4620-BF95-FBE41D4924E4}"/>
                </a:ext>
              </a:extLst>
            </p:cNvPr>
            <p:cNvSpPr/>
            <p:nvPr/>
          </p:nvSpPr>
          <p:spPr bwMode="auto">
            <a:xfrm>
              <a:off x="10109633" y="5385781"/>
              <a:ext cx="1107226" cy="630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Factory floor</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Retail store</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Field production</a:t>
              </a:r>
            </a:p>
          </p:txBody>
        </p:sp>
      </p:grpSp>
    </p:spTree>
    <p:extLst>
      <p:ext uri="{BB962C8B-B14F-4D97-AF65-F5344CB8AC3E}">
        <p14:creationId xmlns:p14="http://schemas.microsoft.com/office/powerpoint/2010/main" val="349235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F1C40DB-E698-4A12-91E5-FC63CD69DB3E}"/>
              </a:ext>
            </a:extLst>
          </p:cNvPr>
          <p:cNvSpPr>
            <a:spLocks noGrp="1"/>
          </p:cNvSpPr>
          <p:nvPr>
            <p:ph type="title"/>
          </p:nvPr>
        </p:nvSpPr>
        <p:spPr>
          <a:xfrm>
            <a:off x="588263" y="457200"/>
            <a:ext cx="10083086" cy="1107996"/>
          </a:xfrm>
        </p:spPr>
        <p:txBody>
          <a:bodyPr/>
          <a:lstStyle/>
          <a:p>
            <a:r>
              <a:rPr lang="en-US" b="1">
                <a:gradFill>
                  <a:gsLst>
                    <a:gs pos="0">
                      <a:schemeClr val="accent1"/>
                    </a:gs>
                    <a:gs pos="100000">
                      <a:srgbClr val="CD98CF"/>
                    </a:gs>
                  </a:gsLst>
                  <a:lin ang="2700000" scaled="1"/>
                </a:gradFill>
                <a:latin typeface="Segoe UI Semibold"/>
                <a:cs typeface="+mn-cs"/>
              </a:rPr>
              <a:t>Connect seamlessly with Azure when using Windows Admin Center</a:t>
            </a:r>
          </a:p>
        </p:txBody>
      </p:sp>
      <p:grpSp>
        <p:nvGrpSpPr>
          <p:cNvPr id="14" name="Group 13" descr="Azure Site Recovery">
            <a:extLst>
              <a:ext uri="{FF2B5EF4-FFF2-40B4-BE49-F238E27FC236}">
                <a16:creationId xmlns:a16="http://schemas.microsoft.com/office/drawing/2014/main" id="{2A820FD1-F661-4ED6-A6B2-F6A49D805AA9}"/>
              </a:ext>
            </a:extLst>
          </p:cNvPr>
          <p:cNvGrpSpPr/>
          <p:nvPr/>
        </p:nvGrpSpPr>
        <p:grpSpPr>
          <a:xfrm>
            <a:off x="1610182" y="2209623"/>
            <a:ext cx="2743200" cy="1530380"/>
            <a:chOff x="1610182" y="1498423"/>
            <a:chExt cx="2743200" cy="1530380"/>
          </a:xfrm>
        </p:grpSpPr>
        <p:pic>
          <p:nvPicPr>
            <p:cNvPr id="2" name="Picture 1" descr="A picture containing vector graphics&#10;&#10;Description generated with high confidence">
              <a:extLst>
                <a:ext uri="{FF2B5EF4-FFF2-40B4-BE49-F238E27FC236}">
                  <a16:creationId xmlns:a16="http://schemas.microsoft.com/office/drawing/2014/main" id="{F33CC507-9C16-4B15-A8AB-796710C7BF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59737" y="1498423"/>
              <a:ext cx="1044090" cy="1044087"/>
            </a:xfrm>
            <a:prstGeom prst="rect">
              <a:avLst/>
            </a:prstGeom>
          </p:spPr>
        </p:pic>
        <p:sp>
          <p:nvSpPr>
            <p:cNvPr id="8" name="TextBox 7">
              <a:extLst>
                <a:ext uri="{FF2B5EF4-FFF2-40B4-BE49-F238E27FC236}">
                  <a16:creationId xmlns:a16="http://schemas.microsoft.com/office/drawing/2014/main" id="{05CC9AB5-FFE5-401D-9A30-4648E41C7FFA}"/>
                </a:ext>
              </a:extLst>
            </p:cNvPr>
            <p:cNvSpPr txBox="1"/>
            <p:nvPr/>
          </p:nvSpPr>
          <p:spPr>
            <a:xfrm>
              <a:off x="1610182" y="2845923"/>
              <a:ext cx="2743200" cy="18288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Semibold"/>
                  <a:ea typeface="+mn-ea"/>
                  <a:cs typeface="+mn-cs"/>
                </a:rPr>
                <a:t>Azure Site Recovery</a:t>
              </a:r>
            </a:p>
          </p:txBody>
        </p:sp>
      </p:grpSp>
      <p:grpSp>
        <p:nvGrpSpPr>
          <p:cNvPr id="15" name="Group 14" descr="Azure backup">
            <a:extLst>
              <a:ext uri="{FF2B5EF4-FFF2-40B4-BE49-F238E27FC236}">
                <a16:creationId xmlns:a16="http://schemas.microsoft.com/office/drawing/2014/main" id="{8BE51D22-39BC-44EE-9B61-598C39B1F2A4}"/>
              </a:ext>
            </a:extLst>
          </p:cNvPr>
          <p:cNvGrpSpPr/>
          <p:nvPr/>
        </p:nvGrpSpPr>
        <p:grpSpPr>
          <a:xfrm>
            <a:off x="4838700" y="2233242"/>
            <a:ext cx="2743200" cy="1538339"/>
            <a:chOff x="4838700" y="1522042"/>
            <a:chExt cx="2743200" cy="1538339"/>
          </a:xfrm>
        </p:grpSpPr>
        <p:pic>
          <p:nvPicPr>
            <p:cNvPr id="5" name="Picture 4" descr="A picture containing vector graphics, text&#10;&#10;Description generated with high confidence">
              <a:extLst>
                <a:ext uri="{FF2B5EF4-FFF2-40B4-BE49-F238E27FC236}">
                  <a16:creationId xmlns:a16="http://schemas.microsoft.com/office/drawing/2014/main" id="{2D2F9980-93AA-4C4B-9029-117CCEFBE99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88255" y="1522042"/>
              <a:ext cx="1044090" cy="1044090"/>
            </a:xfrm>
            <a:prstGeom prst="rect">
              <a:avLst/>
            </a:prstGeom>
          </p:spPr>
        </p:pic>
        <p:sp>
          <p:nvSpPr>
            <p:cNvPr id="9" name="TextBox 8">
              <a:extLst>
                <a:ext uri="{FF2B5EF4-FFF2-40B4-BE49-F238E27FC236}">
                  <a16:creationId xmlns:a16="http://schemas.microsoft.com/office/drawing/2014/main" id="{294221AB-FE2E-4E78-811A-C4A614423857}"/>
                </a:ext>
              </a:extLst>
            </p:cNvPr>
            <p:cNvSpPr txBox="1"/>
            <p:nvPr/>
          </p:nvSpPr>
          <p:spPr>
            <a:xfrm>
              <a:off x="4838700" y="2877501"/>
              <a:ext cx="2743200" cy="18288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Semibold"/>
                  <a:ea typeface="+mn-ea"/>
                  <a:cs typeface="+mn-cs"/>
                </a:rPr>
                <a:t>Azure Backup</a:t>
              </a:r>
            </a:p>
          </p:txBody>
        </p:sp>
      </p:grpSp>
      <p:grpSp>
        <p:nvGrpSpPr>
          <p:cNvPr id="16" name="Group 15" descr="Azure File sync">
            <a:extLst>
              <a:ext uri="{FF2B5EF4-FFF2-40B4-BE49-F238E27FC236}">
                <a16:creationId xmlns:a16="http://schemas.microsoft.com/office/drawing/2014/main" id="{6D451E36-4EAB-4BE8-8202-AADC5FBFC0B4}"/>
              </a:ext>
            </a:extLst>
          </p:cNvPr>
          <p:cNvGrpSpPr/>
          <p:nvPr/>
        </p:nvGrpSpPr>
        <p:grpSpPr>
          <a:xfrm>
            <a:off x="7838618" y="2243212"/>
            <a:ext cx="2743200" cy="1528369"/>
            <a:chOff x="7838618" y="1532012"/>
            <a:chExt cx="2743200" cy="1528369"/>
          </a:xfrm>
        </p:grpSpPr>
        <p:pic>
          <p:nvPicPr>
            <p:cNvPr id="3" name="Picture 2">
              <a:extLst>
                <a:ext uri="{FF2B5EF4-FFF2-40B4-BE49-F238E27FC236}">
                  <a16:creationId xmlns:a16="http://schemas.microsoft.com/office/drawing/2014/main" id="{BC148EA4-E11F-4383-8121-B3481B7F394B}"/>
                </a:ext>
              </a:extLst>
            </p:cNvPr>
            <p:cNvPicPr>
              <a:picLocks noChangeAspect="1"/>
            </p:cNvPicPr>
            <p:nvPr/>
          </p:nvPicPr>
          <p:blipFill>
            <a:blip r:embed="rId5"/>
            <a:stretch>
              <a:fillRect/>
            </a:stretch>
          </p:blipFill>
          <p:spPr>
            <a:xfrm>
              <a:off x="8688173" y="1532012"/>
              <a:ext cx="1044090" cy="1100272"/>
            </a:xfrm>
            <a:prstGeom prst="rect">
              <a:avLst/>
            </a:prstGeom>
          </p:spPr>
        </p:pic>
        <p:sp>
          <p:nvSpPr>
            <p:cNvPr id="10" name="TextBox 9">
              <a:extLst>
                <a:ext uri="{FF2B5EF4-FFF2-40B4-BE49-F238E27FC236}">
                  <a16:creationId xmlns:a16="http://schemas.microsoft.com/office/drawing/2014/main" id="{64DF6E92-2836-4086-8F34-4C9C6EC91CD0}"/>
                </a:ext>
              </a:extLst>
            </p:cNvPr>
            <p:cNvSpPr txBox="1"/>
            <p:nvPr/>
          </p:nvSpPr>
          <p:spPr>
            <a:xfrm>
              <a:off x="7838618" y="2877501"/>
              <a:ext cx="2743200" cy="18288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Semibold"/>
                  <a:ea typeface="+mn-ea"/>
                  <a:cs typeface="+mn-cs"/>
                </a:rPr>
                <a:t>Azure File Sync</a:t>
              </a:r>
            </a:p>
          </p:txBody>
        </p:sp>
      </p:grpSp>
      <p:grpSp>
        <p:nvGrpSpPr>
          <p:cNvPr id="17" name="Group 16" descr="Azure update management&#10;">
            <a:extLst>
              <a:ext uri="{FF2B5EF4-FFF2-40B4-BE49-F238E27FC236}">
                <a16:creationId xmlns:a16="http://schemas.microsoft.com/office/drawing/2014/main" id="{CC004A7D-F8DE-4E3B-94D7-DBF47EA47E85}"/>
              </a:ext>
            </a:extLst>
          </p:cNvPr>
          <p:cNvGrpSpPr/>
          <p:nvPr/>
        </p:nvGrpSpPr>
        <p:grpSpPr>
          <a:xfrm>
            <a:off x="1610182" y="4657698"/>
            <a:ext cx="2743200" cy="1413079"/>
            <a:chOff x="1610182" y="3946498"/>
            <a:chExt cx="2743200" cy="1413079"/>
          </a:xfrm>
        </p:grpSpPr>
        <p:pic>
          <p:nvPicPr>
            <p:cNvPr id="4" name="Picture 3" descr="A screenshot of a cell phone&#10;&#10;Description generated with very high confidence">
              <a:extLst>
                <a:ext uri="{FF2B5EF4-FFF2-40B4-BE49-F238E27FC236}">
                  <a16:creationId xmlns:a16="http://schemas.microsoft.com/office/drawing/2014/main" id="{DE9EE76F-6155-4114-B79D-09339FB3B6C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59737" y="3946498"/>
              <a:ext cx="1044090" cy="992988"/>
            </a:xfrm>
            <a:prstGeom prst="rect">
              <a:avLst/>
            </a:prstGeom>
          </p:spPr>
        </p:pic>
        <p:sp>
          <p:nvSpPr>
            <p:cNvPr id="11" name="TextBox 10">
              <a:extLst>
                <a:ext uri="{FF2B5EF4-FFF2-40B4-BE49-F238E27FC236}">
                  <a16:creationId xmlns:a16="http://schemas.microsoft.com/office/drawing/2014/main" id="{5358BF10-9E93-44ED-BC91-DB5FB21E0BBC}"/>
                </a:ext>
              </a:extLst>
            </p:cNvPr>
            <p:cNvSpPr txBox="1"/>
            <p:nvPr/>
          </p:nvSpPr>
          <p:spPr>
            <a:xfrm>
              <a:off x="1610182" y="5176697"/>
              <a:ext cx="2743200" cy="18288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Semibold"/>
                  <a:ea typeface="+mn-ea"/>
                  <a:cs typeface="+mn-cs"/>
                </a:rPr>
                <a:t>Azure Update Management</a:t>
              </a:r>
            </a:p>
          </p:txBody>
        </p:sp>
      </p:grpSp>
      <p:grpSp>
        <p:nvGrpSpPr>
          <p:cNvPr id="18" name="Group 17" descr="Azure Monitor">
            <a:extLst>
              <a:ext uri="{FF2B5EF4-FFF2-40B4-BE49-F238E27FC236}">
                <a16:creationId xmlns:a16="http://schemas.microsoft.com/office/drawing/2014/main" id="{FC453C6C-9DA3-4C2E-BB52-03986543A1D6}"/>
              </a:ext>
            </a:extLst>
          </p:cNvPr>
          <p:cNvGrpSpPr/>
          <p:nvPr/>
        </p:nvGrpSpPr>
        <p:grpSpPr>
          <a:xfrm>
            <a:off x="4838700" y="4534270"/>
            <a:ext cx="2743200" cy="1536507"/>
            <a:chOff x="4838700" y="3823070"/>
            <a:chExt cx="2743200" cy="1536507"/>
          </a:xfrm>
        </p:grpSpPr>
        <p:pic>
          <p:nvPicPr>
            <p:cNvPr id="6" name="Picture 5">
              <a:extLst>
                <a:ext uri="{FF2B5EF4-FFF2-40B4-BE49-F238E27FC236}">
                  <a16:creationId xmlns:a16="http://schemas.microsoft.com/office/drawing/2014/main" id="{8DFC5AC5-516D-4983-ABE1-06A86CBB0612}"/>
                </a:ext>
              </a:extLst>
            </p:cNvPr>
            <p:cNvPicPr>
              <a:picLocks noChangeAspect="1"/>
            </p:cNvPicPr>
            <p:nvPr/>
          </p:nvPicPr>
          <p:blipFill>
            <a:blip r:embed="rId7"/>
            <a:stretch>
              <a:fillRect/>
            </a:stretch>
          </p:blipFill>
          <p:spPr>
            <a:xfrm>
              <a:off x="5688255" y="3823070"/>
              <a:ext cx="1044090" cy="1132198"/>
            </a:xfrm>
            <a:prstGeom prst="rect">
              <a:avLst/>
            </a:prstGeom>
          </p:spPr>
        </p:pic>
        <p:sp>
          <p:nvSpPr>
            <p:cNvPr id="12" name="TextBox 11">
              <a:extLst>
                <a:ext uri="{FF2B5EF4-FFF2-40B4-BE49-F238E27FC236}">
                  <a16:creationId xmlns:a16="http://schemas.microsoft.com/office/drawing/2014/main" id="{2EA6A46A-F0D0-4CA8-8710-5820F2D1C743}"/>
                </a:ext>
              </a:extLst>
            </p:cNvPr>
            <p:cNvSpPr txBox="1"/>
            <p:nvPr/>
          </p:nvSpPr>
          <p:spPr>
            <a:xfrm>
              <a:off x="4838700" y="5176697"/>
              <a:ext cx="2743200" cy="18288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Semibold"/>
                  <a:ea typeface="+mn-ea"/>
                  <a:cs typeface="+mn-cs"/>
                </a:rPr>
                <a:t>Azure Monitor</a:t>
              </a:r>
            </a:p>
          </p:txBody>
        </p:sp>
      </p:grpSp>
      <p:grpSp>
        <p:nvGrpSpPr>
          <p:cNvPr id="19" name="Group 18" descr="Azure Security Center">
            <a:extLst>
              <a:ext uri="{FF2B5EF4-FFF2-40B4-BE49-F238E27FC236}">
                <a16:creationId xmlns:a16="http://schemas.microsoft.com/office/drawing/2014/main" id="{0B7D0192-A971-4751-AAE7-F947B4562A02}"/>
              </a:ext>
            </a:extLst>
          </p:cNvPr>
          <p:cNvGrpSpPr/>
          <p:nvPr/>
        </p:nvGrpSpPr>
        <p:grpSpPr>
          <a:xfrm>
            <a:off x="7838618" y="4651443"/>
            <a:ext cx="2743200" cy="1419334"/>
            <a:chOff x="7838618" y="3940243"/>
            <a:chExt cx="2743200" cy="1419334"/>
          </a:xfrm>
        </p:grpSpPr>
        <p:pic>
          <p:nvPicPr>
            <p:cNvPr id="7" name="Picture 6">
              <a:extLst>
                <a:ext uri="{FF2B5EF4-FFF2-40B4-BE49-F238E27FC236}">
                  <a16:creationId xmlns:a16="http://schemas.microsoft.com/office/drawing/2014/main" id="{EA4957D0-1806-4B97-94C3-408653D81AEE}"/>
                </a:ext>
              </a:extLst>
            </p:cNvPr>
            <p:cNvPicPr>
              <a:picLocks noChangeAspect="1"/>
            </p:cNvPicPr>
            <p:nvPr/>
          </p:nvPicPr>
          <p:blipFill>
            <a:blip r:embed="rId8"/>
            <a:stretch>
              <a:fillRect/>
            </a:stretch>
          </p:blipFill>
          <p:spPr>
            <a:xfrm>
              <a:off x="8688173" y="3940243"/>
              <a:ext cx="1044090" cy="1024387"/>
            </a:xfrm>
            <a:prstGeom prst="rect">
              <a:avLst/>
            </a:prstGeom>
          </p:spPr>
        </p:pic>
        <p:sp>
          <p:nvSpPr>
            <p:cNvPr id="13" name="TextBox 12">
              <a:extLst>
                <a:ext uri="{FF2B5EF4-FFF2-40B4-BE49-F238E27FC236}">
                  <a16:creationId xmlns:a16="http://schemas.microsoft.com/office/drawing/2014/main" id="{9D2EB340-C1C8-42BA-8702-4944E8179822}"/>
                </a:ext>
              </a:extLst>
            </p:cNvPr>
            <p:cNvSpPr txBox="1"/>
            <p:nvPr/>
          </p:nvSpPr>
          <p:spPr>
            <a:xfrm>
              <a:off x="7838618" y="5176697"/>
              <a:ext cx="2743200" cy="18288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Semibold"/>
                  <a:ea typeface="+mn-ea"/>
                  <a:cs typeface="+mn-cs"/>
                </a:rPr>
                <a:t>Microsoft Defender for Cloud</a:t>
              </a:r>
            </a:p>
          </p:txBody>
        </p:sp>
      </p:grpSp>
    </p:spTree>
    <p:extLst>
      <p:ext uri="{BB962C8B-B14F-4D97-AF65-F5344CB8AC3E}">
        <p14:creationId xmlns:p14="http://schemas.microsoft.com/office/powerpoint/2010/main" val="207527663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ABE472-F2EC-43BE-848C-8FB809B4AD66}"/>
              </a:ext>
              <a:ext uri="{C183D7F6-B498-43B3-948B-1728B52AA6E4}">
                <adec:decorative xmlns:adec="http://schemas.microsoft.com/office/drawing/2017/decorative" val="1"/>
              </a:ext>
            </a:extLst>
          </p:cNvPr>
          <p:cNvSpPr/>
          <p:nvPr/>
        </p:nvSpPr>
        <p:spPr bwMode="auto">
          <a:xfrm>
            <a:off x="4612200" y="2850161"/>
            <a:ext cx="1925549" cy="750007"/>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12" name="Rectangle 11">
            <a:extLst>
              <a:ext uri="{FF2B5EF4-FFF2-40B4-BE49-F238E27FC236}">
                <a16:creationId xmlns:a16="http://schemas.microsoft.com/office/drawing/2014/main" id="{40E6597A-3B5E-4E8E-999A-FA4A81E8C855}"/>
              </a:ext>
              <a:ext uri="{C183D7F6-B498-43B3-948B-1728B52AA6E4}">
                <adec:decorative xmlns:adec="http://schemas.microsoft.com/office/drawing/2017/decorative" val="1"/>
              </a:ext>
            </a:extLst>
          </p:cNvPr>
          <p:cNvSpPr/>
          <p:nvPr/>
        </p:nvSpPr>
        <p:spPr bwMode="auto">
          <a:xfrm>
            <a:off x="584201" y="3714186"/>
            <a:ext cx="3905378" cy="750007"/>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24" name="Rectangle 23">
            <a:extLst>
              <a:ext uri="{FF2B5EF4-FFF2-40B4-BE49-F238E27FC236}">
                <a16:creationId xmlns:a16="http://schemas.microsoft.com/office/drawing/2014/main" id="{1F157BF1-C4D9-4509-B8F3-F8DC7ED21291}"/>
              </a:ext>
              <a:ext uri="{C183D7F6-B498-43B3-948B-1728B52AA6E4}">
                <adec:decorative xmlns:adec="http://schemas.microsoft.com/office/drawing/2017/decorative" val="1"/>
              </a:ext>
            </a:extLst>
          </p:cNvPr>
          <p:cNvSpPr/>
          <p:nvPr/>
        </p:nvSpPr>
        <p:spPr bwMode="auto">
          <a:xfrm>
            <a:off x="4612200" y="3709388"/>
            <a:ext cx="5700795" cy="750007"/>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43" name="Rectangle 42">
            <a:extLst>
              <a:ext uri="{FF2B5EF4-FFF2-40B4-BE49-F238E27FC236}">
                <a16:creationId xmlns:a16="http://schemas.microsoft.com/office/drawing/2014/main" id="{04C49433-B8E0-4AAE-A041-16F3B6C00522}"/>
              </a:ext>
              <a:ext uri="{C183D7F6-B498-43B3-948B-1728B52AA6E4}">
                <adec:decorative xmlns:adec="http://schemas.microsoft.com/office/drawing/2017/decorative" val="1"/>
              </a:ext>
            </a:extLst>
          </p:cNvPr>
          <p:cNvSpPr/>
          <p:nvPr/>
        </p:nvSpPr>
        <p:spPr bwMode="auto">
          <a:xfrm>
            <a:off x="10427884" y="2017710"/>
            <a:ext cx="1181503" cy="3310785"/>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4" name="Rectangle 3">
            <a:extLst>
              <a:ext uri="{FF2B5EF4-FFF2-40B4-BE49-F238E27FC236}">
                <a16:creationId xmlns:a16="http://schemas.microsoft.com/office/drawing/2014/main" id="{C9FB0726-D684-49FE-AAB0-1D03D0621016}"/>
              </a:ext>
              <a:ext uri="{C183D7F6-B498-43B3-948B-1728B52AA6E4}">
                <adec:decorative xmlns:adec="http://schemas.microsoft.com/office/drawing/2017/decorative" val="1"/>
              </a:ext>
            </a:extLst>
          </p:cNvPr>
          <p:cNvSpPr/>
          <p:nvPr/>
        </p:nvSpPr>
        <p:spPr bwMode="auto">
          <a:xfrm>
            <a:off x="4598593" y="2017713"/>
            <a:ext cx="5714402" cy="728026"/>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18" name="Rectangle 17">
            <a:extLst>
              <a:ext uri="{FF2B5EF4-FFF2-40B4-BE49-F238E27FC236}">
                <a16:creationId xmlns:a16="http://schemas.microsoft.com/office/drawing/2014/main" id="{AD30BB82-2CD2-4090-8615-FA011FB1877F}"/>
              </a:ext>
              <a:ext uri="{C183D7F6-B498-43B3-948B-1728B52AA6E4}">
                <adec:decorative xmlns:adec="http://schemas.microsoft.com/office/drawing/2017/decorative" val="1"/>
              </a:ext>
            </a:extLst>
          </p:cNvPr>
          <p:cNvSpPr/>
          <p:nvPr/>
        </p:nvSpPr>
        <p:spPr bwMode="auto">
          <a:xfrm>
            <a:off x="584200" y="5432640"/>
            <a:ext cx="11025188" cy="836398"/>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15" name="Rectangle 14">
            <a:extLst>
              <a:ext uri="{FF2B5EF4-FFF2-40B4-BE49-F238E27FC236}">
                <a16:creationId xmlns:a16="http://schemas.microsoft.com/office/drawing/2014/main" id="{3E699F91-D89A-452E-9E55-D7C2EC9B7123}"/>
              </a:ext>
              <a:ext uri="{C183D7F6-B498-43B3-948B-1728B52AA6E4}">
                <adec:decorative xmlns:adec="http://schemas.microsoft.com/office/drawing/2017/decorative" val="1"/>
              </a:ext>
            </a:extLst>
          </p:cNvPr>
          <p:cNvSpPr/>
          <p:nvPr/>
        </p:nvSpPr>
        <p:spPr bwMode="auto">
          <a:xfrm>
            <a:off x="588263" y="4573413"/>
            <a:ext cx="9724732" cy="750007"/>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78" name="Rectangle 77">
            <a:extLst>
              <a:ext uri="{FF2B5EF4-FFF2-40B4-BE49-F238E27FC236}">
                <a16:creationId xmlns:a16="http://schemas.microsoft.com/office/drawing/2014/main" id="{D0622FEC-0A77-4021-951F-6F93DB97E8DD}"/>
              </a:ext>
              <a:ext uri="{C183D7F6-B498-43B3-948B-1728B52AA6E4}">
                <adec:decorative xmlns:adec="http://schemas.microsoft.com/office/drawing/2017/decorative" val="1"/>
              </a:ext>
            </a:extLst>
          </p:cNvPr>
          <p:cNvSpPr/>
          <p:nvPr/>
        </p:nvSpPr>
        <p:spPr bwMode="auto">
          <a:xfrm>
            <a:off x="592622" y="2017713"/>
            <a:ext cx="3903552" cy="1580056"/>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2" name="Title 1">
            <a:extLst>
              <a:ext uri="{FF2B5EF4-FFF2-40B4-BE49-F238E27FC236}">
                <a16:creationId xmlns:a16="http://schemas.microsoft.com/office/drawing/2014/main" id="{C01834D3-3E31-4B2A-9130-0A63B051A5C7}"/>
              </a:ext>
            </a:extLst>
          </p:cNvPr>
          <p:cNvSpPr>
            <a:spLocks noGrp="1"/>
          </p:cNvSpPr>
          <p:nvPr>
            <p:ph type="title"/>
          </p:nvPr>
        </p:nvSpPr>
        <p:spPr>
          <a:xfrm>
            <a:off x="588263" y="457200"/>
            <a:ext cx="11018520" cy="984885"/>
          </a:xfrm>
        </p:spPr>
        <p:txBody>
          <a:bodyPr/>
          <a:lstStyle/>
          <a:p>
            <a:r>
              <a:rPr lang="en-US" b="1">
                <a:gradFill>
                  <a:gsLst>
                    <a:gs pos="0">
                      <a:schemeClr val="accent1"/>
                    </a:gs>
                    <a:gs pos="100000">
                      <a:srgbClr val="CD98CF"/>
                    </a:gs>
                  </a:gsLst>
                  <a:lin ang="2700000" scaled="1"/>
                </a:gradFill>
                <a:latin typeface="Segoe UI Semibold"/>
                <a:cs typeface="+mn-cs"/>
              </a:rPr>
              <a:t>Azure Arc and Azure Stack HCI</a:t>
            </a:r>
            <a:br>
              <a:rPr lang="en-US"/>
            </a:br>
            <a:r>
              <a:rPr lang="en-US" sz="2800"/>
              <a:t>Platform architecture</a:t>
            </a:r>
          </a:p>
        </p:txBody>
      </p:sp>
      <p:sp>
        <p:nvSpPr>
          <p:cNvPr id="88" name="TextBox 87">
            <a:extLst>
              <a:ext uri="{FF2B5EF4-FFF2-40B4-BE49-F238E27FC236}">
                <a16:creationId xmlns:a16="http://schemas.microsoft.com/office/drawing/2014/main" id="{36B7A36F-6857-452A-A621-D4299D287054}"/>
              </a:ext>
            </a:extLst>
          </p:cNvPr>
          <p:cNvSpPr txBox="1"/>
          <p:nvPr/>
        </p:nvSpPr>
        <p:spPr>
          <a:xfrm>
            <a:off x="779521" y="2587357"/>
            <a:ext cx="1362937" cy="430887"/>
          </a:xfrm>
          <a:prstGeom prst="rect">
            <a:avLst/>
          </a:prstGeom>
          <a:noFill/>
        </p:spPr>
        <p:txBody>
          <a:bodyPr wrap="non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Virtual Machines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Applications</a:t>
            </a:r>
          </a:p>
        </p:txBody>
      </p:sp>
      <p:sp>
        <p:nvSpPr>
          <p:cNvPr id="13" name="TextBox 12">
            <a:extLst>
              <a:ext uri="{FF2B5EF4-FFF2-40B4-BE49-F238E27FC236}">
                <a16:creationId xmlns:a16="http://schemas.microsoft.com/office/drawing/2014/main" id="{0606DF01-9F6C-4126-A034-A2BB286CB91A}"/>
              </a:ext>
            </a:extLst>
          </p:cNvPr>
          <p:cNvSpPr txBox="1"/>
          <p:nvPr/>
        </p:nvSpPr>
        <p:spPr>
          <a:xfrm>
            <a:off x="779521" y="3981467"/>
            <a:ext cx="1473255"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Windows/Linux VMs</a:t>
            </a:r>
          </a:p>
        </p:txBody>
      </p:sp>
      <p:sp>
        <p:nvSpPr>
          <p:cNvPr id="16" name="TextBox 15">
            <a:extLst>
              <a:ext uri="{FF2B5EF4-FFF2-40B4-BE49-F238E27FC236}">
                <a16:creationId xmlns:a16="http://schemas.microsoft.com/office/drawing/2014/main" id="{1B9D5993-FFB6-4DC5-A3F1-214089375E8E}"/>
              </a:ext>
            </a:extLst>
          </p:cNvPr>
          <p:cNvSpPr txBox="1"/>
          <p:nvPr/>
        </p:nvSpPr>
        <p:spPr>
          <a:xfrm>
            <a:off x="779521" y="4840694"/>
            <a:ext cx="3082840"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Azure Stack HCI operating system</a:t>
            </a:r>
          </a:p>
        </p:txBody>
      </p:sp>
      <p:sp>
        <p:nvSpPr>
          <p:cNvPr id="19" name="TextBox 18">
            <a:extLst>
              <a:ext uri="{FF2B5EF4-FFF2-40B4-BE49-F238E27FC236}">
                <a16:creationId xmlns:a16="http://schemas.microsoft.com/office/drawing/2014/main" id="{346653B1-1561-4E06-B0F4-8E0773C80D08}"/>
              </a:ext>
            </a:extLst>
          </p:cNvPr>
          <p:cNvSpPr txBox="1"/>
          <p:nvPr/>
        </p:nvSpPr>
        <p:spPr>
          <a:xfrm>
            <a:off x="779521" y="5743117"/>
            <a:ext cx="1873704"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Hardware ecosystem</a:t>
            </a:r>
          </a:p>
        </p:txBody>
      </p:sp>
      <p:sp>
        <p:nvSpPr>
          <p:cNvPr id="6" name="TextBox 5">
            <a:extLst>
              <a:ext uri="{FF2B5EF4-FFF2-40B4-BE49-F238E27FC236}">
                <a16:creationId xmlns:a16="http://schemas.microsoft.com/office/drawing/2014/main" id="{BFDEB573-79FF-4AC7-893E-4B58633C1896}"/>
              </a:ext>
            </a:extLst>
          </p:cNvPr>
          <p:cNvSpPr txBox="1"/>
          <p:nvPr/>
        </p:nvSpPr>
        <p:spPr>
          <a:xfrm>
            <a:off x="4866728" y="2145622"/>
            <a:ext cx="1077411" cy="43088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Cloud-Native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Applications</a:t>
            </a:r>
          </a:p>
        </p:txBody>
      </p:sp>
      <p:sp>
        <p:nvSpPr>
          <p:cNvPr id="22" name="TextBox 21">
            <a:extLst>
              <a:ext uri="{FF2B5EF4-FFF2-40B4-BE49-F238E27FC236}">
                <a16:creationId xmlns:a16="http://schemas.microsoft.com/office/drawing/2014/main" id="{9A77CBB5-24D3-4920-8204-4B2DD4AEB15D}"/>
              </a:ext>
            </a:extLst>
          </p:cNvPr>
          <p:cNvSpPr txBox="1"/>
          <p:nvPr/>
        </p:nvSpPr>
        <p:spPr>
          <a:xfrm>
            <a:off x="4866728" y="3122240"/>
            <a:ext cx="871585" cy="215444"/>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Containers</a:t>
            </a:r>
          </a:p>
        </p:txBody>
      </p:sp>
      <p:sp>
        <p:nvSpPr>
          <p:cNvPr id="25" name="TextBox 24">
            <a:extLst>
              <a:ext uri="{FF2B5EF4-FFF2-40B4-BE49-F238E27FC236}">
                <a16:creationId xmlns:a16="http://schemas.microsoft.com/office/drawing/2014/main" id="{CACD7F75-FE55-4DC2-8DEF-7023D4E943AD}"/>
              </a:ext>
            </a:extLst>
          </p:cNvPr>
          <p:cNvSpPr txBox="1"/>
          <p:nvPr/>
        </p:nvSpPr>
        <p:spPr>
          <a:xfrm>
            <a:off x="4866728" y="3976669"/>
            <a:ext cx="2112758"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AKS enabled by Azure Arc</a:t>
            </a:r>
          </a:p>
        </p:txBody>
      </p:sp>
      <p:grpSp>
        <p:nvGrpSpPr>
          <p:cNvPr id="3" name="Group 2" descr="Azure cloud">
            <a:extLst>
              <a:ext uri="{FF2B5EF4-FFF2-40B4-BE49-F238E27FC236}">
                <a16:creationId xmlns:a16="http://schemas.microsoft.com/office/drawing/2014/main" id="{9B17F7A6-6134-41C2-BDC0-141416006A6E}"/>
              </a:ext>
            </a:extLst>
          </p:cNvPr>
          <p:cNvGrpSpPr/>
          <p:nvPr/>
        </p:nvGrpSpPr>
        <p:grpSpPr>
          <a:xfrm>
            <a:off x="10166547" y="436523"/>
            <a:ext cx="1704176" cy="1049408"/>
            <a:chOff x="9757542" y="395257"/>
            <a:chExt cx="1704176" cy="1049408"/>
          </a:xfrm>
        </p:grpSpPr>
        <p:grpSp>
          <p:nvGrpSpPr>
            <p:cNvPr id="104" name="Group 103">
              <a:extLst>
                <a:ext uri="{FF2B5EF4-FFF2-40B4-BE49-F238E27FC236}">
                  <a16:creationId xmlns:a16="http://schemas.microsoft.com/office/drawing/2014/main" id="{795C5CEB-F2E7-4EB5-9237-812EA21330CD}"/>
                </a:ext>
              </a:extLst>
            </p:cNvPr>
            <p:cNvGrpSpPr/>
            <p:nvPr/>
          </p:nvGrpSpPr>
          <p:grpSpPr>
            <a:xfrm>
              <a:off x="9757542" y="395257"/>
              <a:ext cx="1704176" cy="1049408"/>
              <a:chOff x="9585581" y="2678373"/>
              <a:chExt cx="1936752" cy="1144588"/>
            </a:xfrm>
          </p:grpSpPr>
          <p:sp>
            <p:nvSpPr>
              <p:cNvPr id="106" name="Freeform: Shape 105">
                <a:extLst>
                  <a:ext uri="{FF2B5EF4-FFF2-40B4-BE49-F238E27FC236}">
                    <a16:creationId xmlns:a16="http://schemas.microsoft.com/office/drawing/2014/main" id="{BDA4C395-0994-4594-AFE8-B25921107612}"/>
                  </a:ext>
                </a:extLst>
              </p:cNvPr>
              <p:cNvSpPr/>
              <p:nvPr/>
            </p:nvSpPr>
            <p:spPr bwMode="auto">
              <a:xfrm>
                <a:off x="9585581" y="2678373"/>
                <a:ext cx="1936752" cy="1144588"/>
              </a:xfrm>
              <a:custGeom>
                <a:avLst/>
                <a:gdLst>
                  <a:gd name="connsiteX0" fmla="*/ 954884 w 1936752"/>
                  <a:gd name="connsiteY0" fmla="*/ 0 h 1144588"/>
                  <a:gd name="connsiteX1" fmla="*/ 1363620 w 1936752"/>
                  <a:gd name="connsiteY1" fmla="*/ 217323 h 1144588"/>
                  <a:gd name="connsiteX2" fmla="*/ 1387750 w 1936752"/>
                  <a:gd name="connsiteY2" fmla="*/ 261779 h 1144588"/>
                  <a:gd name="connsiteX3" fmla="*/ 1398855 w 1936752"/>
                  <a:gd name="connsiteY3" fmla="*/ 258332 h 1144588"/>
                  <a:gd name="connsiteX4" fmla="*/ 1489077 w 1936752"/>
                  <a:gd name="connsiteY4" fmla="*/ 249237 h 1144588"/>
                  <a:gd name="connsiteX5" fmla="*/ 1936752 w 1936752"/>
                  <a:gd name="connsiteY5" fmla="*/ 696912 h 1144588"/>
                  <a:gd name="connsiteX6" fmla="*/ 1579299 w 1936752"/>
                  <a:gd name="connsiteY6" fmla="*/ 1135492 h 1144588"/>
                  <a:gd name="connsiteX7" fmla="*/ 1508127 w 1936752"/>
                  <a:gd name="connsiteY7" fmla="*/ 1142667 h 1144588"/>
                  <a:gd name="connsiteX8" fmla="*/ 1508127 w 1936752"/>
                  <a:gd name="connsiteY8" fmla="*/ 1144586 h 1144588"/>
                  <a:gd name="connsiteX9" fmla="*/ 1489087 w 1936752"/>
                  <a:gd name="connsiteY9" fmla="*/ 1144586 h 1144588"/>
                  <a:gd name="connsiteX10" fmla="*/ 1489077 w 1936752"/>
                  <a:gd name="connsiteY10" fmla="*/ 1144587 h 1144588"/>
                  <a:gd name="connsiteX11" fmla="*/ 1489067 w 1936752"/>
                  <a:gd name="connsiteY11" fmla="*/ 1144586 h 1144588"/>
                  <a:gd name="connsiteX12" fmla="*/ 279421 w 1936752"/>
                  <a:gd name="connsiteY12" fmla="*/ 1144586 h 1144588"/>
                  <a:gd name="connsiteX13" fmla="*/ 279401 w 1936752"/>
                  <a:gd name="connsiteY13" fmla="*/ 1144588 h 1144588"/>
                  <a:gd name="connsiteX14" fmla="*/ 279381 w 1936752"/>
                  <a:gd name="connsiteY14" fmla="*/ 1144586 h 1144588"/>
                  <a:gd name="connsiteX15" fmla="*/ 273052 w 1936752"/>
                  <a:gd name="connsiteY15" fmla="*/ 1144586 h 1144588"/>
                  <a:gd name="connsiteX16" fmla="*/ 273052 w 1936752"/>
                  <a:gd name="connsiteY16" fmla="*/ 1143948 h 1144588"/>
                  <a:gd name="connsiteX17" fmla="*/ 223092 w 1936752"/>
                  <a:gd name="connsiteY17" fmla="*/ 1138912 h 1144588"/>
                  <a:gd name="connsiteX18" fmla="*/ 0 w 1936752"/>
                  <a:gd name="connsiteY18" fmla="*/ 865187 h 1144588"/>
                  <a:gd name="connsiteX19" fmla="*/ 223092 w 1936752"/>
                  <a:gd name="connsiteY19" fmla="*/ 591462 h 1144588"/>
                  <a:gd name="connsiteX20" fmla="*/ 241989 w 1936752"/>
                  <a:gd name="connsiteY20" fmla="*/ 589557 h 1144588"/>
                  <a:gd name="connsiteX21" fmla="*/ 263275 w 1936752"/>
                  <a:gd name="connsiteY21" fmla="*/ 484127 h 1144588"/>
                  <a:gd name="connsiteX22" fmla="*/ 444073 w 1936752"/>
                  <a:gd name="connsiteY22" fmla="*/ 320205 h 1144588"/>
                  <a:gd name="connsiteX23" fmla="*/ 497251 w 1936752"/>
                  <a:gd name="connsiteY23" fmla="*/ 312165 h 1144588"/>
                  <a:gd name="connsiteX24" fmla="*/ 500701 w 1936752"/>
                  <a:gd name="connsiteY24" fmla="*/ 301052 h 1144588"/>
                  <a:gd name="connsiteX25" fmla="*/ 954884 w 1936752"/>
                  <a:gd name="connsiteY25" fmla="*/ 0 h 114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36752" h="1144588">
                    <a:moveTo>
                      <a:pt x="954884" y="0"/>
                    </a:moveTo>
                    <a:cubicBezTo>
                      <a:pt x="1125029" y="0"/>
                      <a:pt x="1275039" y="86206"/>
                      <a:pt x="1363620" y="217323"/>
                    </a:cubicBezTo>
                    <a:lnTo>
                      <a:pt x="1387750" y="261779"/>
                    </a:lnTo>
                    <a:lnTo>
                      <a:pt x="1398855" y="258332"/>
                    </a:lnTo>
                    <a:cubicBezTo>
                      <a:pt x="1427997" y="252369"/>
                      <a:pt x="1458171" y="249237"/>
                      <a:pt x="1489077" y="249237"/>
                    </a:cubicBezTo>
                    <a:cubicBezTo>
                      <a:pt x="1736321" y="249237"/>
                      <a:pt x="1936752" y="449668"/>
                      <a:pt x="1936752" y="696912"/>
                    </a:cubicBezTo>
                    <a:cubicBezTo>
                      <a:pt x="1936752" y="913251"/>
                      <a:pt x="1783297" y="1093748"/>
                      <a:pt x="1579299" y="1135492"/>
                    </a:cubicBezTo>
                    <a:lnTo>
                      <a:pt x="1508127" y="1142667"/>
                    </a:lnTo>
                    <a:lnTo>
                      <a:pt x="1508127" y="1144586"/>
                    </a:lnTo>
                    <a:lnTo>
                      <a:pt x="1489087" y="1144586"/>
                    </a:lnTo>
                    <a:lnTo>
                      <a:pt x="1489077" y="1144587"/>
                    </a:lnTo>
                    <a:lnTo>
                      <a:pt x="1489067" y="1144586"/>
                    </a:lnTo>
                    <a:lnTo>
                      <a:pt x="279421" y="1144586"/>
                    </a:lnTo>
                    <a:lnTo>
                      <a:pt x="279401" y="1144588"/>
                    </a:lnTo>
                    <a:lnTo>
                      <a:pt x="279381" y="1144586"/>
                    </a:lnTo>
                    <a:lnTo>
                      <a:pt x="273052" y="1144586"/>
                    </a:lnTo>
                    <a:lnTo>
                      <a:pt x="273052" y="1143948"/>
                    </a:lnTo>
                    <a:lnTo>
                      <a:pt x="223092" y="1138912"/>
                    </a:lnTo>
                    <a:cubicBezTo>
                      <a:pt x="95774" y="1112859"/>
                      <a:pt x="0" y="1000208"/>
                      <a:pt x="0" y="865187"/>
                    </a:cubicBezTo>
                    <a:cubicBezTo>
                      <a:pt x="0" y="730167"/>
                      <a:pt x="95774" y="617515"/>
                      <a:pt x="223092" y="591462"/>
                    </a:cubicBezTo>
                    <a:lnTo>
                      <a:pt x="241989" y="589557"/>
                    </a:lnTo>
                    <a:lnTo>
                      <a:pt x="263275" y="484127"/>
                    </a:lnTo>
                    <a:cubicBezTo>
                      <a:pt x="296261" y="406139"/>
                      <a:pt x="362425" y="345600"/>
                      <a:pt x="444073" y="320205"/>
                    </a:cubicBezTo>
                    <a:lnTo>
                      <a:pt x="497251" y="312165"/>
                    </a:lnTo>
                    <a:lnTo>
                      <a:pt x="500701" y="301052"/>
                    </a:lnTo>
                    <a:cubicBezTo>
                      <a:pt x="575530" y="124136"/>
                      <a:pt x="750710" y="0"/>
                      <a:pt x="954884" y="0"/>
                    </a:cubicBezTo>
                    <a:close/>
                  </a:path>
                </a:pathLst>
              </a:custGeom>
              <a:solidFill>
                <a:schemeClr val="bg1"/>
              </a:solidFill>
              <a:ln w="15875" cap="rnd">
                <a:solidFill>
                  <a:schemeClr val="tx1">
                    <a:lumMod val="6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07" name="cloud 4" descr="cloud">
                <a:extLst>
                  <a:ext uri="{FF2B5EF4-FFF2-40B4-BE49-F238E27FC236}">
                    <a16:creationId xmlns:a16="http://schemas.microsoft.com/office/drawing/2014/main" id="{C9FA89EF-77C9-4B81-A960-FBDF0B1BD62D}"/>
                  </a:ext>
                </a:extLst>
              </p:cNvPr>
              <p:cNvSpPr>
                <a:spLocks noChangeAspect="1"/>
              </p:cNvSpPr>
              <p:nvPr/>
            </p:nvSpPr>
            <p:spPr bwMode="auto">
              <a:xfrm flipV="1">
                <a:off x="9678658" y="2778431"/>
                <a:ext cx="1757952" cy="96907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chemeClr val="accent1"/>
                  </a:gs>
                  <a:gs pos="100000">
                    <a:schemeClr val="accent2"/>
                  </a:gs>
                </a:gsLst>
                <a:lin ang="2700000" scaled="1"/>
              </a:gradFill>
              <a:ln>
                <a:noFill/>
                <a:headEnd type="none" w="med" len="med"/>
                <a:tailEnd type="none" w="med" len="med"/>
              </a:ln>
              <a:effectLst>
                <a:outerShdw blurRad="88900" dir="2700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grpSp>
          <p:nvGrpSpPr>
            <p:cNvPr id="65" name="Group 64">
              <a:extLst>
                <a:ext uri="{FF2B5EF4-FFF2-40B4-BE49-F238E27FC236}">
                  <a16:creationId xmlns:a16="http://schemas.microsoft.com/office/drawing/2014/main" id="{25353616-782D-4CB9-B320-404B6CBAEA25}"/>
                </a:ext>
              </a:extLst>
            </p:cNvPr>
            <p:cNvGrpSpPr/>
            <p:nvPr/>
          </p:nvGrpSpPr>
          <p:grpSpPr>
            <a:xfrm>
              <a:off x="10102549" y="916486"/>
              <a:ext cx="1190561" cy="221598"/>
              <a:chOff x="8561608" y="2785729"/>
              <a:chExt cx="1405900" cy="265698"/>
            </a:xfrm>
          </p:grpSpPr>
          <p:pic>
            <p:nvPicPr>
              <p:cNvPr id="66" name="Picture 65" descr="A picture containing drawing&#10;&#10;Description automatically generated">
                <a:extLst>
                  <a:ext uri="{FF2B5EF4-FFF2-40B4-BE49-F238E27FC236}">
                    <a16:creationId xmlns:a16="http://schemas.microsoft.com/office/drawing/2014/main" id="{587D59AE-B3A3-4413-BB55-F21EA3C97E32}"/>
                  </a:ext>
                </a:extLst>
              </p:cNvPr>
              <p:cNvPicPr>
                <a:picLocks noChangeAspect="1"/>
              </p:cNvPicPr>
              <p:nvPr/>
            </p:nvPicPr>
            <p:blipFill rotWithShape="1">
              <a:blip r:embed="rId2">
                <a:extLst>
                  <a:ext uri="{28A0092B-C50C-407E-A947-70E740481C1C}">
                    <a14:useLocalDpi xmlns:a14="http://schemas.microsoft.com/office/drawing/2010/main" val="0"/>
                  </a:ext>
                </a:extLst>
              </a:blip>
              <a:srcRect r="82446" b="108"/>
              <a:stretch/>
            </p:blipFill>
            <p:spPr>
              <a:xfrm>
                <a:off x="8561608" y="2785729"/>
                <a:ext cx="252912" cy="265698"/>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F3646BD6-EDA3-4E49-A676-27EF3FE80533}"/>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8814520" y="2785729"/>
                <a:ext cx="1152988" cy="258169"/>
              </a:xfrm>
              <a:prstGeom prst="rect">
                <a:avLst/>
              </a:prstGeom>
            </p:spPr>
          </p:pic>
        </p:grpSp>
      </p:grpSp>
      <p:sp>
        <p:nvSpPr>
          <p:cNvPr id="44" name="TextBox 43">
            <a:extLst>
              <a:ext uri="{FF2B5EF4-FFF2-40B4-BE49-F238E27FC236}">
                <a16:creationId xmlns:a16="http://schemas.microsoft.com/office/drawing/2014/main" id="{831FF163-CFF3-47E6-8EB0-7E9F98420EC8}"/>
              </a:ext>
            </a:extLst>
          </p:cNvPr>
          <p:cNvSpPr txBox="1"/>
          <p:nvPr/>
        </p:nvSpPr>
        <p:spPr>
          <a:xfrm>
            <a:off x="10449302" y="2145622"/>
            <a:ext cx="1138667"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Azure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Arc</a:t>
            </a:r>
          </a:p>
        </p:txBody>
      </p:sp>
      <p:pic>
        <p:nvPicPr>
          <p:cNvPr id="46" name="Graphic 45">
            <a:extLst>
              <a:ext uri="{FF2B5EF4-FFF2-40B4-BE49-F238E27FC236}">
                <a16:creationId xmlns:a16="http://schemas.microsoft.com/office/drawing/2014/main" id="{9B79CBC0-A444-4886-9919-83637CE101A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9450" y="3910347"/>
            <a:ext cx="365319" cy="365319"/>
          </a:xfrm>
          <a:prstGeom prst="rect">
            <a:avLst/>
          </a:prstGeom>
        </p:spPr>
      </p:pic>
      <p:pic>
        <p:nvPicPr>
          <p:cNvPr id="52" name="Graphic 51">
            <a:extLst>
              <a:ext uri="{FF2B5EF4-FFF2-40B4-BE49-F238E27FC236}">
                <a16:creationId xmlns:a16="http://schemas.microsoft.com/office/drawing/2014/main" id="{BB35CF57-5E7B-4E16-A6C4-EB64FC81CD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0232" y="4740013"/>
            <a:ext cx="416806" cy="416806"/>
          </a:xfrm>
          <a:prstGeom prst="rect">
            <a:avLst/>
          </a:prstGeom>
        </p:spPr>
      </p:pic>
      <p:pic>
        <p:nvPicPr>
          <p:cNvPr id="54" name="Picture 4">
            <a:extLst>
              <a:ext uri="{FF2B5EF4-FFF2-40B4-BE49-F238E27FC236}">
                <a16:creationId xmlns:a16="http://schemas.microsoft.com/office/drawing/2014/main" id="{577F53DD-16DB-4E49-BC75-24C5F18372CD}"/>
              </a:ext>
              <a:ext uri="{C183D7F6-B498-43B3-948B-1728B52AA6E4}">
                <adec:decorative xmlns:adec="http://schemas.microsoft.com/office/drawing/2017/decorative" val="1"/>
              </a:ext>
            </a:extLst>
          </p:cNvPr>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9655077" y="2161451"/>
            <a:ext cx="617111" cy="345437"/>
          </a:xfrm>
          <a:prstGeom prst="rect">
            <a:avLst/>
          </a:prstGeom>
          <a:noFill/>
          <a:extLst>
            <a:ext uri="{909E8E84-426E-40DD-AFC4-6F175D3DCCD1}">
              <a14:hiddenFill xmlns:a14="http://schemas.microsoft.com/office/drawing/2010/main">
                <a:solidFill>
                  <a:srgbClr val="FFFFFF"/>
                </a:solidFill>
              </a14:hiddenFill>
            </a:ext>
          </a:extLst>
        </p:spPr>
      </p:pic>
      <p:pic>
        <p:nvPicPr>
          <p:cNvPr id="56" name="Graphic 55">
            <a:extLst>
              <a:ext uri="{FF2B5EF4-FFF2-40B4-BE49-F238E27FC236}">
                <a16:creationId xmlns:a16="http://schemas.microsoft.com/office/drawing/2014/main" id="{053FA053-8F8A-4D3F-807F-B510F1F0B7F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84396" y="2252761"/>
            <a:ext cx="513316" cy="221555"/>
          </a:xfrm>
          <a:prstGeom prst="rect">
            <a:avLst/>
          </a:prstGeom>
        </p:spPr>
      </p:pic>
      <p:pic>
        <p:nvPicPr>
          <p:cNvPr id="60" name="Picture 4">
            <a:extLst>
              <a:ext uri="{FF2B5EF4-FFF2-40B4-BE49-F238E27FC236}">
                <a16:creationId xmlns:a16="http://schemas.microsoft.com/office/drawing/2014/main" id="{AEE5F74A-090D-4F4E-8CA6-DB6D876750E3}"/>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1167" y="2194392"/>
            <a:ext cx="924105" cy="36964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5138B5A-809F-4373-BEAD-D85AD43294B4}"/>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7734124" y="2216091"/>
            <a:ext cx="360390" cy="327594"/>
          </a:xfrm>
          <a:custGeom>
            <a:avLst/>
            <a:gdLst>
              <a:gd name="connsiteX0" fmla="*/ 159954 w 319908"/>
              <a:gd name="connsiteY0" fmla="*/ 0 h 290796"/>
              <a:gd name="connsiteX1" fmla="*/ 319908 w 319908"/>
              <a:gd name="connsiteY1" fmla="*/ 145398 h 290796"/>
              <a:gd name="connsiteX2" fmla="*/ 159954 w 319908"/>
              <a:gd name="connsiteY2" fmla="*/ 290796 h 290796"/>
              <a:gd name="connsiteX3" fmla="*/ 0 w 319908"/>
              <a:gd name="connsiteY3" fmla="*/ 145398 h 290796"/>
              <a:gd name="connsiteX4" fmla="*/ 159954 w 319908"/>
              <a:gd name="connsiteY4" fmla="*/ 0 h 2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908" h="290796">
                <a:moveTo>
                  <a:pt x="159954" y="0"/>
                </a:moveTo>
                <a:cubicBezTo>
                  <a:pt x="248294" y="0"/>
                  <a:pt x="319908" y="65097"/>
                  <a:pt x="319908" y="145398"/>
                </a:cubicBezTo>
                <a:cubicBezTo>
                  <a:pt x="319908" y="225699"/>
                  <a:pt x="248294" y="290796"/>
                  <a:pt x="159954" y="290796"/>
                </a:cubicBezTo>
                <a:cubicBezTo>
                  <a:pt x="71614" y="290796"/>
                  <a:pt x="0" y="225699"/>
                  <a:pt x="0" y="145398"/>
                </a:cubicBezTo>
                <a:cubicBezTo>
                  <a:pt x="0" y="65097"/>
                  <a:pt x="71614" y="0"/>
                  <a:pt x="159954" y="0"/>
                </a:cubicBezTo>
                <a:close/>
              </a:path>
            </a:pathLst>
          </a:custGeom>
          <a:ln>
            <a:noFill/>
          </a:ln>
        </p:spPr>
      </p:pic>
      <p:pic>
        <p:nvPicPr>
          <p:cNvPr id="64" name="Picture 6">
            <a:extLst>
              <a:ext uri="{FF2B5EF4-FFF2-40B4-BE49-F238E27FC236}">
                <a16:creationId xmlns:a16="http://schemas.microsoft.com/office/drawing/2014/main" id="{56029E7D-70D7-4462-847F-FF459B9FA812}"/>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29284" y="2175121"/>
            <a:ext cx="823704" cy="37524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5B539DCB-903B-4E4D-B889-F2B80C952CB0}"/>
              </a:ext>
              <a:ext uri="{C183D7F6-B498-43B3-948B-1728B52AA6E4}">
                <adec:decorative xmlns:adec="http://schemas.microsoft.com/office/drawing/2017/decorative" val="1"/>
              </a:ext>
            </a:extLst>
          </p:cNvPr>
          <p:cNvGrpSpPr/>
          <p:nvPr/>
        </p:nvGrpSpPr>
        <p:grpSpPr>
          <a:xfrm>
            <a:off x="10887628" y="5648983"/>
            <a:ext cx="262015" cy="403712"/>
            <a:chOff x="6077074" y="3402838"/>
            <a:chExt cx="1240518" cy="1911385"/>
          </a:xfrm>
        </p:grpSpPr>
        <p:sp>
          <p:nvSpPr>
            <p:cNvPr id="68" name="Freeform: Shape 67">
              <a:extLst>
                <a:ext uri="{FF2B5EF4-FFF2-40B4-BE49-F238E27FC236}">
                  <a16:creationId xmlns:a16="http://schemas.microsoft.com/office/drawing/2014/main" id="{8743E5E5-D825-4EF1-B27E-A649FBB8A5A6}"/>
                </a:ext>
              </a:extLst>
            </p:cNvPr>
            <p:cNvSpPr/>
            <p:nvPr/>
          </p:nvSpPr>
          <p:spPr>
            <a:xfrm>
              <a:off x="6077074" y="3402838"/>
              <a:ext cx="1240518" cy="1911385"/>
            </a:xfrm>
            <a:custGeom>
              <a:avLst/>
              <a:gdLst>
                <a:gd name="connsiteX0" fmla="*/ 1240518 w 1240518"/>
                <a:gd name="connsiteY0" fmla="*/ 1846540 h 1911385"/>
                <a:gd name="connsiteX1" fmla="*/ 1168950 w 1240518"/>
                <a:gd name="connsiteY1" fmla="*/ 1911309 h 1911385"/>
                <a:gd name="connsiteX2" fmla="*/ 71568 w 1240518"/>
                <a:gd name="connsiteY2" fmla="*/ 1911309 h 1911385"/>
                <a:gd name="connsiteX3" fmla="*/ 0 w 1240518"/>
                <a:gd name="connsiteY3" fmla="*/ 1846540 h 1911385"/>
                <a:gd name="connsiteX4" fmla="*/ 0 w 1240518"/>
                <a:gd name="connsiteY4" fmla="*/ 64845 h 1911385"/>
                <a:gd name="connsiteX5" fmla="*/ 71330 w 1240518"/>
                <a:gd name="connsiteY5" fmla="*/ 76 h 1911385"/>
                <a:gd name="connsiteX6" fmla="*/ 1168711 w 1240518"/>
                <a:gd name="connsiteY6" fmla="*/ 76 h 1911385"/>
                <a:gd name="connsiteX7" fmla="*/ 1240280 w 1240518"/>
                <a:gd name="connsiteY7" fmla="*/ 64845 h 19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518" h="1911385">
                  <a:moveTo>
                    <a:pt x="1240518" y="1846540"/>
                  </a:moveTo>
                  <a:cubicBezTo>
                    <a:pt x="1238526" y="1884137"/>
                    <a:pt x="1206559" y="1913063"/>
                    <a:pt x="1168950" y="1911309"/>
                  </a:cubicBezTo>
                  <a:lnTo>
                    <a:pt x="71568" y="1911309"/>
                  </a:lnTo>
                  <a:cubicBezTo>
                    <a:pt x="33963" y="1913063"/>
                    <a:pt x="1992" y="1884137"/>
                    <a:pt x="0" y="1846540"/>
                  </a:cubicBezTo>
                  <a:lnTo>
                    <a:pt x="0" y="64845"/>
                  </a:lnTo>
                  <a:cubicBezTo>
                    <a:pt x="1993" y="27348"/>
                    <a:pt x="33815" y="-1547"/>
                    <a:pt x="71330" y="76"/>
                  </a:cubicBezTo>
                  <a:lnTo>
                    <a:pt x="1168711" y="76"/>
                  </a:lnTo>
                  <a:cubicBezTo>
                    <a:pt x="1206321" y="-1682"/>
                    <a:pt x="1238288" y="27251"/>
                    <a:pt x="1240280" y="64845"/>
                  </a:cubicBezTo>
                  <a:close/>
                </a:path>
              </a:pathLst>
            </a:custGeom>
            <a:solidFill>
              <a:srgbClr val="B3B2B3"/>
            </a:solidFill>
            <a:ln w="119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B4227F24-2CE2-4BA9-B430-E99A45DA3572}"/>
                </a:ext>
              </a:extLst>
            </p:cNvPr>
            <p:cNvSpPr/>
            <p:nvPr/>
          </p:nvSpPr>
          <p:spPr>
            <a:xfrm>
              <a:off x="6258918" y="4070885"/>
              <a:ext cx="887677" cy="298201"/>
            </a:xfrm>
            <a:custGeom>
              <a:avLst/>
              <a:gdLst>
                <a:gd name="connsiteX0" fmla="*/ 175 w 887677"/>
                <a:gd name="connsiteY0" fmla="*/ 149101 h 298201"/>
                <a:gd name="connsiteX1" fmla="*/ 135081 w 887677"/>
                <a:gd name="connsiteY1" fmla="*/ 0 h 298201"/>
                <a:gd name="connsiteX2" fmla="*/ 752597 w 887677"/>
                <a:gd name="connsiteY2" fmla="*/ 0 h 298201"/>
                <a:gd name="connsiteX3" fmla="*/ 887503 w 887677"/>
                <a:gd name="connsiteY3" fmla="*/ 149101 h 298201"/>
                <a:gd name="connsiteX4" fmla="*/ 887503 w 887677"/>
                <a:gd name="connsiteY4" fmla="*/ 149101 h 298201"/>
                <a:gd name="connsiteX5" fmla="*/ 752597 w 887677"/>
                <a:gd name="connsiteY5" fmla="*/ 298202 h 298201"/>
                <a:gd name="connsiteX6" fmla="*/ 135081 w 887677"/>
                <a:gd name="connsiteY6" fmla="*/ 298202 h 298201"/>
                <a:gd name="connsiteX7" fmla="*/ 175 w 887677"/>
                <a:gd name="connsiteY7" fmla="*/ 149101 h 29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77" h="298201">
                  <a:moveTo>
                    <a:pt x="175" y="149101"/>
                  </a:moveTo>
                  <a:cubicBezTo>
                    <a:pt x="-3677" y="70699"/>
                    <a:pt x="56685" y="3985"/>
                    <a:pt x="135081" y="0"/>
                  </a:cubicBezTo>
                  <a:lnTo>
                    <a:pt x="752597" y="0"/>
                  </a:lnTo>
                  <a:cubicBezTo>
                    <a:pt x="830993" y="3985"/>
                    <a:pt x="891355" y="70699"/>
                    <a:pt x="887503" y="149101"/>
                  </a:cubicBezTo>
                  <a:lnTo>
                    <a:pt x="887503" y="149101"/>
                  </a:lnTo>
                  <a:cubicBezTo>
                    <a:pt x="891355" y="227503"/>
                    <a:pt x="830993" y="294216"/>
                    <a:pt x="752597" y="298202"/>
                  </a:cubicBezTo>
                  <a:lnTo>
                    <a:pt x="135081" y="298202"/>
                  </a:lnTo>
                  <a:cubicBezTo>
                    <a:pt x="56685" y="294216"/>
                    <a:pt x="-3677" y="227503"/>
                    <a:pt x="175" y="149101"/>
                  </a:cubicBezTo>
                  <a:close/>
                </a:path>
              </a:pathLst>
            </a:custGeom>
            <a:solidFill>
              <a:srgbClr val="003067"/>
            </a:solidFill>
            <a:ln w="119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83BEFCBC-C3BD-41C4-AE41-1A00FC002AB3}"/>
                </a:ext>
              </a:extLst>
            </p:cNvPr>
            <p:cNvSpPr/>
            <p:nvPr/>
          </p:nvSpPr>
          <p:spPr>
            <a:xfrm>
              <a:off x="6258924" y="3629547"/>
              <a:ext cx="887665" cy="297605"/>
            </a:xfrm>
            <a:custGeom>
              <a:avLst/>
              <a:gdLst>
                <a:gd name="connsiteX0" fmla="*/ 169 w 887665"/>
                <a:gd name="connsiteY0" fmla="*/ 148981 h 297605"/>
                <a:gd name="connsiteX1" fmla="*/ 135075 w 887665"/>
                <a:gd name="connsiteY1" fmla="*/ 0 h 297605"/>
                <a:gd name="connsiteX2" fmla="*/ 752591 w 887665"/>
                <a:gd name="connsiteY2" fmla="*/ 0 h 297605"/>
                <a:gd name="connsiteX3" fmla="*/ 887497 w 887665"/>
                <a:gd name="connsiteY3" fmla="*/ 148981 h 297605"/>
                <a:gd name="connsiteX4" fmla="*/ 887497 w 887665"/>
                <a:gd name="connsiteY4" fmla="*/ 148981 h 297605"/>
                <a:gd name="connsiteX5" fmla="*/ 752591 w 887665"/>
                <a:gd name="connsiteY5" fmla="*/ 297605 h 297605"/>
                <a:gd name="connsiteX6" fmla="*/ 135075 w 887665"/>
                <a:gd name="connsiteY6" fmla="*/ 297605 h 297605"/>
                <a:gd name="connsiteX7" fmla="*/ 169 w 887665"/>
                <a:gd name="connsiteY7" fmla="*/ 148981 h 29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65" h="297605">
                  <a:moveTo>
                    <a:pt x="169" y="148981"/>
                  </a:moveTo>
                  <a:cubicBezTo>
                    <a:pt x="-3615" y="70625"/>
                    <a:pt x="56728" y="3985"/>
                    <a:pt x="135075" y="0"/>
                  </a:cubicBezTo>
                  <a:lnTo>
                    <a:pt x="752591" y="0"/>
                  </a:lnTo>
                  <a:cubicBezTo>
                    <a:pt x="830938" y="3985"/>
                    <a:pt x="891281" y="70625"/>
                    <a:pt x="887497" y="148981"/>
                  </a:cubicBezTo>
                  <a:lnTo>
                    <a:pt x="887497" y="148981"/>
                  </a:lnTo>
                  <a:cubicBezTo>
                    <a:pt x="891077" y="227201"/>
                    <a:pt x="830791" y="293618"/>
                    <a:pt x="752591" y="297605"/>
                  </a:cubicBezTo>
                  <a:lnTo>
                    <a:pt x="135075" y="297605"/>
                  </a:lnTo>
                  <a:cubicBezTo>
                    <a:pt x="56875" y="293618"/>
                    <a:pt x="-3412" y="227201"/>
                    <a:pt x="169" y="148981"/>
                  </a:cubicBezTo>
                  <a:close/>
                </a:path>
              </a:pathLst>
            </a:custGeom>
            <a:solidFill>
              <a:srgbClr val="003067"/>
            </a:solidFill>
            <a:ln w="119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A16211BB-B676-430E-B69F-CAE514E1CA83}"/>
                </a:ext>
              </a:extLst>
            </p:cNvPr>
            <p:cNvSpPr/>
            <p:nvPr/>
          </p:nvSpPr>
          <p:spPr>
            <a:xfrm>
              <a:off x="6333047" y="3678810"/>
              <a:ext cx="199437" cy="199437"/>
            </a:xfrm>
            <a:custGeom>
              <a:avLst/>
              <a:gdLst>
                <a:gd name="connsiteX0" fmla="*/ 199437 w 199437"/>
                <a:gd name="connsiteY0" fmla="*/ 99719 h 199437"/>
                <a:gd name="connsiteX1" fmla="*/ 99719 w 199437"/>
                <a:gd name="connsiteY1" fmla="*/ 199437 h 199437"/>
                <a:gd name="connsiteX2" fmla="*/ 0 w 199437"/>
                <a:gd name="connsiteY2" fmla="*/ 99719 h 199437"/>
                <a:gd name="connsiteX3" fmla="*/ 99719 w 199437"/>
                <a:gd name="connsiteY3" fmla="*/ 0 h 199437"/>
                <a:gd name="connsiteX4" fmla="*/ 199437 w 199437"/>
                <a:gd name="connsiteY4" fmla="*/ 99719 h 19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37" h="199437">
                  <a:moveTo>
                    <a:pt x="199437" y="99719"/>
                  </a:moveTo>
                  <a:cubicBezTo>
                    <a:pt x="199437" y="154792"/>
                    <a:pt x="154792" y="199437"/>
                    <a:pt x="99719" y="199437"/>
                  </a:cubicBezTo>
                  <a:cubicBezTo>
                    <a:pt x="44646" y="199437"/>
                    <a:pt x="0" y="154792"/>
                    <a:pt x="0" y="99719"/>
                  </a:cubicBezTo>
                  <a:cubicBezTo>
                    <a:pt x="0" y="44646"/>
                    <a:pt x="44646" y="0"/>
                    <a:pt x="99719" y="0"/>
                  </a:cubicBezTo>
                  <a:cubicBezTo>
                    <a:pt x="154792" y="0"/>
                    <a:pt x="199437" y="44646"/>
                    <a:pt x="199437" y="99719"/>
                  </a:cubicBezTo>
                  <a:close/>
                </a:path>
              </a:pathLst>
            </a:custGeom>
            <a:solidFill>
              <a:srgbClr val="50E6FF"/>
            </a:solidFill>
            <a:ln w="119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870FFBFA-CC67-4BFD-8DE2-0B0F7275BCEB}"/>
                </a:ext>
              </a:extLst>
            </p:cNvPr>
            <p:cNvSpPr/>
            <p:nvPr/>
          </p:nvSpPr>
          <p:spPr>
            <a:xfrm>
              <a:off x="6333047" y="4120267"/>
              <a:ext cx="199437" cy="199437"/>
            </a:xfrm>
            <a:custGeom>
              <a:avLst/>
              <a:gdLst>
                <a:gd name="connsiteX0" fmla="*/ 199437 w 199437"/>
                <a:gd name="connsiteY0" fmla="*/ 99719 h 199437"/>
                <a:gd name="connsiteX1" fmla="*/ 99719 w 199437"/>
                <a:gd name="connsiteY1" fmla="*/ 199437 h 199437"/>
                <a:gd name="connsiteX2" fmla="*/ 0 w 199437"/>
                <a:gd name="connsiteY2" fmla="*/ 99719 h 199437"/>
                <a:gd name="connsiteX3" fmla="*/ 99719 w 199437"/>
                <a:gd name="connsiteY3" fmla="*/ 0 h 199437"/>
                <a:gd name="connsiteX4" fmla="*/ 199437 w 199437"/>
                <a:gd name="connsiteY4" fmla="*/ 99719 h 19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37" h="199437">
                  <a:moveTo>
                    <a:pt x="199437" y="99719"/>
                  </a:moveTo>
                  <a:cubicBezTo>
                    <a:pt x="199437" y="154792"/>
                    <a:pt x="154792" y="199437"/>
                    <a:pt x="99719" y="199437"/>
                  </a:cubicBezTo>
                  <a:cubicBezTo>
                    <a:pt x="44646" y="199437"/>
                    <a:pt x="0" y="154792"/>
                    <a:pt x="0" y="99719"/>
                  </a:cubicBezTo>
                  <a:cubicBezTo>
                    <a:pt x="0" y="44646"/>
                    <a:pt x="44646" y="0"/>
                    <a:pt x="99719" y="0"/>
                  </a:cubicBezTo>
                  <a:cubicBezTo>
                    <a:pt x="154792" y="0"/>
                    <a:pt x="199437" y="44646"/>
                    <a:pt x="199437" y="99719"/>
                  </a:cubicBezTo>
                  <a:close/>
                </a:path>
              </a:pathLst>
            </a:custGeom>
            <a:solidFill>
              <a:srgbClr val="50E6FF"/>
            </a:solidFill>
            <a:ln w="119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3FDE64CD-99C1-499F-B08F-A892AD624799}"/>
              </a:ext>
              <a:ext uri="{C183D7F6-B498-43B3-948B-1728B52AA6E4}">
                <adec:decorative xmlns:adec="http://schemas.microsoft.com/office/drawing/2017/decorative" val="1"/>
              </a:ext>
            </a:extLst>
          </p:cNvPr>
          <p:cNvGrpSpPr/>
          <p:nvPr/>
        </p:nvGrpSpPr>
        <p:grpSpPr>
          <a:xfrm>
            <a:off x="6652639" y="2847762"/>
            <a:ext cx="3660356" cy="750007"/>
            <a:chOff x="263424" y="1870425"/>
            <a:chExt cx="3952806" cy="750007"/>
          </a:xfrm>
        </p:grpSpPr>
        <p:sp>
          <p:nvSpPr>
            <p:cNvPr id="27" name="Rectangle 26">
              <a:extLst>
                <a:ext uri="{FF2B5EF4-FFF2-40B4-BE49-F238E27FC236}">
                  <a16:creationId xmlns:a16="http://schemas.microsoft.com/office/drawing/2014/main" id="{10E7D677-0995-48FF-AB35-BEA8C7657F24}"/>
                </a:ext>
              </a:extLst>
            </p:cNvPr>
            <p:cNvSpPr/>
            <p:nvPr/>
          </p:nvSpPr>
          <p:spPr bwMode="auto">
            <a:xfrm>
              <a:off x="263424" y="1870425"/>
              <a:ext cx="3952806" cy="750007"/>
            </a:xfrm>
            <a:prstGeom prst="rect">
              <a:avLst/>
            </a:prstGeom>
            <a:solidFill>
              <a:srgbClr val="000000"/>
            </a:solidFill>
            <a:ln w="3175" cap="flat" cmpd="sng" algn="ctr">
              <a:solidFill>
                <a:srgbClr val="50E6FF"/>
              </a:solidFill>
              <a:prstDash val="solid"/>
              <a:headEnd type="none" w="med" len="med"/>
              <a:tailEnd type="none" w="med" len="med"/>
            </a:ln>
            <a:effectLst>
              <a:outerShdw blurRad="1270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28" name="TextBox 27">
              <a:extLst>
                <a:ext uri="{FF2B5EF4-FFF2-40B4-BE49-F238E27FC236}">
                  <a16:creationId xmlns:a16="http://schemas.microsoft.com/office/drawing/2014/main" id="{CE105616-9661-4D2F-A068-18503B9338FC}"/>
                </a:ext>
              </a:extLst>
            </p:cNvPr>
            <p:cNvSpPr txBox="1"/>
            <p:nvPr/>
          </p:nvSpPr>
          <p:spPr>
            <a:xfrm>
              <a:off x="465090" y="2144903"/>
              <a:ext cx="2817295"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Azure Arc-enabled data services</a:t>
              </a:r>
            </a:p>
          </p:txBody>
        </p:sp>
      </p:grpSp>
      <p:pic>
        <p:nvPicPr>
          <p:cNvPr id="86" name="Graphic 85">
            <a:extLst>
              <a:ext uri="{FF2B5EF4-FFF2-40B4-BE49-F238E27FC236}">
                <a16:creationId xmlns:a16="http://schemas.microsoft.com/office/drawing/2014/main" id="{843218E8-711D-4C8C-BD6C-449494D291A4}"/>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98439" y="3043088"/>
            <a:ext cx="373749" cy="373749"/>
          </a:xfrm>
          <a:prstGeom prst="rect">
            <a:avLst/>
          </a:prstGeom>
        </p:spPr>
      </p:pic>
      <p:pic>
        <p:nvPicPr>
          <p:cNvPr id="90" name="Graphic 89">
            <a:extLst>
              <a:ext uri="{FF2B5EF4-FFF2-40B4-BE49-F238E27FC236}">
                <a16:creationId xmlns:a16="http://schemas.microsoft.com/office/drawing/2014/main" id="{07791742-EA5C-47E3-9107-1B10028175A5}"/>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76717" y="3043088"/>
            <a:ext cx="373749" cy="373749"/>
          </a:xfrm>
          <a:prstGeom prst="rect">
            <a:avLst/>
          </a:prstGeom>
        </p:spPr>
      </p:pic>
      <p:pic>
        <p:nvPicPr>
          <p:cNvPr id="95" name="Graphic 94">
            <a:extLst>
              <a:ext uri="{FF2B5EF4-FFF2-40B4-BE49-F238E27FC236}">
                <a16:creationId xmlns:a16="http://schemas.microsoft.com/office/drawing/2014/main" id="{D55338AC-88AF-428B-B295-30D31EA7AF16}"/>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04433" y="4768251"/>
            <a:ext cx="355534" cy="355534"/>
          </a:xfrm>
          <a:prstGeom prst="rect">
            <a:avLst/>
          </a:prstGeom>
        </p:spPr>
      </p:pic>
      <p:pic>
        <p:nvPicPr>
          <p:cNvPr id="63" name="Graphic 62">
            <a:extLst>
              <a:ext uri="{FF2B5EF4-FFF2-40B4-BE49-F238E27FC236}">
                <a16:creationId xmlns:a16="http://schemas.microsoft.com/office/drawing/2014/main" id="{D0F6EBB7-F758-4764-909A-E44206C9E268}"/>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799320" y="3865050"/>
            <a:ext cx="365760" cy="388404"/>
          </a:xfrm>
          <a:prstGeom prst="rect">
            <a:avLst/>
          </a:prstGeom>
        </p:spPr>
      </p:pic>
      <p:pic>
        <p:nvPicPr>
          <p:cNvPr id="1028" name="Picture 4">
            <a:extLst>
              <a:ext uri="{FF2B5EF4-FFF2-40B4-BE49-F238E27FC236}">
                <a16:creationId xmlns:a16="http://schemas.microsoft.com/office/drawing/2014/main" id="{77314B39-4272-4EB2-A39C-9572616973BE}"/>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12603" y="2177150"/>
            <a:ext cx="698558" cy="427931"/>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a:extLst>
              <a:ext uri="{FF2B5EF4-FFF2-40B4-BE49-F238E27FC236}">
                <a16:creationId xmlns:a16="http://schemas.microsoft.com/office/drawing/2014/main" id="{61C49A88-020F-49D5-A5E0-648AB4D42491}"/>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059170" y="3063240"/>
            <a:ext cx="365760" cy="365760"/>
          </a:xfrm>
          <a:prstGeom prst="rect">
            <a:avLst/>
          </a:prstGeom>
        </p:spPr>
      </p:pic>
      <p:pic>
        <p:nvPicPr>
          <p:cNvPr id="45" name="Graphic 44">
            <a:extLst>
              <a:ext uri="{FF2B5EF4-FFF2-40B4-BE49-F238E27FC236}">
                <a16:creationId xmlns:a16="http://schemas.microsoft.com/office/drawing/2014/main" id="{4C1E825B-8E31-4633-8793-BFD25CE869A5}"/>
              </a:ext>
              <a:ext uri="{C183D7F6-B498-43B3-948B-1728B52AA6E4}">
                <adec:decorative xmlns:adec="http://schemas.microsoft.com/office/drawing/2017/decorative" val="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232116" y="2093527"/>
            <a:ext cx="444671" cy="444671"/>
          </a:xfrm>
          <a:prstGeom prst="rect">
            <a:avLst/>
          </a:prstGeom>
        </p:spPr>
      </p:pic>
      <p:cxnSp>
        <p:nvCxnSpPr>
          <p:cNvPr id="109" name="Straight Arrow Connector 108">
            <a:extLst>
              <a:ext uri="{FF2B5EF4-FFF2-40B4-BE49-F238E27FC236}">
                <a16:creationId xmlns:a16="http://schemas.microsoft.com/office/drawing/2014/main" id="{10ADA72B-C104-477B-87F5-83292E139CE7}"/>
              </a:ext>
              <a:ext uri="{C183D7F6-B498-43B3-948B-1728B52AA6E4}">
                <adec:decorative xmlns:adec="http://schemas.microsoft.com/office/drawing/2017/decorative" val="1"/>
              </a:ext>
            </a:extLst>
          </p:cNvPr>
          <p:cNvCxnSpPr>
            <a:cxnSpLocks/>
          </p:cNvCxnSpPr>
          <p:nvPr/>
        </p:nvCxnSpPr>
        <p:spPr>
          <a:xfrm>
            <a:off x="11018634" y="1485931"/>
            <a:ext cx="1" cy="509801"/>
          </a:xfrm>
          <a:prstGeom prst="straightConnector1">
            <a:avLst/>
          </a:prstGeom>
          <a:ln>
            <a:solidFill>
              <a:schemeClr val="tx1">
                <a:lumMod val="8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992F5BC-8316-DB9B-AD04-F8D2501809F5}"/>
              </a:ext>
              <a:ext uri="{C183D7F6-B498-43B3-948B-1728B52AA6E4}">
                <adec:decorative xmlns:adec="http://schemas.microsoft.com/office/drawing/2017/decorative" val="1"/>
              </a:ext>
            </a:extLst>
          </p:cNvPr>
          <p:cNvGrpSpPr/>
          <p:nvPr/>
        </p:nvGrpSpPr>
        <p:grpSpPr>
          <a:xfrm>
            <a:off x="2828424" y="3140135"/>
            <a:ext cx="1252054" cy="370995"/>
            <a:chOff x="2828424" y="3140135"/>
            <a:chExt cx="1252054" cy="370995"/>
          </a:xfrm>
        </p:grpSpPr>
        <p:pic>
          <p:nvPicPr>
            <p:cNvPr id="34" name="Picture 33" descr="Logo&#10;&#10;Description automatically generated">
              <a:extLst>
                <a:ext uri="{FF2B5EF4-FFF2-40B4-BE49-F238E27FC236}">
                  <a16:creationId xmlns:a16="http://schemas.microsoft.com/office/drawing/2014/main" id="{CCCBF89A-B871-43DE-9C8D-A01100D323BC}"/>
                </a:ext>
              </a:extLst>
            </p:cNvPr>
            <p:cNvPicPr>
              <a:picLocks noChangeAspect="1"/>
            </p:cNvPicPr>
            <p:nvPr/>
          </p:nvPicPr>
          <p:blipFill rotWithShape="1">
            <a:blip r:embed="rId28">
              <a:extLst>
                <a:ext uri="{BEBA8EAE-BF5A-486C-A8C5-ECC9F3942E4B}">
                  <a14:imgProps xmlns:a14="http://schemas.microsoft.com/office/drawing/2010/main">
                    <a14:imgLayer r:embed="rId29">
                      <a14:imgEffect>
                        <a14:brightnessContrast bright="100000"/>
                      </a14:imgEffect>
                    </a14:imgLayer>
                  </a14:imgProps>
                </a:ext>
              </a:extLst>
            </a:blip>
            <a:srcRect l="32242"/>
            <a:stretch/>
          </p:blipFill>
          <p:spPr>
            <a:xfrm>
              <a:off x="3232116" y="3140135"/>
              <a:ext cx="848362" cy="370995"/>
            </a:xfrm>
            <a:prstGeom prst="rect">
              <a:avLst/>
            </a:prstGeom>
          </p:spPr>
        </p:pic>
        <p:pic>
          <p:nvPicPr>
            <p:cNvPr id="9" name="Picture 8" descr="Logo&#10;&#10;Description automatically generated">
              <a:extLst>
                <a:ext uri="{FF2B5EF4-FFF2-40B4-BE49-F238E27FC236}">
                  <a16:creationId xmlns:a16="http://schemas.microsoft.com/office/drawing/2014/main" id="{A801879E-1C2F-5911-1236-1BFAD40E62D8}"/>
                </a:ext>
              </a:extLst>
            </p:cNvPr>
            <p:cNvPicPr>
              <a:picLocks noChangeAspect="1"/>
            </p:cNvPicPr>
            <p:nvPr/>
          </p:nvPicPr>
          <p:blipFill rotWithShape="1">
            <a:blip r:embed="rId30"/>
            <a:srcRect r="67757"/>
            <a:stretch/>
          </p:blipFill>
          <p:spPr>
            <a:xfrm>
              <a:off x="2828424" y="3140135"/>
              <a:ext cx="403692" cy="370995"/>
            </a:xfrm>
            <a:prstGeom prst="rect">
              <a:avLst/>
            </a:prstGeom>
          </p:spPr>
        </p:pic>
      </p:grpSp>
      <p:grpSp>
        <p:nvGrpSpPr>
          <p:cNvPr id="36" name="Group 35">
            <a:extLst>
              <a:ext uri="{FF2B5EF4-FFF2-40B4-BE49-F238E27FC236}">
                <a16:creationId xmlns:a16="http://schemas.microsoft.com/office/drawing/2014/main" id="{47ABC638-E483-8B45-FF21-B09E5EE5E4CF}"/>
              </a:ext>
              <a:ext uri="{C183D7F6-B498-43B3-948B-1728B52AA6E4}">
                <adec:decorative xmlns:adec="http://schemas.microsoft.com/office/drawing/2017/decorative" val="1"/>
              </a:ext>
            </a:extLst>
          </p:cNvPr>
          <p:cNvGrpSpPr/>
          <p:nvPr/>
        </p:nvGrpSpPr>
        <p:grpSpPr>
          <a:xfrm>
            <a:off x="2727102" y="2665124"/>
            <a:ext cx="1451661" cy="329503"/>
            <a:chOff x="2727102" y="2665124"/>
            <a:chExt cx="1451661" cy="329503"/>
          </a:xfrm>
        </p:grpSpPr>
        <p:pic>
          <p:nvPicPr>
            <p:cNvPr id="32" name="Graphic 37">
              <a:extLst>
                <a:ext uri="{FF2B5EF4-FFF2-40B4-BE49-F238E27FC236}">
                  <a16:creationId xmlns:a16="http://schemas.microsoft.com/office/drawing/2014/main" id="{22EEC386-B07B-6733-F6BD-B1AFB229FD77}"/>
                </a:ext>
              </a:extLst>
            </p:cNvPr>
            <p:cNvPicPr>
              <a:picLocks noChangeAspect="1"/>
            </p:cNvPicPr>
            <p:nvPr/>
          </p:nvPicPr>
          <p:blipFill rotWithShape="1">
            <a:blip r:embed="rId31">
              <a:extLst>
                <a:ext uri="{BEBA8EAE-BF5A-486C-A8C5-ECC9F3942E4B}">
                  <a14:imgProps xmlns:a14="http://schemas.microsoft.com/office/drawing/2010/main">
                    <a14:imgLayer r:embed="rId32">
                      <a14:imgEffect>
                        <a14:brightnessContrast bright="100000"/>
                      </a14:imgEffect>
                    </a14:imgLayer>
                  </a14:imgProps>
                </a:ext>
              </a:extLst>
            </a:blip>
            <a:srcRect l="25388" r="-1"/>
            <a:stretch/>
          </p:blipFill>
          <p:spPr>
            <a:xfrm>
              <a:off x="3095625" y="2665124"/>
              <a:ext cx="1083138" cy="329503"/>
            </a:xfrm>
            <a:custGeom>
              <a:avLst/>
              <a:gdLst>
                <a:gd name="connsiteX0" fmla="*/ -112 w 1451661"/>
                <a:gd name="connsiteY0" fmla="*/ -228 h 329503"/>
                <a:gd name="connsiteX1" fmla="*/ 1451549 w 1451661"/>
                <a:gd name="connsiteY1" fmla="*/ -228 h 329503"/>
                <a:gd name="connsiteX2" fmla="*/ 1451549 w 1451661"/>
                <a:gd name="connsiteY2" fmla="*/ 329275 h 329503"/>
                <a:gd name="connsiteX3" fmla="*/ -112 w 1451661"/>
                <a:gd name="connsiteY3" fmla="*/ 329275 h 329503"/>
              </a:gdLst>
              <a:ahLst/>
              <a:cxnLst>
                <a:cxn ang="0">
                  <a:pos x="connsiteX0" y="connsiteY0"/>
                </a:cxn>
                <a:cxn ang="0">
                  <a:pos x="connsiteX1" y="connsiteY1"/>
                </a:cxn>
                <a:cxn ang="0">
                  <a:pos x="connsiteX2" y="connsiteY2"/>
                </a:cxn>
                <a:cxn ang="0">
                  <a:pos x="connsiteX3" y="connsiteY3"/>
                </a:cxn>
              </a:cxnLst>
              <a:rect l="l" t="t" r="r" b="b"/>
              <a:pathLst>
                <a:path w="1451661" h="329503">
                  <a:moveTo>
                    <a:pt x="-112" y="-228"/>
                  </a:moveTo>
                  <a:lnTo>
                    <a:pt x="1451549" y="-228"/>
                  </a:lnTo>
                  <a:lnTo>
                    <a:pt x="1451549" y="329275"/>
                  </a:lnTo>
                  <a:lnTo>
                    <a:pt x="-112" y="329275"/>
                  </a:lnTo>
                  <a:close/>
                </a:path>
              </a:pathLst>
            </a:custGeom>
          </p:spPr>
        </p:pic>
        <p:sp>
          <p:nvSpPr>
            <p:cNvPr id="33" name="Rectangle 32">
              <a:extLst>
                <a:ext uri="{FF2B5EF4-FFF2-40B4-BE49-F238E27FC236}">
                  <a16:creationId xmlns:a16="http://schemas.microsoft.com/office/drawing/2014/main" id="{CDF69474-3F71-ADB1-7D6B-727637EAF0FF}"/>
                </a:ext>
              </a:extLst>
            </p:cNvPr>
            <p:cNvSpPr/>
            <p:nvPr/>
          </p:nvSpPr>
          <p:spPr bwMode="auto">
            <a:xfrm>
              <a:off x="2937202" y="2750501"/>
              <a:ext cx="117942" cy="1593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E6A5AD37-2A70-E367-B900-388CB7D214E0}"/>
                </a:ext>
              </a:extLst>
            </p:cNvPr>
            <p:cNvSpPr/>
            <p:nvPr/>
          </p:nvSpPr>
          <p:spPr bwMode="auto">
            <a:xfrm>
              <a:off x="2771610" y="2745739"/>
              <a:ext cx="117942" cy="16891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pic>
          <p:nvPicPr>
            <p:cNvPr id="31" name="Graphic 37">
              <a:extLst>
                <a:ext uri="{FF2B5EF4-FFF2-40B4-BE49-F238E27FC236}">
                  <a16:creationId xmlns:a16="http://schemas.microsoft.com/office/drawing/2014/main" id="{FBFC04B0-F6FD-4DE6-A92F-BE6685297AB6}"/>
                </a:ext>
              </a:extLst>
            </p:cNvPr>
            <p:cNvPicPr>
              <a:picLocks noChangeAspect="1"/>
            </p:cNvPicPr>
            <p:nvPr/>
          </p:nvPicPr>
          <p:blipFill rotWithShape="1">
            <a:blip r:embed="rId33"/>
            <a:srcRect l="6" r="74608"/>
            <a:stretch/>
          </p:blipFill>
          <p:spPr>
            <a:xfrm>
              <a:off x="2727102" y="2665124"/>
              <a:ext cx="368523" cy="329503"/>
            </a:xfrm>
            <a:custGeom>
              <a:avLst/>
              <a:gdLst>
                <a:gd name="connsiteX0" fmla="*/ -112 w 1451661"/>
                <a:gd name="connsiteY0" fmla="*/ -228 h 329503"/>
                <a:gd name="connsiteX1" fmla="*/ 1451549 w 1451661"/>
                <a:gd name="connsiteY1" fmla="*/ -228 h 329503"/>
                <a:gd name="connsiteX2" fmla="*/ 1451549 w 1451661"/>
                <a:gd name="connsiteY2" fmla="*/ 329275 h 329503"/>
                <a:gd name="connsiteX3" fmla="*/ -112 w 1451661"/>
                <a:gd name="connsiteY3" fmla="*/ 329275 h 329503"/>
              </a:gdLst>
              <a:ahLst/>
              <a:cxnLst>
                <a:cxn ang="0">
                  <a:pos x="connsiteX0" y="connsiteY0"/>
                </a:cxn>
                <a:cxn ang="0">
                  <a:pos x="connsiteX1" y="connsiteY1"/>
                </a:cxn>
                <a:cxn ang="0">
                  <a:pos x="connsiteX2" y="connsiteY2"/>
                </a:cxn>
                <a:cxn ang="0">
                  <a:pos x="connsiteX3" y="connsiteY3"/>
                </a:cxn>
              </a:cxnLst>
              <a:rect l="l" t="t" r="r" b="b"/>
              <a:pathLst>
                <a:path w="1451661" h="329503">
                  <a:moveTo>
                    <a:pt x="-112" y="-228"/>
                  </a:moveTo>
                  <a:lnTo>
                    <a:pt x="1451549" y="-228"/>
                  </a:lnTo>
                  <a:lnTo>
                    <a:pt x="1451549" y="329275"/>
                  </a:lnTo>
                  <a:lnTo>
                    <a:pt x="-112" y="329275"/>
                  </a:lnTo>
                  <a:close/>
                </a:path>
              </a:pathLst>
            </a:custGeom>
          </p:spPr>
        </p:pic>
      </p:grpSp>
    </p:spTree>
    <p:extLst>
      <p:ext uri="{BB962C8B-B14F-4D97-AF65-F5344CB8AC3E}">
        <p14:creationId xmlns:p14="http://schemas.microsoft.com/office/powerpoint/2010/main" val="253592349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190AE-2454-4515-A927-3AAD90F54A95}"/>
              </a:ext>
            </a:extLst>
          </p:cNvPr>
          <p:cNvSpPr>
            <a:spLocks noGrp="1"/>
          </p:cNvSpPr>
          <p:nvPr>
            <p:ph type="title"/>
          </p:nvPr>
        </p:nvSpPr>
        <p:spPr>
          <a:noFill/>
        </p:spPr>
        <p:txBody>
          <a:bodyPr vert="horz" wrap="square" lIns="0" tIns="0" rIns="0" bIns="0" rtlCol="0" anchor="t" anchorCtr="0">
            <a:spAutoFit/>
          </a:bodyPr>
          <a:lstStyle/>
          <a:p>
            <a:pPr>
              <a:lnSpc>
                <a:spcPct val="100000"/>
              </a:lnSpc>
            </a:pPr>
            <a:r>
              <a:rPr lang="en-US" b="1">
                <a:gradFill>
                  <a:gsLst>
                    <a:gs pos="0">
                      <a:schemeClr val="accent1"/>
                    </a:gs>
                    <a:gs pos="100000">
                      <a:srgbClr val="CD98CF"/>
                    </a:gs>
                  </a:gsLst>
                  <a:lin ang="2700000" scaled="1"/>
                </a:gradFill>
                <a:latin typeface="Segoe UI Semibold"/>
                <a:cs typeface="+mn-cs"/>
              </a:rPr>
              <a:t>Security</a:t>
            </a:r>
          </a:p>
        </p:txBody>
      </p:sp>
      <p:sp>
        <p:nvSpPr>
          <p:cNvPr id="5" name="Text Placeholder 4">
            <a:extLst>
              <a:ext uri="{FF2B5EF4-FFF2-40B4-BE49-F238E27FC236}">
                <a16:creationId xmlns:a16="http://schemas.microsoft.com/office/drawing/2014/main" id="{CA5EEAC4-5F94-5845-289D-0C06B4E2A472}"/>
              </a:ext>
            </a:extLst>
          </p:cNvPr>
          <p:cNvSpPr>
            <a:spLocks noGrp="1"/>
          </p:cNvSpPr>
          <p:nvPr>
            <p:ph type="body" sz="quarter" idx="12"/>
          </p:nvPr>
        </p:nvSpPr>
        <p:spPr/>
        <p:txBody>
          <a:bodyPr/>
          <a:lstStyle/>
          <a:p>
            <a:r>
              <a:rPr lang="en-US"/>
              <a:t>Azure Arc-enabled Azure Stack HCI and AKS</a:t>
            </a:r>
          </a:p>
        </p:txBody>
      </p:sp>
    </p:spTree>
    <p:extLst>
      <p:ext uri="{BB962C8B-B14F-4D97-AF65-F5344CB8AC3E}">
        <p14:creationId xmlns:p14="http://schemas.microsoft.com/office/powerpoint/2010/main" val="303765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a:extLst>
              <a:ext uri="{FF2B5EF4-FFF2-40B4-BE49-F238E27FC236}">
                <a16:creationId xmlns:a16="http://schemas.microsoft.com/office/drawing/2014/main" id="{42036A73-04AD-48AE-8EF9-AC70EA5961BB}"/>
              </a:ext>
            </a:extLst>
          </p:cNvPr>
          <p:cNvSpPr txBox="1">
            <a:spLocks noGrp="1"/>
          </p:cNvSpPr>
          <p:nvPr>
            <p:ph type="title"/>
          </p:nvPr>
        </p:nvSpPr>
        <p:spPr/>
        <p:txBody>
          <a:bodyPr/>
          <a:lst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b="1">
                <a:gradFill>
                  <a:gsLst>
                    <a:gs pos="0">
                      <a:schemeClr val="accent1"/>
                    </a:gs>
                    <a:gs pos="100000">
                      <a:srgbClr val="CD98CF"/>
                    </a:gs>
                  </a:gsLst>
                  <a:lin ang="2700000" scaled="1"/>
                </a:gradFill>
                <a:latin typeface="Segoe UI Semibold"/>
                <a:cs typeface="+mn-cs"/>
              </a:rPr>
              <a:t>Layered security built-in</a:t>
            </a:r>
          </a:p>
        </p:txBody>
      </p:sp>
      <p:sp>
        <p:nvSpPr>
          <p:cNvPr id="5" name="Text Placeholder 4">
            <a:extLst>
              <a:ext uri="{FF2B5EF4-FFF2-40B4-BE49-F238E27FC236}">
                <a16:creationId xmlns:a16="http://schemas.microsoft.com/office/drawing/2014/main" id="{E0589258-EF36-A2F5-D627-1E3635EB2119}"/>
              </a:ext>
            </a:extLst>
          </p:cNvPr>
          <p:cNvSpPr txBox="1">
            <a:spLocks/>
          </p:cNvSpPr>
          <p:nvPr/>
        </p:nvSpPr>
        <p:spPr>
          <a:xfrm>
            <a:off x="584201" y="2027238"/>
            <a:ext cx="3481388" cy="3693319"/>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2400"/>
              </a:spcBef>
              <a:spcAft>
                <a:spcPts val="600"/>
              </a:spcAft>
              <a:buClrTx/>
              <a:buSzTx/>
              <a:buFont typeface="Wingdings" panose="05000000000000000000" pitchFamily="2" charset="2"/>
              <a:buNone/>
              <a:tabLst/>
              <a:defRPr/>
            </a:pPr>
            <a:r>
              <a:rPr kumimoji="0" lang="en-US" sz="18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Industry leading built-in security</a:t>
            </a:r>
          </a:p>
          <a:p>
            <a:pPr marR="0" lvl="0" algn="l" defTabSz="913874"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Microsoft’s security products are industry leading in several Gartner magic quadrants</a:t>
            </a:r>
          </a:p>
          <a:p>
            <a:pPr defTabSz="932384">
              <a:spcBef>
                <a:spcPts val="2400"/>
              </a:spcBef>
              <a:spcAft>
                <a:spcPts val="600"/>
              </a:spcAft>
              <a:buSzTx/>
              <a:defRPr/>
            </a:pPr>
            <a:r>
              <a:rPr lang="en-US" sz="1800">
                <a:solidFill>
                  <a:srgbClr val="50E6FF"/>
                </a:solidFill>
                <a:latin typeface="Segoe UI Semibold" panose="020B0702040204020203" pitchFamily="34" charset="0"/>
                <a:cs typeface="Segoe UI Semibold" panose="020B0702040204020203" pitchFamily="34" charset="0"/>
              </a:rPr>
              <a:t>Security built for the</a:t>
            </a:r>
            <a:br>
              <a:rPr lang="en-US" sz="1800">
                <a:solidFill>
                  <a:srgbClr val="50E6FF"/>
                </a:solidFill>
                <a:latin typeface="Segoe UI Semibold" panose="020B0702040204020203" pitchFamily="34" charset="0"/>
                <a:cs typeface="Segoe UI Semibold" panose="020B0702040204020203" pitchFamily="34" charset="0"/>
              </a:rPr>
            </a:br>
            <a:r>
              <a:rPr lang="en-US" sz="1800">
                <a:solidFill>
                  <a:srgbClr val="50E6FF"/>
                </a:solidFill>
                <a:latin typeface="Segoe UI Semibold" panose="020B0702040204020203" pitchFamily="34" charset="0"/>
                <a:cs typeface="Segoe UI Semibold" panose="020B0702040204020203" pitchFamily="34" charset="0"/>
              </a:rPr>
              <a:t>Azure datacenter</a:t>
            </a:r>
          </a:p>
          <a:p>
            <a:pPr defTabSz="913874">
              <a:spcBef>
                <a:spcPts val="0"/>
              </a:spcBef>
              <a:spcAft>
                <a:spcPts val="600"/>
              </a:spcAft>
              <a:buSzTx/>
              <a:defRPr/>
            </a:pPr>
            <a:r>
              <a:rPr lang="en-US" sz="1400">
                <a:solidFill>
                  <a:srgbClr val="FFFFFF"/>
                </a:solidFill>
                <a:latin typeface="Segoe UI"/>
              </a:rPr>
              <a:t>Azure Stack HCI security derives learnings from our hyperscale cloud and brings it to your datacenter ​</a:t>
            </a:r>
          </a:p>
          <a:p>
            <a:pPr defTabSz="932384">
              <a:spcBef>
                <a:spcPts val="2400"/>
              </a:spcBef>
              <a:spcAft>
                <a:spcPts val="600"/>
              </a:spcAft>
              <a:buSzTx/>
              <a:defRPr/>
            </a:pPr>
            <a:r>
              <a:rPr lang="en-US" sz="1800">
                <a:solidFill>
                  <a:srgbClr val="50E6FF"/>
                </a:solidFill>
                <a:latin typeface="Segoe UI Semibold" panose="020B0702040204020203" pitchFamily="34" charset="0"/>
                <a:cs typeface="Segoe UI Semibold" panose="020B0702040204020203" pitchFamily="34" charset="0"/>
              </a:rPr>
              <a:t>Silicon assisted security</a:t>
            </a:r>
          </a:p>
          <a:p>
            <a:pPr defTabSz="913874">
              <a:spcBef>
                <a:spcPts val="0"/>
              </a:spcBef>
              <a:spcAft>
                <a:spcPts val="600"/>
              </a:spcAft>
              <a:buSzTx/>
              <a:defRPr/>
            </a:pPr>
            <a:r>
              <a:rPr lang="en-US" sz="1400">
                <a:solidFill>
                  <a:srgbClr val="FFFFFF"/>
                </a:solidFill>
                <a:latin typeface="Segoe UI"/>
              </a:rPr>
              <a:t>Unique differentiation delivered with our Silicon and OEM partners via Secured-core</a:t>
            </a:r>
          </a:p>
        </p:txBody>
      </p:sp>
      <p:sp>
        <p:nvSpPr>
          <p:cNvPr id="128" name="!! SA">
            <a:extLst>
              <a:ext uri="{FF2B5EF4-FFF2-40B4-BE49-F238E27FC236}">
                <a16:creationId xmlns:a16="http://schemas.microsoft.com/office/drawing/2014/main" id="{4154E546-8891-56AF-37B0-3366F3D19271}"/>
              </a:ext>
              <a:ext uri="{C183D7F6-B498-43B3-948B-1728B52AA6E4}">
                <adec:decorative xmlns:adec="http://schemas.microsoft.com/office/drawing/2017/decorative" val="1"/>
              </a:ext>
            </a:extLst>
          </p:cNvPr>
          <p:cNvSpPr/>
          <p:nvPr/>
        </p:nvSpPr>
        <p:spPr bwMode="auto">
          <a:xfrm>
            <a:off x="4356101" y="2027238"/>
            <a:ext cx="7250682" cy="422814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231775" indent="-231775" defTabSz="457200">
              <a:spcAft>
                <a:spcPts val="600"/>
              </a:spcAft>
              <a:buClr>
                <a:srgbClr val="0078D4"/>
              </a:buClr>
              <a:buFont typeface="Arial" panose="020B0604020202020204" pitchFamily="34" charset="0"/>
              <a:buChar char="•"/>
            </a:pPr>
            <a:endParaRPr lang="en-US" kern="0">
              <a:solidFill>
                <a:srgbClr val="FFFFFF"/>
              </a:solidFill>
              <a:latin typeface="Segoe UI"/>
            </a:endParaRPr>
          </a:p>
        </p:txBody>
      </p:sp>
      <p:sp>
        <p:nvSpPr>
          <p:cNvPr id="129" name="!! SA">
            <a:extLst>
              <a:ext uri="{FF2B5EF4-FFF2-40B4-BE49-F238E27FC236}">
                <a16:creationId xmlns:a16="http://schemas.microsoft.com/office/drawing/2014/main" id="{365480D3-243A-1E18-3D97-68FA61E09E74}"/>
              </a:ext>
              <a:ext uri="{C183D7F6-B498-43B3-948B-1728B52AA6E4}">
                <adec:decorative xmlns:adec="http://schemas.microsoft.com/office/drawing/2017/decorative" val="1"/>
              </a:ext>
            </a:extLst>
          </p:cNvPr>
          <p:cNvSpPr/>
          <p:nvPr/>
        </p:nvSpPr>
        <p:spPr bwMode="auto">
          <a:xfrm>
            <a:off x="4356101" y="5672707"/>
            <a:ext cx="7250682" cy="590488"/>
          </a:xfrm>
          <a:prstGeom prst="rect">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defTabSz="777029" eaLnBrk="1" fontAlgn="base" latinLnBrk="0" hangingPunct="1">
              <a:lnSpc>
                <a:spcPct val="100000"/>
              </a:lnSpc>
              <a:spcBef>
                <a:spcPct val="0"/>
              </a:spcBef>
              <a:spcAft>
                <a:spcPts val="500"/>
              </a:spcAft>
              <a:buClrTx/>
              <a:buSzTx/>
              <a:buFontTx/>
              <a:buNone/>
              <a:tabLst/>
              <a:defRPr/>
            </a:pPr>
            <a:endParaRPr kumimoji="0" lang="en-US" sz="750" b="0" i="0" u="none" strike="noStrike" kern="0" cap="none" spc="0" normalizeH="0" baseline="0" noProof="0">
              <a:ln>
                <a:noFill/>
              </a:ln>
              <a:solidFill>
                <a:srgbClr val="000000"/>
              </a:solidFill>
              <a:effectLst/>
              <a:uLnTx/>
              <a:uFillTx/>
              <a:latin typeface="Segoe UI"/>
              <a:ea typeface="+mn-ea"/>
              <a:cs typeface="+mn-cs"/>
            </a:endParaRPr>
          </a:p>
        </p:txBody>
      </p:sp>
      <p:sp>
        <p:nvSpPr>
          <p:cNvPr id="133" name="Graphic 25">
            <a:extLst>
              <a:ext uri="{FF2B5EF4-FFF2-40B4-BE49-F238E27FC236}">
                <a16:creationId xmlns:a16="http://schemas.microsoft.com/office/drawing/2014/main" id="{375DCEE2-F050-272D-37E5-FC3B5F3076DE}"/>
              </a:ext>
              <a:ext uri="{C183D7F6-B498-43B3-948B-1728B52AA6E4}">
                <adec:decorative xmlns:adec="http://schemas.microsoft.com/office/drawing/2017/decorative" val="1"/>
              </a:ext>
            </a:extLst>
          </p:cNvPr>
          <p:cNvSpPr/>
          <p:nvPr/>
        </p:nvSpPr>
        <p:spPr>
          <a:xfrm>
            <a:off x="4572399" y="3269806"/>
            <a:ext cx="329437" cy="268192"/>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735"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136" name="chip">
            <a:extLst>
              <a:ext uri="{FF2B5EF4-FFF2-40B4-BE49-F238E27FC236}">
                <a16:creationId xmlns:a16="http://schemas.microsoft.com/office/drawing/2014/main" id="{2371019C-8B31-E27E-E4CC-7B44E977EBAF}"/>
              </a:ext>
              <a:ext uri="{C183D7F6-B498-43B3-948B-1728B52AA6E4}">
                <adec:decorative xmlns:adec="http://schemas.microsoft.com/office/drawing/2017/decorative" val="1"/>
              </a:ext>
            </a:extLst>
          </p:cNvPr>
          <p:cNvSpPr>
            <a:spLocks noChangeAspect="1" noEditPoints="1"/>
          </p:cNvSpPr>
          <p:nvPr/>
        </p:nvSpPr>
        <p:spPr bwMode="auto">
          <a:xfrm>
            <a:off x="4574480" y="4995353"/>
            <a:ext cx="325274" cy="329303"/>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735"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139" name="Graphic 6">
            <a:extLst>
              <a:ext uri="{FF2B5EF4-FFF2-40B4-BE49-F238E27FC236}">
                <a16:creationId xmlns:a16="http://schemas.microsoft.com/office/drawing/2014/main" id="{53D41FF0-9854-9CE2-B259-0846C24D1B2B}"/>
              </a:ext>
              <a:ext uri="{C183D7F6-B498-43B3-948B-1728B52AA6E4}">
                <adec:decorative xmlns:adec="http://schemas.microsoft.com/office/drawing/2017/decorative" val="1"/>
              </a:ext>
            </a:extLst>
          </p:cNvPr>
          <p:cNvSpPr/>
          <p:nvPr/>
        </p:nvSpPr>
        <p:spPr>
          <a:xfrm>
            <a:off x="4560222" y="4174352"/>
            <a:ext cx="353791" cy="311168"/>
          </a:xfrm>
          <a:custGeom>
            <a:avLst/>
            <a:gdLst>
              <a:gd name="connsiteX0" fmla="*/ 166949 w 500997"/>
              <a:gd name="connsiteY0" fmla="*/ 367987 h 367986"/>
              <a:gd name="connsiteX1" fmla="*/ 0 w 500997"/>
              <a:gd name="connsiteY1" fmla="*/ 367987 h 367986"/>
              <a:gd name="connsiteX2" fmla="*/ 0 w 500997"/>
              <a:gd name="connsiteY2" fmla="*/ 100443 h 367986"/>
              <a:gd name="connsiteX3" fmla="*/ 166949 w 500997"/>
              <a:gd name="connsiteY3" fmla="*/ 100443 h 367986"/>
              <a:gd name="connsiteX4" fmla="*/ 166949 w 500997"/>
              <a:gd name="connsiteY4" fmla="*/ 367987 h 367986"/>
              <a:gd name="connsiteX5" fmla="*/ 166949 w 500997"/>
              <a:gd name="connsiteY5" fmla="*/ 367987 h 367986"/>
              <a:gd name="connsiteX6" fmla="*/ 166949 w 500997"/>
              <a:gd name="connsiteY6" fmla="*/ 367987 h 367986"/>
              <a:gd name="connsiteX7" fmla="*/ 50069 w 500997"/>
              <a:gd name="connsiteY7" fmla="*/ 301025 h 367986"/>
              <a:gd name="connsiteX8" fmla="*/ 116879 w 500997"/>
              <a:gd name="connsiteY8" fmla="*/ 301025 h 367986"/>
              <a:gd name="connsiteX9" fmla="*/ 250347 w 500997"/>
              <a:gd name="connsiteY9" fmla="*/ 234215 h 367986"/>
              <a:gd name="connsiteX10" fmla="*/ 317157 w 500997"/>
              <a:gd name="connsiteY10" fmla="*/ 234215 h 367986"/>
              <a:gd name="connsiteX11" fmla="*/ 166949 w 500997"/>
              <a:gd name="connsiteY11" fmla="*/ 301025 h 367986"/>
              <a:gd name="connsiteX12" fmla="*/ 484257 w 500997"/>
              <a:gd name="connsiteY12" fmla="*/ 301025 h 367986"/>
              <a:gd name="connsiteX13" fmla="*/ 500998 w 500997"/>
              <a:gd name="connsiteY13" fmla="*/ 284284 h 367986"/>
              <a:gd name="connsiteX14" fmla="*/ 500998 w 500997"/>
              <a:gd name="connsiteY14" fmla="*/ 16741 h 367986"/>
              <a:gd name="connsiteX15" fmla="*/ 484257 w 500997"/>
              <a:gd name="connsiteY15" fmla="*/ 0 h 367986"/>
              <a:gd name="connsiteX16" fmla="*/ 83398 w 500997"/>
              <a:gd name="connsiteY16" fmla="*/ 0 h 367986"/>
              <a:gd name="connsiteX17" fmla="*/ 66658 w 500997"/>
              <a:gd name="connsiteY17" fmla="*/ 16741 h 367986"/>
              <a:gd name="connsiteX18" fmla="*/ 66658 w 500997"/>
              <a:gd name="connsiteY18" fmla="*/ 100291 h 367986"/>
              <a:gd name="connsiteX0" fmla="*/ 166949 w 500998"/>
              <a:gd name="connsiteY0" fmla="*/ 367987 h 367987"/>
              <a:gd name="connsiteX1" fmla="*/ 0 w 500998"/>
              <a:gd name="connsiteY1" fmla="*/ 367987 h 367987"/>
              <a:gd name="connsiteX2" fmla="*/ 0 w 500998"/>
              <a:gd name="connsiteY2" fmla="*/ 100443 h 367987"/>
              <a:gd name="connsiteX3" fmla="*/ 166949 w 500998"/>
              <a:gd name="connsiteY3" fmla="*/ 100443 h 367987"/>
              <a:gd name="connsiteX4" fmla="*/ 166949 w 500998"/>
              <a:gd name="connsiteY4" fmla="*/ 367987 h 367987"/>
              <a:gd name="connsiteX5" fmla="*/ 166949 w 500998"/>
              <a:gd name="connsiteY5" fmla="*/ 367987 h 367987"/>
              <a:gd name="connsiteX6" fmla="*/ 166949 w 500998"/>
              <a:gd name="connsiteY6" fmla="*/ 367987 h 367987"/>
              <a:gd name="connsiteX7" fmla="*/ 50069 w 500998"/>
              <a:gd name="connsiteY7" fmla="*/ 301025 h 367987"/>
              <a:gd name="connsiteX8" fmla="*/ 116879 w 500998"/>
              <a:gd name="connsiteY8" fmla="*/ 301025 h 367987"/>
              <a:gd name="connsiteX9" fmla="*/ 250347 w 500998"/>
              <a:gd name="connsiteY9" fmla="*/ 234215 h 367987"/>
              <a:gd name="connsiteX10" fmla="*/ 317157 w 500998"/>
              <a:gd name="connsiteY10" fmla="*/ 234215 h 367987"/>
              <a:gd name="connsiteX11" fmla="*/ 166949 w 500998"/>
              <a:gd name="connsiteY11" fmla="*/ 301025 h 367987"/>
              <a:gd name="connsiteX12" fmla="*/ 484257 w 500998"/>
              <a:gd name="connsiteY12" fmla="*/ 301025 h 367987"/>
              <a:gd name="connsiteX13" fmla="*/ 500998 w 500998"/>
              <a:gd name="connsiteY13" fmla="*/ 284284 h 367987"/>
              <a:gd name="connsiteX14" fmla="*/ 500998 w 500998"/>
              <a:gd name="connsiteY14" fmla="*/ 16741 h 367987"/>
              <a:gd name="connsiteX15" fmla="*/ 484257 w 500998"/>
              <a:gd name="connsiteY15" fmla="*/ 0 h 367987"/>
              <a:gd name="connsiteX16" fmla="*/ 83398 w 500998"/>
              <a:gd name="connsiteY16" fmla="*/ 0 h 367987"/>
              <a:gd name="connsiteX17" fmla="*/ 66658 w 500998"/>
              <a:gd name="connsiteY17" fmla="*/ 16741 h 367987"/>
              <a:gd name="connsiteX18" fmla="*/ 66658 w 500998"/>
              <a:gd name="connsiteY18" fmla="*/ 100291 h 3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998" h="367987">
                <a:moveTo>
                  <a:pt x="166949" y="367987"/>
                </a:moveTo>
                <a:lnTo>
                  <a:pt x="0" y="367987"/>
                </a:lnTo>
                <a:lnTo>
                  <a:pt x="0" y="100443"/>
                </a:lnTo>
                <a:lnTo>
                  <a:pt x="166949" y="100443"/>
                </a:lnTo>
                <a:lnTo>
                  <a:pt x="166949" y="367987"/>
                </a:lnTo>
                <a:lnTo>
                  <a:pt x="166949" y="367987"/>
                </a:lnTo>
                <a:lnTo>
                  <a:pt x="166949" y="367987"/>
                </a:lnTo>
                <a:close/>
                <a:moveTo>
                  <a:pt x="50069" y="301025"/>
                </a:moveTo>
                <a:lnTo>
                  <a:pt x="116879" y="301025"/>
                </a:lnTo>
                <a:moveTo>
                  <a:pt x="250347" y="234215"/>
                </a:moveTo>
                <a:lnTo>
                  <a:pt x="317157" y="234215"/>
                </a:lnTo>
                <a:moveTo>
                  <a:pt x="166949" y="301025"/>
                </a:moveTo>
                <a:lnTo>
                  <a:pt x="484257" y="301025"/>
                </a:lnTo>
                <a:cubicBezTo>
                  <a:pt x="493541" y="301025"/>
                  <a:pt x="500998" y="293568"/>
                  <a:pt x="500998" y="284284"/>
                </a:cubicBezTo>
                <a:lnTo>
                  <a:pt x="500998" y="16741"/>
                </a:lnTo>
                <a:cubicBezTo>
                  <a:pt x="500998" y="7457"/>
                  <a:pt x="493541" y="0"/>
                  <a:pt x="484257" y="0"/>
                </a:cubicBezTo>
                <a:lnTo>
                  <a:pt x="83398" y="0"/>
                </a:lnTo>
                <a:cubicBezTo>
                  <a:pt x="74115" y="0"/>
                  <a:pt x="66658" y="7457"/>
                  <a:pt x="66658" y="16741"/>
                </a:cubicBezTo>
                <a:lnTo>
                  <a:pt x="66658" y="100291"/>
                </a:lnTo>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735" b="0" i="0" u="none" strike="noStrike" kern="0" cap="none" spc="0" normalizeH="0" baseline="0" noProof="0">
              <a:ln>
                <a:noFill/>
              </a:ln>
              <a:gradFill>
                <a:gsLst>
                  <a:gs pos="0">
                    <a:srgbClr val="505050"/>
                  </a:gs>
                  <a:gs pos="100000">
                    <a:srgbClr val="505050"/>
                  </a:gs>
                </a:gsLst>
                <a:lin ang="5400000" scaled="1"/>
              </a:gradFill>
              <a:effectLst/>
              <a:uLnTx/>
              <a:uFillTx/>
            </a:endParaRPr>
          </a:p>
        </p:txBody>
      </p:sp>
      <p:cxnSp>
        <p:nvCxnSpPr>
          <p:cNvPr id="144" name="!! Line">
            <a:extLst>
              <a:ext uri="{FF2B5EF4-FFF2-40B4-BE49-F238E27FC236}">
                <a16:creationId xmlns:a16="http://schemas.microsoft.com/office/drawing/2014/main" id="{560FBD77-C90A-328D-F71D-B5C8323EDE45}"/>
              </a:ext>
              <a:ext uri="{C183D7F6-B498-43B3-948B-1728B52AA6E4}">
                <adec:decorative xmlns:adec="http://schemas.microsoft.com/office/drawing/2017/decorative" val="1"/>
              </a:ext>
            </a:extLst>
          </p:cNvPr>
          <p:cNvCxnSpPr>
            <a:cxnSpLocks/>
          </p:cNvCxnSpPr>
          <p:nvPr/>
        </p:nvCxnSpPr>
        <p:spPr>
          <a:xfrm>
            <a:off x="4356101" y="4802132"/>
            <a:ext cx="7248528" cy="0"/>
          </a:xfrm>
          <a:prstGeom prst="line">
            <a:avLst/>
          </a:prstGeom>
          <a:noFill/>
          <a:ln w="15875" cap="flat" cmpd="sng" algn="ctr">
            <a:solidFill>
              <a:schemeClr val="accent3"/>
            </a:solidFill>
            <a:prstDash val="solid"/>
            <a:headEnd type="none" w="lg" len="med"/>
            <a:tailEnd type="none" w="lg" len="med"/>
          </a:ln>
          <a:effectLst/>
        </p:spPr>
      </p:cxnSp>
      <p:cxnSp>
        <p:nvCxnSpPr>
          <p:cNvPr id="145" name="!! Line">
            <a:extLst>
              <a:ext uri="{FF2B5EF4-FFF2-40B4-BE49-F238E27FC236}">
                <a16:creationId xmlns:a16="http://schemas.microsoft.com/office/drawing/2014/main" id="{7A1D5D82-E916-A4A9-EEE2-BF85D4D0D599}"/>
              </a:ext>
              <a:ext uri="{C183D7F6-B498-43B3-948B-1728B52AA6E4}">
                <adec:decorative xmlns:adec="http://schemas.microsoft.com/office/drawing/2017/decorative" val="1"/>
              </a:ext>
            </a:extLst>
          </p:cNvPr>
          <p:cNvCxnSpPr>
            <a:cxnSpLocks/>
          </p:cNvCxnSpPr>
          <p:nvPr/>
        </p:nvCxnSpPr>
        <p:spPr>
          <a:xfrm>
            <a:off x="4356101" y="3827874"/>
            <a:ext cx="7246374" cy="0"/>
          </a:xfrm>
          <a:prstGeom prst="line">
            <a:avLst/>
          </a:prstGeom>
          <a:noFill/>
          <a:ln w="15875" cap="flat" cmpd="sng" algn="ctr">
            <a:solidFill>
              <a:schemeClr val="accent3"/>
            </a:solidFill>
            <a:prstDash val="solid"/>
            <a:headEnd type="none" w="lg" len="med"/>
            <a:tailEnd type="none" w="lg" len="med"/>
          </a:ln>
          <a:effectLst/>
        </p:spPr>
      </p:cxnSp>
      <p:cxnSp>
        <p:nvCxnSpPr>
          <p:cNvPr id="146" name="!! Line">
            <a:extLst>
              <a:ext uri="{FF2B5EF4-FFF2-40B4-BE49-F238E27FC236}">
                <a16:creationId xmlns:a16="http://schemas.microsoft.com/office/drawing/2014/main" id="{BFE6377F-2B1A-8670-5A7D-63C945A7FC7A}"/>
              </a:ext>
              <a:ext uri="{C183D7F6-B498-43B3-948B-1728B52AA6E4}">
                <adec:decorative xmlns:adec="http://schemas.microsoft.com/office/drawing/2017/decorative" val="1"/>
              </a:ext>
            </a:extLst>
          </p:cNvPr>
          <p:cNvCxnSpPr>
            <a:cxnSpLocks/>
          </p:cNvCxnSpPr>
          <p:nvPr/>
        </p:nvCxnSpPr>
        <p:spPr>
          <a:xfrm>
            <a:off x="4356101" y="2931737"/>
            <a:ext cx="7248528" cy="0"/>
          </a:xfrm>
          <a:prstGeom prst="line">
            <a:avLst/>
          </a:prstGeom>
          <a:noFill/>
          <a:ln w="15875" cap="flat" cmpd="sng" algn="ctr">
            <a:solidFill>
              <a:schemeClr val="accent3"/>
            </a:solidFill>
            <a:prstDash val="solid"/>
            <a:headEnd type="none" w="lg" len="med"/>
            <a:tailEnd type="none" w="lg" len="med"/>
          </a:ln>
          <a:effectLst/>
        </p:spPr>
      </p:cxnSp>
      <p:pic>
        <p:nvPicPr>
          <p:cNvPr id="155" name="Graphic 154">
            <a:extLst>
              <a:ext uri="{FF2B5EF4-FFF2-40B4-BE49-F238E27FC236}">
                <a16:creationId xmlns:a16="http://schemas.microsoft.com/office/drawing/2014/main" id="{E96455AB-B7AB-58DF-91C4-8991C6CD252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74882" y="2245565"/>
            <a:ext cx="524470" cy="524470"/>
          </a:xfrm>
          <a:prstGeom prst="rect">
            <a:avLst/>
          </a:prstGeom>
        </p:spPr>
      </p:pic>
      <p:pic>
        <p:nvPicPr>
          <p:cNvPr id="157" name="Graphic 156">
            <a:extLst>
              <a:ext uri="{FF2B5EF4-FFF2-40B4-BE49-F238E27FC236}">
                <a16:creationId xmlns:a16="http://schemas.microsoft.com/office/drawing/2014/main" id="{545143CB-21B8-A234-5CF1-AD03165C16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03981" y="5734814"/>
            <a:ext cx="466273" cy="466273"/>
          </a:xfrm>
          <a:prstGeom prst="rect">
            <a:avLst/>
          </a:prstGeom>
        </p:spPr>
      </p:pic>
      <p:sp>
        <p:nvSpPr>
          <p:cNvPr id="156" name="TextBox 155">
            <a:extLst>
              <a:ext uri="{FF2B5EF4-FFF2-40B4-BE49-F238E27FC236}">
                <a16:creationId xmlns:a16="http://schemas.microsoft.com/office/drawing/2014/main" id="{ABCB7CAB-498B-C347-96A8-AFF6983A8CAA}"/>
              </a:ext>
            </a:extLst>
          </p:cNvPr>
          <p:cNvSpPr txBox="1"/>
          <p:nvPr/>
        </p:nvSpPr>
        <p:spPr>
          <a:xfrm>
            <a:off x="5032312" y="2178474"/>
            <a:ext cx="1126194" cy="60016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Segoe UI Semibold"/>
              </a:defRPr>
            </a:lvl1p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rPr>
              <a:t>Securely operate your workloads</a:t>
            </a:r>
          </a:p>
        </p:txBody>
      </p:sp>
      <p:sp>
        <p:nvSpPr>
          <p:cNvPr id="131" name="TextBox 130">
            <a:extLst>
              <a:ext uri="{FF2B5EF4-FFF2-40B4-BE49-F238E27FC236}">
                <a16:creationId xmlns:a16="http://schemas.microsoft.com/office/drawing/2014/main" id="{0A31D7A6-1DD3-ED40-127D-3F8A878B9574}"/>
              </a:ext>
            </a:extLst>
          </p:cNvPr>
          <p:cNvSpPr txBox="1"/>
          <p:nvPr/>
        </p:nvSpPr>
        <p:spPr>
          <a:xfrm>
            <a:off x="5032312" y="3101329"/>
            <a:ext cx="1319909" cy="60514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Segoe UI Semibold"/>
              </a:defRPr>
            </a:lvl1p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rPr>
              <a:t>Simplified operational hardening</a:t>
            </a:r>
          </a:p>
        </p:txBody>
      </p:sp>
      <p:sp>
        <p:nvSpPr>
          <p:cNvPr id="134" name="TextBox 133">
            <a:extLst>
              <a:ext uri="{FF2B5EF4-FFF2-40B4-BE49-F238E27FC236}">
                <a16:creationId xmlns:a16="http://schemas.microsoft.com/office/drawing/2014/main" id="{5B561BAE-A718-6ACB-946D-CB35F8B97D1E}"/>
              </a:ext>
            </a:extLst>
          </p:cNvPr>
          <p:cNvSpPr txBox="1"/>
          <p:nvPr/>
        </p:nvSpPr>
        <p:spPr>
          <a:xfrm>
            <a:off x="5032312" y="3941261"/>
            <a:ext cx="1219530" cy="60016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Segoe UI Semibold"/>
              </a:defRPr>
            </a:lvl1p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rPr>
              <a:t>Trustworthy addition to your environment</a:t>
            </a:r>
          </a:p>
        </p:txBody>
      </p:sp>
      <p:sp>
        <p:nvSpPr>
          <p:cNvPr id="135" name="TextBox 134">
            <a:extLst>
              <a:ext uri="{FF2B5EF4-FFF2-40B4-BE49-F238E27FC236}">
                <a16:creationId xmlns:a16="http://schemas.microsoft.com/office/drawing/2014/main" id="{78E3CB38-FE1A-4D81-8F74-D4DBE8E1A8E0}"/>
              </a:ext>
            </a:extLst>
          </p:cNvPr>
          <p:cNvSpPr txBox="1"/>
          <p:nvPr/>
        </p:nvSpPr>
        <p:spPr>
          <a:xfrm>
            <a:off x="5032312" y="4901011"/>
            <a:ext cx="1162950" cy="60514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Segoe UI Semibold"/>
              </a:defRPr>
            </a:lvl1p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rPr>
              <a:t>Silicon</a:t>
            </a:r>
            <a:br>
              <a:rPr kumimoji="0" lang="en-US" sz="1100" b="0" i="0" u="none" strike="noStrike" kern="0" cap="none" spc="0" normalizeH="0" baseline="0" noProof="0">
                <a:ln>
                  <a:noFill/>
                </a:ln>
                <a:solidFill>
                  <a:srgbClr val="FFFFFF"/>
                </a:solidFill>
                <a:effectLst/>
                <a:uLnTx/>
                <a:uFillTx/>
                <a:latin typeface="Segoe UI Semibold"/>
              </a:rPr>
            </a:br>
            <a:r>
              <a:rPr kumimoji="0" lang="en-US" sz="1100" b="0" i="0" u="none" strike="noStrike" kern="0" cap="none" spc="0" normalizeH="0" baseline="0" noProof="0">
                <a:ln>
                  <a:noFill/>
                </a:ln>
                <a:solidFill>
                  <a:srgbClr val="FFFFFF"/>
                </a:solidFill>
                <a:effectLst/>
                <a:uLnTx/>
                <a:uFillTx/>
                <a:latin typeface="Segoe UI Semibold"/>
              </a:rPr>
              <a:t>assisted security</a:t>
            </a:r>
          </a:p>
        </p:txBody>
      </p:sp>
      <p:sp>
        <p:nvSpPr>
          <p:cNvPr id="140" name="TextBox 139">
            <a:extLst>
              <a:ext uri="{FF2B5EF4-FFF2-40B4-BE49-F238E27FC236}">
                <a16:creationId xmlns:a16="http://schemas.microsoft.com/office/drawing/2014/main" id="{7CF1E5B7-F4CC-78E1-5C31-A9C796822522}"/>
              </a:ext>
            </a:extLst>
          </p:cNvPr>
          <p:cNvSpPr txBox="1"/>
          <p:nvPr/>
        </p:nvSpPr>
        <p:spPr>
          <a:xfrm>
            <a:off x="5032312" y="5752507"/>
            <a:ext cx="1330662" cy="43088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Segoe UI Semibold"/>
              </a:defRPr>
            </a:lvl1p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rPr>
              <a:t>Enable regulated customers</a:t>
            </a:r>
          </a:p>
        </p:txBody>
      </p:sp>
      <p:sp>
        <p:nvSpPr>
          <p:cNvPr id="130" name="!! CS">
            <a:extLst>
              <a:ext uri="{FF2B5EF4-FFF2-40B4-BE49-F238E27FC236}">
                <a16:creationId xmlns:a16="http://schemas.microsoft.com/office/drawing/2014/main" id="{05A02290-A246-65BF-ACD3-9630740C0ABB}"/>
              </a:ext>
            </a:extLst>
          </p:cNvPr>
          <p:cNvSpPr/>
          <p:nvPr/>
        </p:nvSpPr>
        <p:spPr bwMode="auto">
          <a:xfrm>
            <a:off x="6309838" y="2113081"/>
            <a:ext cx="5196362" cy="747431"/>
          </a:xfrm>
          <a:prstGeom prst="roundRect">
            <a:avLst>
              <a:gd name="adj" fmla="val 10891"/>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marL="0" marR="0" lvl="0" indent="0" defTabSz="777029" eaLnBrk="1" fontAlgn="base" latinLnBrk="0" hangingPunct="1">
              <a:lnSpc>
                <a:spcPct val="100000"/>
              </a:lnSpc>
              <a:spcBef>
                <a:spcPct val="0"/>
              </a:spcBef>
              <a:spcAft>
                <a:spcPts val="30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mn-ea"/>
                <a:cs typeface="Segoe UI" pitchFamily="34" charset="0"/>
              </a:rPr>
              <a:t>Microsoft Defender</a:t>
            </a:r>
            <a:endParaRPr kumimoji="0" lang="en-US" sz="1200" b="0" i="0" u="none" strike="noStrike" kern="0" cap="none" spc="0" normalizeH="0" baseline="0" noProof="0">
              <a:ln>
                <a:noFill/>
              </a:ln>
              <a:solidFill>
                <a:srgbClr val="FFFFFF"/>
              </a:solidFill>
              <a:effectLst/>
              <a:uLnTx/>
              <a:uFillTx/>
              <a:latin typeface="+mj-lt"/>
              <a:ea typeface="+mn-ea"/>
              <a:cs typeface="Segoe UI Light" panose="020B0502040204020203" pitchFamily="34" charset="0"/>
            </a:endParaRPr>
          </a:p>
          <a:p>
            <a:pPr marL="0" marR="0" lvl="0" indent="0" defTabSz="777029"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Servers, SQL, Domain controllers, VDI, Containers, Kubernetes</a:t>
            </a:r>
          </a:p>
        </p:txBody>
      </p:sp>
      <p:sp>
        <p:nvSpPr>
          <p:cNvPr id="132" name="!! ICP">
            <a:extLst>
              <a:ext uri="{FF2B5EF4-FFF2-40B4-BE49-F238E27FC236}">
                <a16:creationId xmlns:a16="http://schemas.microsoft.com/office/drawing/2014/main" id="{CB250AAC-1DAE-8D02-8D70-3CEB29A44C97}"/>
              </a:ext>
            </a:extLst>
          </p:cNvPr>
          <p:cNvSpPr/>
          <p:nvPr/>
        </p:nvSpPr>
        <p:spPr bwMode="auto">
          <a:xfrm>
            <a:off x="6309838" y="3002962"/>
            <a:ext cx="1753497" cy="762213"/>
          </a:xfrm>
          <a:prstGeom prst="roundRect">
            <a:avLst>
              <a:gd name="adj" fmla="val 3115"/>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Confidential</a:t>
            </a:r>
            <a:br>
              <a:rPr lang="en-US" sz="1200" kern="0">
                <a:solidFill>
                  <a:srgbClr val="FFFFFF"/>
                </a:solidFill>
                <a:latin typeface="+mj-lt"/>
                <a:cs typeface="Segoe UI" pitchFamily="34" charset="0"/>
              </a:rPr>
            </a:br>
            <a:r>
              <a:rPr lang="en-US" sz="1200" kern="0">
                <a:solidFill>
                  <a:srgbClr val="FFFFFF"/>
                </a:solidFill>
                <a:latin typeface="+mj-lt"/>
                <a:cs typeface="Segoe UI" pitchFamily="34" charset="0"/>
              </a:rPr>
              <a:t>Compute</a:t>
            </a: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TVM*, CVM*</a:t>
            </a:r>
          </a:p>
        </p:txBody>
      </p:sp>
      <p:sp>
        <p:nvSpPr>
          <p:cNvPr id="165" name="!! Encrypt S">
            <a:extLst>
              <a:ext uri="{FF2B5EF4-FFF2-40B4-BE49-F238E27FC236}">
                <a16:creationId xmlns:a16="http://schemas.microsoft.com/office/drawing/2014/main" id="{0D373CB8-1971-AE01-0E1D-637F4EB4BB32}"/>
              </a:ext>
            </a:extLst>
          </p:cNvPr>
          <p:cNvSpPr/>
          <p:nvPr/>
        </p:nvSpPr>
        <p:spPr bwMode="auto">
          <a:xfrm>
            <a:off x="6309838" y="3887036"/>
            <a:ext cx="1753496" cy="840505"/>
          </a:xfrm>
          <a:prstGeom prst="roundRect">
            <a:avLst>
              <a:gd name="adj" fmla="val 3892"/>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Encryption and </a:t>
            </a:r>
          </a:p>
          <a:p>
            <a:pPr defTabSz="777029" fontAlgn="base">
              <a:spcBef>
                <a:spcPct val="0"/>
              </a:spcBef>
              <a:spcAft>
                <a:spcPts val="300"/>
              </a:spcAft>
            </a:pPr>
            <a:r>
              <a:rPr lang="en-US" sz="1200" kern="0">
                <a:solidFill>
                  <a:srgbClr val="FFFFFF"/>
                </a:solidFill>
                <a:latin typeface="+mj-lt"/>
                <a:cs typeface="Segoe UI" pitchFamily="34" charset="0"/>
              </a:rPr>
              <a:t>Data Protection</a:t>
            </a: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SMB, BitLocker, </a:t>
            </a: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Self-encrypting drives</a:t>
            </a:r>
          </a:p>
        </p:txBody>
      </p:sp>
      <p:sp>
        <p:nvSpPr>
          <p:cNvPr id="137" name="!! HAS">
            <a:extLst>
              <a:ext uri="{FF2B5EF4-FFF2-40B4-BE49-F238E27FC236}">
                <a16:creationId xmlns:a16="http://schemas.microsoft.com/office/drawing/2014/main" id="{E4478C34-832A-E1E1-ADD4-7AA4761830F8}"/>
              </a:ext>
            </a:extLst>
          </p:cNvPr>
          <p:cNvSpPr/>
          <p:nvPr/>
        </p:nvSpPr>
        <p:spPr bwMode="auto">
          <a:xfrm>
            <a:off x="6309838" y="4880260"/>
            <a:ext cx="2469507" cy="715995"/>
          </a:xfrm>
          <a:prstGeom prst="roundRect">
            <a:avLst>
              <a:gd name="adj" fmla="val 3892"/>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Hardware Root-of-Trust</a:t>
            </a: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TPM 2.0,Microsoft Pluton</a:t>
            </a:r>
            <a:br>
              <a:rPr lang="en-US" sz="900" kern="0">
                <a:solidFill>
                  <a:srgbClr val="FFFFFF"/>
                </a:solidFill>
                <a:latin typeface="Segoe UI" panose="020B0502040204020203" pitchFamily="34" charset="0"/>
                <a:cs typeface="Segoe UI" panose="020B0502040204020203" pitchFamily="34" charset="0"/>
              </a:rPr>
            </a:br>
            <a:r>
              <a:rPr lang="en-US" sz="900" kern="0">
                <a:solidFill>
                  <a:srgbClr val="FFFFFF"/>
                </a:solidFill>
                <a:latin typeface="Segoe UI" panose="020B0502040204020203" pitchFamily="34" charset="0"/>
                <a:cs typeface="Segoe UI" panose="020B0502040204020203" pitchFamily="34" charset="0"/>
              </a:rPr>
              <a:t>Security processor*</a:t>
            </a:r>
          </a:p>
        </p:txBody>
      </p:sp>
      <p:sp>
        <p:nvSpPr>
          <p:cNvPr id="141" name="!! HAS">
            <a:extLst>
              <a:ext uri="{FF2B5EF4-FFF2-40B4-BE49-F238E27FC236}">
                <a16:creationId xmlns:a16="http://schemas.microsoft.com/office/drawing/2014/main" id="{E9413263-8ABE-D54E-A368-0DF3142BC559}"/>
              </a:ext>
            </a:extLst>
          </p:cNvPr>
          <p:cNvSpPr/>
          <p:nvPr/>
        </p:nvSpPr>
        <p:spPr bwMode="auto">
          <a:xfrm>
            <a:off x="6321344" y="5706746"/>
            <a:ext cx="1394115" cy="537067"/>
          </a:xfrm>
          <a:prstGeom prst="roundRect">
            <a:avLst>
              <a:gd name="adj" fmla="val 6968"/>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spAutoFit/>
          </a:bodyPr>
          <a:lstStyle/>
          <a:p>
            <a:pPr defTabSz="777029" fontAlgn="base">
              <a:spcBef>
                <a:spcPct val="0"/>
              </a:spcBef>
              <a:spcAft>
                <a:spcPts val="300"/>
              </a:spcAft>
            </a:pPr>
            <a:r>
              <a:rPr lang="en-US" sz="1200" kern="0">
                <a:solidFill>
                  <a:srgbClr val="FFFFFF"/>
                </a:solidFill>
                <a:latin typeface="+mj-lt"/>
                <a:cs typeface="Segoe UI" pitchFamily="34" charset="0"/>
              </a:rPr>
              <a:t>Security Assurance</a:t>
            </a:r>
          </a:p>
        </p:txBody>
      </p:sp>
      <p:sp>
        <p:nvSpPr>
          <p:cNvPr id="158" name="!! ICP">
            <a:extLst>
              <a:ext uri="{FF2B5EF4-FFF2-40B4-BE49-F238E27FC236}">
                <a16:creationId xmlns:a16="http://schemas.microsoft.com/office/drawing/2014/main" id="{58104078-10C3-62C2-2398-4DFFA5D892FF}"/>
              </a:ext>
            </a:extLst>
          </p:cNvPr>
          <p:cNvSpPr/>
          <p:nvPr/>
        </p:nvSpPr>
        <p:spPr bwMode="auto">
          <a:xfrm>
            <a:off x="8197769" y="3002962"/>
            <a:ext cx="1610408" cy="762213"/>
          </a:xfrm>
          <a:prstGeom prst="roundRect">
            <a:avLst>
              <a:gd name="adj" fmla="val 3115"/>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Privileged Access </a:t>
            </a:r>
            <a:endParaRPr lang="en-US" sz="900" kern="0">
              <a:solidFill>
                <a:srgbClr val="FFFFFF"/>
              </a:solidFill>
              <a:latin typeface="Segoe UI" panose="020B0502040204020203" pitchFamily="34" charset="0"/>
              <a:cs typeface="Segoe UI" panose="020B0502040204020203" pitchFamily="34" charset="0"/>
            </a:endParaRP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JIT, JEA, PIM, PAM, CG</a:t>
            </a:r>
          </a:p>
        </p:txBody>
      </p:sp>
      <p:sp>
        <p:nvSpPr>
          <p:cNvPr id="163" name="!! SS">
            <a:extLst>
              <a:ext uri="{FF2B5EF4-FFF2-40B4-BE49-F238E27FC236}">
                <a16:creationId xmlns:a16="http://schemas.microsoft.com/office/drawing/2014/main" id="{16AD787A-316D-0697-0D46-76149B0A213F}"/>
              </a:ext>
            </a:extLst>
          </p:cNvPr>
          <p:cNvSpPr/>
          <p:nvPr/>
        </p:nvSpPr>
        <p:spPr bwMode="auto">
          <a:xfrm>
            <a:off x="8187622" y="3890573"/>
            <a:ext cx="3318577" cy="833431"/>
          </a:xfrm>
          <a:prstGeom prst="roundRect">
            <a:avLst>
              <a:gd name="adj" fmla="val 7660"/>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System Security &amp; Zero trust</a:t>
            </a: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Hardened defaults, Trusted Boot, Certificates,</a:t>
            </a:r>
            <a:br>
              <a:rPr lang="en-US" sz="900" kern="0">
                <a:solidFill>
                  <a:srgbClr val="FFFFFF"/>
                </a:solidFill>
                <a:latin typeface="Segoe UI" panose="020B0502040204020203" pitchFamily="34" charset="0"/>
                <a:cs typeface="Segoe UI" panose="020B0502040204020203" pitchFamily="34" charset="0"/>
              </a:rPr>
            </a:br>
            <a:r>
              <a:rPr lang="en-US" sz="900" kern="0">
                <a:solidFill>
                  <a:srgbClr val="FFFFFF"/>
                </a:solidFill>
                <a:latin typeface="Segoe UI" panose="020B0502040204020203" pitchFamily="34" charset="0"/>
                <a:cs typeface="Segoe UI" panose="020B0502040204020203" pitchFamily="34" charset="0"/>
              </a:rPr>
              <a:t>Cryptography, Code Signing and Integrity,</a:t>
            </a:r>
            <a:br>
              <a:rPr lang="en-US" sz="900" kern="0">
                <a:solidFill>
                  <a:srgbClr val="FFFFFF"/>
                </a:solidFill>
                <a:latin typeface="Segoe UI" panose="020B0502040204020203" pitchFamily="34" charset="0"/>
                <a:cs typeface="Segoe UI" panose="020B0502040204020203" pitchFamily="34" charset="0"/>
              </a:rPr>
            </a:br>
            <a:r>
              <a:rPr lang="en-US" sz="900" kern="0">
                <a:solidFill>
                  <a:srgbClr val="FFFFFF"/>
                </a:solidFill>
                <a:latin typeface="Segoe UI" panose="020B0502040204020203" pitchFamily="34" charset="0"/>
                <a:cs typeface="Segoe UI" panose="020B0502040204020203" pitchFamily="34" charset="0"/>
              </a:rPr>
              <a:t>Device Attestation, Zero trust</a:t>
            </a:r>
          </a:p>
        </p:txBody>
      </p:sp>
      <p:sp>
        <p:nvSpPr>
          <p:cNvPr id="138" name="!! Encryp H">
            <a:extLst>
              <a:ext uri="{FF2B5EF4-FFF2-40B4-BE49-F238E27FC236}">
                <a16:creationId xmlns:a16="http://schemas.microsoft.com/office/drawing/2014/main" id="{979664CD-174F-1B9D-36AE-5B395F9EED9C}"/>
              </a:ext>
            </a:extLst>
          </p:cNvPr>
          <p:cNvSpPr/>
          <p:nvPr/>
        </p:nvSpPr>
        <p:spPr bwMode="auto">
          <a:xfrm>
            <a:off x="8872240" y="4880260"/>
            <a:ext cx="2633959" cy="715995"/>
          </a:xfrm>
          <a:prstGeom prst="roundRect">
            <a:avLst>
              <a:gd name="adj" fmla="val 3892"/>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Secured-core</a:t>
            </a: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Firmware, DMA, Memory,</a:t>
            </a:r>
            <a:br>
              <a:rPr lang="en-US" sz="900" kern="0">
                <a:solidFill>
                  <a:srgbClr val="FFFFFF"/>
                </a:solidFill>
                <a:latin typeface="Segoe UI" panose="020B0502040204020203" pitchFamily="34" charset="0"/>
                <a:cs typeface="Segoe UI" panose="020B0502040204020203" pitchFamily="34" charset="0"/>
              </a:rPr>
            </a:br>
            <a:r>
              <a:rPr lang="en-US" sz="900" kern="0">
                <a:solidFill>
                  <a:srgbClr val="FFFFFF"/>
                </a:solidFill>
                <a:latin typeface="Segoe UI" panose="020B0502040204020203" pitchFamily="34" charset="0"/>
                <a:cs typeface="Segoe UI" panose="020B0502040204020203" pitchFamily="34" charset="0"/>
              </a:rPr>
              <a:t>Secured Kernel</a:t>
            </a:r>
          </a:p>
        </p:txBody>
      </p:sp>
      <p:sp>
        <p:nvSpPr>
          <p:cNvPr id="142" name="!! HAS">
            <a:extLst>
              <a:ext uri="{FF2B5EF4-FFF2-40B4-BE49-F238E27FC236}">
                <a16:creationId xmlns:a16="http://schemas.microsoft.com/office/drawing/2014/main" id="{3399B8F8-BB59-B232-0246-9B6442578C0C}"/>
              </a:ext>
            </a:extLst>
          </p:cNvPr>
          <p:cNvSpPr/>
          <p:nvPr/>
        </p:nvSpPr>
        <p:spPr bwMode="auto">
          <a:xfrm>
            <a:off x="7796587" y="5706746"/>
            <a:ext cx="1528773" cy="537067"/>
          </a:xfrm>
          <a:prstGeom prst="roundRect">
            <a:avLst>
              <a:gd name="adj" fmla="val 9948"/>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Certification</a:t>
            </a:r>
          </a:p>
        </p:txBody>
      </p:sp>
      <p:sp>
        <p:nvSpPr>
          <p:cNvPr id="160" name="!! ICP">
            <a:extLst>
              <a:ext uri="{FF2B5EF4-FFF2-40B4-BE49-F238E27FC236}">
                <a16:creationId xmlns:a16="http://schemas.microsoft.com/office/drawing/2014/main" id="{C418185F-2AFD-FBA3-D5BC-D1A82D7ACF1A}"/>
              </a:ext>
            </a:extLst>
          </p:cNvPr>
          <p:cNvSpPr/>
          <p:nvPr/>
        </p:nvSpPr>
        <p:spPr bwMode="auto">
          <a:xfrm>
            <a:off x="9895790" y="3002962"/>
            <a:ext cx="1610408" cy="762213"/>
          </a:xfrm>
          <a:prstGeom prst="roundRect">
            <a:avLst>
              <a:gd name="adj" fmla="val 3115"/>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Network Security</a:t>
            </a:r>
            <a:endParaRPr lang="en-US" sz="900" kern="0">
              <a:solidFill>
                <a:srgbClr val="FFFFFF"/>
              </a:solidFill>
              <a:latin typeface="Segoe UI" panose="020B0502040204020203" pitchFamily="34" charset="0"/>
              <a:cs typeface="Segoe UI" panose="020B0502040204020203" pitchFamily="34" charset="0"/>
            </a:endParaRPr>
          </a:p>
          <a:p>
            <a:pPr defTabSz="777029" fontAlgn="base">
              <a:spcBef>
                <a:spcPct val="0"/>
              </a:spcBef>
              <a:spcAft>
                <a:spcPct val="0"/>
              </a:spcAft>
              <a:defRPr/>
            </a:pPr>
            <a:r>
              <a:rPr lang="en-US" sz="900" kern="0">
                <a:solidFill>
                  <a:srgbClr val="FFFFFF"/>
                </a:solidFill>
                <a:latin typeface="Segoe UI" panose="020B0502040204020203" pitchFamily="34" charset="0"/>
                <a:cs typeface="Segoe UI" panose="020B0502040204020203" pitchFamily="34" charset="0"/>
              </a:rPr>
              <a:t>SDN, Datacenter</a:t>
            </a:r>
            <a:br>
              <a:rPr lang="en-US" sz="900" kern="0">
                <a:solidFill>
                  <a:srgbClr val="FFFFFF"/>
                </a:solidFill>
                <a:latin typeface="Segoe UI" panose="020B0502040204020203" pitchFamily="34" charset="0"/>
                <a:cs typeface="Segoe UI" panose="020B0502040204020203" pitchFamily="34" charset="0"/>
              </a:rPr>
            </a:br>
            <a:r>
              <a:rPr lang="en-US" sz="900" kern="0">
                <a:solidFill>
                  <a:srgbClr val="FFFFFF"/>
                </a:solidFill>
                <a:latin typeface="Segoe UI" panose="020B0502040204020203" pitchFamily="34" charset="0"/>
                <a:cs typeface="Segoe UI" panose="020B0502040204020203" pitchFamily="34" charset="0"/>
              </a:rPr>
              <a:t>Firewall Secure DNS</a:t>
            </a:r>
          </a:p>
        </p:txBody>
      </p:sp>
      <p:sp>
        <p:nvSpPr>
          <p:cNvPr id="143" name="!! HAS">
            <a:extLst>
              <a:ext uri="{FF2B5EF4-FFF2-40B4-BE49-F238E27FC236}">
                <a16:creationId xmlns:a16="http://schemas.microsoft.com/office/drawing/2014/main" id="{4A5ACD4A-2ADB-E1AF-F1C5-A5CDCE9299B6}"/>
              </a:ext>
            </a:extLst>
          </p:cNvPr>
          <p:cNvSpPr/>
          <p:nvPr/>
        </p:nvSpPr>
        <p:spPr bwMode="auto">
          <a:xfrm>
            <a:off x="9410244" y="5706746"/>
            <a:ext cx="2095954" cy="537067"/>
          </a:xfrm>
          <a:prstGeom prst="roundRect">
            <a:avLst>
              <a:gd name="adj" fmla="val 7412"/>
            </a:avLst>
          </a:prstGeom>
          <a:solidFill>
            <a:srgbClr val="162436"/>
          </a:soli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777029" fontAlgn="base">
              <a:spcBef>
                <a:spcPct val="0"/>
              </a:spcBef>
              <a:spcAft>
                <a:spcPts val="300"/>
              </a:spcAft>
            </a:pPr>
            <a:r>
              <a:rPr lang="en-US" sz="1200" kern="0">
                <a:solidFill>
                  <a:srgbClr val="FFFFFF"/>
                </a:solidFill>
                <a:latin typeface="+mj-lt"/>
                <a:cs typeface="Segoe UI" pitchFamily="34" charset="0"/>
              </a:rPr>
              <a:t>Secure Supply Chain</a:t>
            </a:r>
          </a:p>
        </p:txBody>
      </p:sp>
      <p:sp>
        <p:nvSpPr>
          <p:cNvPr id="150" name="Shield_EA18">
            <a:extLst>
              <a:ext uri="{FF2B5EF4-FFF2-40B4-BE49-F238E27FC236}">
                <a16:creationId xmlns:a16="http://schemas.microsoft.com/office/drawing/2014/main" id="{90DDE965-B335-7CD3-E5EC-7BAB40A5194C}"/>
              </a:ext>
              <a:ext uri="{C183D7F6-B498-43B3-948B-1728B52AA6E4}">
                <adec:decorative xmlns:adec="http://schemas.microsoft.com/office/drawing/2017/decorative" val="1"/>
              </a:ext>
            </a:extLst>
          </p:cNvPr>
          <p:cNvSpPr>
            <a:spLocks noChangeAspect="1"/>
          </p:cNvSpPr>
          <p:nvPr/>
        </p:nvSpPr>
        <p:spPr bwMode="auto">
          <a:xfrm>
            <a:off x="11212699" y="2407219"/>
            <a:ext cx="149488" cy="15915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51" name="Org_ECA6">
            <a:extLst>
              <a:ext uri="{FF2B5EF4-FFF2-40B4-BE49-F238E27FC236}">
                <a16:creationId xmlns:a16="http://schemas.microsoft.com/office/drawing/2014/main" id="{3C34961A-5E77-659C-EB89-667A8B3862EC}"/>
              </a:ext>
              <a:ext uri="{C183D7F6-B498-43B3-948B-1728B52AA6E4}">
                <adec:decorative xmlns:adec="http://schemas.microsoft.com/office/drawing/2017/decorative" val="1"/>
              </a:ext>
            </a:extLst>
          </p:cNvPr>
          <p:cNvSpPr>
            <a:spLocks noChangeAspect="1" noEditPoints="1"/>
          </p:cNvSpPr>
          <p:nvPr/>
        </p:nvSpPr>
        <p:spPr bwMode="auto">
          <a:xfrm>
            <a:off x="11212699" y="5900499"/>
            <a:ext cx="149488" cy="149560"/>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54" name="Browser_4">
            <a:extLst>
              <a:ext uri="{FF2B5EF4-FFF2-40B4-BE49-F238E27FC236}">
                <a16:creationId xmlns:a16="http://schemas.microsoft.com/office/drawing/2014/main" id="{24B92EAB-9D46-D493-0BF3-5E48BC87B49A}"/>
              </a:ext>
              <a:ext uri="{C183D7F6-B498-43B3-948B-1728B52AA6E4}">
                <adec:decorative xmlns:adec="http://schemas.microsoft.com/office/drawing/2017/decorative" val="1"/>
              </a:ext>
            </a:extLst>
          </p:cNvPr>
          <p:cNvSpPr>
            <a:spLocks noChangeAspect="1" noEditPoints="1"/>
          </p:cNvSpPr>
          <p:nvPr/>
        </p:nvSpPr>
        <p:spPr bwMode="auto">
          <a:xfrm>
            <a:off x="11179329" y="5158245"/>
            <a:ext cx="216229" cy="160024"/>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61" name="Wifi_E701">
            <a:extLst>
              <a:ext uri="{FF2B5EF4-FFF2-40B4-BE49-F238E27FC236}">
                <a16:creationId xmlns:a16="http://schemas.microsoft.com/office/drawing/2014/main" id="{0228DEE8-6A4C-1BBE-9584-810B5F3720F6}"/>
              </a:ext>
              <a:ext uri="{C183D7F6-B498-43B3-948B-1728B52AA6E4}">
                <adec:decorative xmlns:adec="http://schemas.microsoft.com/office/drawing/2017/decorative" val="1"/>
              </a:ext>
            </a:extLst>
          </p:cNvPr>
          <p:cNvSpPr>
            <a:spLocks noChangeAspect="1" noEditPoints="1"/>
          </p:cNvSpPr>
          <p:nvPr/>
        </p:nvSpPr>
        <p:spPr bwMode="auto">
          <a:xfrm>
            <a:off x="11207903" y="3304491"/>
            <a:ext cx="159080" cy="159155"/>
          </a:xfrm>
          <a:custGeom>
            <a:avLst/>
            <a:gdLst>
              <a:gd name="T0" fmla="*/ 2506 w 2874"/>
              <a:gd name="T1" fmla="*/ 2756 h 2874"/>
              <a:gd name="T2" fmla="*/ 2256 w 2874"/>
              <a:gd name="T3" fmla="*/ 2506 h 2874"/>
              <a:gd name="T4" fmla="*/ 2506 w 2874"/>
              <a:gd name="T5" fmla="*/ 2256 h 2874"/>
              <a:gd name="T6" fmla="*/ 2756 w 2874"/>
              <a:gd name="T7" fmla="*/ 2506 h 2874"/>
              <a:gd name="T8" fmla="*/ 2506 w 2874"/>
              <a:gd name="T9" fmla="*/ 2756 h 2874"/>
              <a:gd name="T10" fmla="*/ 2874 w 2874"/>
              <a:gd name="T11" fmla="*/ 1504 h 2874"/>
              <a:gd name="T12" fmla="*/ 1504 w 2874"/>
              <a:gd name="T13" fmla="*/ 2874 h 2874"/>
              <a:gd name="T14" fmla="*/ 2874 w 2874"/>
              <a:gd name="T15" fmla="*/ 744 h 2874"/>
              <a:gd name="T16" fmla="*/ 744 w 2874"/>
              <a:gd name="T17" fmla="*/ 2874 h 2874"/>
              <a:gd name="T18" fmla="*/ 2874 w 2874"/>
              <a:gd name="T19" fmla="*/ 0 h 2874"/>
              <a:gd name="T20" fmla="*/ 0 w 2874"/>
              <a:gd name="T21" fmla="*/ 2874 h 2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4" h="2874">
                <a:moveTo>
                  <a:pt x="2506" y="2756"/>
                </a:moveTo>
                <a:cubicBezTo>
                  <a:pt x="2368" y="2756"/>
                  <a:pt x="2256" y="2644"/>
                  <a:pt x="2256" y="2506"/>
                </a:cubicBezTo>
                <a:cubicBezTo>
                  <a:pt x="2256" y="2368"/>
                  <a:pt x="2368" y="2256"/>
                  <a:pt x="2506" y="2256"/>
                </a:cubicBezTo>
                <a:cubicBezTo>
                  <a:pt x="2644" y="2256"/>
                  <a:pt x="2756" y="2368"/>
                  <a:pt x="2756" y="2506"/>
                </a:cubicBezTo>
                <a:cubicBezTo>
                  <a:pt x="2756" y="2644"/>
                  <a:pt x="2644" y="2756"/>
                  <a:pt x="2506" y="2756"/>
                </a:cubicBezTo>
                <a:close/>
                <a:moveTo>
                  <a:pt x="2874" y="1504"/>
                </a:moveTo>
                <a:cubicBezTo>
                  <a:pt x="2117" y="1504"/>
                  <a:pt x="1504" y="2117"/>
                  <a:pt x="1504" y="2874"/>
                </a:cubicBezTo>
                <a:moveTo>
                  <a:pt x="2874" y="744"/>
                </a:moveTo>
                <a:cubicBezTo>
                  <a:pt x="1698" y="744"/>
                  <a:pt x="744" y="1698"/>
                  <a:pt x="744" y="2874"/>
                </a:cubicBezTo>
                <a:moveTo>
                  <a:pt x="2874" y="0"/>
                </a:moveTo>
                <a:cubicBezTo>
                  <a:pt x="1287" y="0"/>
                  <a:pt x="0" y="1287"/>
                  <a:pt x="0" y="2874"/>
                </a:cubicBez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64" name="Freeform 96">
            <a:extLst>
              <a:ext uri="{FF2B5EF4-FFF2-40B4-BE49-F238E27FC236}">
                <a16:creationId xmlns:a16="http://schemas.microsoft.com/office/drawing/2014/main" id="{33756556-C251-869C-A178-D420CF4DF27B}"/>
              </a:ext>
              <a:ext uri="{C183D7F6-B498-43B3-948B-1728B52AA6E4}">
                <adec:decorative xmlns:adec="http://schemas.microsoft.com/office/drawing/2017/decorative" val="1"/>
              </a:ext>
            </a:extLst>
          </p:cNvPr>
          <p:cNvSpPr>
            <a:spLocks noChangeAspect="1" noEditPoints="1"/>
          </p:cNvSpPr>
          <p:nvPr/>
        </p:nvSpPr>
        <p:spPr bwMode="auto">
          <a:xfrm>
            <a:off x="11185165" y="4213114"/>
            <a:ext cx="204556" cy="188348"/>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47" name="Eye">
            <a:extLst>
              <a:ext uri="{FF2B5EF4-FFF2-40B4-BE49-F238E27FC236}">
                <a16:creationId xmlns:a16="http://schemas.microsoft.com/office/drawing/2014/main" id="{4B27A0BB-3AD3-EC6B-26EF-22EC7C5B0BCB}"/>
              </a:ext>
              <a:ext uri="{C183D7F6-B498-43B3-948B-1728B52AA6E4}">
                <adec:decorative xmlns:adec="http://schemas.microsoft.com/office/drawing/2017/decorative" val="1"/>
              </a:ext>
            </a:extLst>
          </p:cNvPr>
          <p:cNvSpPr>
            <a:spLocks noChangeAspect="1" noEditPoints="1"/>
          </p:cNvSpPr>
          <p:nvPr/>
        </p:nvSpPr>
        <p:spPr bwMode="auto">
          <a:xfrm>
            <a:off x="7783887" y="3329148"/>
            <a:ext cx="198943" cy="109840"/>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66" name="binary">
            <a:extLst>
              <a:ext uri="{FF2B5EF4-FFF2-40B4-BE49-F238E27FC236}">
                <a16:creationId xmlns:a16="http://schemas.microsoft.com/office/drawing/2014/main" id="{F636B2C6-88B6-A198-314C-0539BCACCE4A}"/>
              </a:ext>
              <a:ext uri="{C183D7F6-B498-43B3-948B-1728B52AA6E4}">
                <adec:decorative xmlns:adec="http://schemas.microsoft.com/office/drawing/2017/decorative" val="1"/>
              </a:ext>
            </a:extLst>
          </p:cNvPr>
          <p:cNvSpPr>
            <a:spLocks noChangeAspect="1" noEditPoints="1"/>
          </p:cNvSpPr>
          <p:nvPr/>
        </p:nvSpPr>
        <p:spPr bwMode="auto">
          <a:xfrm>
            <a:off x="7803781" y="4238573"/>
            <a:ext cx="159155" cy="137430"/>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49" name="Graphic 11">
            <a:extLst>
              <a:ext uri="{FF2B5EF4-FFF2-40B4-BE49-F238E27FC236}">
                <a16:creationId xmlns:a16="http://schemas.microsoft.com/office/drawing/2014/main" id="{B8E750F0-A114-221E-D9A1-5BFE2DE63400}"/>
              </a:ext>
              <a:ext uri="{C183D7F6-B498-43B3-948B-1728B52AA6E4}">
                <adec:decorative xmlns:adec="http://schemas.microsoft.com/office/drawing/2017/decorative" val="1"/>
              </a:ext>
            </a:extLst>
          </p:cNvPr>
          <p:cNvSpPr/>
          <p:nvPr/>
        </p:nvSpPr>
        <p:spPr>
          <a:xfrm>
            <a:off x="8506395" y="5146614"/>
            <a:ext cx="130911" cy="183287"/>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52" name="Ribbon2_F19B">
            <a:extLst>
              <a:ext uri="{FF2B5EF4-FFF2-40B4-BE49-F238E27FC236}">
                <a16:creationId xmlns:a16="http://schemas.microsoft.com/office/drawing/2014/main" id="{09375C84-5EFC-C490-B9C3-82DD5A873AAE}"/>
              </a:ext>
              <a:ext uri="{C183D7F6-B498-43B3-948B-1728B52AA6E4}">
                <adec:decorative xmlns:adec="http://schemas.microsoft.com/office/drawing/2017/decorative" val="1"/>
              </a:ext>
            </a:extLst>
          </p:cNvPr>
          <p:cNvSpPr>
            <a:spLocks noChangeAspect="1" noEditPoints="1"/>
          </p:cNvSpPr>
          <p:nvPr/>
        </p:nvSpPr>
        <p:spPr bwMode="auto">
          <a:xfrm>
            <a:off x="9070975" y="5883184"/>
            <a:ext cx="131512" cy="184191"/>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59" name="DeveloperTools_EC7A">
            <a:extLst>
              <a:ext uri="{FF2B5EF4-FFF2-40B4-BE49-F238E27FC236}">
                <a16:creationId xmlns:a16="http://schemas.microsoft.com/office/drawing/2014/main" id="{2E1F0BC0-4A1D-4094-3BEB-7389489AE94D}"/>
              </a:ext>
              <a:ext uri="{C183D7F6-B498-43B3-948B-1728B52AA6E4}">
                <adec:decorative xmlns:adec="http://schemas.microsoft.com/office/drawing/2017/decorative" val="1"/>
              </a:ext>
            </a:extLst>
          </p:cNvPr>
          <p:cNvSpPr>
            <a:spLocks noChangeAspect="1" noEditPoints="1"/>
          </p:cNvSpPr>
          <p:nvPr/>
        </p:nvSpPr>
        <p:spPr bwMode="auto">
          <a:xfrm>
            <a:off x="9466163" y="3478014"/>
            <a:ext cx="101009" cy="159155"/>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
        <p:nvSpPr>
          <p:cNvPr id="153" name="check 3">
            <a:extLst>
              <a:ext uri="{FF2B5EF4-FFF2-40B4-BE49-F238E27FC236}">
                <a16:creationId xmlns:a16="http://schemas.microsoft.com/office/drawing/2014/main" id="{3A785F3B-EBFA-7DCA-AC90-04B20C755884}"/>
              </a:ext>
              <a:ext uri="{C183D7F6-B498-43B3-948B-1728B52AA6E4}">
                <adec:decorative xmlns:adec="http://schemas.microsoft.com/office/drawing/2017/decorative" val="1"/>
              </a:ext>
            </a:extLst>
          </p:cNvPr>
          <p:cNvSpPr>
            <a:spLocks noChangeAspect="1" noEditPoints="1"/>
          </p:cNvSpPr>
          <p:nvPr/>
        </p:nvSpPr>
        <p:spPr bwMode="auto">
          <a:xfrm>
            <a:off x="7482646" y="5913694"/>
            <a:ext cx="123890" cy="12317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rgbClr val="00A1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702" tIns="37351" rIns="74702" bIns="37351" numCol="1" anchor="t" anchorCtr="0" compatLnSpc="1">
            <a:prstTxWarp prst="textNoShape">
              <a:avLst/>
            </a:prstTxWarp>
          </a:bodyPr>
          <a:lstStyle/>
          <a:p>
            <a:pPr marL="0" marR="0" lvl="0" indent="0" defTabSz="761970" eaLnBrk="1" fontAlgn="auto" latinLnBrk="0" hangingPunct="1">
              <a:lnSpc>
                <a:spcPct val="100000"/>
              </a:lnSpc>
              <a:spcBef>
                <a:spcPts val="0"/>
              </a:spcBef>
              <a:spcAft>
                <a:spcPts val="0"/>
              </a:spcAft>
              <a:buClrTx/>
              <a:buSzTx/>
              <a:buFontTx/>
              <a:buNone/>
              <a:tabLst/>
              <a:defRPr/>
            </a:pPr>
            <a:endParaRPr kumimoji="0" lang="en-US" sz="1442"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171020566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E6C85A-112E-BE93-6A5A-DFFFD1FE36CE}"/>
              </a:ext>
            </a:extLst>
          </p:cNvPr>
          <p:cNvSpPr>
            <a:spLocks noGrp="1"/>
          </p:cNvSpPr>
          <p:nvPr>
            <p:ph type="title"/>
          </p:nvPr>
        </p:nvSpPr>
        <p:spPr>
          <a:xfrm>
            <a:off x="581002" y="125727"/>
            <a:ext cx="11018520" cy="553998"/>
          </a:xfrm>
        </p:spPr>
        <p:txBody>
          <a:bodyPr/>
          <a:lstStyle/>
          <a:p>
            <a:pPr algn="ctr"/>
            <a:r>
              <a:rPr lang="en-US">
                <a:gradFill>
                  <a:gsLst>
                    <a:gs pos="0">
                      <a:srgbClr val="8DC8E8"/>
                    </a:gs>
                    <a:gs pos="100000">
                      <a:srgbClr val="CD98CF"/>
                    </a:gs>
                  </a:gsLst>
                  <a:lin ang="2700000" scaled="0"/>
                </a:gradFill>
              </a:rPr>
              <a:t>Azure Arc customers</a:t>
            </a:r>
          </a:p>
        </p:txBody>
      </p:sp>
      <p:grpSp>
        <p:nvGrpSpPr>
          <p:cNvPr id="223" name="Group 222">
            <a:extLst>
              <a:ext uri="{FF2B5EF4-FFF2-40B4-BE49-F238E27FC236}">
                <a16:creationId xmlns:a16="http://schemas.microsoft.com/office/drawing/2014/main" id="{F13333E8-1867-0CB0-6DAE-1EAACF9FDC83}"/>
              </a:ext>
              <a:ext uri="{C183D7F6-B498-43B3-948B-1728B52AA6E4}">
                <adec:decorative xmlns:adec="http://schemas.microsoft.com/office/drawing/2017/decorative" val="1"/>
              </a:ext>
            </a:extLst>
          </p:cNvPr>
          <p:cNvGrpSpPr/>
          <p:nvPr/>
        </p:nvGrpSpPr>
        <p:grpSpPr>
          <a:xfrm>
            <a:off x="596953" y="4564300"/>
            <a:ext cx="11025186" cy="695030"/>
            <a:chOff x="584200" y="5268459"/>
            <a:chExt cx="11025186" cy="695030"/>
          </a:xfrm>
        </p:grpSpPr>
        <p:sp>
          <p:nvSpPr>
            <p:cNvPr id="103" name="Rounded Rectangle 102">
              <a:extLst>
                <a:ext uri="{FF2B5EF4-FFF2-40B4-BE49-F238E27FC236}">
                  <a16:creationId xmlns:a16="http://schemas.microsoft.com/office/drawing/2014/main" id="{0ECDA6A5-59C0-15BE-8FBE-08753BA1C8AC}"/>
                </a:ext>
              </a:extLst>
            </p:cNvPr>
            <p:cNvSpPr/>
            <p:nvPr/>
          </p:nvSpPr>
          <p:spPr bwMode="auto">
            <a:xfrm>
              <a:off x="3753952"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4" name="Rounded Rectangle 118">
              <a:extLst>
                <a:ext uri="{FF2B5EF4-FFF2-40B4-BE49-F238E27FC236}">
                  <a16:creationId xmlns:a16="http://schemas.microsoft.com/office/drawing/2014/main" id="{24ACC0D0-EC34-0D7B-AD62-11F92AED9035}"/>
                </a:ext>
              </a:extLst>
            </p:cNvPr>
            <p:cNvSpPr/>
            <p:nvPr/>
          </p:nvSpPr>
          <p:spPr bwMode="auto">
            <a:xfrm>
              <a:off x="58420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5" name="Rounded Rectangle 129">
              <a:extLst>
                <a:ext uri="{FF2B5EF4-FFF2-40B4-BE49-F238E27FC236}">
                  <a16:creationId xmlns:a16="http://schemas.microsoft.com/office/drawing/2014/main" id="{6F47A690-9209-C1AB-0DFF-A21479F95457}"/>
                </a:ext>
              </a:extLst>
            </p:cNvPr>
            <p:cNvSpPr/>
            <p:nvPr/>
          </p:nvSpPr>
          <p:spPr bwMode="auto">
            <a:xfrm>
              <a:off x="2169076"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6" name="Rounded Rectangle 130">
              <a:extLst>
                <a:ext uri="{FF2B5EF4-FFF2-40B4-BE49-F238E27FC236}">
                  <a16:creationId xmlns:a16="http://schemas.microsoft.com/office/drawing/2014/main" id="{9389AD3E-C4AD-D259-B33A-5FA13B3FD869}"/>
                </a:ext>
              </a:extLst>
            </p:cNvPr>
            <p:cNvSpPr/>
            <p:nvPr/>
          </p:nvSpPr>
          <p:spPr bwMode="auto">
            <a:xfrm>
              <a:off x="5338828"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7" name="Rounded Rectangle 135">
              <a:extLst>
                <a:ext uri="{FF2B5EF4-FFF2-40B4-BE49-F238E27FC236}">
                  <a16:creationId xmlns:a16="http://schemas.microsoft.com/office/drawing/2014/main" id="{2915D2FB-CEA3-7C23-84A4-543E7FBBDD16}"/>
                </a:ext>
              </a:extLst>
            </p:cNvPr>
            <p:cNvSpPr/>
            <p:nvPr/>
          </p:nvSpPr>
          <p:spPr bwMode="auto">
            <a:xfrm>
              <a:off x="6923704"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8" name="Rounded Rectangle 136">
              <a:extLst>
                <a:ext uri="{FF2B5EF4-FFF2-40B4-BE49-F238E27FC236}">
                  <a16:creationId xmlns:a16="http://schemas.microsoft.com/office/drawing/2014/main" id="{D6EEBF2D-475B-F6C2-28CF-14E13E0DA97C}"/>
                </a:ext>
              </a:extLst>
            </p:cNvPr>
            <p:cNvSpPr/>
            <p:nvPr/>
          </p:nvSpPr>
          <p:spPr bwMode="auto">
            <a:xfrm>
              <a:off x="10093455"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9" name="Rounded Rectangle 135">
              <a:extLst>
                <a:ext uri="{FF2B5EF4-FFF2-40B4-BE49-F238E27FC236}">
                  <a16:creationId xmlns:a16="http://schemas.microsoft.com/office/drawing/2014/main" id="{17E16144-8274-C64B-1467-FEBCE69E608F}"/>
                </a:ext>
              </a:extLst>
            </p:cNvPr>
            <p:cNvSpPr/>
            <p:nvPr/>
          </p:nvSpPr>
          <p:spPr bwMode="auto">
            <a:xfrm>
              <a:off x="850858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69" name="Graphic 23">
              <a:extLst>
                <a:ext uri="{FF2B5EF4-FFF2-40B4-BE49-F238E27FC236}">
                  <a16:creationId xmlns:a16="http://schemas.microsoft.com/office/drawing/2014/main" id="{7B27CDB0-C032-0F1B-52ED-CC7738045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8041" y="5422595"/>
              <a:ext cx="386759" cy="386759"/>
            </a:xfrm>
            <a:prstGeom prst="rect">
              <a:avLst/>
            </a:prstGeom>
          </p:spPr>
        </p:pic>
        <p:pic>
          <p:nvPicPr>
            <p:cNvPr id="87" name="Graphic 86">
              <a:extLst>
                <a:ext uri="{FF2B5EF4-FFF2-40B4-BE49-F238E27FC236}">
                  <a16:creationId xmlns:a16="http://schemas.microsoft.com/office/drawing/2014/main" id="{1036AADE-9019-BDE7-3A22-49FAB4862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118" y="5490978"/>
              <a:ext cx="1016095" cy="249992"/>
            </a:xfrm>
            <a:prstGeom prst="rect">
              <a:avLst/>
            </a:prstGeom>
          </p:spPr>
        </p:pic>
        <p:pic>
          <p:nvPicPr>
            <p:cNvPr id="44" name="Picture 43" descr="Text&#10;&#10;Description automatically generated">
              <a:extLst>
                <a:ext uri="{FF2B5EF4-FFF2-40B4-BE49-F238E27FC236}">
                  <a16:creationId xmlns:a16="http://schemas.microsoft.com/office/drawing/2014/main" id="{8B129440-1F52-060A-5F56-30ADB25C3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4884" y="5471575"/>
              <a:ext cx="1203323" cy="288798"/>
            </a:xfrm>
            <a:prstGeom prst="rect">
              <a:avLst/>
            </a:prstGeom>
          </p:spPr>
        </p:pic>
        <p:pic>
          <p:nvPicPr>
            <p:cNvPr id="40" name="Picture 2" descr="Logo&#10;&#10;Description automatically generated">
              <a:extLst>
                <a:ext uri="{FF2B5EF4-FFF2-40B4-BE49-F238E27FC236}">
                  <a16:creationId xmlns:a16="http://schemas.microsoft.com/office/drawing/2014/main" id="{BC386934-0661-2D6C-36F0-2430AB6FDA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655" y="5304795"/>
              <a:ext cx="744524" cy="622358"/>
            </a:xfrm>
            <a:prstGeom prst="rect">
              <a:avLst/>
            </a:prstGeom>
            <a:noFill/>
          </p:spPr>
        </p:pic>
        <p:pic>
          <p:nvPicPr>
            <p:cNvPr id="47" name="Picture 2">
              <a:extLst>
                <a:ext uri="{FF2B5EF4-FFF2-40B4-BE49-F238E27FC236}">
                  <a16:creationId xmlns:a16="http://schemas.microsoft.com/office/drawing/2014/main" id="{204E29F0-872D-5D7A-3827-85C9D0ED1B46}"/>
                </a:ext>
              </a:extLst>
            </p:cNvPr>
            <p:cNvPicPr>
              <a:picLocks noChangeAspect="1" noChangeArrowheads="1"/>
            </p:cNvPicPr>
            <p:nvPr/>
          </p:nvPicPr>
          <p:blipFill>
            <a:blip r:embed="rId9"/>
            <a:srcRect/>
            <a:stretch/>
          </p:blipFill>
          <p:spPr bwMode="auto">
            <a:xfrm>
              <a:off x="7065660" y="5508144"/>
              <a:ext cx="1232019" cy="215661"/>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a:extLst>
                <a:ext uri="{FF2B5EF4-FFF2-40B4-BE49-F238E27FC236}">
                  <a16:creationId xmlns:a16="http://schemas.microsoft.com/office/drawing/2014/main" id="{919C77FB-6AB4-230D-6846-3FEBD8F3A1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0982" y="5505332"/>
              <a:ext cx="1211623" cy="221285"/>
            </a:xfrm>
            <a:prstGeom prst="rect">
              <a:avLst/>
            </a:prstGeom>
          </p:spPr>
        </p:pic>
        <p:pic>
          <p:nvPicPr>
            <p:cNvPr id="171" name="Picture 170">
              <a:extLst>
                <a:ext uri="{FF2B5EF4-FFF2-40B4-BE49-F238E27FC236}">
                  <a16:creationId xmlns:a16="http://schemas.microsoft.com/office/drawing/2014/main" id="{B14E81D4-8ECE-DD2B-9C26-2DE8C4BD32FF}"/>
                </a:ext>
              </a:extLst>
            </p:cNvPr>
            <p:cNvPicPr>
              <a:picLocks noChangeAspect="1"/>
            </p:cNvPicPr>
            <p:nvPr/>
          </p:nvPicPr>
          <p:blipFill>
            <a:blip r:embed="rId12"/>
            <a:stretch>
              <a:fillRect/>
            </a:stretch>
          </p:blipFill>
          <p:spPr>
            <a:xfrm>
              <a:off x="2301853" y="5438950"/>
              <a:ext cx="1250377" cy="354049"/>
            </a:xfrm>
            <a:prstGeom prst="rect">
              <a:avLst/>
            </a:prstGeom>
          </p:spPr>
        </p:pic>
      </p:grpSp>
      <p:grpSp>
        <p:nvGrpSpPr>
          <p:cNvPr id="218" name="Group 217">
            <a:extLst>
              <a:ext uri="{FF2B5EF4-FFF2-40B4-BE49-F238E27FC236}">
                <a16:creationId xmlns:a16="http://schemas.microsoft.com/office/drawing/2014/main" id="{1BFC50A1-26D5-BA48-8007-5D6766257BFA}"/>
              </a:ext>
              <a:ext uri="{C183D7F6-B498-43B3-948B-1728B52AA6E4}">
                <adec:decorative xmlns:adec="http://schemas.microsoft.com/office/drawing/2017/decorative" val="1"/>
              </a:ext>
            </a:extLst>
          </p:cNvPr>
          <p:cNvGrpSpPr/>
          <p:nvPr/>
        </p:nvGrpSpPr>
        <p:grpSpPr>
          <a:xfrm>
            <a:off x="596953" y="760473"/>
            <a:ext cx="11025186" cy="696860"/>
            <a:chOff x="584200" y="1436688"/>
            <a:chExt cx="11025186" cy="696860"/>
          </a:xfrm>
        </p:grpSpPr>
        <p:sp>
          <p:nvSpPr>
            <p:cNvPr id="143" name="Rounded Rectangle 142">
              <a:extLst>
                <a:ext uri="{FF2B5EF4-FFF2-40B4-BE49-F238E27FC236}">
                  <a16:creationId xmlns:a16="http://schemas.microsoft.com/office/drawing/2014/main" id="{684FDE81-07B3-53F5-809A-AA3C01B6F44E}"/>
                </a:ext>
              </a:extLst>
            </p:cNvPr>
            <p:cNvSpPr/>
            <p:nvPr/>
          </p:nvSpPr>
          <p:spPr bwMode="auto">
            <a:xfrm>
              <a:off x="3753952"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Rounded Rectangle 118">
              <a:extLst>
                <a:ext uri="{FF2B5EF4-FFF2-40B4-BE49-F238E27FC236}">
                  <a16:creationId xmlns:a16="http://schemas.microsoft.com/office/drawing/2014/main" id="{FC4CFA15-7868-06D2-1FFE-685C06A2F511}"/>
                </a:ext>
              </a:extLst>
            </p:cNvPr>
            <p:cNvSpPr/>
            <p:nvPr/>
          </p:nvSpPr>
          <p:spPr bwMode="auto">
            <a:xfrm>
              <a:off x="584200"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4" name="Rounded Rectangle 129">
              <a:extLst>
                <a:ext uri="{FF2B5EF4-FFF2-40B4-BE49-F238E27FC236}">
                  <a16:creationId xmlns:a16="http://schemas.microsoft.com/office/drawing/2014/main" id="{9DB68A29-3946-ED3C-4595-3AB875FFD631}"/>
                </a:ext>
              </a:extLst>
            </p:cNvPr>
            <p:cNvSpPr/>
            <p:nvPr/>
          </p:nvSpPr>
          <p:spPr bwMode="auto">
            <a:xfrm>
              <a:off x="2169076"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7" name="Rounded Rectangle 130">
              <a:extLst>
                <a:ext uri="{FF2B5EF4-FFF2-40B4-BE49-F238E27FC236}">
                  <a16:creationId xmlns:a16="http://schemas.microsoft.com/office/drawing/2014/main" id="{051BBC57-B3DF-074A-6835-628647C3AD78}"/>
                </a:ext>
              </a:extLst>
            </p:cNvPr>
            <p:cNvSpPr/>
            <p:nvPr/>
          </p:nvSpPr>
          <p:spPr bwMode="auto">
            <a:xfrm>
              <a:off x="5338828"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1" name="Rounded Rectangle 135">
              <a:extLst>
                <a:ext uri="{FF2B5EF4-FFF2-40B4-BE49-F238E27FC236}">
                  <a16:creationId xmlns:a16="http://schemas.microsoft.com/office/drawing/2014/main" id="{953F61A4-9863-F176-61A1-F557EC7CFA16}"/>
                </a:ext>
              </a:extLst>
            </p:cNvPr>
            <p:cNvSpPr/>
            <p:nvPr/>
          </p:nvSpPr>
          <p:spPr bwMode="auto">
            <a:xfrm>
              <a:off x="6923704"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3" name="Rounded Rectangle 136">
              <a:extLst>
                <a:ext uri="{FF2B5EF4-FFF2-40B4-BE49-F238E27FC236}">
                  <a16:creationId xmlns:a16="http://schemas.microsoft.com/office/drawing/2014/main" id="{9F30264F-809B-F38A-F6B3-7535E262875E}"/>
                </a:ext>
              </a:extLst>
            </p:cNvPr>
            <p:cNvSpPr/>
            <p:nvPr/>
          </p:nvSpPr>
          <p:spPr bwMode="auto">
            <a:xfrm>
              <a:off x="10093455"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Rounded Rectangle 135">
              <a:extLst>
                <a:ext uri="{FF2B5EF4-FFF2-40B4-BE49-F238E27FC236}">
                  <a16:creationId xmlns:a16="http://schemas.microsoft.com/office/drawing/2014/main" id="{98BCEAA6-C39C-1026-B07F-DD0C0014A27F}"/>
                </a:ext>
              </a:extLst>
            </p:cNvPr>
            <p:cNvSpPr/>
            <p:nvPr/>
          </p:nvSpPr>
          <p:spPr bwMode="auto">
            <a:xfrm>
              <a:off x="8508580"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4" name="Picture 2" descr="See the source image">
              <a:extLst>
                <a:ext uri="{FF2B5EF4-FFF2-40B4-BE49-F238E27FC236}">
                  <a16:creationId xmlns:a16="http://schemas.microsoft.com/office/drawing/2014/main" id="{445796B7-EB18-0888-FC03-B6670480AC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0721" y="1473504"/>
              <a:ext cx="621398" cy="6213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See the source image">
              <a:extLst>
                <a:ext uri="{FF2B5EF4-FFF2-40B4-BE49-F238E27FC236}">
                  <a16:creationId xmlns:a16="http://schemas.microsoft.com/office/drawing/2014/main" id="{B516BF7E-B501-8D3B-3E1A-2BA7DCD76B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5768" y="1438517"/>
              <a:ext cx="1042547" cy="69503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75468BEA-F789-DD5A-8EC0-B0D5D00719B6}"/>
                </a:ext>
              </a:extLst>
            </p:cNvPr>
            <p:cNvPicPr>
              <a:picLocks noChangeAspect="1"/>
            </p:cNvPicPr>
            <p:nvPr/>
          </p:nvPicPr>
          <p:blipFill>
            <a:blip r:embed="rId15"/>
            <a:stretch>
              <a:fillRect/>
            </a:stretch>
          </p:blipFill>
          <p:spPr>
            <a:xfrm>
              <a:off x="8736193" y="1724539"/>
              <a:ext cx="1060704" cy="119329"/>
            </a:xfrm>
            <a:prstGeom prst="rect">
              <a:avLst/>
            </a:prstGeom>
          </p:spPr>
        </p:pic>
        <p:grpSp>
          <p:nvGrpSpPr>
            <p:cNvPr id="168" name="Group 167">
              <a:extLst>
                <a:ext uri="{FF2B5EF4-FFF2-40B4-BE49-F238E27FC236}">
                  <a16:creationId xmlns:a16="http://schemas.microsoft.com/office/drawing/2014/main" id="{5FEFFE83-8382-5F9F-4808-DED38D2BDB1C}"/>
                </a:ext>
              </a:extLst>
            </p:cNvPr>
            <p:cNvGrpSpPr>
              <a:grpSpLocks noChangeAspect="1"/>
            </p:cNvGrpSpPr>
            <p:nvPr/>
          </p:nvGrpSpPr>
          <p:grpSpPr>
            <a:xfrm>
              <a:off x="3932797" y="1651040"/>
              <a:ext cx="1158240" cy="266327"/>
              <a:chOff x="7562049" y="4348638"/>
              <a:chExt cx="2600236" cy="597901"/>
            </a:xfrm>
            <a:solidFill>
              <a:srgbClr val="CD0066"/>
            </a:solidFill>
          </p:grpSpPr>
          <p:sp>
            <p:nvSpPr>
              <p:cNvPr id="124" name="Freeform 123">
                <a:extLst>
                  <a:ext uri="{FF2B5EF4-FFF2-40B4-BE49-F238E27FC236}">
                    <a16:creationId xmlns:a16="http://schemas.microsoft.com/office/drawing/2014/main" id="{1967F57E-C606-89FB-E56F-A71466FF052D}"/>
                  </a:ext>
                </a:extLst>
              </p:cNvPr>
              <p:cNvSpPr/>
              <p:nvPr/>
            </p:nvSpPr>
            <p:spPr>
              <a:xfrm>
                <a:off x="9295012" y="4759228"/>
                <a:ext cx="95068" cy="148322"/>
              </a:xfrm>
              <a:custGeom>
                <a:avLst/>
                <a:gdLst>
                  <a:gd name="connsiteX0" fmla="*/ 19589 w 95068"/>
                  <a:gd name="connsiteY0" fmla="*/ 128819 h 148322"/>
                  <a:gd name="connsiteX1" fmla="*/ 36770 w 95068"/>
                  <a:gd name="connsiteY1" fmla="*/ 133178 h 148322"/>
                  <a:gd name="connsiteX2" fmla="*/ 74306 w 95068"/>
                  <a:gd name="connsiteY2" fmla="*/ 95235 h 148322"/>
                  <a:gd name="connsiteX3" fmla="*/ 44328 w 95068"/>
                  <a:gd name="connsiteY3" fmla="*/ 59982 h 148322"/>
                  <a:gd name="connsiteX4" fmla="*/ 25863 w 95068"/>
                  <a:gd name="connsiteY4" fmla="*/ 64119 h 148322"/>
                  <a:gd name="connsiteX5" fmla="*/ 36568 w 95068"/>
                  <a:gd name="connsiteY5" fmla="*/ 45238 h 148322"/>
                  <a:gd name="connsiteX6" fmla="*/ 47880 w 95068"/>
                  <a:gd name="connsiteY6" fmla="*/ 44215 h 148322"/>
                  <a:gd name="connsiteX7" fmla="*/ 95068 w 95068"/>
                  <a:gd name="connsiteY7" fmla="*/ 93367 h 148322"/>
                  <a:gd name="connsiteX8" fmla="*/ 33218 w 95068"/>
                  <a:gd name="connsiteY8" fmla="*/ 148323 h 148322"/>
                  <a:gd name="connsiteX9" fmla="*/ 0 w 95068"/>
                  <a:gd name="connsiteY9" fmla="*/ 144675 h 148322"/>
                  <a:gd name="connsiteX10" fmla="*/ 0 w 95068"/>
                  <a:gd name="connsiteY10" fmla="*/ 0 h 148322"/>
                  <a:gd name="connsiteX11" fmla="*/ 19589 w 95068"/>
                  <a:gd name="connsiteY11" fmla="*/ 0 h 148322"/>
                  <a:gd name="connsiteX12" fmla="*/ 19589 w 95068"/>
                  <a:gd name="connsiteY12" fmla="*/ 128819 h 1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68" h="148322">
                    <a:moveTo>
                      <a:pt x="19589" y="128819"/>
                    </a:moveTo>
                    <a:cubicBezTo>
                      <a:pt x="24829" y="131731"/>
                      <a:pt x="30271" y="133178"/>
                      <a:pt x="36770" y="133178"/>
                    </a:cubicBezTo>
                    <a:cubicBezTo>
                      <a:pt x="59846" y="133178"/>
                      <a:pt x="74306" y="118454"/>
                      <a:pt x="74306" y="95235"/>
                    </a:cubicBezTo>
                    <a:cubicBezTo>
                      <a:pt x="74306" y="74083"/>
                      <a:pt x="61936" y="59982"/>
                      <a:pt x="44328" y="59982"/>
                    </a:cubicBezTo>
                    <a:cubicBezTo>
                      <a:pt x="39087" y="59982"/>
                      <a:pt x="32993" y="61429"/>
                      <a:pt x="25863" y="64119"/>
                    </a:cubicBezTo>
                    <a:lnTo>
                      <a:pt x="36568" y="45238"/>
                    </a:lnTo>
                    <a:cubicBezTo>
                      <a:pt x="40550" y="44636"/>
                      <a:pt x="44328" y="44215"/>
                      <a:pt x="47880" y="44215"/>
                    </a:cubicBezTo>
                    <a:cubicBezTo>
                      <a:pt x="76429" y="44215"/>
                      <a:pt x="95068" y="63698"/>
                      <a:pt x="95068" y="93367"/>
                    </a:cubicBezTo>
                    <a:cubicBezTo>
                      <a:pt x="95068" y="126328"/>
                      <a:pt x="71787" y="148323"/>
                      <a:pt x="33218" y="148323"/>
                    </a:cubicBezTo>
                    <a:cubicBezTo>
                      <a:pt x="24604" y="148323"/>
                      <a:pt x="13517" y="147100"/>
                      <a:pt x="0" y="144675"/>
                    </a:cubicBezTo>
                    <a:lnTo>
                      <a:pt x="0" y="0"/>
                    </a:lnTo>
                    <a:lnTo>
                      <a:pt x="19589" y="0"/>
                    </a:lnTo>
                    <a:lnTo>
                      <a:pt x="19589" y="12881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2" name="Freeform 131">
                <a:extLst>
                  <a:ext uri="{FF2B5EF4-FFF2-40B4-BE49-F238E27FC236}">
                    <a16:creationId xmlns:a16="http://schemas.microsoft.com/office/drawing/2014/main" id="{4F51952F-5D99-B0E7-DBC3-B29EF6975BA4}"/>
                  </a:ext>
                </a:extLst>
              </p:cNvPr>
              <p:cNvSpPr/>
              <p:nvPr/>
            </p:nvSpPr>
            <p:spPr>
              <a:xfrm>
                <a:off x="9403700" y="4801774"/>
                <a:ext cx="91883" cy="105554"/>
              </a:xfrm>
              <a:custGeom>
                <a:avLst/>
                <a:gdLst>
                  <a:gd name="connsiteX0" fmla="*/ 83032 w 91883"/>
                  <a:gd name="connsiteY0" fmla="*/ 24266 h 105554"/>
                  <a:gd name="connsiteX1" fmla="*/ 83032 w 91883"/>
                  <a:gd name="connsiteY1" fmla="*/ 2491 h 105554"/>
                  <a:gd name="connsiteX2" fmla="*/ 57268 w 91883"/>
                  <a:gd name="connsiteY2" fmla="*/ 0 h 105554"/>
                  <a:gd name="connsiteX3" fmla="*/ 0 w 91883"/>
                  <a:gd name="connsiteY3" fmla="*/ 53912 h 105554"/>
                  <a:gd name="connsiteX4" fmla="*/ 59553 w 91883"/>
                  <a:gd name="connsiteY4" fmla="*/ 105555 h 105554"/>
                  <a:gd name="connsiteX5" fmla="*/ 85155 w 91883"/>
                  <a:gd name="connsiteY5" fmla="*/ 98505 h 105554"/>
                  <a:gd name="connsiteX6" fmla="*/ 91884 w 91883"/>
                  <a:gd name="connsiteY6" fmla="*/ 81825 h 105554"/>
                  <a:gd name="connsiteX7" fmla="*/ 63133 w 91883"/>
                  <a:gd name="connsiteY7" fmla="*/ 89164 h 105554"/>
                  <a:gd name="connsiteX8" fmla="*/ 23083 w 91883"/>
                  <a:gd name="connsiteY8" fmla="*/ 49775 h 105554"/>
                  <a:gd name="connsiteX9" fmla="*/ 56206 w 91883"/>
                  <a:gd name="connsiteY9" fmla="*/ 14924 h 105554"/>
                  <a:gd name="connsiteX10" fmla="*/ 83032 w 91883"/>
                  <a:gd name="connsiteY10" fmla="*/ 24266 h 1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83" h="105554">
                    <a:moveTo>
                      <a:pt x="83032" y="24266"/>
                    </a:moveTo>
                    <a:lnTo>
                      <a:pt x="83032" y="2491"/>
                    </a:lnTo>
                    <a:cubicBezTo>
                      <a:pt x="70887" y="824"/>
                      <a:pt x="62287" y="0"/>
                      <a:pt x="57268" y="0"/>
                    </a:cubicBezTo>
                    <a:cubicBezTo>
                      <a:pt x="24739" y="0"/>
                      <a:pt x="0" y="23643"/>
                      <a:pt x="0" y="53912"/>
                    </a:cubicBezTo>
                    <a:cubicBezTo>
                      <a:pt x="0" y="83358"/>
                      <a:pt x="24541" y="105555"/>
                      <a:pt x="59553" y="105555"/>
                    </a:cubicBezTo>
                    <a:cubicBezTo>
                      <a:pt x="69196" y="105555"/>
                      <a:pt x="77400" y="103286"/>
                      <a:pt x="85155" y="98505"/>
                    </a:cubicBezTo>
                    <a:lnTo>
                      <a:pt x="91884" y="81825"/>
                    </a:lnTo>
                    <a:cubicBezTo>
                      <a:pt x="81808" y="86451"/>
                      <a:pt x="72543" y="89164"/>
                      <a:pt x="63133" y="89164"/>
                    </a:cubicBezTo>
                    <a:cubicBezTo>
                      <a:pt x="40463" y="89164"/>
                      <a:pt x="23083" y="72795"/>
                      <a:pt x="23083" y="49775"/>
                    </a:cubicBezTo>
                    <a:cubicBezTo>
                      <a:pt x="23083" y="29025"/>
                      <a:pt x="36073" y="14924"/>
                      <a:pt x="56206" y="14924"/>
                    </a:cubicBezTo>
                    <a:cubicBezTo>
                      <a:pt x="63961" y="14924"/>
                      <a:pt x="72992" y="18038"/>
                      <a:pt x="83032" y="24266"/>
                    </a:cubicBez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0" name="Freeform 139">
                <a:extLst>
                  <a:ext uri="{FF2B5EF4-FFF2-40B4-BE49-F238E27FC236}">
                    <a16:creationId xmlns:a16="http://schemas.microsoft.com/office/drawing/2014/main" id="{851511A6-3858-2957-FD5F-F0DEC3935D2E}"/>
                  </a:ext>
                </a:extLst>
              </p:cNvPr>
              <p:cNvSpPr/>
              <p:nvPr/>
            </p:nvSpPr>
            <p:spPr>
              <a:xfrm>
                <a:off x="9516958" y="4802174"/>
                <a:ext cx="104765" cy="144365"/>
              </a:xfrm>
              <a:custGeom>
                <a:avLst/>
                <a:gdLst>
                  <a:gd name="connsiteX0" fmla="*/ 19629 w 104765"/>
                  <a:gd name="connsiteY0" fmla="*/ 144366 h 144365"/>
                  <a:gd name="connsiteX1" fmla="*/ 0 w 104765"/>
                  <a:gd name="connsiteY1" fmla="*/ 144366 h 144365"/>
                  <a:gd name="connsiteX2" fmla="*/ 0 w 104765"/>
                  <a:gd name="connsiteY2" fmla="*/ 2224 h 144365"/>
                  <a:gd name="connsiteX3" fmla="*/ 19161 w 104765"/>
                  <a:gd name="connsiteY3" fmla="*/ 2224 h 144365"/>
                  <a:gd name="connsiteX4" fmla="*/ 19215 w 104765"/>
                  <a:gd name="connsiteY4" fmla="*/ 16592 h 144365"/>
                  <a:gd name="connsiteX5" fmla="*/ 55684 w 104765"/>
                  <a:gd name="connsiteY5" fmla="*/ 0 h 144365"/>
                  <a:gd name="connsiteX6" fmla="*/ 104766 w 104765"/>
                  <a:gd name="connsiteY6" fmla="*/ 49997 h 144365"/>
                  <a:gd name="connsiteX7" fmla="*/ 83572 w 104765"/>
                  <a:gd name="connsiteY7" fmla="*/ 94368 h 144365"/>
                  <a:gd name="connsiteX8" fmla="*/ 52968 w 104765"/>
                  <a:gd name="connsiteY8" fmla="*/ 104332 h 144365"/>
                  <a:gd name="connsiteX9" fmla="*/ 37243 w 104765"/>
                  <a:gd name="connsiteY9" fmla="*/ 102464 h 144365"/>
                  <a:gd name="connsiteX10" fmla="*/ 24883 w 104765"/>
                  <a:gd name="connsiteY10" fmla="*/ 84627 h 144365"/>
                  <a:gd name="connsiteX11" fmla="*/ 46886 w 104765"/>
                  <a:gd name="connsiteY11" fmla="*/ 90232 h 144365"/>
                  <a:gd name="connsiteX12" fmla="*/ 82744 w 104765"/>
                  <a:gd name="connsiteY12" fmla="*/ 53312 h 144365"/>
                  <a:gd name="connsiteX13" fmla="*/ 49387 w 104765"/>
                  <a:gd name="connsiteY13" fmla="*/ 15147 h 144365"/>
                  <a:gd name="connsiteX14" fmla="*/ 27797 w 104765"/>
                  <a:gd name="connsiteY14" fmla="*/ 23442 h 144365"/>
                  <a:gd name="connsiteX15" fmla="*/ 19611 w 104765"/>
                  <a:gd name="connsiteY15" fmla="*/ 54356 h 144365"/>
                  <a:gd name="connsiteX16" fmla="*/ 19611 w 104765"/>
                  <a:gd name="connsiteY16" fmla="*/ 60562 h 144365"/>
                  <a:gd name="connsiteX17" fmla="*/ 19629 w 104765"/>
                  <a:gd name="connsiteY17" fmla="*/ 144366 h 1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65" h="144365">
                    <a:moveTo>
                      <a:pt x="19629" y="144366"/>
                    </a:moveTo>
                    <a:lnTo>
                      <a:pt x="0" y="144366"/>
                    </a:lnTo>
                    <a:lnTo>
                      <a:pt x="0" y="2224"/>
                    </a:lnTo>
                    <a:lnTo>
                      <a:pt x="19161" y="2224"/>
                    </a:lnTo>
                    <a:lnTo>
                      <a:pt x="19215" y="16592"/>
                    </a:lnTo>
                    <a:cubicBezTo>
                      <a:pt x="29470" y="5605"/>
                      <a:pt x="41633" y="0"/>
                      <a:pt x="55684" y="0"/>
                    </a:cubicBezTo>
                    <a:cubicBezTo>
                      <a:pt x="83176" y="0"/>
                      <a:pt x="104766" y="21574"/>
                      <a:pt x="104766" y="49997"/>
                    </a:cubicBezTo>
                    <a:cubicBezTo>
                      <a:pt x="104766" y="68658"/>
                      <a:pt x="97011" y="84426"/>
                      <a:pt x="83572" y="94368"/>
                    </a:cubicBezTo>
                    <a:cubicBezTo>
                      <a:pt x="74360" y="101219"/>
                      <a:pt x="64303" y="104332"/>
                      <a:pt x="52968" y="104332"/>
                    </a:cubicBezTo>
                    <a:cubicBezTo>
                      <a:pt x="47930" y="104332"/>
                      <a:pt x="42694" y="103710"/>
                      <a:pt x="37243" y="102464"/>
                    </a:cubicBezTo>
                    <a:lnTo>
                      <a:pt x="24883" y="84627"/>
                    </a:lnTo>
                    <a:cubicBezTo>
                      <a:pt x="33249" y="88363"/>
                      <a:pt x="40391" y="90232"/>
                      <a:pt x="46886" y="90232"/>
                    </a:cubicBezTo>
                    <a:cubicBezTo>
                      <a:pt x="69106" y="90232"/>
                      <a:pt x="82744" y="76754"/>
                      <a:pt x="82744" y="53312"/>
                    </a:cubicBezTo>
                    <a:cubicBezTo>
                      <a:pt x="82744" y="30493"/>
                      <a:pt x="68279" y="15147"/>
                      <a:pt x="49387" y="15147"/>
                    </a:cubicBezTo>
                    <a:cubicBezTo>
                      <a:pt x="41237" y="15147"/>
                      <a:pt x="33681" y="18059"/>
                      <a:pt x="27797" y="23442"/>
                    </a:cubicBezTo>
                    <a:cubicBezTo>
                      <a:pt x="20043" y="30493"/>
                      <a:pt x="19611" y="40457"/>
                      <a:pt x="19611" y="54356"/>
                    </a:cubicBezTo>
                    <a:lnTo>
                      <a:pt x="19611" y="60562"/>
                    </a:lnTo>
                    <a:lnTo>
                      <a:pt x="19629" y="144366"/>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8" name="Freeform 147">
                <a:extLst>
                  <a:ext uri="{FF2B5EF4-FFF2-40B4-BE49-F238E27FC236}">
                    <a16:creationId xmlns:a16="http://schemas.microsoft.com/office/drawing/2014/main" id="{3865E1AB-DAFB-6021-F586-C57FB791D3D1}"/>
                  </a:ext>
                </a:extLst>
              </p:cNvPr>
              <p:cNvSpPr/>
              <p:nvPr/>
            </p:nvSpPr>
            <p:spPr>
              <a:xfrm>
                <a:off x="8242900" y="4424659"/>
                <a:ext cx="52985" cy="54311"/>
              </a:xfrm>
              <a:custGeom>
                <a:avLst/>
                <a:gdLst>
                  <a:gd name="connsiteX0" fmla="*/ 52986 w 52985"/>
                  <a:gd name="connsiteY0" fmla="*/ 26934 h 54311"/>
                  <a:gd name="connsiteX1" fmla="*/ 27551 w 52985"/>
                  <a:gd name="connsiteY1" fmla="*/ 0 h 54311"/>
                  <a:gd name="connsiteX2" fmla="*/ 0 w 52985"/>
                  <a:gd name="connsiteY2" fmla="*/ 25644 h 54311"/>
                  <a:gd name="connsiteX3" fmla="*/ 27551 w 52985"/>
                  <a:gd name="connsiteY3" fmla="*/ 54312 h 54311"/>
                  <a:gd name="connsiteX4" fmla="*/ 52986 w 52985"/>
                  <a:gd name="connsiteY4" fmla="*/ 26934 h 5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311">
                    <a:moveTo>
                      <a:pt x="52986" y="26934"/>
                    </a:moveTo>
                    <a:cubicBezTo>
                      <a:pt x="52986" y="12611"/>
                      <a:pt x="41966" y="0"/>
                      <a:pt x="27551" y="0"/>
                    </a:cubicBezTo>
                    <a:cubicBezTo>
                      <a:pt x="13562" y="0"/>
                      <a:pt x="0" y="10431"/>
                      <a:pt x="0" y="25644"/>
                    </a:cubicBezTo>
                    <a:cubicBezTo>
                      <a:pt x="0" y="41701"/>
                      <a:pt x="11875" y="54312"/>
                      <a:pt x="27551" y="54312"/>
                    </a:cubicBezTo>
                    <a:cubicBezTo>
                      <a:pt x="41966" y="54312"/>
                      <a:pt x="52986" y="41279"/>
                      <a:pt x="52986" y="26934"/>
                    </a:cubicBez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6" name="Freeform 155">
                <a:extLst>
                  <a:ext uri="{FF2B5EF4-FFF2-40B4-BE49-F238E27FC236}">
                    <a16:creationId xmlns:a16="http://schemas.microsoft.com/office/drawing/2014/main" id="{4B4233D6-DAB3-2E89-382C-08A5EE497689}"/>
                  </a:ext>
                </a:extLst>
              </p:cNvPr>
              <p:cNvSpPr/>
              <p:nvPr/>
            </p:nvSpPr>
            <p:spPr>
              <a:xfrm>
                <a:off x="8252346" y="4505015"/>
                <a:ext cx="38862" cy="199811"/>
              </a:xfrm>
              <a:custGeom>
                <a:avLst/>
                <a:gdLst>
                  <a:gd name="connsiteX0" fmla="*/ 135 w 38862"/>
                  <a:gd name="connsiteY0" fmla="*/ 0 h 199811"/>
                  <a:gd name="connsiteX1" fmla="*/ 293 w 38862"/>
                  <a:gd name="connsiteY1" fmla="*/ 47795 h 199811"/>
                  <a:gd name="connsiteX2" fmla="*/ 293 w 38862"/>
                  <a:gd name="connsiteY2" fmla="*/ 151594 h 199811"/>
                  <a:gd name="connsiteX3" fmla="*/ 0 w 38862"/>
                  <a:gd name="connsiteY3" fmla="*/ 199812 h 199811"/>
                  <a:gd name="connsiteX4" fmla="*/ 38817 w 38862"/>
                  <a:gd name="connsiteY4" fmla="*/ 199812 h 199811"/>
                  <a:gd name="connsiteX5" fmla="*/ 38862 w 38862"/>
                  <a:gd name="connsiteY5" fmla="*/ 151594 h 199811"/>
                  <a:gd name="connsiteX6" fmla="*/ 38862 w 38862"/>
                  <a:gd name="connsiteY6" fmla="*/ 22 h 199811"/>
                  <a:gd name="connsiteX7" fmla="*/ 10054 w 38862"/>
                  <a:gd name="connsiteY7" fmla="*/ 0 h 199811"/>
                  <a:gd name="connsiteX8" fmla="*/ 135 w 38862"/>
                  <a:gd name="connsiteY8" fmla="*/ 0 h 19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811">
                    <a:moveTo>
                      <a:pt x="135" y="0"/>
                    </a:moveTo>
                    <a:cubicBezTo>
                      <a:pt x="135" y="0"/>
                      <a:pt x="293" y="27802"/>
                      <a:pt x="293" y="47795"/>
                    </a:cubicBezTo>
                    <a:lnTo>
                      <a:pt x="293" y="151594"/>
                    </a:lnTo>
                    <a:cubicBezTo>
                      <a:pt x="293" y="171587"/>
                      <a:pt x="0" y="199812"/>
                      <a:pt x="0" y="199812"/>
                    </a:cubicBezTo>
                    <a:lnTo>
                      <a:pt x="38817" y="199812"/>
                    </a:lnTo>
                    <a:cubicBezTo>
                      <a:pt x="38817" y="199812"/>
                      <a:pt x="38862" y="171587"/>
                      <a:pt x="38862" y="151594"/>
                    </a:cubicBezTo>
                    <a:lnTo>
                      <a:pt x="38862" y="22"/>
                    </a:lnTo>
                    <a:cubicBezTo>
                      <a:pt x="38862" y="22"/>
                      <a:pt x="19791" y="0"/>
                      <a:pt x="10054" y="0"/>
                    </a:cubicBezTo>
                    <a:lnTo>
                      <a:pt x="135" y="0"/>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7" name="Freeform 156">
                <a:extLst>
                  <a:ext uri="{FF2B5EF4-FFF2-40B4-BE49-F238E27FC236}">
                    <a16:creationId xmlns:a16="http://schemas.microsoft.com/office/drawing/2014/main" id="{F2C225C4-F9F1-4492-F179-DB4CDF8ADBA1}"/>
                  </a:ext>
                </a:extLst>
              </p:cNvPr>
              <p:cNvSpPr/>
              <p:nvPr/>
            </p:nvSpPr>
            <p:spPr>
              <a:xfrm>
                <a:off x="8353640" y="4418721"/>
                <a:ext cx="40841" cy="286194"/>
              </a:xfrm>
              <a:custGeom>
                <a:avLst/>
                <a:gdLst>
                  <a:gd name="connsiteX0" fmla="*/ 0 w 40841"/>
                  <a:gd name="connsiteY0" fmla="*/ 89 h 286194"/>
                  <a:gd name="connsiteX1" fmla="*/ 270 w 40841"/>
                  <a:gd name="connsiteY1" fmla="*/ 48351 h 286194"/>
                  <a:gd name="connsiteX2" fmla="*/ 270 w 40841"/>
                  <a:gd name="connsiteY2" fmla="*/ 237932 h 286194"/>
                  <a:gd name="connsiteX3" fmla="*/ 381 w 40841"/>
                  <a:gd name="connsiteY3" fmla="*/ 286195 h 286194"/>
                  <a:gd name="connsiteX4" fmla="*/ 40841 w 40841"/>
                  <a:gd name="connsiteY4" fmla="*/ 286195 h 286194"/>
                  <a:gd name="connsiteX5" fmla="*/ 40280 w 40841"/>
                  <a:gd name="connsiteY5" fmla="*/ 237932 h 286194"/>
                  <a:gd name="connsiteX6" fmla="*/ 40280 w 40841"/>
                  <a:gd name="connsiteY6" fmla="*/ 0 h 286194"/>
                  <a:gd name="connsiteX7" fmla="*/ 10818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70" y="28357"/>
                      <a:pt x="270" y="48351"/>
                    </a:cubicBezTo>
                    <a:lnTo>
                      <a:pt x="270" y="237932"/>
                    </a:lnTo>
                    <a:cubicBezTo>
                      <a:pt x="270" y="257926"/>
                      <a:pt x="381" y="286195"/>
                      <a:pt x="381" y="286195"/>
                    </a:cubicBezTo>
                    <a:lnTo>
                      <a:pt x="40841" y="286195"/>
                    </a:lnTo>
                    <a:cubicBezTo>
                      <a:pt x="40841" y="286195"/>
                      <a:pt x="40280" y="257926"/>
                      <a:pt x="40280" y="237932"/>
                    </a:cubicBezTo>
                    <a:lnTo>
                      <a:pt x="40280" y="0"/>
                    </a:lnTo>
                    <a:cubicBezTo>
                      <a:pt x="40280" y="0"/>
                      <a:pt x="20939" y="89"/>
                      <a:pt x="10818" y="89"/>
                    </a:cubicBezTo>
                    <a:lnTo>
                      <a:pt x="0" y="8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8" name="Freeform 157">
                <a:extLst>
                  <a:ext uri="{FF2B5EF4-FFF2-40B4-BE49-F238E27FC236}">
                    <a16:creationId xmlns:a16="http://schemas.microsoft.com/office/drawing/2014/main" id="{3EA0C79F-764B-7268-4513-DB08E61E93F5}"/>
                  </a:ext>
                </a:extLst>
              </p:cNvPr>
              <p:cNvSpPr/>
              <p:nvPr/>
            </p:nvSpPr>
            <p:spPr>
              <a:xfrm>
                <a:off x="8453404" y="4418321"/>
                <a:ext cx="40841" cy="286194"/>
              </a:xfrm>
              <a:custGeom>
                <a:avLst/>
                <a:gdLst>
                  <a:gd name="connsiteX0" fmla="*/ 0 w 40841"/>
                  <a:gd name="connsiteY0" fmla="*/ 89 h 286194"/>
                  <a:gd name="connsiteX1" fmla="*/ 293 w 40841"/>
                  <a:gd name="connsiteY1" fmla="*/ 48351 h 286194"/>
                  <a:gd name="connsiteX2" fmla="*/ 293 w 40841"/>
                  <a:gd name="connsiteY2" fmla="*/ 237932 h 286194"/>
                  <a:gd name="connsiteX3" fmla="*/ 383 w 40841"/>
                  <a:gd name="connsiteY3" fmla="*/ 286195 h 286194"/>
                  <a:gd name="connsiteX4" fmla="*/ 40841 w 40841"/>
                  <a:gd name="connsiteY4" fmla="*/ 286195 h 286194"/>
                  <a:gd name="connsiteX5" fmla="*/ 40302 w 40841"/>
                  <a:gd name="connsiteY5" fmla="*/ 237932 h 286194"/>
                  <a:gd name="connsiteX6" fmla="*/ 40302 w 40841"/>
                  <a:gd name="connsiteY6" fmla="*/ 0 h 286194"/>
                  <a:gd name="connsiteX7" fmla="*/ 10840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93" y="28357"/>
                      <a:pt x="293" y="48351"/>
                    </a:cubicBezTo>
                    <a:lnTo>
                      <a:pt x="293" y="237932"/>
                    </a:lnTo>
                    <a:cubicBezTo>
                      <a:pt x="293" y="257926"/>
                      <a:pt x="383" y="286195"/>
                      <a:pt x="383" y="286195"/>
                    </a:cubicBezTo>
                    <a:lnTo>
                      <a:pt x="40841" y="286195"/>
                    </a:lnTo>
                    <a:cubicBezTo>
                      <a:pt x="40841" y="286195"/>
                      <a:pt x="40302" y="257926"/>
                      <a:pt x="40302" y="237932"/>
                    </a:cubicBezTo>
                    <a:lnTo>
                      <a:pt x="40302" y="0"/>
                    </a:lnTo>
                    <a:cubicBezTo>
                      <a:pt x="40302" y="0"/>
                      <a:pt x="20939" y="89"/>
                      <a:pt x="10840" y="89"/>
                    </a:cubicBezTo>
                    <a:lnTo>
                      <a:pt x="0" y="8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9" name="Freeform 158">
                <a:extLst>
                  <a:ext uri="{FF2B5EF4-FFF2-40B4-BE49-F238E27FC236}">
                    <a16:creationId xmlns:a16="http://schemas.microsoft.com/office/drawing/2014/main" id="{D20CBA4A-931A-5D6D-A972-8F91929A0704}"/>
                  </a:ext>
                </a:extLst>
              </p:cNvPr>
              <p:cNvSpPr/>
              <p:nvPr/>
            </p:nvSpPr>
            <p:spPr>
              <a:xfrm>
                <a:off x="7796729" y="4348638"/>
                <a:ext cx="398741" cy="361659"/>
              </a:xfrm>
              <a:custGeom>
                <a:avLst/>
                <a:gdLst>
                  <a:gd name="connsiteX0" fmla="*/ 221950 w 398741"/>
                  <a:gd name="connsiteY0" fmla="*/ 282171 h 361659"/>
                  <a:gd name="connsiteX1" fmla="*/ 139817 w 398741"/>
                  <a:gd name="connsiteY1" fmla="*/ 91634 h 361659"/>
                  <a:gd name="connsiteX2" fmla="*/ 49702 w 398741"/>
                  <a:gd name="connsiteY2" fmla="*/ 2382 h 361659"/>
                  <a:gd name="connsiteX3" fmla="*/ 0 w 398741"/>
                  <a:gd name="connsiteY3" fmla="*/ 981 h 361659"/>
                  <a:gd name="connsiteX4" fmla="*/ 43133 w 398741"/>
                  <a:gd name="connsiteY4" fmla="*/ 13836 h 361659"/>
                  <a:gd name="connsiteX5" fmla="*/ 71899 w 398741"/>
                  <a:gd name="connsiteY5" fmla="*/ 103777 h 361659"/>
                  <a:gd name="connsiteX6" fmla="*/ 45879 w 398741"/>
                  <a:gd name="connsiteY6" fmla="*/ 294270 h 361659"/>
                  <a:gd name="connsiteX7" fmla="*/ 35444 w 398741"/>
                  <a:gd name="connsiteY7" fmla="*/ 356032 h 361659"/>
                  <a:gd name="connsiteX8" fmla="*/ 72821 w 398741"/>
                  <a:gd name="connsiteY8" fmla="*/ 356032 h 361659"/>
                  <a:gd name="connsiteX9" fmla="*/ 78645 w 398741"/>
                  <a:gd name="connsiteY9" fmla="*/ 300297 h 361659"/>
                  <a:gd name="connsiteX10" fmla="*/ 103542 w 398741"/>
                  <a:gd name="connsiteY10" fmla="*/ 114542 h 361659"/>
                  <a:gd name="connsiteX11" fmla="*/ 186551 w 398741"/>
                  <a:gd name="connsiteY11" fmla="*/ 309371 h 361659"/>
                  <a:gd name="connsiteX12" fmla="*/ 225008 w 398741"/>
                  <a:gd name="connsiteY12" fmla="*/ 361660 h 361659"/>
                  <a:gd name="connsiteX13" fmla="*/ 322862 w 398741"/>
                  <a:gd name="connsiteY13" fmla="*/ 114097 h 361659"/>
                  <a:gd name="connsiteX14" fmla="*/ 347757 w 398741"/>
                  <a:gd name="connsiteY14" fmla="*/ 322338 h 361659"/>
                  <a:gd name="connsiteX15" fmla="*/ 350276 w 398741"/>
                  <a:gd name="connsiteY15" fmla="*/ 356032 h 361659"/>
                  <a:gd name="connsiteX16" fmla="*/ 398742 w 398741"/>
                  <a:gd name="connsiteY16" fmla="*/ 356032 h 361659"/>
                  <a:gd name="connsiteX17" fmla="*/ 391881 w 398741"/>
                  <a:gd name="connsiteY17" fmla="*/ 310684 h 361659"/>
                  <a:gd name="connsiteX18" fmla="*/ 363050 w 398741"/>
                  <a:gd name="connsiteY18" fmla="*/ 98551 h 361659"/>
                  <a:gd name="connsiteX19" fmla="*/ 361002 w 398741"/>
                  <a:gd name="connsiteY19" fmla="*/ 71773 h 361659"/>
                  <a:gd name="connsiteX20" fmla="*/ 301023 w 398741"/>
                  <a:gd name="connsiteY20" fmla="*/ 71773 h 361659"/>
                  <a:gd name="connsiteX21" fmla="*/ 301023 w 398741"/>
                  <a:gd name="connsiteY21" fmla="*/ 72195 h 361659"/>
                  <a:gd name="connsiteX22" fmla="*/ 294456 w 398741"/>
                  <a:gd name="connsiteY22" fmla="*/ 98973 h 361659"/>
                  <a:gd name="connsiteX23" fmla="*/ 221950 w 398741"/>
                  <a:gd name="connsiteY23" fmla="*/ 282171 h 36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741" h="361659">
                    <a:moveTo>
                      <a:pt x="221950" y="282171"/>
                    </a:moveTo>
                    <a:lnTo>
                      <a:pt x="139817" y="91634"/>
                    </a:lnTo>
                    <a:cubicBezTo>
                      <a:pt x="114246" y="33096"/>
                      <a:pt x="78264" y="9143"/>
                      <a:pt x="49702" y="2382"/>
                    </a:cubicBezTo>
                    <a:cubicBezTo>
                      <a:pt x="36973" y="-1977"/>
                      <a:pt x="0" y="981"/>
                      <a:pt x="0" y="981"/>
                    </a:cubicBezTo>
                    <a:cubicBezTo>
                      <a:pt x="0" y="981"/>
                      <a:pt x="27842" y="2382"/>
                      <a:pt x="43133" y="13836"/>
                    </a:cubicBezTo>
                    <a:cubicBezTo>
                      <a:pt x="64545" y="27669"/>
                      <a:pt x="77836" y="60008"/>
                      <a:pt x="71899" y="103777"/>
                    </a:cubicBezTo>
                    <a:lnTo>
                      <a:pt x="45879" y="294270"/>
                    </a:lnTo>
                    <a:cubicBezTo>
                      <a:pt x="42392" y="317600"/>
                      <a:pt x="35444" y="356032"/>
                      <a:pt x="35444" y="356032"/>
                    </a:cubicBezTo>
                    <a:lnTo>
                      <a:pt x="72821" y="356032"/>
                    </a:lnTo>
                    <a:cubicBezTo>
                      <a:pt x="72821" y="356032"/>
                      <a:pt x="75160" y="326653"/>
                      <a:pt x="78645" y="300297"/>
                    </a:cubicBezTo>
                    <a:lnTo>
                      <a:pt x="103542" y="114542"/>
                    </a:lnTo>
                    <a:lnTo>
                      <a:pt x="186551" y="309371"/>
                    </a:lnTo>
                    <a:cubicBezTo>
                      <a:pt x="197031" y="333569"/>
                      <a:pt x="203148" y="345246"/>
                      <a:pt x="225008" y="361660"/>
                    </a:cubicBezTo>
                    <a:lnTo>
                      <a:pt x="322862" y="114097"/>
                    </a:lnTo>
                    <a:lnTo>
                      <a:pt x="347757" y="322338"/>
                    </a:lnTo>
                    <a:cubicBezTo>
                      <a:pt x="349196" y="337061"/>
                      <a:pt x="350276" y="356032"/>
                      <a:pt x="350276" y="356032"/>
                    </a:cubicBezTo>
                    <a:lnTo>
                      <a:pt x="398742" y="356032"/>
                    </a:lnTo>
                    <a:cubicBezTo>
                      <a:pt x="398742" y="356032"/>
                      <a:pt x="394512" y="330989"/>
                      <a:pt x="391881" y="310684"/>
                    </a:cubicBezTo>
                    <a:lnTo>
                      <a:pt x="363050" y="98551"/>
                    </a:lnTo>
                    <a:cubicBezTo>
                      <a:pt x="362174" y="88609"/>
                      <a:pt x="361002" y="71773"/>
                      <a:pt x="361002" y="71773"/>
                    </a:cubicBezTo>
                    <a:lnTo>
                      <a:pt x="301023" y="71773"/>
                    </a:lnTo>
                    <a:lnTo>
                      <a:pt x="301023" y="72195"/>
                    </a:lnTo>
                    <a:cubicBezTo>
                      <a:pt x="301023" y="81270"/>
                      <a:pt x="297965" y="89899"/>
                      <a:pt x="294456" y="98973"/>
                    </a:cubicBezTo>
                    <a:lnTo>
                      <a:pt x="221950" y="282171"/>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0" name="Freeform 159">
                <a:extLst>
                  <a:ext uri="{FF2B5EF4-FFF2-40B4-BE49-F238E27FC236}">
                    <a16:creationId xmlns:a16="http://schemas.microsoft.com/office/drawing/2014/main" id="{F0CB39FC-D4E9-BC17-A736-46B1EE54057F}"/>
                  </a:ext>
                </a:extLst>
              </p:cNvPr>
              <p:cNvSpPr/>
              <p:nvPr/>
            </p:nvSpPr>
            <p:spPr>
              <a:xfrm>
                <a:off x="8538708" y="4497364"/>
                <a:ext cx="208894" cy="211309"/>
              </a:xfrm>
              <a:custGeom>
                <a:avLst/>
                <a:gdLst>
                  <a:gd name="connsiteX0" fmla="*/ 208839 w 208894"/>
                  <a:gd name="connsiteY0" fmla="*/ 98705 h 211309"/>
                  <a:gd name="connsiteX1" fmla="*/ 109928 w 208894"/>
                  <a:gd name="connsiteY1" fmla="*/ 0 h 211309"/>
                  <a:gd name="connsiteX2" fmla="*/ 0 w 208894"/>
                  <a:gd name="connsiteY2" fmla="*/ 104354 h 211309"/>
                  <a:gd name="connsiteX3" fmla="*/ 126189 w 208894"/>
                  <a:gd name="connsiteY3" fmla="*/ 211309 h 211309"/>
                  <a:gd name="connsiteX4" fmla="*/ 186866 w 208894"/>
                  <a:gd name="connsiteY4" fmla="*/ 200456 h 211309"/>
                  <a:gd name="connsiteX5" fmla="*/ 208839 w 208894"/>
                  <a:gd name="connsiteY5" fmla="*/ 159577 h 211309"/>
                  <a:gd name="connsiteX6" fmla="*/ 207535 w 208894"/>
                  <a:gd name="connsiteY6" fmla="*/ 159577 h 211309"/>
                  <a:gd name="connsiteX7" fmla="*/ 135433 w 208894"/>
                  <a:gd name="connsiteY7" fmla="*/ 182619 h 211309"/>
                  <a:gd name="connsiteX8" fmla="*/ 47498 w 208894"/>
                  <a:gd name="connsiteY8" fmla="*/ 98705 h 211309"/>
                  <a:gd name="connsiteX9" fmla="*/ 208839 w 208894"/>
                  <a:gd name="connsiteY9" fmla="*/ 98705 h 211309"/>
                  <a:gd name="connsiteX10" fmla="*/ 49252 w 208894"/>
                  <a:gd name="connsiteY10" fmla="*/ 73484 h 211309"/>
                  <a:gd name="connsiteX11" fmla="*/ 105971 w 208894"/>
                  <a:gd name="connsiteY11" fmla="*/ 28713 h 211309"/>
                  <a:gd name="connsiteX12" fmla="*/ 162688 w 208894"/>
                  <a:gd name="connsiteY12" fmla="*/ 73484 h 211309"/>
                  <a:gd name="connsiteX13" fmla="*/ 49252 w 208894"/>
                  <a:gd name="connsiteY13" fmla="*/ 73484 h 21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94" h="211309">
                    <a:moveTo>
                      <a:pt x="208839" y="98705"/>
                    </a:moveTo>
                    <a:cubicBezTo>
                      <a:pt x="210615" y="42614"/>
                      <a:pt x="169707" y="0"/>
                      <a:pt x="109928" y="0"/>
                    </a:cubicBezTo>
                    <a:cubicBezTo>
                      <a:pt x="44416" y="0"/>
                      <a:pt x="0" y="43925"/>
                      <a:pt x="0" y="104354"/>
                    </a:cubicBezTo>
                    <a:cubicBezTo>
                      <a:pt x="0" y="164805"/>
                      <a:pt x="51455" y="211309"/>
                      <a:pt x="126189" y="211309"/>
                    </a:cubicBezTo>
                    <a:cubicBezTo>
                      <a:pt x="146858" y="211309"/>
                      <a:pt x="167953" y="208285"/>
                      <a:pt x="186866" y="200456"/>
                    </a:cubicBezTo>
                    <a:lnTo>
                      <a:pt x="208839" y="159577"/>
                    </a:lnTo>
                    <a:lnTo>
                      <a:pt x="207535" y="159577"/>
                    </a:lnTo>
                    <a:cubicBezTo>
                      <a:pt x="187292" y="175235"/>
                      <a:pt x="161812" y="182619"/>
                      <a:pt x="135433" y="182619"/>
                    </a:cubicBezTo>
                    <a:cubicBezTo>
                      <a:pt x="85752" y="182619"/>
                      <a:pt x="48374" y="151749"/>
                      <a:pt x="47498" y="98705"/>
                    </a:cubicBezTo>
                    <a:lnTo>
                      <a:pt x="208839" y="98705"/>
                    </a:lnTo>
                    <a:close/>
                    <a:moveTo>
                      <a:pt x="49252" y="73484"/>
                    </a:moveTo>
                    <a:cubicBezTo>
                      <a:pt x="54515" y="46105"/>
                      <a:pt x="76510" y="28713"/>
                      <a:pt x="105971" y="28713"/>
                    </a:cubicBezTo>
                    <a:cubicBezTo>
                      <a:pt x="137613" y="28713"/>
                      <a:pt x="157854" y="43059"/>
                      <a:pt x="162688" y="73484"/>
                    </a:cubicBezTo>
                    <a:lnTo>
                      <a:pt x="49252" y="73484"/>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1" name="Freeform 160">
                <a:extLst>
                  <a:ext uri="{FF2B5EF4-FFF2-40B4-BE49-F238E27FC236}">
                    <a16:creationId xmlns:a16="http://schemas.microsoft.com/office/drawing/2014/main" id="{5BCF65FE-0988-A32F-7157-9E414BFC415B}"/>
                  </a:ext>
                </a:extLst>
              </p:cNvPr>
              <p:cNvSpPr/>
              <p:nvPr/>
            </p:nvSpPr>
            <p:spPr>
              <a:xfrm>
                <a:off x="9242026" y="4424904"/>
                <a:ext cx="52985" cy="54289"/>
              </a:xfrm>
              <a:custGeom>
                <a:avLst/>
                <a:gdLst>
                  <a:gd name="connsiteX0" fmla="*/ 52986 w 52985"/>
                  <a:gd name="connsiteY0" fmla="*/ 26934 h 54289"/>
                  <a:gd name="connsiteX1" fmla="*/ 27551 w 52985"/>
                  <a:gd name="connsiteY1" fmla="*/ 0 h 54289"/>
                  <a:gd name="connsiteX2" fmla="*/ 0 w 52985"/>
                  <a:gd name="connsiteY2" fmla="*/ 25621 h 54289"/>
                  <a:gd name="connsiteX3" fmla="*/ 27551 w 52985"/>
                  <a:gd name="connsiteY3" fmla="*/ 54290 h 54289"/>
                  <a:gd name="connsiteX4" fmla="*/ 52986 w 52985"/>
                  <a:gd name="connsiteY4" fmla="*/ 26934 h 5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289">
                    <a:moveTo>
                      <a:pt x="52986" y="26934"/>
                    </a:moveTo>
                    <a:cubicBezTo>
                      <a:pt x="52986" y="12588"/>
                      <a:pt x="41966" y="0"/>
                      <a:pt x="27551" y="0"/>
                    </a:cubicBezTo>
                    <a:cubicBezTo>
                      <a:pt x="13562" y="0"/>
                      <a:pt x="0" y="10409"/>
                      <a:pt x="0" y="25621"/>
                    </a:cubicBezTo>
                    <a:cubicBezTo>
                      <a:pt x="0" y="41701"/>
                      <a:pt x="11875" y="54290"/>
                      <a:pt x="27551" y="54290"/>
                    </a:cubicBezTo>
                    <a:cubicBezTo>
                      <a:pt x="41966" y="54290"/>
                      <a:pt x="52986" y="41257"/>
                      <a:pt x="52986" y="26934"/>
                    </a:cubicBez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2" name="Freeform 161">
                <a:extLst>
                  <a:ext uri="{FF2B5EF4-FFF2-40B4-BE49-F238E27FC236}">
                    <a16:creationId xmlns:a16="http://schemas.microsoft.com/office/drawing/2014/main" id="{9AEF1C2F-B86C-B0AA-BF75-233B9E6607F6}"/>
                  </a:ext>
                </a:extLst>
              </p:cNvPr>
              <p:cNvSpPr/>
              <p:nvPr/>
            </p:nvSpPr>
            <p:spPr>
              <a:xfrm>
                <a:off x="9251495" y="4505260"/>
                <a:ext cx="38862" cy="199789"/>
              </a:xfrm>
              <a:custGeom>
                <a:avLst/>
                <a:gdLst>
                  <a:gd name="connsiteX0" fmla="*/ 135 w 38862"/>
                  <a:gd name="connsiteY0" fmla="*/ 0 h 199789"/>
                  <a:gd name="connsiteX1" fmla="*/ 292 w 38862"/>
                  <a:gd name="connsiteY1" fmla="*/ 47773 h 199789"/>
                  <a:gd name="connsiteX2" fmla="*/ 292 w 38862"/>
                  <a:gd name="connsiteY2" fmla="*/ 151593 h 199789"/>
                  <a:gd name="connsiteX3" fmla="*/ 0 w 38862"/>
                  <a:gd name="connsiteY3" fmla="*/ 199790 h 199789"/>
                  <a:gd name="connsiteX4" fmla="*/ 38794 w 38862"/>
                  <a:gd name="connsiteY4" fmla="*/ 199790 h 199789"/>
                  <a:gd name="connsiteX5" fmla="*/ 38862 w 38862"/>
                  <a:gd name="connsiteY5" fmla="*/ 151593 h 199789"/>
                  <a:gd name="connsiteX6" fmla="*/ 38862 w 38862"/>
                  <a:gd name="connsiteY6" fmla="*/ 22 h 199789"/>
                  <a:gd name="connsiteX7" fmla="*/ 10030 w 38862"/>
                  <a:gd name="connsiteY7" fmla="*/ 0 h 199789"/>
                  <a:gd name="connsiteX8" fmla="*/ 135 w 38862"/>
                  <a:gd name="connsiteY8" fmla="*/ 0 h 19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789">
                    <a:moveTo>
                      <a:pt x="135" y="0"/>
                    </a:moveTo>
                    <a:cubicBezTo>
                      <a:pt x="135" y="0"/>
                      <a:pt x="292" y="27801"/>
                      <a:pt x="292" y="47773"/>
                    </a:cubicBezTo>
                    <a:lnTo>
                      <a:pt x="292" y="151593"/>
                    </a:lnTo>
                    <a:cubicBezTo>
                      <a:pt x="292" y="171565"/>
                      <a:pt x="0" y="199790"/>
                      <a:pt x="0" y="199790"/>
                    </a:cubicBezTo>
                    <a:lnTo>
                      <a:pt x="38794" y="199790"/>
                    </a:lnTo>
                    <a:cubicBezTo>
                      <a:pt x="38794" y="199790"/>
                      <a:pt x="38862" y="171565"/>
                      <a:pt x="38862" y="151593"/>
                    </a:cubicBezTo>
                    <a:lnTo>
                      <a:pt x="38862" y="22"/>
                    </a:lnTo>
                    <a:cubicBezTo>
                      <a:pt x="38862" y="22"/>
                      <a:pt x="19791" y="0"/>
                      <a:pt x="10030" y="0"/>
                    </a:cubicBezTo>
                    <a:lnTo>
                      <a:pt x="135" y="0"/>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3" name="Freeform 162">
                <a:extLst>
                  <a:ext uri="{FF2B5EF4-FFF2-40B4-BE49-F238E27FC236}">
                    <a16:creationId xmlns:a16="http://schemas.microsoft.com/office/drawing/2014/main" id="{505B1959-8F31-AB91-3451-DEFFA7523D9C}"/>
                  </a:ext>
                </a:extLst>
              </p:cNvPr>
              <p:cNvSpPr/>
              <p:nvPr/>
            </p:nvSpPr>
            <p:spPr>
              <a:xfrm>
                <a:off x="8784473" y="4499233"/>
                <a:ext cx="180525" cy="205683"/>
              </a:xfrm>
              <a:custGeom>
                <a:avLst/>
                <a:gdLst>
                  <a:gd name="connsiteX0" fmla="*/ 0 w 180525"/>
                  <a:gd name="connsiteY0" fmla="*/ 5671 h 205683"/>
                  <a:gd name="connsiteX1" fmla="*/ 383 w 180525"/>
                  <a:gd name="connsiteY1" fmla="*/ 53934 h 205683"/>
                  <a:gd name="connsiteX2" fmla="*/ 383 w 180525"/>
                  <a:gd name="connsiteY2" fmla="*/ 157421 h 205683"/>
                  <a:gd name="connsiteX3" fmla="*/ 428 w 180525"/>
                  <a:gd name="connsiteY3" fmla="*/ 205683 h 205683"/>
                  <a:gd name="connsiteX4" fmla="*/ 40730 w 180525"/>
                  <a:gd name="connsiteY4" fmla="*/ 205683 h 205683"/>
                  <a:gd name="connsiteX5" fmla="*/ 40415 w 180525"/>
                  <a:gd name="connsiteY5" fmla="*/ 157843 h 205683"/>
                  <a:gd name="connsiteX6" fmla="*/ 40415 w 180525"/>
                  <a:gd name="connsiteY6" fmla="*/ 80889 h 205683"/>
                  <a:gd name="connsiteX7" fmla="*/ 87013 w 180525"/>
                  <a:gd name="connsiteY7" fmla="*/ 28713 h 205683"/>
                  <a:gd name="connsiteX8" fmla="*/ 140202 w 180525"/>
                  <a:gd name="connsiteY8" fmla="*/ 99150 h 205683"/>
                  <a:gd name="connsiteX9" fmla="*/ 140202 w 180525"/>
                  <a:gd name="connsiteY9" fmla="*/ 157843 h 205683"/>
                  <a:gd name="connsiteX10" fmla="*/ 140179 w 180525"/>
                  <a:gd name="connsiteY10" fmla="*/ 205683 h 205683"/>
                  <a:gd name="connsiteX11" fmla="*/ 180525 w 180525"/>
                  <a:gd name="connsiteY11" fmla="*/ 205683 h 205683"/>
                  <a:gd name="connsiteX12" fmla="*/ 180234 w 180525"/>
                  <a:gd name="connsiteY12" fmla="*/ 157843 h 205683"/>
                  <a:gd name="connsiteX13" fmla="*/ 180234 w 180525"/>
                  <a:gd name="connsiteY13" fmla="*/ 94812 h 205683"/>
                  <a:gd name="connsiteX14" fmla="*/ 169236 w 180525"/>
                  <a:gd name="connsiteY14" fmla="*/ 30003 h 205683"/>
                  <a:gd name="connsiteX15" fmla="*/ 102396 w 180525"/>
                  <a:gd name="connsiteY15" fmla="*/ 0 h 205683"/>
                  <a:gd name="connsiteX16" fmla="*/ 40415 w 180525"/>
                  <a:gd name="connsiteY16" fmla="*/ 33495 h 205683"/>
                  <a:gd name="connsiteX17" fmla="*/ 40415 w 180525"/>
                  <a:gd name="connsiteY17" fmla="*/ 5471 h 205683"/>
                  <a:gd name="connsiteX18" fmla="*/ 9627 w 180525"/>
                  <a:gd name="connsiteY18" fmla="*/ 5671 h 205683"/>
                  <a:gd name="connsiteX19" fmla="*/ 0 w 180525"/>
                  <a:gd name="connsiteY19" fmla="*/ 5671 h 20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5" h="205683">
                    <a:moveTo>
                      <a:pt x="0" y="5671"/>
                    </a:moveTo>
                    <a:cubicBezTo>
                      <a:pt x="0" y="5671"/>
                      <a:pt x="383" y="33917"/>
                      <a:pt x="383" y="53934"/>
                    </a:cubicBezTo>
                    <a:lnTo>
                      <a:pt x="383" y="157421"/>
                    </a:lnTo>
                    <a:cubicBezTo>
                      <a:pt x="383" y="177414"/>
                      <a:pt x="428" y="205683"/>
                      <a:pt x="428" y="205683"/>
                    </a:cubicBezTo>
                    <a:lnTo>
                      <a:pt x="40730" y="205683"/>
                    </a:lnTo>
                    <a:cubicBezTo>
                      <a:pt x="40730" y="205683"/>
                      <a:pt x="40415" y="177859"/>
                      <a:pt x="40415" y="157843"/>
                    </a:cubicBezTo>
                    <a:lnTo>
                      <a:pt x="40415" y="80889"/>
                    </a:lnTo>
                    <a:cubicBezTo>
                      <a:pt x="40415" y="55224"/>
                      <a:pt x="47005" y="28713"/>
                      <a:pt x="87013" y="28713"/>
                    </a:cubicBezTo>
                    <a:cubicBezTo>
                      <a:pt x="127023" y="28713"/>
                      <a:pt x="140202" y="52622"/>
                      <a:pt x="140202" y="99150"/>
                    </a:cubicBezTo>
                    <a:lnTo>
                      <a:pt x="140202" y="157843"/>
                    </a:lnTo>
                    <a:cubicBezTo>
                      <a:pt x="140202" y="177414"/>
                      <a:pt x="140179" y="205683"/>
                      <a:pt x="140179" y="205683"/>
                    </a:cubicBezTo>
                    <a:lnTo>
                      <a:pt x="180525" y="205683"/>
                    </a:lnTo>
                    <a:cubicBezTo>
                      <a:pt x="180525" y="205683"/>
                      <a:pt x="180234" y="177859"/>
                      <a:pt x="180234" y="157843"/>
                    </a:cubicBezTo>
                    <a:lnTo>
                      <a:pt x="180234" y="94812"/>
                    </a:lnTo>
                    <a:cubicBezTo>
                      <a:pt x="180234" y="74374"/>
                      <a:pt x="181538" y="47418"/>
                      <a:pt x="169236" y="30003"/>
                    </a:cubicBezTo>
                    <a:cubicBezTo>
                      <a:pt x="155157" y="9586"/>
                      <a:pt x="127023" y="0"/>
                      <a:pt x="102396" y="0"/>
                    </a:cubicBezTo>
                    <a:cubicBezTo>
                      <a:pt x="73813" y="0"/>
                      <a:pt x="55798" y="12633"/>
                      <a:pt x="40415" y="33495"/>
                    </a:cubicBezTo>
                    <a:lnTo>
                      <a:pt x="40415" y="5471"/>
                    </a:lnTo>
                    <a:cubicBezTo>
                      <a:pt x="40415" y="5471"/>
                      <a:pt x="19298" y="5671"/>
                      <a:pt x="9627" y="5671"/>
                    </a:cubicBezTo>
                    <a:lnTo>
                      <a:pt x="0" y="5671"/>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4" name="Freeform 163">
                <a:extLst>
                  <a:ext uri="{FF2B5EF4-FFF2-40B4-BE49-F238E27FC236}">
                    <a16:creationId xmlns:a16="http://schemas.microsoft.com/office/drawing/2014/main" id="{243444F8-01A6-F816-6221-DD13537D145B}"/>
                  </a:ext>
                </a:extLst>
              </p:cNvPr>
              <p:cNvSpPr/>
              <p:nvPr/>
            </p:nvSpPr>
            <p:spPr>
              <a:xfrm>
                <a:off x="9343095" y="4504304"/>
                <a:ext cx="180250" cy="205660"/>
              </a:xfrm>
              <a:custGeom>
                <a:avLst/>
                <a:gdLst>
                  <a:gd name="connsiteX0" fmla="*/ 140165 w 180250"/>
                  <a:gd name="connsiteY0" fmla="*/ 0 h 205660"/>
                  <a:gd name="connsiteX1" fmla="*/ 140201 w 180250"/>
                  <a:gd name="connsiteY1" fmla="*/ 48685 h 205660"/>
                  <a:gd name="connsiteX2" fmla="*/ 140201 w 180250"/>
                  <a:gd name="connsiteY2" fmla="*/ 115653 h 205660"/>
                  <a:gd name="connsiteX3" fmla="*/ 90094 w 180250"/>
                  <a:gd name="connsiteY3" fmla="*/ 172610 h 205660"/>
                  <a:gd name="connsiteX4" fmla="*/ 40418 w 180250"/>
                  <a:gd name="connsiteY4" fmla="*/ 107824 h 205660"/>
                  <a:gd name="connsiteX5" fmla="*/ 40418 w 180250"/>
                  <a:gd name="connsiteY5" fmla="*/ 22 h 205660"/>
                  <a:gd name="connsiteX6" fmla="*/ 12258 w 180250"/>
                  <a:gd name="connsiteY6" fmla="*/ 0 h 205660"/>
                  <a:gd name="connsiteX7" fmla="*/ 0 w 180250"/>
                  <a:gd name="connsiteY7" fmla="*/ 0 h 205660"/>
                  <a:gd name="connsiteX8" fmla="*/ 381 w 180250"/>
                  <a:gd name="connsiteY8" fmla="*/ 48263 h 205660"/>
                  <a:gd name="connsiteX9" fmla="*/ 381 w 180250"/>
                  <a:gd name="connsiteY9" fmla="*/ 115229 h 205660"/>
                  <a:gd name="connsiteX10" fmla="*/ 76888 w 180250"/>
                  <a:gd name="connsiteY10" fmla="*/ 205660 h 205660"/>
                  <a:gd name="connsiteX11" fmla="*/ 140201 w 180250"/>
                  <a:gd name="connsiteY11" fmla="*/ 171744 h 205660"/>
                  <a:gd name="connsiteX12" fmla="*/ 140201 w 180250"/>
                  <a:gd name="connsiteY12" fmla="*/ 200011 h 205660"/>
                  <a:gd name="connsiteX13" fmla="*/ 180250 w 180250"/>
                  <a:gd name="connsiteY13" fmla="*/ 200011 h 205660"/>
                  <a:gd name="connsiteX14" fmla="*/ 180232 w 180250"/>
                  <a:gd name="connsiteY14" fmla="*/ 152617 h 205660"/>
                  <a:gd name="connsiteX15" fmla="*/ 180232 w 180250"/>
                  <a:gd name="connsiteY15" fmla="*/ 67 h 205660"/>
                  <a:gd name="connsiteX16" fmla="*/ 145940 w 180250"/>
                  <a:gd name="connsiteY16" fmla="*/ 0 h 205660"/>
                  <a:gd name="connsiteX17" fmla="*/ 140165 w 180250"/>
                  <a:gd name="connsiteY17" fmla="*/ 0 h 2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250" h="205660">
                    <a:moveTo>
                      <a:pt x="140165" y="0"/>
                    </a:moveTo>
                    <a:cubicBezTo>
                      <a:pt x="140165" y="0"/>
                      <a:pt x="140201" y="28268"/>
                      <a:pt x="140201" y="48685"/>
                    </a:cubicBezTo>
                    <a:lnTo>
                      <a:pt x="140201" y="115653"/>
                    </a:lnTo>
                    <a:cubicBezTo>
                      <a:pt x="140201" y="149147"/>
                      <a:pt x="119114" y="172610"/>
                      <a:pt x="90094" y="172610"/>
                    </a:cubicBezTo>
                    <a:cubicBezTo>
                      <a:pt x="51843" y="172610"/>
                      <a:pt x="40418" y="147834"/>
                      <a:pt x="40418" y="107824"/>
                    </a:cubicBezTo>
                    <a:lnTo>
                      <a:pt x="40418" y="22"/>
                    </a:lnTo>
                    <a:cubicBezTo>
                      <a:pt x="40418" y="22"/>
                      <a:pt x="21959" y="0"/>
                      <a:pt x="12258" y="0"/>
                    </a:cubicBezTo>
                    <a:lnTo>
                      <a:pt x="0" y="0"/>
                    </a:lnTo>
                    <a:cubicBezTo>
                      <a:pt x="0" y="0"/>
                      <a:pt x="381" y="28268"/>
                      <a:pt x="381" y="48263"/>
                    </a:cubicBezTo>
                    <a:lnTo>
                      <a:pt x="381" y="115229"/>
                    </a:lnTo>
                    <a:cubicBezTo>
                      <a:pt x="381" y="176525"/>
                      <a:pt x="25000" y="205660"/>
                      <a:pt x="76888" y="205660"/>
                    </a:cubicBezTo>
                    <a:cubicBezTo>
                      <a:pt x="107689" y="205660"/>
                      <a:pt x="124386" y="195652"/>
                      <a:pt x="140201" y="171744"/>
                    </a:cubicBezTo>
                    <a:lnTo>
                      <a:pt x="140201" y="200011"/>
                    </a:lnTo>
                    <a:lnTo>
                      <a:pt x="180250" y="200011"/>
                    </a:lnTo>
                    <a:cubicBezTo>
                      <a:pt x="180250" y="200011"/>
                      <a:pt x="180232" y="172610"/>
                      <a:pt x="180232" y="152617"/>
                    </a:cubicBezTo>
                    <a:lnTo>
                      <a:pt x="180232" y="67"/>
                    </a:lnTo>
                    <a:cubicBezTo>
                      <a:pt x="180232" y="67"/>
                      <a:pt x="157365" y="0"/>
                      <a:pt x="145940" y="0"/>
                    </a:cubicBezTo>
                    <a:lnTo>
                      <a:pt x="140165" y="0"/>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5" name="Freeform 164">
                <a:extLst>
                  <a:ext uri="{FF2B5EF4-FFF2-40B4-BE49-F238E27FC236}">
                    <a16:creationId xmlns:a16="http://schemas.microsoft.com/office/drawing/2014/main" id="{666F9500-5D84-198F-D8BA-188B4960320E}"/>
                  </a:ext>
                </a:extLst>
              </p:cNvPr>
              <p:cNvSpPr/>
              <p:nvPr/>
            </p:nvSpPr>
            <p:spPr>
              <a:xfrm>
                <a:off x="9012721" y="4499033"/>
                <a:ext cx="180523" cy="205661"/>
              </a:xfrm>
              <a:custGeom>
                <a:avLst/>
                <a:gdLst>
                  <a:gd name="connsiteX0" fmla="*/ 0 w 180523"/>
                  <a:gd name="connsiteY0" fmla="*/ 5649 h 205661"/>
                  <a:gd name="connsiteX1" fmla="*/ 383 w 180523"/>
                  <a:gd name="connsiteY1" fmla="*/ 53935 h 205661"/>
                  <a:gd name="connsiteX2" fmla="*/ 383 w 180523"/>
                  <a:gd name="connsiteY2" fmla="*/ 157399 h 205661"/>
                  <a:gd name="connsiteX3" fmla="*/ 428 w 180523"/>
                  <a:gd name="connsiteY3" fmla="*/ 205661 h 205661"/>
                  <a:gd name="connsiteX4" fmla="*/ 40730 w 180523"/>
                  <a:gd name="connsiteY4" fmla="*/ 205661 h 205661"/>
                  <a:gd name="connsiteX5" fmla="*/ 40391 w 180523"/>
                  <a:gd name="connsiteY5" fmla="*/ 157843 h 205661"/>
                  <a:gd name="connsiteX6" fmla="*/ 40391 w 180523"/>
                  <a:gd name="connsiteY6" fmla="*/ 80890 h 205661"/>
                  <a:gd name="connsiteX7" fmla="*/ 87013 w 180523"/>
                  <a:gd name="connsiteY7" fmla="*/ 28714 h 205661"/>
                  <a:gd name="connsiteX8" fmla="*/ 140201 w 180523"/>
                  <a:gd name="connsiteY8" fmla="*/ 99149 h 205661"/>
                  <a:gd name="connsiteX9" fmla="*/ 140201 w 180523"/>
                  <a:gd name="connsiteY9" fmla="*/ 157843 h 205661"/>
                  <a:gd name="connsiteX10" fmla="*/ 140177 w 180523"/>
                  <a:gd name="connsiteY10" fmla="*/ 205661 h 205661"/>
                  <a:gd name="connsiteX11" fmla="*/ 180524 w 180523"/>
                  <a:gd name="connsiteY11" fmla="*/ 205661 h 205661"/>
                  <a:gd name="connsiteX12" fmla="*/ 180209 w 180523"/>
                  <a:gd name="connsiteY12" fmla="*/ 157843 h 205661"/>
                  <a:gd name="connsiteX13" fmla="*/ 180209 w 180523"/>
                  <a:gd name="connsiteY13" fmla="*/ 94790 h 205661"/>
                  <a:gd name="connsiteX14" fmla="*/ 169236 w 180523"/>
                  <a:gd name="connsiteY14" fmla="*/ 30003 h 205661"/>
                  <a:gd name="connsiteX15" fmla="*/ 102396 w 180523"/>
                  <a:gd name="connsiteY15" fmla="*/ 0 h 205661"/>
                  <a:gd name="connsiteX16" fmla="*/ 40391 w 180523"/>
                  <a:gd name="connsiteY16" fmla="*/ 33494 h 205661"/>
                  <a:gd name="connsiteX17" fmla="*/ 40391 w 180523"/>
                  <a:gd name="connsiteY17" fmla="*/ 5471 h 205661"/>
                  <a:gd name="connsiteX18" fmla="*/ 9626 w 180523"/>
                  <a:gd name="connsiteY18" fmla="*/ 5649 h 205661"/>
                  <a:gd name="connsiteX19" fmla="*/ 0 w 180523"/>
                  <a:gd name="connsiteY19"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3" h="205661">
                    <a:moveTo>
                      <a:pt x="0" y="5649"/>
                    </a:moveTo>
                    <a:cubicBezTo>
                      <a:pt x="0" y="5649"/>
                      <a:pt x="383" y="33918"/>
                      <a:pt x="383" y="53935"/>
                    </a:cubicBezTo>
                    <a:lnTo>
                      <a:pt x="383" y="157399"/>
                    </a:lnTo>
                    <a:cubicBezTo>
                      <a:pt x="383" y="177415"/>
                      <a:pt x="428" y="205661"/>
                      <a:pt x="428" y="205661"/>
                    </a:cubicBezTo>
                    <a:lnTo>
                      <a:pt x="40730" y="205661"/>
                    </a:lnTo>
                    <a:cubicBezTo>
                      <a:pt x="40730" y="205661"/>
                      <a:pt x="40391" y="177837"/>
                      <a:pt x="40391" y="157843"/>
                    </a:cubicBezTo>
                    <a:lnTo>
                      <a:pt x="40391" y="80890"/>
                    </a:lnTo>
                    <a:cubicBezTo>
                      <a:pt x="40391" y="55225"/>
                      <a:pt x="47003" y="28714"/>
                      <a:pt x="87013" y="28714"/>
                    </a:cubicBezTo>
                    <a:cubicBezTo>
                      <a:pt x="127022" y="28714"/>
                      <a:pt x="140201" y="52621"/>
                      <a:pt x="140201" y="99149"/>
                    </a:cubicBezTo>
                    <a:lnTo>
                      <a:pt x="140201" y="157843"/>
                    </a:lnTo>
                    <a:cubicBezTo>
                      <a:pt x="140201" y="177415"/>
                      <a:pt x="140177" y="205661"/>
                      <a:pt x="140177" y="205661"/>
                    </a:cubicBezTo>
                    <a:lnTo>
                      <a:pt x="180524" y="205661"/>
                    </a:lnTo>
                    <a:cubicBezTo>
                      <a:pt x="180524" y="205661"/>
                      <a:pt x="180209" y="177837"/>
                      <a:pt x="180209" y="157843"/>
                    </a:cubicBezTo>
                    <a:lnTo>
                      <a:pt x="180209" y="94790"/>
                    </a:lnTo>
                    <a:cubicBezTo>
                      <a:pt x="180209" y="74352"/>
                      <a:pt x="181537" y="47396"/>
                      <a:pt x="169236" y="30003"/>
                    </a:cubicBezTo>
                    <a:cubicBezTo>
                      <a:pt x="155157" y="9564"/>
                      <a:pt x="127022" y="0"/>
                      <a:pt x="102396" y="0"/>
                    </a:cubicBezTo>
                    <a:cubicBezTo>
                      <a:pt x="73811" y="0"/>
                      <a:pt x="55796" y="12611"/>
                      <a:pt x="40391" y="33494"/>
                    </a:cubicBezTo>
                    <a:lnTo>
                      <a:pt x="40391" y="5471"/>
                    </a:lnTo>
                    <a:cubicBezTo>
                      <a:pt x="40391" y="5471"/>
                      <a:pt x="19296" y="5649"/>
                      <a:pt x="9626" y="5649"/>
                    </a:cubicBezTo>
                    <a:lnTo>
                      <a:pt x="0" y="564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6" name="Freeform 165">
                <a:extLst>
                  <a:ext uri="{FF2B5EF4-FFF2-40B4-BE49-F238E27FC236}">
                    <a16:creationId xmlns:a16="http://schemas.microsoft.com/office/drawing/2014/main" id="{F8FD3A0B-EE2F-EC33-49BE-4855B79962F8}"/>
                  </a:ext>
                </a:extLst>
              </p:cNvPr>
              <p:cNvSpPr/>
              <p:nvPr/>
            </p:nvSpPr>
            <p:spPr>
              <a:xfrm>
                <a:off x="9579713" y="4499166"/>
                <a:ext cx="320198" cy="205661"/>
              </a:xfrm>
              <a:custGeom>
                <a:avLst/>
                <a:gdLst>
                  <a:gd name="connsiteX0" fmla="*/ 0 w 320198"/>
                  <a:gd name="connsiteY0" fmla="*/ 5649 h 205661"/>
                  <a:gd name="connsiteX1" fmla="*/ 432 w 320198"/>
                  <a:gd name="connsiteY1" fmla="*/ 53490 h 205661"/>
                  <a:gd name="connsiteX2" fmla="*/ 432 w 320198"/>
                  <a:gd name="connsiteY2" fmla="*/ 157399 h 205661"/>
                  <a:gd name="connsiteX3" fmla="*/ 252 w 320198"/>
                  <a:gd name="connsiteY3" fmla="*/ 205661 h 205661"/>
                  <a:gd name="connsiteX4" fmla="*/ 40427 w 320198"/>
                  <a:gd name="connsiteY4" fmla="*/ 205661 h 205661"/>
                  <a:gd name="connsiteX5" fmla="*/ 40427 w 320198"/>
                  <a:gd name="connsiteY5" fmla="*/ 157399 h 205661"/>
                  <a:gd name="connsiteX6" fmla="*/ 40427 w 320198"/>
                  <a:gd name="connsiteY6" fmla="*/ 90876 h 205661"/>
                  <a:gd name="connsiteX7" fmla="*/ 90139 w 320198"/>
                  <a:gd name="connsiteY7" fmla="*/ 28690 h 205661"/>
                  <a:gd name="connsiteX8" fmla="*/ 140246 w 320198"/>
                  <a:gd name="connsiteY8" fmla="*/ 97393 h 205661"/>
                  <a:gd name="connsiteX9" fmla="*/ 140246 w 320198"/>
                  <a:gd name="connsiteY9" fmla="*/ 157399 h 205661"/>
                  <a:gd name="connsiteX10" fmla="*/ 140282 w 320198"/>
                  <a:gd name="connsiteY10" fmla="*/ 205661 h 205661"/>
                  <a:gd name="connsiteX11" fmla="*/ 180241 w 320198"/>
                  <a:gd name="connsiteY11" fmla="*/ 205661 h 205661"/>
                  <a:gd name="connsiteX12" fmla="*/ 180241 w 320198"/>
                  <a:gd name="connsiteY12" fmla="*/ 157399 h 205661"/>
                  <a:gd name="connsiteX13" fmla="*/ 180241 w 320198"/>
                  <a:gd name="connsiteY13" fmla="*/ 94368 h 205661"/>
                  <a:gd name="connsiteX14" fmla="*/ 230834 w 320198"/>
                  <a:gd name="connsiteY14" fmla="*/ 28690 h 205661"/>
                  <a:gd name="connsiteX15" fmla="*/ 280059 w 320198"/>
                  <a:gd name="connsiteY15" fmla="*/ 101307 h 205661"/>
                  <a:gd name="connsiteX16" fmla="*/ 280059 w 320198"/>
                  <a:gd name="connsiteY16" fmla="*/ 157399 h 205661"/>
                  <a:gd name="connsiteX17" fmla="*/ 279664 w 320198"/>
                  <a:gd name="connsiteY17" fmla="*/ 205661 h 205661"/>
                  <a:gd name="connsiteX18" fmla="*/ 320199 w 320198"/>
                  <a:gd name="connsiteY18" fmla="*/ 205661 h 205661"/>
                  <a:gd name="connsiteX19" fmla="*/ 320091 w 320198"/>
                  <a:gd name="connsiteY19" fmla="*/ 157399 h 205661"/>
                  <a:gd name="connsiteX20" fmla="*/ 320091 w 320198"/>
                  <a:gd name="connsiteY20" fmla="*/ 90454 h 205661"/>
                  <a:gd name="connsiteX21" fmla="*/ 241377 w 320198"/>
                  <a:gd name="connsiteY21" fmla="*/ 0 h 205661"/>
                  <a:gd name="connsiteX22" fmla="*/ 171029 w 320198"/>
                  <a:gd name="connsiteY22" fmla="*/ 37832 h 205661"/>
                  <a:gd name="connsiteX23" fmla="*/ 102445 w 320198"/>
                  <a:gd name="connsiteY23" fmla="*/ 0 h 205661"/>
                  <a:gd name="connsiteX24" fmla="*/ 40427 w 320198"/>
                  <a:gd name="connsiteY24" fmla="*/ 34363 h 205661"/>
                  <a:gd name="connsiteX25" fmla="*/ 40427 w 320198"/>
                  <a:gd name="connsiteY25" fmla="*/ 5738 h 205661"/>
                  <a:gd name="connsiteX26" fmla="*/ 11875 w 320198"/>
                  <a:gd name="connsiteY26" fmla="*/ 5649 h 205661"/>
                  <a:gd name="connsiteX27" fmla="*/ 0 w 320198"/>
                  <a:gd name="connsiteY27"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98" h="205661">
                    <a:moveTo>
                      <a:pt x="0" y="5649"/>
                    </a:moveTo>
                    <a:cubicBezTo>
                      <a:pt x="0" y="5649"/>
                      <a:pt x="432" y="33494"/>
                      <a:pt x="432" y="53490"/>
                    </a:cubicBezTo>
                    <a:lnTo>
                      <a:pt x="432" y="157399"/>
                    </a:lnTo>
                    <a:cubicBezTo>
                      <a:pt x="432" y="177415"/>
                      <a:pt x="252" y="205661"/>
                      <a:pt x="252" y="205661"/>
                    </a:cubicBezTo>
                    <a:lnTo>
                      <a:pt x="40427" y="205661"/>
                    </a:lnTo>
                    <a:cubicBezTo>
                      <a:pt x="40427" y="205661"/>
                      <a:pt x="40427" y="177415"/>
                      <a:pt x="40427" y="157399"/>
                    </a:cubicBezTo>
                    <a:lnTo>
                      <a:pt x="40427" y="90876"/>
                    </a:lnTo>
                    <a:cubicBezTo>
                      <a:pt x="40427" y="49131"/>
                      <a:pt x="56710" y="28690"/>
                      <a:pt x="90139" y="28690"/>
                    </a:cubicBezTo>
                    <a:cubicBezTo>
                      <a:pt x="117396" y="28690"/>
                      <a:pt x="140246" y="51755"/>
                      <a:pt x="140246" y="97393"/>
                    </a:cubicBezTo>
                    <a:lnTo>
                      <a:pt x="140246" y="157399"/>
                    </a:lnTo>
                    <a:cubicBezTo>
                      <a:pt x="140246" y="177415"/>
                      <a:pt x="140282" y="205661"/>
                      <a:pt x="140282" y="205661"/>
                    </a:cubicBezTo>
                    <a:lnTo>
                      <a:pt x="180241" y="205661"/>
                    </a:lnTo>
                    <a:cubicBezTo>
                      <a:pt x="180241" y="205661"/>
                      <a:pt x="180241" y="177415"/>
                      <a:pt x="180241" y="157399"/>
                    </a:cubicBezTo>
                    <a:lnTo>
                      <a:pt x="180241" y="94368"/>
                    </a:lnTo>
                    <a:cubicBezTo>
                      <a:pt x="180241" y="53490"/>
                      <a:pt x="191252" y="28690"/>
                      <a:pt x="230834" y="28690"/>
                    </a:cubicBezTo>
                    <a:cubicBezTo>
                      <a:pt x="266008" y="28690"/>
                      <a:pt x="280059" y="56959"/>
                      <a:pt x="280059" y="101307"/>
                    </a:cubicBezTo>
                    <a:lnTo>
                      <a:pt x="280059" y="157399"/>
                    </a:lnTo>
                    <a:cubicBezTo>
                      <a:pt x="280059" y="177415"/>
                      <a:pt x="279664" y="205661"/>
                      <a:pt x="279664" y="205661"/>
                    </a:cubicBezTo>
                    <a:lnTo>
                      <a:pt x="320199" y="205661"/>
                    </a:lnTo>
                    <a:cubicBezTo>
                      <a:pt x="320199" y="205661"/>
                      <a:pt x="320091" y="176102"/>
                      <a:pt x="320091" y="157399"/>
                    </a:cubicBezTo>
                    <a:lnTo>
                      <a:pt x="320091" y="90454"/>
                    </a:lnTo>
                    <a:cubicBezTo>
                      <a:pt x="320091" y="35229"/>
                      <a:pt x="303808" y="0"/>
                      <a:pt x="241377" y="0"/>
                    </a:cubicBezTo>
                    <a:cubicBezTo>
                      <a:pt x="208830" y="0"/>
                      <a:pt x="188175" y="14345"/>
                      <a:pt x="171029" y="37832"/>
                    </a:cubicBezTo>
                    <a:cubicBezTo>
                      <a:pt x="154765" y="12188"/>
                      <a:pt x="133661" y="0"/>
                      <a:pt x="102445" y="0"/>
                    </a:cubicBezTo>
                    <a:cubicBezTo>
                      <a:pt x="72974" y="0"/>
                      <a:pt x="55828" y="10876"/>
                      <a:pt x="40427" y="34363"/>
                    </a:cubicBezTo>
                    <a:lnTo>
                      <a:pt x="40427" y="5738"/>
                    </a:lnTo>
                    <a:cubicBezTo>
                      <a:pt x="40427" y="5738"/>
                      <a:pt x="21536" y="5649"/>
                      <a:pt x="11875" y="5649"/>
                    </a:cubicBezTo>
                    <a:lnTo>
                      <a:pt x="0" y="564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7" name="Freeform 166">
                <a:extLst>
                  <a:ext uri="{FF2B5EF4-FFF2-40B4-BE49-F238E27FC236}">
                    <a16:creationId xmlns:a16="http://schemas.microsoft.com/office/drawing/2014/main" id="{54634B21-1154-2128-5AC6-7005E8962875}"/>
                  </a:ext>
                </a:extLst>
              </p:cNvPr>
              <p:cNvSpPr/>
              <p:nvPr/>
            </p:nvSpPr>
            <p:spPr>
              <a:xfrm>
                <a:off x="7562049" y="4747860"/>
                <a:ext cx="2600236" cy="11677"/>
              </a:xfrm>
              <a:custGeom>
                <a:avLst/>
                <a:gdLst>
                  <a:gd name="connsiteX0" fmla="*/ 0 w 2600236"/>
                  <a:gd name="connsiteY0" fmla="*/ 0 h 11677"/>
                  <a:gd name="connsiteX1" fmla="*/ 0 w 2600236"/>
                  <a:gd name="connsiteY1" fmla="*/ 11677 h 11677"/>
                  <a:gd name="connsiteX2" fmla="*/ 2600237 w 2600236"/>
                  <a:gd name="connsiteY2" fmla="*/ 11677 h 11677"/>
                  <a:gd name="connsiteX3" fmla="*/ 2600237 w 2600236"/>
                  <a:gd name="connsiteY3" fmla="*/ 0 h 11677"/>
                  <a:gd name="connsiteX4" fmla="*/ 0 w 2600236"/>
                  <a:gd name="connsiteY4" fmla="*/ 0 h 1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236" h="11677">
                    <a:moveTo>
                      <a:pt x="0" y="0"/>
                    </a:moveTo>
                    <a:lnTo>
                      <a:pt x="0" y="11677"/>
                    </a:lnTo>
                    <a:lnTo>
                      <a:pt x="2600237" y="11677"/>
                    </a:lnTo>
                    <a:lnTo>
                      <a:pt x="2600237" y="0"/>
                    </a:lnTo>
                    <a:lnTo>
                      <a:pt x="0" y="0"/>
                    </a:lnTo>
                    <a:close/>
                  </a:path>
                </a:pathLst>
              </a:custGeom>
              <a:grpFill/>
              <a:ln w="119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26" name="Picture 25" descr="Logo&#10;&#10;Description automatically generated">
              <a:extLst>
                <a:ext uri="{FF2B5EF4-FFF2-40B4-BE49-F238E27FC236}">
                  <a16:creationId xmlns:a16="http://schemas.microsoft.com/office/drawing/2014/main" id="{AAD386A6-4E11-069C-88D7-E2B2943A84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8464" y="1621747"/>
              <a:ext cx="776658" cy="324913"/>
            </a:xfrm>
            <a:prstGeom prst="rect">
              <a:avLst/>
            </a:prstGeom>
          </p:spPr>
        </p:pic>
        <p:grpSp>
          <p:nvGrpSpPr>
            <p:cNvPr id="110" name="Group 109">
              <a:extLst>
                <a:ext uri="{FF2B5EF4-FFF2-40B4-BE49-F238E27FC236}">
                  <a16:creationId xmlns:a16="http://schemas.microsoft.com/office/drawing/2014/main" id="{478CFEFC-6298-FED8-A998-A2321AF2C410}"/>
                </a:ext>
              </a:extLst>
            </p:cNvPr>
            <p:cNvGrpSpPr/>
            <p:nvPr/>
          </p:nvGrpSpPr>
          <p:grpSpPr>
            <a:xfrm>
              <a:off x="7496885" y="1548999"/>
              <a:ext cx="403436" cy="470409"/>
              <a:chOff x="9064827" y="3301417"/>
              <a:chExt cx="403436" cy="470409"/>
            </a:xfrm>
          </p:grpSpPr>
          <p:sp>
            <p:nvSpPr>
              <p:cNvPr id="70" name="Freeform 37">
                <a:extLst>
                  <a:ext uri="{FF2B5EF4-FFF2-40B4-BE49-F238E27FC236}">
                    <a16:creationId xmlns:a16="http://schemas.microsoft.com/office/drawing/2014/main" id="{7CFD5E02-7E33-1DB7-3E72-6380D020F6D7}"/>
                  </a:ext>
                </a:extLst>
              </p:cNvPr>
              <p:cNvSpPr/>
              <p:nvPr/>
            </p:nvSpPr>
            <p:spPr>
              <a:xfrm>
                <a:off x="9065134" y="3466846"/>
                <a:ext cx="403129" cy="304980"/>
              </a:xfrm>
              <a:custGeom>
                <a:avLst/>
                <a:gdLst>
                  <a:gd name="connsiteX0" fmla="*/ 51846 w 403129"/>
                  <a:gd name="connsiteY0" fmla="*/ 125584 h 304980"/>
                  <a:gd name="connsiteX1" fmla="*/ 133534 w 403129"/>
                  <a:gd name="connsiteY1" fmla="*/ 125584 h 304980"/>
                  <a:gd name="connsiteX2" fmla="*/ 133534 w 403129"/>
                  <a:gd name="connsiteY2" fmla="*/ 163103 h 304980"/>
                  <a:gd name="connsiteX3" fmla="*/ 2851 w 403129"/>
                  <a:gd name="connsiteY3" fmla="*/ 163103 h 304980"/>
                  <a:gd name="connsiteX4" fmla="*/ 2851 w 403129"/>
                  <a:gd name="connsiteY4" fmla="*/ 0 h 304980"/>
                  <a:gd name="connsiteX5" fmla="*/ 95514 w 403129"/>
                  <a:gd name="connsiteY5" fmla="*/ 0 h 304980"/>
                  <a:gd name="connsiteX6" fmla="*/ 117188 w 403129"/>
                  <a:gd name="connsiteY6" fmla="*/ 37512 h 304980"/>
                  <a:gd name="connsiteX7" fmla="*/ 51846 w 403129"/>
                  <a:gd name="connsiteY7" fmla="*/ 37512 h 304980"/>
                  <a:gd name="connsiteX8" fmla="*/ 51846 w 403129"/>
                  <a:gd name="connsiteY8" fmla="*/ 64429 h 304980"/>
                  <a:gd name="connsiteX9" fmla="*/ 110918 w 403129"/>
                  <a:gd name="connsiteY9" fmla="*/ 64429 h 304980"/>
                  <a:gd name="connsiteX10" fmla="*/ 110918 w 403129"/>
                  <a:gd name="connsiteY10" fmla="*/ 98671 h 304980"/>
                  <a:gd name="connsiteX11" fmla="*/ 51846 w 403129"/>
                  <a:gd name="connsiteY11" fmla="*/ 98671 h 304980"/>
                  <a:gd name="connsiteX12" fmla="*/ 51846 w 403129"/>
                  <a:gd name="connsiteY12" fmla="*/ 125584 h 304980"/>
                  <a:gd name="connsiteX13" fmla="*/ 220512 w 403129"/>
                  <a:gd name="connsiteY13" fmla="*/ 0 h 304980"/>
                  <a:gd name="connsiteX14" fmla="*/ 192766 w 403129"/>
                  <a:gd name="connsiteY14" fmla="*/ 53227 h 304980"/>
                  <a:gd name="connsiteX15" fmla="*/ 165073 w 403129"/>
                  <a:gd name="connsiteY15" fmla="*/ 0 h 304980"/>
                  <a:gd name="connsiteX16" fmla="*/ 110915 w 403129"/>
                  <a:gd name="connsiteY16" fmla="*/ 0 h 304980"/>
                  <a:gd name="connsiteX17" fmla="*/ 167980 w 403129"/>
                  <a:gd name="connsiteY17" fmla="*/ 98671 h 304980"/>
                  <a:gd name="connsiteX18" fmla="*/ 167980 w 403129"/>
                  <a:gd name="connsiteY18" fmla="*/ 163103 h 304980"/>
                  <a:gd name="connsiteX19" fmla="*/ 216834 w 403129"/>
                  <a:gd name="connsiteY19" fmla="*/ 163103 h 304980"/>
                  <a:gd name="connsiteX20" fmla="*/ 216834 w 403129"/>
                  <a:gd name="connsiteY20" fmla="*/ 98671 h 304980"/>
                  <a:gd name="connsiteX21" fmla="*/ 273977 w 403129"/>
                  <a:gd name="connsiteY21" fmla="*/ 0 h 304980"/>
                  <a:gd name="connsiteX22" fmla="*/ 220512 w 403129"/>
                  <a:gd name="connsiteY22" fmla="*/ 0 h 304980"/>
                  <a:gd name="connsiteX23" fmla="*/ 19624 w 403129"/>
                  <a:gd name="connsiteY23" fmla="*/ 242525 h 304980"/>
                  <a:gd name="connsiteX24" fmla="*/ 2851 w 403129"/>
                  <a:gd name="connsiteY24" fmla="*/ 242525 h 304980"/>
                  <a:gd name="connsiteX25" fmla="*/ 2851 w 403129"/>
                  <a:gd name="connsiteY25" fmla="*/ 202828 h 304980"/>
                  <a:gd name="connsiteX26" fmla="*/ 19795 w 403129"/>
                  <a:gd name="connsiteY26" fmla="*/ 202828 h 304980"/>
                  <a:gd name="connsiteX27" fmla="*/ 32139 w 403129"/>
                  <a:gd name="connsiteY27" fmla="*/ 213174 h 304980"/>
                  <a:gd name="connsiteX28" fmla="*/ 27613 w 403129"/>
                  <a:gd name="connsiteY28" fmla="*/ 221013 h 304980"/>
                  <a:gd name="connsiteX29" fmla="*/ 33494 w 403129"/>
                  <a:gd name="connsiteY29" fmla="*/ 229836 h 304980"/>
                  <a:gd name="connsiteX30" fmla="*/ 19624 w 403129"/>
                  <a:gd name="connsiteY30" fmla="*/ 242525 h 304980"/>
                  <a:gd name="connsiteX31" fmla="*/ 19624 w 403129"/>
                  <a:gd name="connsiteY31" fmla="*/ 242525 h 304980"/>
                  <a:gd name="connsiteX32" fmla="*/ 25681 w 403129"/>
                  <a:gd name="connsiteY32" fmla="*/ 230127 h 304980"/>
                  <a:gd name="connsiteX33" fmla="*/ 19648 w 403129"/>
                  <a:gd name="connsiteY33" fmla="*/ 224505 h 304980"/>
                  <a:gd name="connsiteX34" fmla="*/ 10233 w 403129"/>
                  <a:gd name="connsiteY34" fmla="*/ 224505 h 304980"/>
                  <a:gd name="connsiteX35" fmla="*/ 10233 w 403129"/>
                  <a:gd name="connsiteY35" fmla="*/ 235804 h 304980"/>
                  <a:gd name="connsiteX36" fmla="*/ 19648 w 403129"/>
                  <a:gd name="connsiteY36" fmla="*/ 235804 h 304980"/>
                  <a:gd name="connsiteX37" fmla="*/ 25681 w 403129"/>
                  <a:gd name="connsiteY37" fmla="*/ 230127 h 304980"/>
                  <a:gd name="connsiteX38" fmla="*/ 25681 w 403129"/>
                  <a:gd name="connsiteY38" fmla="*/ 230127 h 304980"/>
                  <a:gd name="connsiteX39" fmla="*/ 24439 w 403129"/>
                  <a:gd name="connsiteY39" fmla="*/ 213833 h 304980"/>
                  <a:gd name="connsiteX40" fmla="*/ 19194 w 403129"/>
                  <a:gd name="connsiteY40" fmla="*/ 209561 h 304980"/>
                  <a:gd name="connsiteX41" fmla="*/ 10230 w 403129"/>
                  <a:gd name="connsiteY41" fmla="*/ 209561 h 304980"/>
                  <a:gd name="connsiteX42" fmla="*/ 10230 w 403129"/>
                  <a:gd name="connsiteY42" fmla="*/ 218037 h 304980"/>
                  <a:gd name="connsiteX43" fmla="*/ 19589 w 403129"/>
                  <a:gd name="connsiteY43" fmla="*/ 218037 h 304980"/>
                  <a:gd name="connsiteX44" fmla="*/ 24439 w 403129"/>
                  <a:gd name="connsiteY44" fmla="*/ 213833 h 304980"/>
                  <a:gd name="connsiteX45" fmla="*/ 24439 w 403129"/>
                  <a:gd name="connsiteY45" fmla="*/ 213833 h 304980"/>
                  <a:gd name="connsiteX46" fmla="*/ 49531 w 403129"/>
                  <a:gd name="connsiteY46" fmla="*/ 243142 h 304980"/>
                  <a:gd name="connsiteX47" fmla="*/ 56475 w 403129"/>
                  <a:gd name="connsiteY47" fmla="*/ 240205 h 304980"/>
                  <a:gd name="connsiteX48" fmla="*/ 56475 w 403129"/>
                  <a:gd name="connsiteY48" fmla="*/ 242525 h 304980"/>
                  <a:gd name="connsiteX49" fmla="*/ 63648 w 403129"/>
                  <a:gd name="connsiteY49" fmla="*/ 242525 h 304980"/>
                  <a:gd name="connsiteX50" fmla="*/ 63648 w 403129"/>
                  <a:gd name="connsiteY50" fmla="*/ 213528 h 304980"/>
                  <a:gd name="connsiteX51" fmla="*/ 56475 w 403129"/>
                  <a:gd name="connsiteY51" fmla="*/ 213528 h 304980"/>
                  <a:gd name="connsiteX52" fmla="*/ 56475 w 403129"/>
                  <a:gd name="connsiteY52" fmla="*/ 229545 h 304980"/>
                  <a:gd name="connsiteX53" fmla="*/ 51077 w 403129"/>
                  <a:gd name="connsiteY53" fmla="*/ 236580 h 304980"/>
                  <a:gd name="connsiteX54" fmla="*/ 45736 w 403129"/>
                  <a:gd name="connsiteY54" fmla="*/ 229498 h 304980"/>
                  <a:gd name="connsiteX55" fmla="*/ 45736 w 403129"/>
                  <a:gd name="connsiteY55" fmla="*/ 213528 h 304980"/>
                  <a:gd name="connsiteX56" fmla="*/ 38559 w 403129"/>
                  <a:gd name="connsiteY56" fmla="*/ 213528 h 304980"/>
                  <a:gd name="connsiteX57" fmla="*/ 38559 w 403129"/>
                  <a:gd name="connsiteY57" fmla="*/ 229915 h 304980"/>
                  <a:gd name="connsiteX58" fmla="*/ 49531 w 403129"/>
                  <a:gd name="connsiteY58" fmla="*/ 243142 h 304980"/>
                  <a:gd name="connsiteX59" fmla="*/ 49531 w 403129"/>
                  <a:gd name="connsiteY59" fmla="*/ 243142 h 304980"/>
                  <a:gd name="connsiteX60" fmla="*/ 148014 w 403129"/>
                  <a:gd name="connsiteY60" fmla="*/ 226499 h 304980"/>
                  <a:gd name="connsiteX61" fmla="*/ 153524 w 403129"/>
                  <a:gd name="connsiteY61" fmla="*/ 219463 h 304980"/>
                  <a:gd name="connsiteX62" fmla="*/ 158754 w 403129"/>
                  <a:gd name="connsiteY62" fmla="*/ 226546 h 304980"/>
                  <a:gd name="connsiteX63" fmla="*/ 158754 w 403129"/>
                  <a:gd name="connsiteY63" fmla="*/ 242525 h 304980"/>
                  <a:gd name="connsiteX64" fmla="*/ 165924 w 403129"/>
                  <a:gd name="connsiteY64" fmla="*/ 242525 h 304980"/>
                  <a:gd name="connsiteX65" fmla="*/ 165924 w 403129"/>
                  <a:gd name="connsiteY65" fmla="*/ 226129 h 304980"/>
                  <a:gd name="connsiteX66" fmla="*/ 155291 w 403129"/>
                  <a:gd name="connsiteY66" fmla="*/ 212901 h 304980"/>
                  <a:gd name="connsiteX67" fmla="*/ 148014 w 403129"/>
                  <a:gd name="connsiteY67" fmla="*/ 215970 h 304980"/>
                  <a:gd name="connsiteX68" fmla="*/ 148014 w 403129"/>
                  <a:gd name="connsiteY68" fmla="*/ 213528 h 304980"/>
                  <a:gd name="connsiteX69" fmla="*/ 140837 w 403129"/>
                  <a:gd name="connsiteY69" fmla="*/ 213528 h 304980"/>
                  <a:gd name="connsiteX70" fmla="*/ 140837 w 403129"/>
                  <a:gd name="connsiteY70" fmla="*/ 242525 h 304980"/>
                  <a:gd name="connsiteX71" fmla="*/ 148014 w 403129"/>
                  <a:gd name="connsiteY71" fmla="*/ 242525 h 304980"/>
                  <a:gd name="connsiteX72" fmla="*/ 148014 w 403129"/>
                  <a:gd name="connsiteY72" fmla="*/ 226499 h 304980"/>
                  <a:gd name="connsiteX73" fmla="*/ 70098 w 403129"/>
                  <a:gd name="connsiteY73" fmla="*/ 242525 h 304980"/>
                  <a:gd name="connsiteX74" fmla="*/ 77274 w 403129"/>
                  <a:gd name="connsiteY74" fmla="*/ 242525 h 304980"/>
                  <a:gd name="connsiteX75" fmla="*/ 77274 w 403129"/>
                  <a:gd name="connsiteY75" fmla="*/ 213528 h 304980"/>
                  <a:gd name="connsiteX76" fmla="*/ 70098 w 403129"/>
                  <a:gd name="connsiteY76" fmla="*/ 213528 h 304980"/>
                  <a:gd name="connsiteX77" fmla="*/ 70098 w 403129"/>
                  <a:gd name="connsiteY77" fmla="*/ 242525 h 304980"/>
                  <a:gd name="connsiteX78" fmla="*/ 83664 w 403129"/>
                  <a:gd name="connsiteY78" fmla="*/ 242525 h 304980"/>
                  <a:gd name="connsiteX79" fmla="*/ 90841 w 403129"/>
                  <a:gd name="connsiteY79" fmla="*/ 242525 h 304980"/>
                  <a:gd name="connsiteX80" fmla="*/ 90841 w 403129"/>
                  <a:gd name="connsiteY80" fmla="*/ 201467 h 304980"/>
                  <a:gd name="connsiteX81" fmla="*/ 83664 w 403129"/>
                  <a:gd name="connsiteY81" fmla="*/ 205051 h 304980"/>
                  <a:gd name="connsiteX82" fmla="*/ 83664 w 403129"/>
                  <a:gd name="connsiteY82" fmla="*/ 242525 h 304980"/>
                  <a:gd name="connsiteX83" fmla="*/ 113660 w 403129"/>
                  <a:gd name="connsiteY83" fmla="*/ 205051 h 304980"/>
                  <a:gd name="connsiteX84" fmla="*/ 120825 w 403129"/>
                  <a:gd name="connsiteY84" fmla="*/ 201470 h 304980"/>
                  <a:gd name="connsiteX85" fmla="*/ 120825 w 403129"/>
                  <a:gd name="connsiteY85" fmla="*/ 242525 h 304980"/>
                  <a:gd name="connsiteX86" fmla="*/ 113660 w 403129"/>
                  <a:gd name="connsiteY86" fmla="*/ 242525 h 304980"/>
                  <a:gd name="connsiteX87" fmla="*/ 113660 w 403129"/>
                  <a:gd name="connsiteY87" fmla="*/ 240308 h 304980"/>
                  <a:gd name="connsiteX88" fmla="*/ 107069 w 403129"/>
                  <a:gd name="connsiteY88" fmla="*/ 243142 h 304980"/>
                  <a:gd name="connsiteX89" fmla="*/ 95835 w 403129"/>
                  <a:gd name="connsiteY89" fmla="*/ 227731 h 304980"/>
                  <a:gd name="connsiteX90" fmla="*/ 107220 w 403129"/>
                  <a:gd name="connsiteY90" fmla="*/ 212907 h 304980"/>
                  <a:gd name="connsiteX91" fmla="*/ 113660 w 403129"/>
                  <a:gd name="connsiteY91" fmla="*/ 215568 h 304980"/>
                  <a:gd name="connsiteX92" fmla="*/ 113660 w 403129"/>
                  <a:gd name="connsiteY92" fmla="*/ 205051 h 304980"/>
                  <a:gd name="connsiteX93" fmla="*/ 113660 w 403129"/>
                  <a:gd name="connsiteY93" fmla="*/ 233687 h 304980"/>
                  <a:gd name="connsiteX94" fmla="*/ 113660 w 403129"/>
                  <a:gd name="connsiteY94" fmla="*/ 222298 h 304980"/>
                  <a:gd name="connsiteX95" fmla="*/ 108518 w 403129"/>
                  <a:gd name="connsiteY95" fmla="*/ 219469 h 304980"/>
                  <a:gd name="connsiteX96" fmla="*/ 103144 w 403129"/>
                  <a:gd name="connsiteY96" fmla="*/ 227563 h 304980"/>
                  <a:gd name="connsiteX97" fmla="*/ 108613 w 403129"/>
                  <a:gd name="connsiteY97" fmla="*/ 236545 h 304980"/>
                  <a:gd name="connsiteX98" fmla="*/ 113660 w 403129"/>
                  <a:gd name="connsiteY98" fmla="*/ 233687 h 304980"/>
                  <a:gd name="connsiteX99" fmla="*/ 113660 w 403129"/>
                  <a:gd name="connsiteY99" fmla="*/ 233687 h 304980"/>
                  <a:gd name="connsiteX100" fmla="*/ 281531 w 403129"/>
                  <a:gd name="connsiteY100" fmla="*/ 227731 h 304980"/>
                  <a:gd name="connsiteX101" fmla="*/ 270282 w 403129"/>
                  <a:gd name="connsiteY101" fmla="*/ 243142 h 304980"/>
                  <a:gd name="connsiteX102" fmla="*/ 263688 w 403129"/>
                  <a:gd name="connsiteY102" fmla="*/ 240355 h 304980"/>
                  <a:gd name="connsiteX103" fmla="*/ 263688 w 403129"/>
                  <a:gd name="connsiteY103" fmla="*/ 242525 h 304980"/>
                  <a:gd name="connsiteX104" fmla="*/ 256521 w 403129"/>
                  <a:gd name="connsiteY104" fmla="*/ 242525 h 304980"/>
                  <a:gd name="connsiteX105" fmla="*/ 256521 w 403129"/>
                  <a:gd name="connsiteY105" fmla="*/ 205783 h 304980"/>
                  <a:gd name="connsiteX106" fmla="*/ 263688 w 403129"/>
                  <a:gd name="connsiteY106" fmla="*/ 202214 h 304980"/>
                  <a:gd name="connsiteX107" fmla="*/ 263688 w 403129"/>
                  <a:gd name="connsiteY107" fmla="*/ 215597 h 304980"/>
                  <a:gd name="connsiteX108" fmla="*/ 270131 w 403129"/>
                  <a:gd name="connsiteY108" fmla="*/ 212907 h 304980"/>
                  <a:gd name="connsiteX109" fmla="*/ 281531 w 403129"/>
                  <a:gd name="connsiteY109" fmla="*/ 227731 h 304980"/>
                  <a:gd name="connsiteX110" fmla="*/ 281531 w 403129"/>
                  <a:gd name="connsiteY110" fmla="*/ 227731 h 304980"/>
                  <a:gd name="connsiteX111" fmla="*/ 263688 w 403129"/>
                  <a:gd name="connsiteY111" fmla="*/ 222415 h 304980"/>
                  <a:gd name="connsiteX112" fmla="*/ 263688 w 403129"/>
                  <a:gd name="connsiteY112" fmla="*/ 233817 h 304980"/>
                  <a:gd name="connsiteX113" fmla="*/ 268942 w 403129"/>
                  <a:gd name="connsiteY113" fmla="*/ 236545 h 304980"/>
                  <a:gd name="connsiteX114" fmla="*/ 274207 w 403129"/>
                  <a:gd name="connsiteY114" fmla="*/ 227563 h 304980"/>
                  <a:gd name="connsiteX115" fmla="*/ 268795 w 403129"/>
                  <a:gd name="connsiteY115" fmla="*/ 219469 h 304980"/>
                  <a:gd name="connsiteX116" fmla="*/ 263688 w 403129"/>
                  <a:gd name="connsiteY116" fmla="*/ 222415 h 304980"/>
                  <a:gd name="connsiteX117" fmla="*/ 263688 w 403129"/>
                  <a:gd name="connsiteY117" fmla="*/ 222415 h 304980"/>
                  <a:gd name="connsiteX118" fmla="*/ 188584 w 403129"/>
                  <a:gd name="connsiteY118" fmla="*/ 213519 h 304980"/>
                  <a:gd name="connsiteX119" fmla="*/ 195749 w 403129"/>
                  <a:gd name="connsiteY119" fmla="*/ 213519 h 304980"/>
                  <a:gd name="connsiteX120" fmla="*/ 195749 w 403129"/>
                  <a:gd name="connsiteY120" fmla="*/ 239820 h 304980"/>
                  <a:gd name="connsiteX121" fmla="*/ 181658 w 403129"/>
                  <a:gd name="connsiteY121" fmla="*/ 254324 h 304980"/>
                  <a:gd name="connsiteX122" fmla="*/ 181517 w 403129"/>
                  <a:gd name="connsiteY122" fmla="*/ 254326 h 304980"/>
                  <a:gd name="connsiteX123" fmla="*/ 178976 w 403129"/>
                  <a:gd name="connsiteY123" fmla="*/ 248699 h 304980"/>
                  <a:gd name="connsiteX124" fmla="*/ 179302 w 403129"/>
                  <a:gd name="connsiteY124" fmla="*/ 248691 h 304980"/>
                  <a:gd name="connsiteX125" fmla="*/ 188584 w 403129"/>
                  <a:gd name="connsiteY125" fmla="*/ 241005 h 304980"/>
                  <a:gd name="connsiteX126" fmla="*/ 188584 w 403129"/>
                  <a:gd name="connsiteY126" fmla="*/ 240329 h 304980"/>
                  <a:gd name="connsiteX127" fmla="*/ 181991 w 403129"/>
                  <a:gd name="connsiteY127" fmla="*/ 243131 h 304980"/>
                  <a:gd name="connsiteX128" fmla="*/ 170736 w 403129"/>
                  <a:gd name="connsiteY128" fmla="*/ 227719 h 304980"/>
                  <a:gd name="connsiteX129" fmla="*/ 182141 w 403129"/>
                  <a:gd name="connsiteY129" fmla="*/ 212895 h 304980"/>
                  <a:gd name="connsiteX130" fmla="*/ 188584 w 403129"/>
                  <a:gd name="connsiteY130" fmla="*/ 215556 h 304980"/>
                  <a:gd name="connsiteX131" fmla="*/ 188584 w 403129"/>
                  <a:gd name="connsiteY131" fmla="*/ 213519 h 304980"/>
                  <a:gd name="connsiteX132" fmla="*/ 183440 w 403129"/>
                  <a:gd name="connsiteY132" fmla="*/ 219454 h 304980"/>
                  <a:gd name="connsiteX133" fmla="*/ 178066 w 403129"/>
                  <a:gd name="connsiteY133" fmla="*/ 227549 h 304980"/>
                  <a:gd name="connsiteX134" fmla="*/ 183496 w 403129"/>
                  <a:gd name="connsiteY134" fmla="*/ 236534 h 304980"/>
                  <a:gd name="connsiteX135" fmla="*/ 188584 w 403129"/>
                  <a:gd name="connsiteY135" fmla="*/ 233673 h 304980"/>
                  <a:gd name="connsiteX136" fmla="*/ 188584 w 403129"/>
                  <a:gd name="connsiteY136" fmla="*/ 222283 h 304980"/>
                  <a:gd name="connsiteX137" fmla="*/ 183440 w 403129"/>
                  <a:gd name="connsiteY137" fmla="*/ 219454 h 304980"/>
                  <a:gd name="connsiteX138" fmla="*/ 183440 w 403129"/>
                  <a:gd name="connsiteY138" fmla="*/ 219454 h 304980"/>
                  <a:gd name="connsiteX139" fmla="*/ 215238 w 403129"/>
                  <a:gd name="connsiteY139" fmla="*/ 215709 h 304980"/>
                  <a:gd name="connsiteX140" fmla="*/ 226092 w 403129"/>
                  <a:gd name="connsiteY140" fmla="*/ 212907 h 304980"/>
                  <a:gd name="connsiteX141" fmla="*/ 237821 w 403129"/>
                  <a:gd name="connsiteY141" fmla="*/ 222977 h 304980"/>
                  <a:gd name="connsiteX142" fmla="*/ 237821 w 403129"/>
                  <a:gd name="connsiteY142" fmla="*/ 242525 h 304980"/>
                  <a:gd name="connsiteX143" fmla="*/ 230651 w 403129"/>
                  <a:gd name="connsiteY143" fmla="*/ 242525 h 304980"/>
                  <a:gd name="connsiteX144" fmla="*/ 230651 w 403129"/>
                  <a:gd name="connsiteY144" fmla="*/ 240149 h 304980"/>
                  <a:gd name="connsiteX145" fmla="*/ 223669 w 403129"/>
                  <a:gd name="connsiteY145" fmla="*/ 243142 h 304980"/>
                  <a:gd name="connsiteX146" fmla="*/ 212897 w 403129"/>
                  <a:gd name="connsiteY146" fmla="*/ 232903 h 304980"/>
                  <a:gd name="connsiteX147" fmla="*/ 224478 w 403129"/>
                  <a:gd name="connsiteY147" fmla="*/ 223400 h 304980"/>
                  <a:gd name="connsiteX148" fmla="*/ 230651 w 403129"/>
                  <a:gd name="connsiteY148" fmla="*/ 224773 h 304980"/>
                  <a:gd name="connsiteX149" fmla="*/ 230651 w 403129"/>
                  <a:gd name="connsiteY149" fmla="*/ 222806 h 304980"/>
                  <a:gd name="connsiteX150" fmla="*/ 225465 w 403129"/>
                  <a:gd name="connsiteY150" fmla="*/ 218640 h 304980"/>
                  <a:gd name="connsiteX151" fmla="*/ 218038 w 403129"/>
                  <a:gd name="connsiteY151" fmla="*/ 220642 h 304980"/>
                  <a:gd name="connsiteX152" fmla="*/ 215238 w 403129"/>
                  <a:gd name="connsiteY152" fmla="*/ 215709 h 304980"/>
                  <a:gd name="connsiteX153" fmla="*/ 225020 w 403129"/>
                  <a:gd name="connsiteY153" fmla="*/ 237239 h 304980"/>
                  <a:gd name="connsiteX154" fmla="*/ 230651 w 403129"/>
                  <a:gd name="connsiteY154" fmla="*/ 234184 h 304980"/>
                  <a:gd name="connsiteX155" fmla="*/ 230651 w 403129"/>
                  <a:gd name="connsiteY155" fmla="*/ 230215 h 304980"/>
                  <a:gd name="connsiteX156" fmla="*/ 225020 w 403129"/>
                  <a:gd name="connsiteY156" fmla="*/ 228786 h 304980"/>
                  <a:gd name="connsiteX157" fmla="*/ 220076 w 403129"/>
                  <a:gd name="connsiteY157" fmla="*/ 232903 h 304980"/>
                  <a:gd name="connsiteX158" fmla="*/ 225020 w 403129"/>
                  <a:gd name="connsiteY158" fmla="*/ 237239 h 304980"/>
                  <a:gd name="connsiteX159" fmla="*/ 225020 w 403129"/>
                  <a:gd name="connsiteY159" fmla="*/ 237239 h 304980"/>
                  <a:gd name="connsiteX160" fmla="*/ 309097 w 403129"/>
                  <a:gd name="connsiteY160" fmla="*/ 238591 h 304980"/>
                  <a:gd name="connsiteX161" fmla="*/ 298846 w 403129"/>
                  <a:gd name="connsiteY161" fmla="*/ 243142 h 304980"/>
                  <a:gd name="connsiteX162" fmla="*/ 285091 w 403129"/>
                  <a:gd name="connsiteY162" fmla="*/ 228051 h 304980"/>
                  <a:gd name="connsiteX163" fmla="*/ 298107 w 403129"/>
                  <a:gd name="connsiteY163" fmla="*/ 212907 h 304980"/>
                  <a:gd name="connsiteX164" fmla="*/ 310284 w 403129"/>
                  <a:gd name="connsiteY164" fmla="*/ 228051 h 304980"/>
                  <a:gd name="connsiteX165" fmla="*/ 310201 w 403129"/>
                  <a:gd name="connsiteY165" fmla="*/ 230224 h 304980"/>
                  <a:gd name="connsiteX166" fmla="*/ 292400 w 403129"/>
                  <a:gd name="connsiteY166" fmla="*/ 230224 h 304980"/>
                  <a:gd name="connsiteX167" fmla="*/ 298846 w 403129"/>
                  <a:gd name="connsiteY167" fmla="*/ 236545 h 304980"/>
                  <a:gd name="connsiteX168" fmla="*/ 304571 w 403129"/>
                  <a:gd name="connsiteY168" fmla="*/ 234102 h 304980"/>
                  <a:gd name="connsiteX169" fmla="*/ 309097 w 403129"/>
                  <a:gd name="connsiteY169" fmla="*/ 238591 h 304980"/>
                  <a:gd name="connsiteX170" fmla="*/ 303372 w 403129"/>
                  <a:gd name="connsiteY170" fmla="*/ 224982 h 304980"/>
                  <a:gd name="connsiteX171" fmla="*/ 297898 w 403129"/>
                  <a:gd name="connsiteY171" fmla="*/ 218981 h 304980"/>
                  <a:gd name="connsiteX172" fmla="*/ 292500 w 403129"/>
                  <a:gd name="connsiteY172" fmla="*/ 224982 h 304980"/>
                  <a:gd name="connsiteX173" fmla="*/ 303372 w 403129"/>
                  <a:gd name="connsiteY173" fmla="*/ 224982 h 304980"/>
                  <a:gd name="connsiteX174" fmla="*/ 378326 w 403129"/>
                  <a:gd name="connsiteY174" fmla="*/ 238591 h 304980"/>
                  <a:gd name="connsiteX175" fmla="*/ 368078 w 403129"/>
                  <a:gd name="connsiteY175" fmla="*/ 243142 h 304980"/>
                  <a:gd name="connsiteX176" fmla="*/ 354314 w 403129"/>
                  <a:gd name="connsiteY176" fmla="*/ 228051 h 304980"/>
                  <a:gd name="connsiteX177" fmla="*/ 367336 w 403129"/>
                  <a:gd name="connsiteY177" fmla="*/ 212907 h 304980"/>
                  <a:gd name="connsiteX178" fmla="*/ 379516 w 403129"/>
                  <a:gd name="connsiteY178" fmla="*/ 228051 h 304980"/>
                  <a:gd name="connsiteX179" fmla="*/ 379430 w 403129"/>
                  <a:gd name="connsiteY179" fmla="*/ 230224 h 304980"/>
                  <a:gd name="connsiteX180" fmla="*/ 361626 w 403129"/>
                  <a:gd name="connsiteY180" fmla="*/ 230224 h 304980"/>
                  <a:gd name="connsiteX181" fmla="*/ 368078 w 403129"/>
                  <a:gd name="connsiteY181" fmla="*/ 236545 h 304980"/>
                  <a:gd name="connsiteX182" fmla="*/ 373797 w 403129"/>
                  <a:gd name="connsiteY182" fmla="*/ 234102 h 304980"/>
                  <a:gd name="connsiteX183" fmla="*/ 378326 w 403129"/>
                  <a:gd name="connsiteY183" fmla="*/ 238591 h 304980"/>
                  <a:gd name="connsiteX184" fmla="*/ 372596 w 403129"/>
                  <a:gd name="connsiteY184" fmla="*/ 224982 h 304980"/>
                  <a:gd name="connsiteX185" fmla="*/ 367121 w 403129"/>
                  <a:gd name="connsiteY185" fmla="*/ 218981 h 304980"/>
                  <a:gd name="connsiteX186" fmla="*/ 361726 w 403129"/>
                  <a:gd name="connsiteY186" fmla="*/ 224982 h 304980"/>
                  <a:gd name="connsiteX187" fmla="*/ 372596 w 403129"/>
                  <a:gd name="connsiteY187" fmla="*/ 224982 h 304980"/>
                  <a:gd name="connsiteX188" fmla="*/ 344420 w 403129"/>
                  <a:gd name="connsiteY188" fmla="*/ 220239 h 304980"/>
                  <a:gd name="connsiteX189" fmla="*/ 350951 w 403129"/>
                  <a:gd name="connsiteY189" fmla="*/ 220239 h 304980"/>
                  <a:gd name="connsiteX190" fmla="*/ 350951 w 403129"/>
                  <a:gd name="connsiteY190" fmla="*/ 213528 h 304980"/>
                  <a:gd name="connsiteX191" fmla="*/ 344423 w 403129"/>
                  <a:gd name="connsiteY191" fmla="*/ 213528 h 304980"/>
                  <a:gd name="connsiteX192" fmla="*/ 344423 w 403129"/>
                  <a:gd name="connsiteY192" fmla="*/ 202508 h 304980"/>
                  <a:gd name="connsiteX193" fmla="*/ 337249 w 403129"/>
                  <a:gd name="connsiteY193" fmla="*/ 206086 h 304980"/>
                  <a:gd name="connsiteX194" fmla="*/ 337249 w 403129"/>
                  <a:gd name="connsiteY194" fmla="*/ 213528 h 304980"/>
                  <a:gd name="connsiteX195" fmla="*/ 332785 w 403129"/>
                  <a:gd name="connsiteY195" fmla="*/ 213528 h 304980"/>
                  <a:gd name="connsiteX196" fmla="*/ 332785 w 403129"/>
                  <a:gd name="connsiteY196" fmla="*/ 220239 h 304980"/>
                  <a:gd name="connsiteX197" fmla="*/ 337249 w 403129"/>
                  <a:gd name="connsiteY197" fmla="*/ 220239 h 304980"/>
                  <a:gd name="connsiteX198" fmla="*/ 337249 w 403129"/>
                  <a:gd name="connsiteY198" fmla="*/ 234252 h 304980"/>
                  <a:gd name="connsiteX199" fmla="*/ 344991 w 403129"/>
                  <a:gd name="connsiteY199" fmla="*/ 243142 h 304980"/>
                  <a:gd name="connsiteX200" fmla="*/ 351022 w 403129"/>
                  <a:gd name="connsiteY200" fmla="*/ 241805 h 304980"/>
                  <a:gd name="connsiteX201" fmla="*/ 351867 w 403129"/>
                  <a:gd name="connsiteY201" fmla="*/ 235046 h 304980"/>
                  <a:gd name="connsiteX202" fmla="*/ 347527 w 403129"/>
                  <a:gd name="connsiteY202" fmla="*/ 236360 h 304980"/>
                  <a:gd name="connsiteX203" fmla="*/ 344420 w 403129"/>
                  <a:gd name="connsiteY203" fmla="*/ 232456 h 304980"/>
                  <a:gd name="connsiteX204" fmla="*/ 344420 w 403129"/>
                  <a:gd name="connsiteY204" fmla="*/ 220239 h 304980"/>
                  <a:gd name="connsiteX205" fmla="*/ 331357 w 403129"/>
                  <a:gd name="connsiteY205" fmla="*/ 235046 h 304980"/>
                  <a:gd name="connsiteX206" fmla="*/ 327013 w 403129"/>
                  <a:gd name="connsiteY206" fmla="*/ 236360 h 304980"/>
                  <a:gd name="connsiteX207" fmla="*/ 323912 w 403129"/>
                  <a:gd name="connsiteY207" fmla="*/ 232456 h 304980"/>
                  <a:gd name="connsiteX208" fmla="*/ 323912 w 403129"/>
                  <a:gd name="connsiteY208" fmla="*/ 220239 h 304980"/>
                  <a:gd name="connsiteX209" fmla="*/ 330034 w 403129"/>
                  <a:gd name="connsiteY209" fmla="*/ 220239 h 304980"/>
                  <a:gd name="connsiteX210" fmla="*/ 330034 w 403129"/>
                  <a:gd name="connsiteY210" fmla="*/ 213528 h 304980"/>
                  <a:gd name="connsiteX211" fmla="*/ 323912 w 403129"/>
                  <a:gd name="connsiteY211" fmla="*/ 213528 h 304980"/>
                  <a:gd name="connsiteX212" fmla="*/ 323912 w 403129"/>
                  <a:gd name="connsiteY212" fmla="*/ 202508 h 304980"/>
                  <a:gd name="connsiteX213" fmla="*/ 316738 w 403129"/>
                  <a:gd name="connsiteY213" fmla="*/ 206086 h 304980"/>
                  <a:gd name="connsiteX214" fmla="*/ 316738 w 403129"/>
                  <a:gd name="connsiteY214" fmla="*/ 213528 h 304980"/>
                  <a:gd name="connsiteX215" fmla="*/ 312254 w 403129"/>
                  <a:gd name="connsiteY215" fmla="*/ 213528 h 304980"/>
                  <a:gd name="connsiteX216" fmla="*/ 312254 w 403129"/>
                  <a:gd name="connsiteY216" fmla="*/ 220239 h 304980"/>
                  <a:gd name="connsiteX217" fmla="*/ 316738 w 403129"/>
                  <a:gd name="connsiteY217" fmla="*/ 220239 h 304980"/>
                  <a:gd name="connsiteX218" fmla="*/ 316738 w 403129"/>
                  <a:gd name="connsiteY218" fmla="*/ 234252 h 304980"/>
                  <a:gd name="connsiteX219" fmla="*/ 324484 w 403129"/>
                  <a:gd name="connsiteY219" fmla="*/ 243142 h 304980"/>
                  <a:gd name="connsiteX220" fmla="*/ 330512 w 403129"/>
                  <a:gd name="connsiteY220" fmla="*/ 241805 h 304980"/>
                  <a:gd name="connsiteX221" fmla="*/ 331357 w 403129"/>
                  <a:gd name="connsiteY221" fmla="*/ 235046 h 304980"/>
                  <a:gd name="connsiteX222" fmla="*/ 403130 w 403129"/>
                  <a:gd name="connsiteY222" fmla="*/ 214657 h 304980"/>
                  <a:gd name="connsiteX223" fmla="*/ 397721 w 403129"/>
                  <a:gd name="connsiteY223" fmla="*/ 212907 h 304980"/>
                  <a:gd name="connsiteX224" fmla="*/ 391304 w 403129"/>
                  <a:gd name="connsiteY224" fmla="*/ 216041 h 304980"/>
                  <a:gd name="connsiteX225" fmla="*/ 391304 w 403129"/>
                  <a:gd name="connsiteY225" fmla="*/ 213528 h 304980"/>
                  <a:gd name="connsiteX226" fmla="*/ 384130 w 403129"/>
                  <a:gd name="connsiteY226" fmla="*/ 213528 h 304980"/>
                  <a:gd name="connsiteX227" fmla="*/ 384130 w 403129"/>
                  <a:gd name="connsiteY227" fmla="*/ 242525 h 304980"/>
                  <a:gd name="connsiteX228" fmla="*/ 391304 w 403129"/>
                  <a:gd name="connsiteY228" fmla="*/ 242525 h 304980"/>
                  <a:gd name="connsiteX229" fmla="*/ 391304 w 403129"/>
                  <a:gd name="connsiteY229" fmla="*/ 226811 h 304980"/>
                  <a:gd name="connsiteX230" fmla="*/ 396487 w 403129"/>
                  <a:gd name="connsiteY230" fmla="*/ 220069 h 304980"/>
                  <a:gd name="connsiteX231" fmla="*/ 401239 w 403129"/>
                  <a:gd name="connsiteY231" fmla="*/ 221642 h 304980"/>
                  <a:gd name="connsiteX232" fmla="*/ 403130 w 403129"/>
                  <a:gd name="connsiteY232" fmla="*/ 214657 h 304980"/>
                  <a:gd name="connsiteX233" fmla="*/ 70098 w 403129"/>
                  <a:gd name="connsiteY233" fmla="*/ 209379 h 304980"/>
                  <a:gd name="connsiteX234" fmla="*/ 77266 w 403129"/>
                  <a:gd name="connsiteY234" fmla="*/ 209379 h 304980"/>
                  <a:gd name="connsiteX235" fmla="*/ 77266 w 403129"/>
                  <a:gd name="connsiteY235" fmla="*/ 202226 h 304980"/>
                  <a:gd name="connsiteX236" fmla="*/ 70098 w 403129"/>
                  <a:gd name="connsiteY236" fmla="*/ 202226 h 304980"/>
                  <a:gd name="connsiteX237" fmla="*/ 70098 w 403129"/>
                  <a:gd name="connsiteY237" fmla="*/ 209379 h 304980"/>
                  <a:gd name="connsiteX238" fmla="*/ 127227 w 403129"/>
                  <a:gd name="connsiteY238" fmla="*/ 242525 h 304980"/>
                  <a:gd name="connsiteX239" fmla="*/ 134400 w 403129"/>
                  <a:gd name="connsiteY239" fmla="*/ 242525 h 304980"/>
                  <a:gd name="connsiteX240" fmla="*/ 134400 w 403129"/>
                  <a:gd name="connsiteY240" fmla="*/ 213528 h 304980"/>
                  <a:gd name="connsiteX241" fmla="*/ 127227 w 403129"/>
                  <a:gd name="connsiteY241" fmla="*/ 213528 h 304980"/>
                  <a:gd name="connsiteX242" fmla="*/ 127227 w 403129"/>
                  <a:gd name="connsiteY242" fmla="*/ 242525 h 304980"/>
                  <a:gd name="connsiteX243" fmla="*/ 127224 w 403129"/>
                  <a:gd name="connsiteY243" fmla="*/ 209379 h 304980"/>
                  <a:gd name="connsiteX244" fmla="*/ 134388 w 403129"/>
                  <a:gd name="connsiteY244" fmla="*/ 209379 h 304980"/>
                  <a:gd name="connsiteX245" fmla="*/ 134388 w 403129"/>
                  <a:gd name="connsiteY245" fmla="*/ 202226 h 304980"/>
                  <a:gd name="connsiteX246" fmla="*/ 127224 w 403129"/>
                  <a:gd name="connsiteY246" fmla="*/ 202226 h 304980"/>
                  <a:gd name="connsiteX247" fmla="*/ 127224 w 403129"/>
                  <a:gd name="connsiteY247" fmla="*/ 209379 h 304980"/>
                  <a:gd name="connsiteX248" fmla="*/ 331457 w 403129"/>
                  <a:gd name="connsiteY248" fmla="*/ 255702 h 304980"/>
                  <a:gd name="connsiteX249" fmla="*/ 338621 w 403129"/>
                  <a:gd name="connsiteY249" fmla="*/ 252122 h 304980"/>
                  <a:gd name="connsiteX250" fmla="*/ 338621 w 403129"/>
                  <a:gd name="connsiteY250" fmla="*/ 293176 h 304980"/>
                  <a:gd name="connsiteX251" fmla="*/ 331457 w 403129"/>
                  <a:gd name="connsiteY251" fmla="*/ 293176 h 304980"/>
                  <a:gd name="connsiteX252" fmla="*/ 331457 w 403129"/>
                  <a:gd name="connsiteY252" fmla="*/ 290965 h 304980"/>
                  <a:gd name="connsiteX253" fmla="*/ 324864 w 403129"/>
                  <a:gd name="connsiteY253" fmla="*/ 293794 h 304980"/>
                  <a:gd name="connsiteX254" fmla="*/ 313626 w 403129"/>
                  <a:gd name="connsiteY254" fmla="*/ 278385 h 304980"/>
                  <a:gd name="connsiteX255" fmla="*/ 325011 w 403129"/>
                  <a:gd name="connsiteY255" fmla="*/ 263558 h 304980"/>
                  <a:gd name="connsiteX256" fmla="*/ 331457 w 403129"/>
                  <a:gd name="connsiteY256" fmla="*/ 266225 h 304980"/>
                  <a:gd name="connsiteX257" fmla="*/ 331457 w 403129"/>
                  <a:gd name="connsiteY257" fmla="*/ 255702 h 304980"/>
                  <a:gd name="connsiteX258" fmla="*/ 331457 w 403129"/>
                  <a:gd name="connsiteY258" fmla="*/ 284338 h 304980"/>
                  <a:gd name="connsiteX259" fmla="*/ 331457 w 403129"/>
                  <a:gd name="connsiteY259" fmla="*/ 272949 h 304980"/>
                  <a:gd name="connsiteX260" fmla="*/ 326315 w 403129"/>
                  <a:gd name="connsiteY260" fmla="*/ 270123 h 304980"/>
                  <a:gd name="connsiteX261" fmla="*/ 320938 w 403129"/>
                  <a:gd name="connsiteY261" fmla="*/ 278217 h 304980"/>
                  <a:gd name="connsiteX262" fmla="*/ 326407 w 403129"/>
                  <a:gd name="connsiteY262" fmla="*/ 287196 h 304980"/>
                  <a:gd name="connsiteX263" fmla="*/ 331457 w 403129"/>
                  <a:gd name="connsiteY263" fmla="*/ 284338 h 304980"/>
                  <a:gd name="connsiteX264" fmla="*/ 331457 w 403129"/>
                  <a:gd name="connsiteY264" fmla="*/ 284338 h 304980"/>
                  <a:gd name="connsiteX265" fmla="*/ 89636 w 403129"/>
                  <a:gd name="connsiteY265" fmla="*/ 265314 h 304980"/>
                  <a:gd name="connsiteX266" fmla="*/ 84224 w 403129"/>
                  <a:gd name="connsiteY266" fmla="*/ 263561 h 304980"/>
                  <a:gd name="connsiteX267" fmla="*/ 77810 w 403129"/>
                  <a:gd name="connsiteY267" fmla="*/ 266695 h 304980"/>
                  <a:gd name="connsiteX268" fmla="*/ 77810 w 403129"/>
                  <a:gd name="connsiteY268" fmla="*/ 264181 h 304980"/>
                  <a:gd name="connsiteX269" fmla="*/ 70636 w 403129"/>
                  <a:gd name="connsiteY269" fmla="*/ 264181 h 304980"/>
                  <a:gd name="connsiteX270" fmla="*/ 70636 w 403129"/>
                  <a:gd name="connsiteY270" fmla="*/ 293179 h 304980"/>
                  <a:gd name="connsiteX271" fmla="*/ 77810 w 403129"/>
                  <a:gd name="connsiteY271" fmla="*/ 293179 h 304980"/>
                  <a:gd name="connsiteX272" fmla="*/ 77810 w 403129"/>
                  <a:gd name="connsiteY272" fmla="*/ 277467 h 304980"/>
                  <a:gd name="connsiteX273" fmla="*/ 82993 w 403129"/>
                  <a:gd name="connsiteY273" fmla="*/ 270720 h 304980"/>
                  <a:gd name="connsiteX274" fmla="*/ 87746 w 403129"/>
                  <a:gd name="connsiteY274" fmla="*/ 272299 h 304980"/>
                  <a:gd name="connsiteX275" fmla="*/ 89636 w 403129"/>
                  <a:gd name="connsiteY275" fmla="*/ 265314 h 304980"/>
                  <a:gd name="connsiteX276" fmla="*/ 28668 w 403129"/>
                  <a:gd name="connsiteY276" fmla="*/ 274848 h 304980"/>
                  <a:gd name="connsiteX277" fmla="*/ 27127 w 403129"/>
                  <a:gd name="connsiteY277" fmla="*/ 282148 h 304980"/>
                  <a:gd name="connsiteX278" fmla="*/ 25402 w 403129"/>
                  <a:gd name="connsiteY278" fmla="*/ 274851 h 304980"/>
                  <a:gd name="connsiteX279" fmla="*/ 22374 w 403129"/>
                  <a:gd name="connsiteY279" fmla="*/ 264176 h 304980"/>
                  <a:gd name="connsiteX280" fmla="*/ 16270 w 403129"/>
                  <a:gd name="connsiteY280" fmla="*/ 264176 h 304980"/>
                  <a:gd name="connsiteX281" fmla="*/ 13243 w 403129"/>
                  <a:gd name="connsiteY281" fmla="*/ 274854 h 304980"/>
                  <a:gd name="connsiteX282" fmla="*/ 11520 w 403129"/>
                  <a:gd name="connsiteY282" fmla="*/ 282116 h 304980"/>
                  <a:gd name="connsiteX283" fmla="*/ 10062 w 403129"/>
                  <a:gd name="connsiteY283" fmla="*/ 275010 h 304980"/>
                  <a:gd name="connsiteX284" fmla="*/ 7394 w 403129"/>
                  <a:gd name="connsiteY284" fmla="*/ 264176 h 304980"/>
                  <a:gd name="connsiteX285" fmla="*/ 0 w 403129"/>
                  <a:gd name="connsiteY285" fmla="*/ 264176 h 304980"/>
                  <a:gd name="connsiteX286" fmla="*/ 8157 w 403129"/>
                  <a:gd name="connsiteY286" fmla="*/ 293020 h 304980"/>
                  <a:gd name="connsiteX287" fmla="*/ 8201 w 403129"/>
                  <a:gd name="connsiteY287" fmla="*/ 293174 h 304980"/>
                  <a:gd name="connsiteX288" fmla="*/ 14406 w 403129"/>
                  <a:gd name="connsiteY288" fmla="*/ 293174 h 304980"/>
                  <a:gd name="connsiteX289" fmla="*/ 17592 w 403129"/>
                  <a:gd name="connsiteY289" fmla="*/ 281372 h 304980"/>
                  <a:gd name="connsiteX290" fmla="*/ 19206 w 403129"/>
                  <a:gd name="connsiteY290" fmla="*/ 274830 h 304980"/>
                  <a:gd name="connsiteX291" fmla="*/ 20784 w 403129"/>
                  <a:gd name="connsiteY291" fmla="*/ 281137 h 304980"/>
                  <a:gd name="connsiteX292" fmla="*/ 24012 w 403129"/>
                  <a:gd name="connsiteY292" fmla="*/ 293174 h 304980"/>
                  <a:gd name="connsiteX293" fmla="*/ 30175 w 403129"/>
                  <a:gd name="connsiteY293" fmla="*/ 293174 h 304980"/>
                  <a:gd name="connsiteX294" fmla="*/ 38379 w 403129"/>
                  <a:gd name="connsiteY294" fmla="*/ 264176 h 304980"/>
                  <a:gd name="connsiteX295" fmla="*/ 31288 w 403129"/>
                  <a:gd name="connsiteY295" fmla="*/ 264176 h 304980"/>
                  <a:gd name="connsiteX296" fmla="*/ 28668 w 403129"/>
                  <a:gd name="connsiteY296" fmla="*/ 274848 h 304980"/>
                  <a:gd name="connsiteX297" fmla="*/ 66213 w 403129"/>
                  <a:gd name="connsiteY297" fmla="*/ 278670 h 304980"/>
                  <a:gd name="connsiteX298" fmla="*/ 53012 w 403129"/>
                  <a:gd name="connsiteY298" fmla="*/ 293817 h 304980"/>
                  <a:gd name="connsiteX299" fmla="*/ 39814 w 403129"/>
                  <a:gd name="connsiteY299" fmla="*/ 278670 h 304980"/>
                  <a:gd name="connsiteX300" fmla="*/ 53012 w 403129"/>
                  <a:gd name="connsiteY300" fmla="*/ 263523 h 304980"/>
                  <a:gd name="connsiteX301" fmla="*/ 66213 w 403129"/>
                  <a:gd name="connsiteY301" fmla="*/ 278670 h 304980"/>
                  <a:gd name="connsiteX302" fmla="*/ 66213 w 403129"/>
                  <a:gd name="connsiteY302" fmla="*/ 278670 h 304980"/>
                  <a:gd name="connsiteX303" fmla="*/ 58896 w 403129"/>
                  <a:gd name="connsiteY303" fmla="*/ 278670 h 304980"/>
                  <a:gd name="connsiteX304" fmla="*/ 53012 w 403129"/>
                  <a:gd name="connsiteY304" fmla="*/ 270288 h 304980"/>
                  <a:gd name="connsiteX305" fmla="*/ 47126 w 403129"/>
                  <a:gd name="connsiteY305" fmla="*/ 278670 h 304980"/>
                  <a:gd name="connsiteX306" fmla="*/ 53012 w 403129"/>
                  <a:gd name="connsiteY306" fmla="*/ 287055 h 304980"/>
                  <a:gd name="connsiteX307" fmla="*/ 58896 w 403129"/>
                  <a:gd name="connsiteY307" fmla="*/ 278670 h 304980"/>
                  <a:gd name="connsiteX308" fmla="*/ 58896 w 403129"/>
                  <a:gd name="connsiteY308" fmla="*/ 278670 h 304980"/>
                  <a:gd name="connsiteX309" fmla="*/ 298022 w 403129"/>
                  <a:gd name="connsiteY309" fmla="*/ 265314 h 304980"/>
                  <a:gd name="connsiteX310" fmla="*/ 292612 w 403129"/>
                  <a:gd name="connsiteY310" fmla="*/ 263561 h 304980"/>
                  <a:gd name="connsiteX311" fmla="*/ 286198 w 403129"/>
                  <a:gd name="connsiteY311" fmla="*/ 266695 h 304980"/>
                  <a:gd name="connsiteX312" fmla="*/ 286198 w 403129"/>
                  <a:gd name="connsiteY312" fmla="*/ 264181 h 304980"/>
                  <a:gd name="connsiteX313" fmla="*/ 279022 w 403129"/>
                  <a:gd name="connsiteY313" fmla="*/ 264181 h 304980"/>
                  <a:gd name="connsiteX314" fmla="*/ 279022 w 403129"/>
                  <a:gd name="connsiteY314" fmla="*/ 293179 h 304980"/>
                  <a:gd name="connsiteX315" fmla="*/ 286198 w 403129"/>
                  <a:gd name="connsiteY315" fmla="*/ 293179 h 304980"/>
                  <a:gd name="connsiteX316" fmla="*/ 286198 w 403129"/>
                  <a:gd name="connsiteY316" fmla="*/ 277467 h 304980"/>
                  <a:gd name="connsiteX317" fmla="*/ 291378 w 403129"/>
                  <a:gd name="connsiteY317" fmla="*/ 270720 h 304980"/>
                  <a:gd name="connsiteX318" fmla="*/ 296131 w 403129"/>
                  <a:gd name="connsiteY318" fmla="*/ 272299 h 304980"/>
                  <a:gd name="connsiteX319" fmla="*/ 298022 w 403129"/>
                  <a:gd name="connsiteY319" fmla="*/ 265314 h 304980"/>
                  <a:gd name="connsiteX320" fmla="*/ 237056 w 403129"/>
                  <a:gd name="connsiteY320" fmla="*/ 274848 h 304980"/>
                  <a:gd name="connsiteX321" fmla="*/ 235516 w 403129"/>
                  <a:gd name="connsiteY321" fmla="*/ 282148 h 304980"/>
                  <a:gd name="connsiteX322" fmla="*/ 233793 w 403129"/>
                  <a:gd name="connsiteY322" fmla="*/ 274851 h 304980"/>
                  <a:gd name="connsiteX323" fmla="*/ 230762 w 403129"/>
                  <a:gd name="connsiteY323" fmla="*/ 264176 h 304980"/>
                  <a:gd name="connsiteX324" fmla="*/ 224658 w 403129"/>
                  <a:gd name="connsiteY324" fmla="*/ 264176 h 304980"/>
                  <a:gd name="connsiteX325" fmla="*/ 221631 w 403129"/>
                  <a:gd name="connsiteY325" fmla="*/ 274854 h 304980"/>
                  <a:gd name="connsiteX326" fmla="*/ 219908 w 403129"/>
                  <a:gd name="connsiteY326" fmla="*/ 282116 h 304980"/>
                  <a:gd name="connsiteX327" fmla="*/ 218450 w 403129"/>
                  <a:gd name="connsiteY327" fmla="*/ 275010 h 304980"/>
                  <a:gd name="connsiteX328" fmla="*/ 215782 w 403129"/>
                  <a:gd name="connsiteY328" fmla="*/ 264176 h 304980"/>
                  <a:gd name="connsiteX329" fmla="*/ 208388 w 403129"/>
                  <a:gd name="connsiteY329" fmla="*/ 264176 h 304980"/>
                  <a:gd name="connsiteX330" fmla="*/ 216545 w 403129"/>
                  <a:gd name="connsiteY330" fmla="*/ 293020 h 304980"/>
                  <a:gd name="connsiteX331" fmla="*/ 216592 w 403129"/>
                  <a:gd name="connsiteY331" fmla="*/ 293174 h 304980"/>
                  <a:gd name="connsiteX332" fmla="*/ 222794 w 403129"/>
                  <a:gd name="connsiteY332" fmla="*/ 293174 h 304980"/>
                  <a:gd name="connsiteX333" fmla="*/ 225980 w 403129"/>
                  <a:gd name="connsiteY333" fmla="*/ 281372 h 304980"/>
                  <a:gd name="connsiteX334" fmla="*/ 227591 w 403129"/>
                  <a:gd name="connsiteY334" fmla="*/ 274830 h 304980"/>
                  <a:gd name="connsiteX335" fmla="*/ 229175 w 403129"/>
                  <a:gd name="connsiteY335" fmla="*/ 281137 h 304980"/>
                  <a:gd name="connsiteX336" fmla="*/ 232400 w 403129"/>
                  <a:gd name="connsiteY336" fmla="*/ 293174 h 304980"/>
                  <a:gd name="connsiteX337" fmla="*/ 238566 w 403129"/>
                  <a:gd name="connsiteY337" fmla="*/ 293174 h 304980"/>
                  <a:gd name="connsiteX338" fmla="*/ 246768 w 403129"/>
                  <a:gd name="connsiteY338" fmla="*/ 264176 h 304980"/>
                  <a:gd name="connsiteX339" fmla="*/ 239673 w 403129"/>
                  <a:gd name="connsiteY339" fmla="*/ 264176 h 304980"/>
                  <a:gd name="connsiteX340" fmla="*/ 237056 w 403129"/>
                  <a:gd name="connsiteY340" fmla="*/ 274848 h 304980"/>
                  <a:gd name="connsiteX341" fmla="*/ 274546 w 403129"/>
                  <a:gd name="connsiteY341" fmla="*/ 278685 h 304980"/>
                  <a:gd name="connsiteX342" fmla="*/ 261341 w 403129"/>
                  <a:gd name="connsiteY342" fmla="*/ 293829 h 304980"/>
                  <a:gd name="connsiteX343" fmla="*/ 248143 w 403129"/>
                  <a:gd name="connsiteY343" fmla="*/ 278685 h 304980"/>
                  <a:gd name="connsiteX344" fmla="*/ 261341 w 403129"/>
                  <a:gd name="connsiteY344" fmla="*/ 263538 h 304980"/>
                  <a:gd name="connsiteX345" fmla="*/ 274546 w 403129"/>
                  <a:gd name="connsiteY345" fmla="*/ 278685 h 304980"/>
                  <a:gd name="connsiteX346" fmla="*/ 274546 w 403129"/>
                  <a:gd name="connsiteY346" fmla="*/ 278685 h 304980"/>
                  <a:gd name="connsiteX347" fmla="*/ 267228 w 403129"/>
                  <a:gd name="connsiteY347" fmla="*/ 278685 h 304980"/>
                  <a:gd name="connsiteX348" fmla="*/ 261341 w 403129"/>
                  <a:gd name="connsiteY348" fmla="*/ 270303 h 304980"/>
                  <a:gd name="connsiteX349" fmla="*/ 255460 w 403129"/>
                  <a:gd name="connsiteY349" fmla="*/ 278685 h 304980"/>
                  <a:gd name="connsiteX350" fmla="*/ 261341 w 403129"/>
                  <a:gd name="connsiteY350" fmla="*/ 287067 h 304980"/>
                  <a:gd name="connsiteX351" fmla="*/ 267228 w 403129"/>
                  <a:gd name="connsiteY351" fmla="*/ 278685 h 304980"/>
                  <a:gd name="connsiteX352" fmla="*/ 267228 w 403129"/>
                  <a:gd name="connsiteY352" fmla="*/ 278685 h 304980"/>
                  <a:gd name="connsiteX353" fmla="*/ 116861 w 403129"/>
                  <a:gd name="connsiteY353" fmla="*/ 264176 h 304980"/>
                  <a:gd name="connsiteX354" fmla="*/ 108569 w 403129"/>
                  <a:gd name="connsiteY354" fmla="*/ 264176 h 304980"/>
                  <a:gd name="connsiteX355" fmla="*/ 102844 w 403129"/>
                  <a:gd name="connsiteY355" fmla="*/ 271614 h 304980"/>
                  <a:gd name="connsiteX356" fmla="*/ 100126 w 403129"/>
                  <a:gd name="connsiteY356" fmla="*/ 275251 h 304980"/>
                  <a:gd name="connsiteX357" fmla="*/ 100126 w 403129"/>
                  <a:gd name="connsiteY357" fmla="*/ 252159 h 304980"/>
                  <a:gd name="connsiteX358" fmla="*/ 92985 w 403129"/>
                  <a:gd name="connsiteY358" fmla="*/ 255741 h 304980"/>
                  <a:gd name="connsiteX359" fmla="*/ 92985 w 403129"/>
                  <a:gd name="connsiteY359" fmla="*/ 293174 h 304980"/>
                  <a:gd name="connsiteX360" fmla="*/ 100126 w 403129"/>
                  <a:gd name="connsiteY360" fmla="*/ 293174 h 304980"/>
                  <a:gd name="connsiteX361" fmla="*/ 100126 w 403129"/>
                  <a:gd name="connsiteY361" fmla="*/ 284485 h 304980"/>
                  <a:gd name="connsiteX362" fmla="*/ 103919 w 403129"/>
                  <a:gd name="connsiteY362" fmla="*/ 279714 h 304980"/>
                  <a:gd name="connsiteX363" fmla="*/ 110026 w 403129"/>
                  <a:gd name="connsiteY363" fmla="*/ 293174 h 304980"/>
                  <a:gd name="connsiteX364" fmla="*/ 117957 w 403129"/>
                  <a:gd name="connsiteY364" fmla="*/ 293174 h 304980"/>
                  <a:gd name="connsiteX365" fmla="*/ 109113 w 403129"/>
                  <a:gd name="connsiteY365" fmla="*/ 273728 h 304980"/>
                  <a:gd name="connsiteX366" fmla="*/ 116861 w 403129"/>
                  <a:gd name="connsiteY366" fmla="*/ 264176 h 304980"/>
                  <a:gd name="connsiteX367" fmla="*/ 143179 w 403129"/>
                  <a:gd name="connsiteY367" fmla="*/ 277153 h 304980"/>
                  <a:gd name="connsiteX368" fmla="*/ 148688 w 403129"/>
                  <a:gd name="connsiteY368" fmla="*/ 270121 h 304980"/>
                  <a:gd name="connsiteX369" fmla="*/ 153918 w 403129"/>
                  <a:gd name="connsiteY369" fmla="*/ 277203 h 304980"/>
                  <a:gd name="connsiteX370" fmla="*/ 153918 w 403129"/>
                  <a:gd name="connsiteY370" fmla="*/ 293179 h 304980"/>
                  <a:gd name="connsiteX371" fmla="*/ 161092 w 403129"/>
                  <a:gd name="connsiteY371" fmla="*/ 293179 h 304980"/>
                  <a:gd name="connsiteX372" fmla="*/ 161092 w 403129"/>
                  <a:gd name="connsiteY372" fmla="*/ 276785 h 304980"/>
                  <a:gd name="connsiteX373" fmla="*/ 150455 w 403129"/>
                  <a:gd name="connsiteY373" fmla="*/ 263555 h 304980"/>
                  <a:gd name="connsiteX374" fmla="*/ 143179 w 403129"/>
                  <a:gd name="connsiteY374" fmla="*/ 266628 h 304980"/>
                  <a:gd name="connsiteX375" fmla="*/ 143179 w 403129"/>
                  <a:gd name="connsiteY375" fmla="*/ 264181 h 304980"/>
                  <a:gd name="connsiteX376" fmla="*/ 136002 w 403129"/>
                  <a:gd name="connsiteY376" fmla="*/ 264181 h 304980"/>
                  <a:gd name="connsiteX377" fmla="*/ 136002 w 403129"/>
                  <a:gd name="connsiteY377" fmla="*/ 293179 h 304980"/>
                  <a:gd name="connsiteX378" fmla="*/ 143179 w 403129"/>
                  <a:gd name="connsiteY378" fmla="*/ 293179 h 304980"/>
                  <a:gd name="connsiteX379" fmla="*/ 143179 w 403129"/>
                  <a:gd name="connsiteY379" fmla="*/ 277153 h 304980"/>
                  <a:gd name="connsiteX380" fmla="*/ 183749 w 403129"/>
                  <a:gd name="connsiteY380" fmla="*/ 264173 h 304980"/>
                  <a:gd name="connsiteX381" fmla="*/ 190917 w 403129"/>
                  <a:gd name="connsiteY381" fmla="*/ 264173 h 304980"/>
                  <a:gd name="connsiteX382" fmla="*/ 190917 w 403129"/>
                  <a:gd name="connsiteY382" fmla="*/ 290474 h 304980"/>
                  <a:gd name="connsiteX383" fmla="*/ 176823 w 403129"/>
                  <a:gd name="connsiteY383" fmla="*/ 304978 h 304980"/>
                  <a:gd name="connsiteX384" fmla="*/ 176684 w 403129"/>
                  <a:gd name="connsiteY384" fmla="*/ 304981 h 304980"/>
                  <a:gd name="connsiteX385" fmla="*/ 174143 w 403129"/>
                  <a:gd name="connsiteY385" fmla="*/ 299356 h 304980"/>
                  <a:gd name="connsiteX386" fmla="*/ 174467 w 403129"/>
                  <a:gd name="connsiteY386" fmla="*/ 299348 h 304980"/>
                  <a:gd name="connsiteX387" fmla="*/ 183749 w 403129"/>
                  <a:gd name="connsiteY387" fmla="*/ 291662 h 304980"/>
                  <a:gd name="connsiteX388" fmla="*/ 183749 w 403129"/>
                  <a:gd name="connsiteY388" fmla="*/ 290986 h 304980"/>
                  <a:gd name="connsiteX389" fmla="*/ 177158 w 403129"/>
                  <a:gd name="connsiteY389" fmla="*/ 293782 h 304980"/>
                  <a:gd name="connsiteX390" fmla="*/ 165903 w 403129"/>
                  <a:gd name="connsiteY390" fmla="*/ 278373 h 304980"/>
                  <a:gd name="connsiteX391" fmla="*/ 177306 w 403129"/>
                  <a:gd name="connsiteY391" fmla="*/ 263550 h 304980"/>
                  <a:gd name="connsiteX392" fmla="*/ 183749 w 403129"/>
                  <a:gd name="connsiteY392" fmla="*/ 266213 h 304980"/>
                  <a:gd name="connsiteX393" fmla="*/ 183749 w 403129"/>
                  <a:gd name="connsiteY393" fmla="*/ 264173 h 304980"/>
                  <a:gd name="connsiteX394" fmla="*/ 178607 w 403129"/>
                  <a:gd name="connsiteY394" fmla="*/ 270114 h 304980"/>
                  <a:gd name="connsiteX395" fmla="*/ 173230 w 403129"/>
                  <a:gd name="connsiteY395" fmla="*/ 278205 h 304980"/>
                  <a:gd name="connsiteX396" fmla="*/ 178663 w 403129"/>
                  <a:gd name="connsiteY396" fmla="*/ 287187 h 304980"/>
                  <a:gd name="connsiteX397" fmla="*/ 183749 w 403129"/>
                  <a:gd name="connsiteY397" fmla="*/ 284327 h 304980"/>
                  <a:gd name="connsiteX398" fmla="*/ 183749 w 403129"/>
                  <a:gd name="connsiteY398" fmla="*/ 272937 h 304980"/>
                  <a:gd name="connsiteX399" fmla="*/ 178607 w 403129"/>
                  <a:gd name="connsiteY399" fmla="*/ 270114 h 304980"/>
                  <a:gd name="connsiteX400" fmla="*/ 178607 w 403129"/>
                  <a:gd name="connsiteY400" fmla="*/ 270114 h 304980"/>
                  <a:gd name="connsiteX401" fmla="*/ 122391 w 403129"/>
                  <a:gd name="connsiteY401" fmla="*/ 293179 h 304980"/>
                  <a:gd name="connsiteX402" fmla="*/ 129565 w 403129"/>
                  <a:gd name="connsiteY402" fmla="*/ 293179 h 304980"/>
                  <a:gd name="connsiteX403" fmla="*/ 129565 w 403129"/>
                  <a:gd name="connsiteY403" fmla="*/ 264181 h 304980"/>
                  <a:gd name="connsiteX404" fmla="*/ 122391 w 403129"/>
                  <a:gd name="connsiteY404" fmla="*/ 264181 h 304980"/>
                  <a:gd name="connsiteX405" fmla="*/ 122391 w 403129"/>
                  <a:gd name="connsiteY405" fmla="*/ 293179 h 304980"/>
                  <a:gd name="connsiteX406" fmla="*/ 122391 w 403129"/>
                  <a:gd name="connsiteY406" fmla="*/ 260030 h 304980"/>
                  <a:gd name="connsiteX407" fmla="*/ 129556 w 403129"/>
                  <a:gd name="connsiteY407" fmla="*/ 260030 h 304980"/>
                  <a:gd name="connsiteX408" fmla="*/ 129556 w 403129"/>
                  <a:gd name="connsiteY408" fmla="*/ 252880 h 304980"/>
                  <a:gd name="connsiteX409" fmla="*/ 122391 w 403129"/>
                  <a:gd name="connsiteY409" fmla="*/ 252880 h 304980"/>
                  <a:gd name="connsiteX410" fmla="*/ 122391 w 403129"/>
                  <a:gd name="connsiteY410" fmla="*/ 260030 h 304980"/>
                  <a:gd name="connsiteX411" fmla="*/ 301423 w 403129"/>
                  <a:gd name="connsiteY411" fmla="*/ 293174 h 304980"/>
                  <a:gd name="connsiteX412" fmla="*/ 308596 w 403129"/>
                  <a:gd name="connsiteY412" fmla="*/ 293174 h 304980"/>
                  <a:gd name="connsiteX413" fmla="*/ 308596 w 403129"/>
                  <a:gd name="connsiteY413" fmla="*/ 252159 h 304980"/>
                  <a:gd name="connsiteX414" fmla="*/ 301423 w 403129"/>
                  <a:gd name="connsiteY414" fmla="*/ 255741 h 304980"/>
                  <a:gd name="connsiteX415" fmla="*/ 301423 w 403129"/>
                  <a:gd name="connsiteY415" fmla="*/ 293174 h 30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403129" h="304980">
                    <a:moveTo>
                      <a:pt x="51846" y="125584"/>
                    </a:moveTo>
                    <a:lnTo>
                      <a:pt x="133534" y="125584"/>
                    </a:lnTo>
                    <a:lnTo>
                      <a:pt x="133534" y="163103"/>
                    </a:lnTo>
                    <a:lnTo>
                      <a:pt x="2851" y="163103"/>
                    </a:lnTo>
                    <a:lnTo>
                      <a:pt x="2851" y="0"/>
                    </a:lnTo>
                    <a:lnTo>
                      <a:pt x="95514" y="0"/>
                    </a:lnTo>
                    <a:lnTo>
                      <a:pt x="117188" y="37512"/>
                    </a:lnTo>
                    <a:lnTo>
                      <a:pt x="51846" y="37512"/>
                    </a:lnTo>
                    <a:lnTo>
                      <a:pt x="51846" y="64429"/>
                    </a:lnTo>
                    <a:lnTo>
                      <a:pt x="110918" y="64429"/>
                    </a:lnTo>
                    <a:lnTo>
                      <a:pt x="110918" y="98671"/>
                    </a:lnTo>
                    <a:lnTo>
                      <a:pt x="51846" y="98671"/>
                    </a:lnTo>
                    <a:lnTo>
                      <a:pt x="51846" y="125584"/>
                    </a:lnTo>
                    <a:close/>
                    <a:moveTo>
                      <a:pt x="220512" y="0"/>
                    </a:moveTo>
                    <a:lnTo>
                      <a:pt x="192766" y="53227"/>
                    </a:lnTo>
                    <a:lnTo>
                      <a:pt x="165073" y="0"/>
                    </a:lnTo>
                    <a:lnTo>
                      <a:pt x="110915" y="0"/>
                    </a:lnTo>
                    <a:lnTo>
                      <a:pt x="167980" y="98671"/>
                    </a:lnTo>
                    <a:lnTo>
                      <a:pt x="167980" y="163103"/>
                    </a:lnTo>
                    <a:lnTo>
                      <a:pt x="216834" y="163103"/>
                    </a:lnTo>
                    <a:lnTo>
                      <a:pt x="216834" y="98671"/>
                    </a:lnTo>
                    <a:lnTo>
                      <a:pt x="273977" y="0"/>
                    </a:lnTo>
                    <a:lnTo>
                      <a:pt x="220512" y="0"/>
                    </a:lnTo>
                    <a:close/>
                    <a:moveTo>
                      <a:pt x="19624" y="242525"/>
                    </a:moveTo>
                    <a:lnTo>
                      <a:pt x="2851" y="242525"/>
                    </a:lnTo>
                    <a:lnTo>
                      <a:pt x="2851" y="202828"/>
                    </a:lnTo>
                    <a:lnTo>
                      <a:pt x="19795" y="202828"/>
                    </a:lnTo>
                    <a:cubicBezTo>
                      <a:pt x="27640" y="202828"/>
                      <a:pt x="32139" y="206598"/>
                      <a:pt x="32139" y="213174"/>
                    </a:cubicBezTo>
                    <a:cubicBezTo>
                      <a:pt x="32139" y="216458"/>
                      <a:pt x="30337" y="219546"/>
                      <a:pt x="27613" y="221013"/>
                    </a:cubicBezTo>
                    <a:cubicBezTo>
                      <a:pt x="29678" y="221915"/>
                      <a:pt x="33494" y="224329"/>
                      <a:pt x="33494" y="229836"/>
                    </a:cubicBezTo>
                    <a:cubicBezTo>
                      <a:pt x="33494" y="237780"/>
                      <a:pt x="28308" y="242525"/>
                      <a:pt x="19624" y="242525"/>
                    </a:cubicBezTo>
                    <a:lnTo>
                      <a:pt x="19624" y="242525"/>
                    </a:lnTo>
                    <a:close/>
                    <a:moveTo>
                      <a:pt x="25681" y="230127"/>
                    </a:moveTo>
                    <a:cubicBezTo>
                      <a:pt x="25681" y="226396"/>
                      <a:pt x="23656" y="224505"/>
                      <a:pt x="19648" y="224505"/>
                    </a:cubicBezTo>
                    <a:lnTo>
                      <a:pt x="10233" y="224505"/>
                    </a:lnTo>
                    <a:lnTo>
                      <a:pt x="10233" y="235804"/>
                    </a:lnTo>
                    <a:lnTo>
                      <a:pt x="19648" y="235804"/>
                    </a:lnTo>
                    <a:cubicBezTo>
                      <a:pt x="23482" y="235804"/>
                      <a:pt x="25681" y="233737"/>
                      <a:pt x="25681" y="230127"/>
                    </a:cubicBezTo>
                    <a:lnTo>
                      <a:pt x="25681" y="230127"/>
                    </a:lnTo>
                    <a:close/>
                    <a:moveTo>
                      <a:pt x="24439" y="213833"/>
                    </a:moveTo>
                    <a:cubicBezTo>
                      <a:pt x="24439" y="210961"/>
                      <a:pt x="22725" y="209561"/>
                      <a:pt x="19194" y="209561"/>
                    </a:cubicBezTo>
                    <a:lnTo>
                      <a:pt x="10230" y="209561"/>
                    </a:lnTo>
                    <a:lnTo>
                      <a:pt x="10230" y="218037"/>
                    </a:lnTo>
                    <a:lnTo>
                      <a:pt x="19589" y="218037"/>
                    </a:lnTo>
                    <a:cubicBezTo>
                      <a:pt x="23600" y="218037"/>
                      <a:pt x="24439" y="215750"/>
                      <a:pt x="24439" y="213833"/>
                    </a:cubicBezTo>
                    <a:lnTo>
                      <a:pt x="24439" y="213833"/>
                    </a:lnTo>
                    <a:close/>
                    <a:moveTo>
                      <a:pt x="49531" y="243142"/>
                    </a:moveTo>
                    <a:cubicBezTo>
                      <a:pt x="52376" y="243142"/>
                      <a:pt x="54708" y="242155"/>
                      <a:pt x="56475" y="240205"/>
                    </a:cubicBezTo>
                    <a:lnTo>
                      <a:pt x="56475" y="242525"/>
                    </a:lnTo>
                    <a:lnTo>
                      <a:pt x="63648" y="242525"/>
                    </a:lnTo>
                    <a:lnTo>
                      <a:pt x="63648" y="213528"/>
                    </a:lnTo>
                    <a:lnTo>
                      <a:pt x="56475" y="213528"/>
                    </a:lnTo>
                    <a:lnTo>
                      <a:pt x="56475" y="229545"/>
                    </a:lnTo>
                    <a:cubicBezTo>
                      <a:pt x="56475" y="234213"/>
                      <a:pt x="54658" y="236580"/>
                      <a:pt x="51077" y="236580"/>
                    </a:cubicBezTo>
                    <a:cubicBezTo>
                      <a:pt x="47432" y="236580"/>
                      <a:pt x="45736" y="234331"/>
                      <a:pt x="45736" y="229498"/>
                    </a:cubicBezTo>
                    <a:lnTo>
                      <a:pt x="45736" y="213528"/>
                    </a:lnTo>
                    <a:lnTo>
                      <a:pt x="38559" y="213528"/>
                    </a:lnTo>
                    <a:lnTo>
                      <a:pt x="38559" y="229915"/>
                    </a:lnTo>
                    <a:cubicBezTo>
                      <a:pt x="38559" y="234855"/>
                      <a:pt x="39987" y="243142"/>
                      <a:pt x="49531" y="243142"/>
                    </a:cubicBezTo>
                    <a:lnTo>
                      <a:pt x="49531" y="243142"/>
                    </a:lnTo>
                    <a:close/>
                    <a:moveTo>
                      <a:pt x="148014" y="226499"/>
                    </a:moveTo>
                    <a:cubicBezTo>
                      <a:pt x="148014" y="221898"/>
                      <a:pt x="149919" y="219463"/>
                      <a:pt x="153524" y="219463"/>
                    </a:cubicBezTo>
                    <a:cubicBezTo>
                      <a:pt x="157093" y="219463"/>
                      <a:pt x="158754" y="221712"/>
                      <a:pt x="158754" y="226546"/>
                    </a:cubicBezTo>
                    <a:lnTo>
                      <a:pt x="158754" y="242525"/>
                    </a:lnTo>
                    <a:lnTo>
                      <a:pt x="165924" y="242525"/>
                    </a:lnTo>
                    <a:lnTo>
                      <a:pt x="165924" y="226129"/>
                    </a:lnTo>
                    <a:cubicBezTo>
                      <a:pt x="165924" y="217473"/>
                      <a:pt x="162246" y="212901"/>
                      <a:pt x="155291" y="212901"/>
                    </a:cubicBezTo>
                    <a:cubicBezTo>
                      <a:pt x="152331" y="212901"/>
                      <a:pt x="149772" y="213989"/>
                      <a:pt x="148014" y="215970"/>
                    </a:cubicBezTo>
                    <a:lnTo>
                      <a:pt x="148014" y="213528"/>
                    </a:lnTo>
                    <a:lnTo>
                      <a:pt x="140837" y="213528"/>
                    </a:lnTo>
                    <a:lnTo>
                      <a:pt x="140837" y="242525"/>
                    </a:lnTo>
                    <a:lnTo>
                      <a:pt x="148014" y="242525"/>
                    </a:lnTo>
                    <a:lnTo>
                      <a:pt x="148014" y="226499"/>
                    </a:lnTo>
                    <a:close/>
                    <a:moveTo>
                      <a:pt x="70098" y="242525"/>
                    </a:moveTo>
                    <a:lnTo>
                      <a:pt x="77274" y="242525"/>
                    </a:lnTo>
                    <a:lnTo>
                      <a:pt x="77274" y="213528"/>
                    </a:lnTo>
                    <a:lnTo>
                      <a:pt x="70098" y="213528"/>
                    </a:lnTo>
                    <a:lnTo>
                      <a:pt x="70098" y="242525"/>
                    </a:lnTo>
                    <a:close/>
                    <a:moveTo>
                      <a:pt x="83664" y="242525"/>
                    </a:moveTo>
                    <a:lnTo>
                      <a:pt x="90841" y="242525"/>
                    </a:lnTo>
                    <a:lnTo>
                      <a:pt x="90841" y="201467"/>
                    </a:lnTo>
                    <a:lnTo>
                      <a:pt x="83664" y="205051"/>
                    </a:lnTo>
                    <a:lnTo>
                      <a:pt x="83664" y="242525"/>
                    </a:lnTo>
                    <a:close/>
                    <a:moveTo>
                      <a:pt x="113660" y="205051"/>
                    </a:moveTo>
                    <a:lnTo>
                      <a:pt x="120825" y="201470"/>
                    </a:lnTo>
                    <a:lnTo>
                      <a:pt x="120825" y="242525"/>
                    </a:lnTo>
                    <a:lnTo>
                      <a:pt x="113660" y="242525"/>
                    </a:lnTo>
                    <a:lnTo>
                      <a:pt x="113660" y="240308"/>
                    </a:lnTo>
                    <a:cubicBezTo>
                      <a:pt x="111737" y="242246"/>
                      <a:pt x="109482" y="243142"/>
                      <a:pt x="107069" y="243142"/>
                    </a:cubicBezTo>
                    <a:cubicBezTo>
                      <a:pt x="100037" y="243142"/>
                      <a:pt x="95835" y="237380"/>
                      <a:pt x="95835" y="227731"/>
                    </a:cubicBezTo>
                    <a:cubicBezTo>
                      <a:pt x="95835" y="218587"/>
                      <a:pt x="100197" y="212907"/>
                      <a:pt x="107220" y="212907"/>
                    </a:cubicBezTo>
                    <a:cubicBezTo>
                      <a:pt x="109658" y="212907"/>
                      <a:pt x="111911" y="213760"/>
                      <a:pt x="113660" y="215568"/>
                    </a:cubicBezTo>
                    <a:lnTo>
                      <a:pt x="113660" y="205051"/>
                    </a:lnTo>
                    <a:close/>
                    <a:moveTo>
                      <a:pt x="113660" y="233687"/>
                    </a:moveTo>
                    <a:lnTo>
                      <a:pt x="113660" y="222298"/>
                    </a:lnTo>
                    <a:cubicBezTo>
                      <a:pt x="112821" y="221069"/>
                      <a:pt x="111210" y="219469"/>
                      <a:pt x="108518" y="219469"/>
                    </a:cubicBezTo>
                    <a:cubicBezTo>
                      <a:pt x="106068" y="219469"/>
                      <a:pt x="103144" y="220872"/>
                      <a:pt x="103144" y="227563"/>
                    </a:cubicBezTo>
                    <a:cubicBezTo>
                      <a:pt x="103144" y="234987"/>
                      <a:pt x="106119" y="236545"/>
                      <a:pt x="108613" y="236545"/>
                    </a:cubicBezTo>
                    <a:cubicBezTo>
                      <a:pt x="111275" y="236545"/>
                      <a:pt x="112594" y="235069"/>
                      <a:pt x="113660" y="233687"/>
                    </a:cubicBezTo>
                    <a:lnTo>
                      <a:pt x="113660" y="233687"/>
                    </a:lnTo>
                    <a:close/>
                    <a:moveTo>
                      <a:pt x="281531" y="227731"/>
                    </a:moveTo>
                    <a:cubicBezTo>
                      <a:pt x="281531" y="237524"/>
                      <a:pt x="277434" y="243142"/>
                      <a:pt x="270282" y="243142"/>
                    </a:cubicBezTo>
                    <a:cubicBezTo>
                      <a:pt x="267731" y="243142"/>
                      <a:pt x="265464" y="242184"/>
                      <a:pt x="263688" y="240355"/>
                    </a:cubicBezTo>
                    <a:lnTo>
                      <a:pt x="263688" y="242525"/>
                    </a:lnTo>
                    <a:lnTo>
                      <a:pt x="256521" y="242525"/>
                    </a:lnTo>
                    <a:lnTo>
                      <a:pt x="256521" y="205783"/>
                    </a:lnTo>
                    <a:lnTo>
                      <a:pt x="263688" y="202214"/>
                    </a:lnTo>
                    <a:lnTo>
                      <a:pt x="263688" y="215597"/>
                    </a:lnTo>
                    <a:cubicBezTo>
                      <a:pt x="265514" y="213910"/>
                      <a:pt x="267893" y="212907"/>
                      <a:pt x="270131" y="212907"/>
                    </a:cubicBezTo>
                    <a:cubicBezTo>
                      <a:pt x="277167" y="212907"/>
                      <a:pt x="281531" y="218587"/>
                      <a:pt x="281531" y="227731"/>
                    </a:cubicBezTo>
                    <a:lnTo>
                      <a:pt x="281531" y="227731"/>
                    </a:lnTo>
                    <a:close/>
                    <a:moveTo>
                      <a:pt x="263688" y="222415"/>
                    </a:moveTo>
                    <a:lnTo>
                      <a:pt x="263688" y="233817"/>
                    </a:lnTo>
                    <a:cubicBezTo>
                      <a:pt x="264463" y="234755"/>
                      <a:pt x="266250" y="236545"/>
                      <a:pt x="268942" y="236545"/>
                    </a:cubicBezTo>
                    <a:cubicBezTo>
                      <a:pt x="272484" y="236545"/>
                      <a:pt x="274207" y="233605"/>
                      <a:pt x="274207" y="227563"/>
                    </a:cubicBezTo>
                    <a:cubicBezTo>
                      <a:pt x="274207" y="221595"/>
                      <a:pt x="271412" y="219469"/>
                      <a:pt x="268795" y="219469"/>
                    </a:cubicBezTo>
                    <a:cubicBezTo>
                      <a:pt x="266686" y="219469"/>
                      <a:pt x="264872" y="220586"/>
                      <a:pt x="263688" y="222415"/>
                    </a:cubicBezTo>
                    <a:lnTo>
                      <a:pt x="263688" y="222415"/>
                    </a:lnTo>
                    <a:close/>
                    <a:moveTo>
                      <a:pt x="188584" y="213519"/>
                    </a:moveTo>
                    <a:lnTo>
                      <a:pt x="195749" y="213519"/>
                    </a:lnTo>
                    <a:lnTo>
                      <a:pt x="195749" y="239820"/>
                    </a:lnTo>
                    <a:cubicBezTo>
                      <a:pt x="195749" y="249428"/>
                      <a:pt x="191140" y="254174"/>
                      <a:pt x="181658" y="254324"/>
                    </a:cubicBezTo>
                    <a:lnTo>
                      <a:pt x="181517" y="254326"/>
                    </a:lnTo>
                    <a:lnTo>
                      <a:pt x="178976" y="248699"/>
                    </a:lnTo>
                    <a:lnTo>
                      <a:pt x="179302" y="248691"/>
                    </a:lnTo>
                    <a:cubicBezTo>
                      <a:pt x="188575" y="248529"/>
                      <a:pt x="188584" y="244180"/>
                      <a:pt x="188584" y="241005"/>
                    </a:cubicBezTo>
                    <a:lnTo>
                      <a:pt x="188584" y="240329"/>
                    </a:lnTo>
                    <a:cubicBezTo>
                      <a:pt x="186738" y="242187"/>
                      <a:pt x="184518" y="243131"/>
                      <a:pt x="181991" y="243131"/>
                    </a:cubicBezTo>
                    <a:cubicBezTo>
                      <a:pt x="174944" y="243131"/>
                      <a:pt x="170736" y="237365"/>
                      <a:pt x="170736" y="227719"/>
                    </a:cubicBezTo>
                    <a:cubicBezTo>
                      <a:pt x="170736" y="218576"/>
                      <a:pt x="175109" y="212895"/>
                      <a:pt x="182141" y="212895"/>
                    </a:cubicBezTo>
                    <a:cubicBezTo>
                      <a:pt x="184579" y="212895"/>
                      <a:pt x="186856" y="213836"/>
                      <a:pt x="188584" y="215556"/>
                    </a:cubicBezTo>
                    <a:lnTo>
                      <a:pt x="188584" y="213519"/>
                    </a:lnTo>
                    <a:close/>
                    <a:moveTo>
                      <a:pt x="183440" y="219454"/>
                    </a:moveTo>
                    <a:cubicBezTo>
                      <a:pt x="180987" y="219454"/>
                      <a:pt x="178066" y="220860"/>
                      <a:pt x="178066" y="227549"/>
                    </a:cubicBezTo>
                    <a:cubicBezTo>
                      <a:pt x="178066" y="234972"/>
                      <a:pt x="181019" y="236534"/>
                      <a:pt x="183496" y="236534"/>
                    </a:cubicBezTo>
                    <a:cubicBezTo>
                      <a:pt x="186066" y="236534"/>
                      <a:pt x="187442" y="235160"/>
                      <a:pt x="188584" y="233673"/>
                    </a:cubicBezTo>
                    <a:lnTo>
                      <a:pt x="188584" y="222283"/>
                    </a:lnTo>
                    <a:cubicBezTo>
                      <a:pt x="187745" y="221057"/>
                      <a:pt x="186134" y="219454"/>
                      <a:pt x="183440" y="219454"/>
                    </a:cubicBezTo>
                    <a:lnTo>
                      <a:pt x="183440" y="219454"/>
                    </a:lnTo>
                    <a:close/>
                    <a:moveTo>
                      <a:pt x="215238" y="215709"/>
                    </a:moveTo>
                    <a:cubicBezTo>
                      <a:pt x="218604" y="213798"/>
                      <a:pt x="222123" y="212907"/>
                      <a:pt x="226092" y="212907"/>
                    </a:cubicBezTo>
                    <a:cubicBezTo>
                      <a:pt x="233436" y="212907"/>
                      <a:pt x="237821" y="216670"/>
                      <a:pt x="237821" y="222977"/>
                    </a:cubicBezTo>
                    <a:lnTo>
                      <a:pt x="237821" y="242525"/>
                    </a:lnTo>
                    <a:lnTo>
                      <a:pt x="230651" y="242525"/>
                    </a:lnTo>
                    <a:lnTo>
                      <a:pt x="230651" y="240149"/>
                    </a:lnTo>
                    <a:cubicBezTo>
                      <a:pt x="228687" y="242352"/>
                      <a:pt x="225712" y="243142"/>
                      <a:pt x="223669" y="243142"/>
                    </a:cubicBezTo>
                    <a:cubicBezTo>
                      <a:pt x="218698" y="243142"/>
                      <a:pt x="212897" y="240464"/>
                      <a:pt x="212897" y="232903"/>
                    </a:cubicBezTo>
                    <a:cubicBezTo>
                      <a:pt x="212897" y="225887"/>
                      <a:pt x="219136" y="223400"/>
                      <a:pt x="224478" y="223400"/>
                    </a:cubicBezTo>
                    <a:cubicBezTo>
                      <a:pt x="226613" y="223400"/>
                      <a:pt x="228990" y="223932"/>
                      <a:pt x="230651" y="224773"/>
                    </a:cubicBezTo>
                    <a:lnTo>
                      <a:pt x="230651" y="222806"/>
                    </a:lnTo>
                    <a:cubicBezTo>
                      <a:pt x="230651" y="220078"/>
                      <a:pt x="228852" y="218640"/>
                      <a:pt x="225465" y="218640"/>
                    </a:cubicBezTo>
                    <a:cubicBezTo>
                      <a:pt x="222464" y="218640"/>
                      <a:pt x="220320" y="219363"/>
                      <a:pt x="218038" y="220642"/>
                    </a:cubicBezTo>
                    <a:lnTo>
                      <a:pt x="215238" y="215709"/>
                    </a:lnTo>
                    <a:close/>
                    <a:moveTo>
                      <a:pt x="225020" y="237239"/>
                    </a:moveTo>
                    <a:cubicBezTo>
                      <a:pt x="227656" y="237239"/>
                      <a:pt x="229738" y="235704"/>
                      <a:pt x="230651" y="234184"/>
                    </a:cubicBezTo>
                    <a:lnTo>
                      <a:pt x="230651" y="230215"/>
                    </a:lnTo>
                    <a:cubicBezTo>
                      <a:pt x="228987" y="229198"/>
                      <a:pt x="227146" y="228786"/>
                      <a:pt x="225020" y="228786"/>
                    </a:cubicBezTo>
                    <a:cubicBezTo>
                      <a:pt x="221925" y="228786"/>
                      <a:pt x="220076" y="230324"/>
                      <a:pt x="220076" y="232903"/>
                    </a:cubicBezTo>
                    <a:cubicBezTo>
                      <a:pt x="220076" y="235581"/>
                      <a:pt x="221969" y="237239"/>
                      <a:pt x="225020" y="237239"/>
                    </a:cubicBezTo>
                    <a:lnTo>
                      <a:pt x="225020" y="237239"/>
                    </a:lnTo>
                    <a:close/>
                    <a:moveTo>
                      <a:pt x="309097" y="238591"/>
                    </a:moveTo>
                    <a:cubicBezTo>
                      <a:pt x="306373" y="241649"/>
                      <a:pt x="302675" y="243142"/>
                      <a:pt x="298846" y="243142"/>
                    </a:cubicBezTo>
                    <a:cubicBezTo>
                      <a:pt x="290489" y="243142"/>
                      <a:pt x="285091" y="237221"/>
                      <a:pt x="285091" y="228051"/>
                    </a:cubicBezTo>
                    <a:cubicBezTo>
                      <a:pt x="285091" y="219278"/>
                      <a:pt x="290565" y="212907"/>
                      <a:pt x="298107" y="212907"/>
                    </a:cubicBezTo>
                    <a:cubicBezTo>
                      <a:pt x="305507" y="212907"/>
                      <a:pt x="310284" y="218852"/>
                      <a:pt x="310284" y="228051"/>
                    </a:cubicBezTo>
                    <a:cubicBezTo>
                      <a:pt x="310284" y="228778"/>
                      <a:pt x="310245" y="229624"/>
                      <a:pt x="310201" y="230224"/>
                    </a:cubicBezTo>
                    <a:lnTo>
                      <a:pt x="292400" y="230224"/>
                    </a:lnTo>
                    <a:cubicBezTo>
                      <a:pt x="292751" y="236087"/>
                      <a:pt x="297412" y="236545"/>
                      <a:pt x="298846" y="236545"/>
                    </a:cubicBezTo>
                    <a:cubicBezTo>
                      <a:pt x="301488" y="236545"/>
                      <a:pt x="303275" y="235281"/>
                      <a:pt x="304571" y="234102"/>
                    </a:cubicBezTo>
                    <a:lnTo>
                      <a:pt x="309097" y="238591"/>
                    </a:lnTo>
                    <a:close/>
                    <a:moveTo>
                      <a:pt x="303372" y="224982"/>
                    </a:moveTo>
                    <a:cubicBezTo>
                      <a:pt x="303205" y="222039"/>
                      <a:pt x="301688" y="218981"/>
                      <a:pt x="297898" y="218981"/>
                    </a:cubicBezTo>
                    <a:cubicBezTo>
                      <a:pt x="294871" y="218981"/>
                      <a:pt x="292674" y="221436"/>
                      <a:pt x="292500" y="224982"/>
                    </a:cubicBezTo>
                    <a:lnTo>
                      <a:pt x="303372" y="224982"/>
                    </a:lnTo>
                    <a:close/>
                    <a:moveTo>
                      <a:pt x="378326" y="238591"/>
                    </a:moveTo>
                    <a:cubicBezTo>
                      <a:pt x="375534" y="241649"/>
                      <a:pt x="371903" y="243142"/>
                      <a:pt x="368078" y="243142"/>
                    </a:cubicBezTo>
                    <a:cubicBezTo>
                      <a:pt x="359718" y="243142"/>
                      <a:pt x="354314" y="237221"/>
                      <a:pt x="354314" y="228051"/>
                    </a:cubicBezTo>
                    <a:cubicBezTo>
                      <a:pt x="354314" y="219278"/>
                      <a:pt x="359788" y="212907"/>
                      <a:pt x="367336" y="212907"/>
                    </a:cubicBezTo>
                    <a:cubicBezTo>
                      <a:pt x="374730" y="212907"/>
                      <a:pt x="379516" y="218852"/>
                      <a:pt x="379516" y="228051"/>
                    </a:cubicBezTo>
                    <a:cubicBezTo>
                      <a:pt x="379516" y="228778"/>
                      <a:pt x="379472" y="229624"/>
                      <a:pt x="379430" y="230224"/>
                    </a:cubicBezTo>
                    <a:lnTo>
                      <a:pt x="361626" y="230224"/>
                    </a:lnTo>
                    <a:cubicBezTo>
                      <a:pt x="361977" y="236087"/>
                      <a:pt x="366635" y="236545"/>
                      <a:pt x="368078" y="236545"/>
                    </a:cubicBezTo>
                    <a:cubicBezTo>
                      <a:pt x="370717" y="236545"/>
                      <a:pt x="372501" y="235281"/>
                      <a:pt x="373797" y="234102"/>
                    </a:cubicBezTo>
                    <a:lnTo>
                      <a:pt x="378326" y="238591"/>
                    </a:lnTo>
                    <a:close/>
                    <a:moveTo>
                      <a:pt x="372596" y="224982"/>
                    </a:moveTo>
                    <a:cubicBezTo>
                      <a:pt x="372433" y="222039"/>
                      <a:pt x="370908" y="218981"/>
                      <a:pt x="367121" y="218981"/>
                    </a:cubicBezTo>
                    <a:cubicBezTo>
                      <a:pt x="364103" y="218981"/>
                      <a:pt x="361906" y="221436"/>
                      <a:pt x="361726" y="224982"/>
                    </a:cubicBezTo>
                    <a:lnTo>
                      <a:pt x="372596" y="224982"/>
                    </a:lnTo>
                    <a:close/>
                    <a:moveTo>
                      <a:pt x="344420" y="220239"/>
                    </a:moveTo>
                    <a:lnTo>
                      <a:pt x="350951" y="220239"/>
                    </a:lnTo>
                    <a:lnTo>
                      <a:pt x="350951" y="213528"/>
                    </a:lnTo>
                    <a:lnTo>
                      <a:pt x="344423" y="213528"/>
                    </a:lnTo>
                    <a:lnTo>
                      <a:pt x="344423" y="202508"/>
                    </a:lnTo>
                    <a:lnTo>
                      <a:pt x="337249" y="206086"/>
                    </a:lnTo>
                    <a:lnTo>
                      <a:pt x="337249" y="213528"/>
                    </a:lnTo>
                    <a:lnTo>
                      <a:pt x="332785" y="213528"/>
                    </a:lnTo>
                    <a:lnTo>
                      <a:pt x="332785" y="220239"/>
                    </a:lnTo>
                    <a:lnTo>
                      <a:pt x="337249" y="220239"/>
                    </a:lnTo>
                    <a:lnTo>
                      <a:pt x="337249" y="234252"/>
                    </a:lnTo>
                    <a:cubicBezTo>
                      <a:pt x="337249" y="238353"/>
                      <a:pt x="339278" y="243142"/>
                      <a:pt x="344991" y="243142"/>
                    </a:cubicBezTo>
                    <a:cubicBezTo>
                      <a:pt x="347261" y="243142"/>
                      <a:pt x="349349" y="242675"/>
                      <a:pt x="351022" y="241805"/>
                    </a:cubicBezTo>
                    <a:lnTo>
                      <a:pt x="351867" y="235046"/>
                    </a:lnTo>
                    <a:cubicBezTo>
                      <a:pt x="350545" y="235754"/>
                      <a:pt x="349031" y="236360"/>
                      <a:pt x="347527" y="236360"/>
                    </a:cubicBezTo>
                    <a:cubicBezTo>
                      <a:pt x="345398" y="236360"/>
                      <a:pt x="344420" y="235037"/>
                      <a:pt x="344420" y="232456"/>
                    </a:cubicBezTo>
                    <a:lnTo>
                      <a:pt x="344420" y="220239"/>
                    </a:lnTo>
                    <a:close/>
                    <a:moveTo>
                      <a:pt x="331357" y="235046"/>
                    </a:moveTo>
                    <a:cubicBezTo>
                      <a:pt x="330037" y="235754"/>
                      <a:pt x="328521" y="236360"/>
                      <a:pt x="327013" y="236360"/>
                    </a:cubicBezTo>
                    <a:cubicBezTo>
                      <a:pt x="324884" y="236360"/>
                      <a:pt x="323912" y="235037"/>
                      <a:pt x="323912" y="232456"/>
                    </a:cubicBezTo>
                    <a:lnTo>
                      <a:pt x="323912" y="220239"/>
                    </a:lnTo>
                    <a:lnTo>
                      <a:pt x="330034" y="220239"/>
                    </a:lnTo>
                    <a:lnTo>
                      <a:pt x="330034" y="213528"/>
                    </a:lnTo>
                    <a:lnTo>
                      <a:pt x="323912" y="213528"/>
                    </a:lnTo>
                    <a:lnTo>
                      <a:pt x="323912" y="202508"/>
                    </a:lnTo>
                    <a:lnTo>
                      <a:pt x="316738" y="206086"/>
                    </a:lnTo>
                    <a:lnTo>
                      <a:pt x="316738" y="213528"/>
                    </a:lnTo>
                    <a:lnTo>
                      <a:pt x="312254" y="213528"/>
                    </a:lnTo>
                    <a:lnTo>
                      <a:pt x="312254" y="220239"/>
                    </a:lnTo>
                    <a:lnTo>
                      <a:pt x="316738" y="220239"/>
                    </a:lnTo>
                    <a:lnTo>
                      <a:pt x="316738" y="234252"/>
                    </a:lnTo>
                    <a:cubicBezTo>
                      <a:pt x="316738" y="238353"/>
                      <a:pt x="318765" y="243142"/>
                      <a:pt x="324484" y="243142"/>
                    </a:cubicBezTo>
                    <a:cubicBezTo>
                      <a:pt x="326757" y="243142"/>
                      <a:pt x="328842" y="242675"/>
                      <a:pt x="330512" y="241805"/>
                    </a:cubicBezTo>
                    <a:lnTo>
                      <a:pt x="331357" y="235046"/>
                    </a:lnTo>
                    <a:close/>
                    <a:moveTo>
                      <a:pt x="403130" y="214657"/>
                    </a:moveTo>
                    <a:cubicBezTo>
                      <a:pt x="401755" y="213589"/>
                      <a:pt x="399635" y="212907"/>
                      <a:pt x="397721" y="212907"/>
                    </a:cubicBezTo>
                    <a:cubicBezTo>
                      <a:pt x="395182" y="212907"/>
                      <a:pt x="393026" y="213863"/>
                      <a:pt x="391304" y="216041"/>
                    </a:cubicBezTo>
                    <a:lnTo>
                      <a:pt x="391304" y="213528"/>
                    </a:lnTo>
                    <a:lnTo>
                      <a:pt x="384130" y="213528"/>
                    </a:lnTo>
                    <a:lnTo>
                      <a:pt x="384130" y="242525"/>
                    </a:lnTo>
                    <a:lnTo>
                      <a:pt x="391304" y="242525"/>
                    </a:lnTo>
                    <a:lnTo>
                      <a:pt x="391304" y="226811"/>
                    </a:lnTo>
                    <a:cubicBezTo>
                      <a:pt x="391304" y="222212"/>
                      <a:pt x="392953" y="220069"/>
                      <a:pt x="396487" y="220069"/>
                    </a:cubicBezTo>
                    <a:cubicBezTo>
                      <a:pt x="398177" y="220069"/>
                      <a:pt x="399796" y="220663"/>
                      <a:pt x="401239" y="221642"/>
                    </a:cubicBezTo>
                    <a:lnTo>
                      <a:pt x="403130" y="214657"/>
                    </a:lnTo>
                    <a:close/>
                    <a:moveTo>
                      <a:pt x="70098" y="209379"/>
                    </a:moveTo>
                    <a:lnTo>
                      <a:pt x="77266" y="209379"/>
                    </a:lnTo>
                    <a:lnTo>
                      <a:pt x="77266" y="202226"/>
                    </a:lnTo>
                    <a:lnTo>
                      <a:pt x="70098" y="202226"/>
                    </a:lnTo>
                    <a:lnTo>
                      <a:pt x="70098" y="209379"/>
                    </a:lnTo>
                    <a:close/>
                    <a:moveTo>
                      <a:pt x="127227" y="242525"/>
                    </a:moveTo>
                    <a:lnTo>
                      <a:pt x="134400" y="242525"/>
                    </a:lnTo>
                    <a:lnTo>
                      <a:pt x="134400" y="213528"/>
                    </a:lnTo>
                    <a:lnTo>
                      <a:pt x="127227" y="213528"/>
                    </a:lnTo>
                    <a:lnTo>
                      <a:pt x="127227" y="242525"/>
                    </a:lnTo>
                    <a:close/>
                    <a:moveTo>
                      <a:pt x="127224" y="209379"/>
                    </a:moveTo>
                    <a:lnTo>
                      <a:pt x="134388" y="209379"/>
                    </a:lnTo>
                    <a:lnTo>
                      <a:pt x="134388" y="202226"/>
                    </a:lnTo>
                    <a:lnTo>
                      <a:pt x="127224" y="202226"/>
                    </a:lnTo>
                    <a:lnTo>
                      <a:pt x="127224" y="209379"/>
                    </a:lnTo>
                    <a:close/>
                    <a:moveTo>
                      <a:pt x="331457" y="255702"/>
                    </a:moveTo>
                    <a:lnTo>
                      <a:pt x="338621" y="252122"/>
                    </a:lnTo>
                    <a:lnTo>
                      <a:pt x="338621" y="293176"/>
                    </a:lnTo>
                    <a:lnTo>
                      <a:pt x="331457" y="293176"/>
                    </a:lnTo>
                    <a:lnTo>
                      <a:pt x="331457" y="290965"/>
                    </a:lnTo>
                    <a:cubicBezTo>
                      <a:pt x="329531" y="292897"/>
                      <a:pt x="327275" y="293794"/>
                      <a:pt x="324864" y="293794"/>
                    </a:cubicBezTo>
                    <a:cubicBezTo>
                      <a:pt x="317828" y="293794"/>
                      <a:pt x="313626" y="288034"/>
                      <a:pt x="313626" y="278385"/>
                    </a:cubicBezTo>
                    <a:cubicBezTo>
                      <a:pt x="313626" y="269241"/>
                      <a:pt x="317990" y="263558"/>
                      <a:pt x="325011" y="263558"/>
                    </a:cubicBezTo>
                    <a:cubicBezTo>
                      <a:pt x="327452" y="263558"/>
                      <a:pt x="329707" y="264411"/>
                      <a:pt x="331457" y="266225"/>
                    </a:cubicBezTo>
                    <a:lnTo>
                      <a:pt x="331457" y="255702"/>
                    </a:lnTo>
                    <a:close/>
                    <a:moveTo>
                      <a:pt x="331457" y="284338"/>
                    </a:moveTo>
                    <a:lnTo>
                      <a:pt x="331457" y="272949"/>
                    </a:lnTo>
                    <a:cubicBezTo>
                      <a:pt x="330617" y="271723"/>
                      <a:pt x="329007" y="270123"/>
                      <a:pt x="326315" y="270123"/>
                    </a:cubicBezTo>
                    <a:cubicBezTo>
                      <a:pt x="323859" y="270123"/>
                      <a:pt x="320938" y="271523"/>
                      <a:pt x="320938" y="278217"/>
                    </a:cubicBezTo>
                    <a:cubicBezTo>
                      <a:pt x="320938" y="285638"/>
                      <a:pt x="323909" y="287196"/>
                      <a:pt x="326407" y="287196"/>
                    </a:cubicBezTo>
                    <a:cubicBezTo>
                      <a:pt x="329072" y="287196"/>
                      <a:pt x="330391" y="285723"/>
                      <a:pt x="331457" y="284338"/>
                    </a:cubicBezTo>
                    <a:lnTo>
                      <a:pt x="331457" y="284338"/>
                    </a:lnTo>
                    <a:close/>
                    <a:moveTo>
                      <a:pt x="89636" y="265314"/>
                    </a:moveTo>
                    <a:cubicBezTo>
                      <a:pt x="88261" y="264244"/>
                      <a:pt x="86138" y="263561"/>
                      <a:pt x="84224" y="263561"/>
                    </a:cubicBezTo>
                    <a:cubicBezTo>
                      <a:pt x="81685" y="263561"/>
                      <a:pt x="79533" y="264517"/>
                      <a:pt x="77810" y="266695"/>
                    </a:cubicBezTo>
                    <a:lnTo>
                      <a:pt x="77810" y="264181"/>
                    </a:lnTo>
                    <a:lnTo>
                      <a:pt x="70636" y="264181"/>
                    </a:lnTo>
                    <a:lnTo>
                      <a:pt x="70636" y="293179"/>
                    </a:lnTo>
                    <a:lnTo>
                      <a:pt x="77810" y="293179"/>
                    </a:lnTo>
                    <a:lnTo>
                      <a:pt x="77810" y="277467"/>
                    </a:lnTo>
                    <a:cubicBezTo>
                      <a:pt x="77810" y="272866"/>
                      <a:pt x="79456" y="270720"/>
                      <a:pt x="82993" y="270720"/>
                    </a:cubicBezTo>
                    <a:cubicBezTo>
                      <a:pt x="84689" y="270720"/>
                      <a:pt x="86303" y="271320"/>
                      <a:pt x="87746" y="272299"/>
                    </a:cubicBezTo>
                    <a:lnTo>
                      <a:pt x="89636" y="265314"/>
                    </a:lnTo>
                    <a:close/>
                    <a:moveTo>
                      <a:pt x="28668" y="274848"/>
                    </a:moveTo>
                    <a:cubicBezTo>
                      <a:pt x="28055" y="277582"/>
                      <a:pt x="27460" y="280287"/>
                      <a:pt x="27127" y="282148"/>
                    </a:cubicBezTo>
                    <a:cubicBezTo>
                      <a:pt x="26697" y="279905"/>
                      <a:pt x="25917" y="276762"/>
                      <a:pt x="25402" y="274851"/>
                    </a:cubicBezTo>
                    <a:lnTo>
                      <a:pt x="22374" y="264176"/>
                    </a:lnTo>
                    <a:lnTo>
                      <a:pt x="16270" y="264176"/>
                    </a:lnTo>
                    <a:lnTo>
                      <a:pt x="13243" y="274854"/>
                    </a:lnTo>
                    <a:cubicBezTo>
                      <a:pt x="12710" y="276841"/>
                      <a:pt x="11923" y="279964"/>
                      <a:pt x="11520" y="282116"/>
                    </a:cubicBezTo>
                    <a:cubicBezTo>
                      <a:pt x="11161" y="279937"/>
                      <a:pt x="10469" y="276703"/>
                      <a:pt x="10062" y="275010"/>
                    </a:cubicBezTo>
                    <a:lnTo>
                      <a:pt x="7394" y="264176"/>
                    </a:lnTo>
                    <a:lnTo>
                      <a:pt x="0" y="264176"/>
                    </a:lnTo>
                    <a:lnTo>
                      <a:pt x="8157" y="293020"/>
                    </a:lnTo>
                    <a:lnTo>
                      <a:pt x="8201" y="293174"/>
                    </a:lnTo>
                    <a:lnTo>
                      <a:pt x="14406" y="293174"/>
                    </a:lnTo>
                    <a:lnTo>
                      <a:pt x="17592" y="281372"/>
                    </a:lnTo>
                    <a:cubicBezTo>
                      <a:pt x="18122" y="279585"/>
                      <a:pt x="18932" y="276006"/>
                      <a:pt x="19206" y="274830"/>
                    </a:cubicBezTo>
                    <a:cubicBezTo>
                      <a:pt x="19595" y="276474"/>
                      <a:pt x="20245" y="279017"/>
                      <a:pt x="20784" y="281137"/>
                    </a:cubicBezTo>
                    <a:lnTo>
                      <a:pt x="24012" y="293174"/>
                    </a:lnTo>
                    <a:lnTo>
                      <a:pt x="30175" y="293174"/>
                    </a:lnTo>
                    <a:lnTo>
                      <a:pt x="38379" y="264176"/>
                    </a:lnTo>
                    <a:lnTo>
                      <a:pt x="31288" y="264176"/>
                    </a:lnTo>
                    <a:lnTo>
                      <a:pt x="28668" y="274848"/>
                    </a:lnTo>
                    <a:close/>
                    <a:moveTo>
                      <a:pt x="66213" y="278670"/>
                    </a:moveTo>
                    <a:cubicBezTo>
                      <a:pt x="66213" y="287446"/>
                      <a:pt x="60660" y="293817"/>
                      <a:pt x="53012" y="293817"/>
                    </a:cubicBezTo>
                    <a:cubicBezTo>
                      <a:pt x="45364" y="293817"/>
                      <a:pt x="39814" y="287446"/>
                      <a:pt x="39814" y="278670"/>
                    </a:cubicBezTo>
                    <a:cubicBezTo>
                      <a:pt x="39814" y="269894"/>
                      <a:pt x="45364" y="263523"/>
                      <a:pt x="53012" y="263523"/>
                    </a:cubicBezTo>
                    <a:cubicBezTo>
                      <a:pt x="60660" y="263523"/>
                      <a:pt x="66213" y="269894"/>
                      <a:pt x="66213" y="278670"/>
                    </a:cubicBezTo>
                    <a:lnTo>
                      <a:pt x="66213" y="278670"/>
                    </a:lnTo>
                    <a:close/>
                    <a:moveTo>
                      <a:pt x="58896" y="278670"/>
                    </a:moveTo>
                    <a:cubicBezTo>
                      <a:pt x="58896" y="273575"/>
                      <a:pt x="56587" y="270288"/>
                      <a:pt x="53012" y="270288"/>
                    </a:cubicBezTo>
                    <a:cubicBezTo>
                      <a:pt x="49437" y="270288"/>
                      <a:pt x="47126" y="273575"/>
                      <a:pt x="47126" y="278670"/>
                    </a:cubicBezTo>
                    <a:cubicBezTo>
                      <a:pt x="47126" y="283762"/>
                      <a:pt x="49437" y="287055"/>
                      <a:pt x="53012" y="287055"/>
                    </a:cubicBezTo>
                    <a:cubicBezTo>
                      <a:pt x="56587" y="287055"/>
                      <a:pt x="58896" y="283762"/>
                      <a:pt x="58896" y="278670"/>
                    </a:cubicBezTo>
                    <a:lnTo>
                      <a:pt x="58896" y="278670"/>
                    </a:lnTo>
                    <a:close/>
                    <a:moveTo>
                      <a:pt x="298022" y="265314"/>
                    </a:moveTo>
                    <a:cubicBezTo>
                      <a:pt x="296646" y="264244"/>
                      <a:pt x="294526" y="263561"/>
                      <a:pt x="292612" y="263561"/>
                    </a:cubicBezTo>
                    <a:cubicBezTo>
                      <a:pt x="290074" y="263561"/>
                      <a:pt x="287921" y="264517"/>
                      <a:pt x="286198" y="266695"/>
                    </a:cubicBezTo>
                    <a:lnTo>
                      <a:pt x="286198" y="264181"/>
                    </a:lnTo>
                    <a:lnTo>
                      <a:pt x="279022" y="264181"/>
                    </a:lnTo>
                    <a:lnTo>
                      <a:pt x="279022" y="293179"/>
                    </a:lnTo>
                    <a:lnTo>
                      <a:pt x="286198" y="293179"/>
                    </a:lnTo>
                    <a:lnTo>
                      <a:pt x="286198" y="277467"/>
                    </a:lnTo>
                    <a:cubicBezTo>
                      <a:pt x="286198" y="272866"/>
                      <a:pt x="287845" y="270720"/>
                      <a:pt x="291378" y="270720"/>
                    </a:cubicBezTo>
                    <a:cubicBezTo>
                      <a:pt x="293071" y="270720"/>
                      <a:pt x="294688" y="271320"/>
                      <a:pt x="296131" y="272299"/>
                    </a:cubicBezTo>
                    <a:lnTo>
                      <a:pt x="298022" y="265314"/>
                    </a:lnTo>
                    <a:close/>
                    <a:moveTo>
                      <a:pt x="237056" y="274848"/>
                    </a:moveTo>
                    <a:cubicBezTo>
                      <a:pt x="236443" y="277582"/>
                      <a:pt x="235848" y="280287"/>
                      <a:pt x="235516" y="282148"/>
                    </a:cubicBezTo>
                    <a:cubicBezTo>
                      <a:pt x="235082" y="279905"/>
                      <a:pt x="234305" y="276762"/>
                      <a:pt x="233793" y="274851"/>
                    </a:cubicBezTo>
                    <a:lnTo>
                      <a:pt x="230762" y="264176"/>
                    </a:lnTo>
                    <a:lnTo>
                      <a:pt x="224658" y="264176"/>
                    </a:lnTo>
                    <a:lnTo>
                      <a:pt x="221631" y="274854"/>
                    </a:lnTo>
                    <a:cubicBezTo>
                      <a:pt x="221095" y="276841"/>
                      <a:pt x="220312" y="279964"/>
                      <a:pt x="219908" y="282116"/>
                    </a:cubicBezTo>
                    <a:cubicBezTo>
                      <a:pt x="219546" y="279937"/>
                      <a:pt x="218857" y="276703"/>
                      <a:pt x="218450" y="275010"/>
                    </a:cubicBezTo>
                    <a:lnTo>
                      <a:pt x="215782" y="264176"/>
                    </a:lnTo>
                    <a:lnTo>
                      <a:pt x="208388" y="264176"/>
                    </a:lnTo>
                    <a:lnTo>
                      <a:pt x="216545" y="293020"/>
                    </a:lnTo>
                    <a:lnTo>
                      <a:pt x="216592" y="293174"/>
                    </a:lnTo>
                    <a:lnTo>
                      <a:pt x="222794" y="293174"/>
                    </a:lnTo>
                    <a:lnTo>
                      <a:pt x="225980" y="281372"/>
                    </a:lnTo>
                    <a:cubicBezTo>
                      <a:pt x="226507" y="279585"/>
                      <a:pt x="227317" y="276006"/>
                      <a:pt x="227591" y="274830"/>
                    </a:cubicBezTo>
                    <a:cubicBezTo>
                      <a:pt x="227982" y="276474"/>
                      <a:pt x="228631" y="279017"/>
                      <a:pt x="229175" y="281137"/>
                    </a:cubicBezTo>
                    <a:lnTo>
                      <a:pt x="232400" y="293174"/>
                    </a:lnTo>
                    <a:lnTo>
                      <a:pt x="238566" y="293174"/>
                    </a:lnTo>
                    <a:lnTo>
                      <a:pt x="246768" y="264176"/>
                    </a:lnTo>
                    <a:lnTo>
                      <a:pt x="239673" y="264176"/>
                    </a:lnTo>
                    <a:lnTo>
                      <a:pt x="237056" y="274848"/>
                    </a:lnTo>
                    <a:close/>
                    <a:moveTo>
                      <a:pt x="274546" y="278685"/>
                    </a:moveTo>
                    <a:cubicBezTo>
                      <a:pt x="274546" y="287461"/>
                      <a:pt x="268992" y="293829"/>
                      <a:pt x="261341" y="293829"/>
                    </a:cubicBezTo>
                    <a:cubicBezTo>
                      <a:pt x="253697" y="293829"/>
                      <a:pt x="248143" y="287461"/>
                      <a:pt x="248143" y="278685"/>
                    </a:cubicBezTo>
                    <a:cubicBezTo>
                      <a:pt x="248143" y="269909"/>
                      <a:pt x="253697" y="263538"/>
                      <a:pt x="261341" y="263538"/>
                    </a:cubicBezTo>
                    <a:cubicBezTo>
                      <a:pt x="268992" y="263538"/>
                      <a:pt x="274546" y="269909"/>
                      <a:pt x="274546" y="278685"/>
                    </a:cubicBezTo>
                    <a:lnTo>
                      <a:pt x="274546" y="278685"/>
                    </a:lnTo>
                    <a:close/>
                    <a:moveTo>
                      <a:pt x="267228" y="278685"/>
                    </a:moveTo>
                    <a:cubicBezTo>
                      <a:pt x="267228" y="273590"/>
                      <a:pt x="264916" y="270303"/>
                      <a:pt x="261341" y="270303"/>
                    </a:cubicBezTo>
                    <a:cubicBezTo>
                      <a:pt x="257766" y="270303"/>
                      <a:pt x="255460" y="273590"/>
                      <a:pt x="255460" y="278685"/>
                    </a:cubicBezTo>
                    <a:cubicBezTo>
                      <a:pt x="255460" y="283777"/>
                      <a:pt x="257766" y="287067"/>
                      <a:pt x="261341" y="287067"/>
                    </a:cubicBezTo>
                    <a:cubicBezTo>
                      <a:pt x="264916" y="287067"/>
                      <a:pt x="267228" y="283777"/>
                      <a:pt x="267228" y="278685"/>
                    </a:cubicBezTo>
                    <a:lnTo>
                      <a:pt x="267228" y="278685"/>
                    </a:lnTo>
                    <a:close/>
                    <a:moveTo>
                      <a:pt x="116861" y="264176"/>
                    </a:moveTo>
                    <a:lnTo>
                      <a:pt x="108569" y="264176"/>
                    </a:lnTo>
                    <a:lnTo>
                      <a:pt x="102844" y="271614"/>
                    </a:lnTo>
                    <a:cubicBezTo>
                      <a:pt x="102078" y="272596"/>
                      <a:pt x="101018" y="273972"/>
                      <a:pt x="100126" y="275251"/>
                    </a:cubicBezTo>
                    <a:lnTo>
                      <a:pt x="100126" y="252159"/>
                    </a:lnTo>
                    <a:lnTo>
                      <a:pt x="92985" y="255741"/>
                    </a:lnTo>
                    <a:lnTo>
                      <a:pt x="92985" y="293174"/>
                    </a:lnTo>
                    <a:lnTo>
                      <a:pt x="100126" y="293174"/>
                    </a:lnTo>
                    <a:lnTo>
                      <a:pt x="100126" y="284485"/>
                    </a:lnTo>
                    <a:lnTo>
                      <a:pt x="103919" y="279714"/>
                    </a:lnTo>
                    <a:lnTo>
                      <a:pt x="110026" y="293174"/>
                    </a:lnTo>
                    <a:lnTo>
                      <a:pt x="117957" y="293174"/>
                    </a:lnTo>
                    <a:lnTo>
                      <a:pt x="109113" y="273728"/>
                    </a:lnTo>
                    <a:lnTo>
                      <a:pt x="116861" y="264176"/>
                    </a:lnTo>
                    <a:close/>
                    <a:moveTo>
                      <a:pt x="143179" y="277153"/>
                    </a:moveTo>
                    <a:cubicBezTo>
                      <a:pt x="143179" y="272552"/>
                      <a:pt x="145084" y="270121"/>
                      <a:pt x="148688" y="270121"/>
                    </a:cubicBezTo>
                    <a:cubicBezTo>
                      <a:pt x="152257" y="270121"/>
                      <a:pt x="153918" y="272367"/>
                      <a:pt x="153918" y="277203"/>
                    </a:cubicBezTo>
                    <a:lnTo>
                      <a:pt x="153918" y="293179"/>
                    </a:lnTo>
                    <a:lnTo>
                      <a:pt x="161092" y="293179"/>
                    </a:lnTo>
                    <a:lnTo>
                      <a:pt x="161092" y="276785"/>
                    </a:lnTo>
                    <a:cubicBezTo>
                      <a:pt x="161092" y="268130"/>
                      <a:pt x="157414" y="263555"/>
                      <a:pt x="150455" y="263555"/>
                    </a:cubicBezTo>
                    <a:cubicBezTo>
                      <a:pt x="147498" y="263555"/>
                      <a:pt x="144940" y="264643"/>
                      <a:pt x="143179" y="266628"/>
                    </a:cubicBezTo>
                    <a:lnTo>
                      <a:pt x="143179" y="264181"/>
                    </a:lnTo>
                    <a:lnTo>
                      <a:pt x="136002" y="264181"/>
                    </a:lnTo>
                    <a:lnTo>
                      <a:pt x="136002" y="293179"/>
                    </a:lnTo>
                    <a:lnTo>
                      <a:pt x="143179" y="293179"/>
                    </a:lnTo>
                    <a:lnTo>
                      <a:pt x="143179" y="277153"/>
                    </a:lnTo>
                    <a:close/>
                    <a:moveTo>
                      <a:pt x="183749" y="264173"/>
                    </a:moveTo>
                    <a:lnTo>
                      <a:pt x="190917" y="264173"/>
                    </a:lnTo>
                    <a:lnTo>
                      <a:pt x="190917" y="290474"/>
                    </a:lnTo>
                    <a:cubicBezTo>
                      <a:pt x="190917" y="300086"/>
                      <a:pt x="186305" y="304828"/>
                      <a:pt x="176823" y="304978"/>
                    </a:cubicBezTo>
                    <a:lnTo>
                      <a:pt x="176684" y="304981"/>
                    </a:lnTo>
                    <a:lnTo>
                      <a:pt x="174143" y="299356"/>
                    </a:lnTo>
                    <a:lnTo>
                      <a:pt x="174467" y="299348"/>
                    </a:lnTo>
                    <a:cubicBezTo>
                      <a:pt x="183743" y="299183"/>
                      <a:pt x="183749" y="294835"/>
                      <a:pt x="183749" y="291662"/>
                    </a:cubicBezTo>
                    <a:lnTo>
                      <a:pt x="183749" y="290986"/>
                    </a:lnTo>
                    <a:cubicBezTo>
                      <a:pt x="181903" y="292847"/>
                      <a:pt x="179682" y="293782"/>
                      <a:pt x="177158" y="293782"/>
                    </a:cubicBezTo>
                    <a:cubicBezTo>
                      <a:pt x="170112" y="293782"/>
                      <a:pt x="165903" y="288023"/>
                      <a:pt x="165903" y="278373"/>
                    </a:cubicBezTo>
                    <a:cubicBezTo>
                      <a:pt x="165903" y="269230"/>
                      <a:pt x="170274" y="263550"/>
                      <a:pt x="177306" y="263550"/>
                    </a:cubicBezTo>
                    <a:cubicBezTo>
                      <a:pt x="179747" y="263550"/>
                      <a:pt x="182017" y="264490"/>
                      <a:pt x="183749" y="266213"/>
                    </a:cubicBezTo>
                    <a:lnTo>
                      <a:pt x="183749" y="264173"/>
                    </a:lnTo>
                    <a:close/>
                    <a:moveTo>
                      <a:pt x="178607" y="270114"/>
                    </a:moveTo>
                    <a:cubicBezTo>
                      <a:pt x="176154" y="270114"/>
                      <a:pt x="173230" y="271511"/>
                      <a:pt x="173230" y="278205"/>
                    </a:cubicBezTo>
                    <a:cubicBezTo>
                      <a:pt x="173230" y="285626"/>
                      <a:pt x="176184" y="287187"/>
                      <a:pt x="178663" y="287187"/>
                    </a:cubicBezTo>
                    <a:cubicBezTo>
                      <a:pt x="181231" y="287187"/>
                      <a:pt x="182609" y="285814"/>
                      <a:pt x="183749" y="284327"/>
                    </a:cubicBezTo>
                    <a:lnTo>
                      <a:pt x="183749" y="272937"/>
                    </a:lnTo>
                    <a:cubicBezTo>
                      <a:pt x="182910" y="271711"/>
                      <a:pt x="181299" y="270114"/>
                      <a:pt x="178607" y="270114"/>
                    </a:cubicBezTo>
                    <a:lnTo>
                      <a:pt x="178607" y="270114"/>
                    </a:lnTo>
                    <a:close/>
                    <a:moveTo>
                      <a:pt x="122391" y="293179"/>
                    </a:moveTo>
                    <a:lnTo>
                      <a:pt x="129565" y="293179"/>
                    </a:lnTo>
                    <a:lnTo>
                      <a:pt x="129565" y="264181"/>
                    </a:lnTo>
                    <a:lnTo>
                      <a:pt x="122391" y="264181"/>
                    </a:lnTo>
                    <a:lnTo>
                      <a:pt x="122391" y="293179"/>
                    </a:lnTo>
                    <a:close/>
                    <a:moveTo>
                      <a:pt x="122391" y="260030"/>
                    </a:moveTo>
                    <a:lnTo>
                      <a:pt x="129556" y="260030"/>
                    </a:lnTo>
                    <a:lnTo>
                      <a:pt x="129556" y="252880"/>
                    </a:lnTo>
                    <a:lnTo>
                      <a:pt x="122391" y="252880"/>
                    </a:lnTo>
                    <a:lnTo>
                      <a:pt x="122391" y="260030"/>
                    </a:lnTo>
                    <a:close/>
                    <a:moveTo>
                      <a:pt x="301423" y="293174"/>
                    </a:moveTo>
                    <a:lnTo>
                      <a:pt x="308596" y="293174"/>
                    </a:lnTo>
                    <a:lnTo>
                      <a:pt x="308596" y="252159"/>
                    </a:lnTo>
                    <a:lnTo>
                      <a:pt x="301423" y="255741"/>
                    </a:lnTo>
                    <a:lnTo>
                      <a:pt x="301423" y="293174"/>
                    </a:lnTo>
                    <a:close/>
                  </a:path>
                </a:pathLst>
              </a:custGeom>
              <a:solidFill>
                <a:schemeClr val="tx1"/>
              </a:solidFill>
              <a:ln w="465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38">
                <a:extLst>
                  <a:ext uri="{FF2B5EF4-FFF2-40B4-BE49-F238E27FC236}">
                    <a16:creationId xmlns:a16="http://schemas.microsoft.com/office/drawing/2014/main" id="{38D0862C-110C-1FEA-B8F6-20D16BFD7E41}"/>
                  </a:ext>
                </a:extLst>
              </p:cNvPr>
              <p:cNvSpPr/>
              <p:nvPr/>
            </p:nvSpPr>
            <p:spPr>
              <a:xfrm>
                <a:off x="9064827" y="3301417"/>
                <a:ext cx="322961" cy="117684"/>
              </a:xfrm>
              <a:custGeom>
                <a:avLst/>
                <a:gdLst>
                  <a:gd name="connsiteX0" fmla="*/ 322961 w 322961"/>
                  <a:gd name="connsiteY0" fmla="*/ 0 h 117684"/>
                  <a:gd name="connsiteX1" fmla="*/ 0 w 322961"/>
                  <a:gd name="connsiteY1" fmla="*/ 117684 h 117684"/>
                  <a:gd name="connsiteX2" fmla="*/ 322961 w 322961"/>
                  <a:gd name="connsiteY2" fmla="*/ 60724 h 117684"/>
                </a:gdLst>
                <a:ahLst/>
                <a:cxnLst>
                  <a:cxn ang="0">
                    <a:pos x="connsiteX0" y="connsiteY0"/>
                  </a:cxn>
                  <a:cxn ang="0">
                    <a:pos x="connsiteX1" y="connsiteY1"/>
                  </a:cxn>
                  <a:cxn ang="0">
                    <a:pos x="connsiteX2" y="connsiteY2"/>
                  </a:cxn>
                </a:cxnLst>
                <a:rect l="l" t="t" r="r" b="b"/>
                <a:pathLst>
                  <a:path w="322961" h="117684">
                    <a:moveTo>
                      <a:pt x="322961" y="0"/>
                    </a:moveTo>
                    <a:lnTo>
                      <a:pt x="0" y="117684"/>
                    </a:lnTo>
                    <a:lnTo>
                      <a:pt x="322961" y="60724"/>
                    </a:lnTo>
                    <a:close/>
                  </a:path>
                </a:pathLst>
              </a:custGeom>
              <a:solidFill>
                <a:srgbClr val="FEE700"/>
              </a:solidFill>
              <a:ln w="465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219" name="Group 218">
            <a:extLst>
              <a:ext uri="{FF2B5EF4-FFF2-40B4-BE49-F238E27FC236}">
                <a16:creationId xmlns:a16="http://schemas.microsoft.com/office/drawing/2014/main" id="{E4E0B778-E2A8-7206-F24F-EE8265404987}"/>
              </a:ext>
              <a:ext uri="{C183D7F6-B498-43B3-948B-1728B52AA6E4}">
                <adec:decorative xmlns:adec="http://schemas.microsoft.com/office/drawing/2017/decorative" val="1"/>
              </a:ext>
            </a:extLst>
          </p:cNvPr>
          <p:cNvGrpSpPr/>
          <p:nvPr/>
        </p:nvGrpSpPr>
        <p:grpSpPr>
          <a:xfrm>
            <a:off x="596953" y="1525865"/>
            <a:ext cx="11025186" cy="695030"/>
            <a:chOff x="584200" y="2203042"/>
            <a:chExt cx="11025186" cy="695030"/>
          </a:xfrm>
        </p:grpSpPr>
        <p:sp>
          <p:nvSpPr>
            <p:cNvPr id="51" name="Rounded Rectangle 50">
              <a:extLst>
                <a:ext uri="{FF2B5EF4-FFF2-40B4-BE49-F238E27FC236}">
                  <a16:creationId xmlns:a16="http://schemas.microsoft.com/office/drawing/2014/main" id="{9E9956DD-6C44-E7B2-2371-77EC8CB50F00}"/>
                </a:ext>
              </a:extLst>
            </p:cNvPr>
            <p:cNvSpPr/>
            <p:nvPr/>
          </p:nvSpPr>
          <p:spPr bwMode="auto">
            <a:xfrm>
              <a:off x="3753952"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3" name="Rounded Rectangle 118">
              <a:extLst>
                <a:ext uri="{FF2B5EF4-FFF2-40B4-BE49-F238E27FC236}">
                  <a16:creationId xmlns:a16="http://schemas.microsoft.com/office/drawing/2014/main" id="{77088506-BEE9-8224-1BE2-E6DF6DCBB7C1}"/>
                </a:ext>
              </a:extLst>
            </p:cNvPr>
            <p:cNvSpPr/>
            <p:nvPr/>
          </p:nvSpPr>
          <p:spPr bwMode="auto">
            <a:xfrm>
              <a:off x="584200"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5" name="Rounded Rectangle 129">
              <a:extLst>
                <a:ext uri="{FF2B5EF4-FFF2-40B4-BE49-F238E27FC236}">
                  <a16:creationId xmlns:a16="http://schemas.microsoft.com/office/drawing/2014/main" id="{8E11D36A-FF0F-36FA-EC16-6D228DED04E8}"/>
                </a:ext>
              </a:extLst>
            </p:cNvPr>
            <p:cNvSpPr/>
            <p:nvPr/>
          </p:nvSpPr>
          <p:spPr bwMode="auto">
            <a:xfrm>
              <a:off x="2169076"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6" name="Rounded Rectangle 130">
              <a:extLst>
                <a:ext uri="{FF2B5EF4-FFF2-40B4-BE49-F238E27FC236}">
                  <a16:creationId xmlns:a16="http://schemas.microsoft.com/office/drawing/2014/main" id="{383073C2-919D-508F-1A02-4CAC21E4BBE4}"/>
                </a:ext>
              </a:extLst>
            </p:cNvPr>
            <p:cNvSpPr/>
            <p:nvPr/>
          </p:nvSpPr>
          <p:spPr bwMode="auto">
            <a:xfrm>
              <a:off x="5338828"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7" name="Rounded Rectangle 135">
              <a:extLst>
                <a:ext uri="{FF2B5EF4-FFF2-40B4-BE49-F238E27FC236}">
                  <a16:creationId xmlns:a16="http://schemas.microsoft.com/office/drawing/2014/main" id="{777109A8-B83D-850D-E1E4-889E4F75161F}"/>
                </a:ext>
              </a:extLst>
            </p:cNvPr>
            <p:cNvSpPr/>
            <p:nvPr/>
          </p:nvSpPr>
          <p:spPr bwMode="auto">
            <a:xfrm>
              <a:off x="6923704"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8" name="Rounded Rectangle 136">
              <a:extLst>
                <a:ext uri="{FF2B5EF4-FFF2-40B4-BE49-F238E27FC236}">
                  <a16:creationId xmlns:a16="http://schemas.microsoft.com/office/drawing/2014/main" id="{B626A547-1B0A-9E81-9E25-55BCAFBBD6A0}"/>
                </a:ext>
              </a:extLst>
            </p:cNvPr>
            <p:cNvSpPr/>
            <p:nvPr/>
          </p:nvSpPr>
          <p:spPr bwMode="auto">
            <a:xfrm>
              <a:off x="10093455"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9" name="Rounded Rectangle 135">
              <a:extLst>
                <a:ext uri="{FF2B5EF4-FFF2-40B4-BE49-F238E27FC236}">
                  <a16:creationId xmlns:a16="http://schemas.microsoft.com/office/drawing/2014/main" id="{78D3DB4D-4AAE-C2CC-6555-AF639106AA3B}"/>
                </a:ext>
              </a:extLst>
            </p:cNvPr>
            <p:cNvSpPr/>
            <p:nvPr/>
          </p:nvSpPr>
          <p:spPr bwMode="auto">
            <a:xfrm>
              <a:off x="8508580"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13" name="Picture 12" descr="A picture containing wheel, transport, gear&#10;&#10;Description automatically generated">
              <a:extLst>
                <a:ext uri="{FF2B5EF4-FFF2-40B4-BE49-F238E27FC236}">
                  <a16:creationId xmlns:a16="http://schemas.microsoft.com/office/drawing/2014/main" id="{5B076263-9702-A143-358A-2E91C18B60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0332" y="2475743"/>
              <a:ext cx="963170" cy="149629"/>
            </a:xfrm>
            <a:prstGeom prst="rect">
              <a:avLst/>
            </a:prstGeom>
          </p:spPr>
        </p:pic>
        <p:pic>
          <p:nvPicPr>
            <p:cNvPr id="14" name="Picture 13" descr="Africa's Talking logo">
              <a:extLst>
                <a:ext uri="{FF2B5EF4-FFF2-40B4-BE49-F238E27FC236}">
                  <a16:creationId xmlns:a16="http://schemas.microsoft.com/office/drawing/2014/main" id="{39FCDAB5-5235-BC6B-96F6-3D086B502D53}"/>
                </a:ext>
              </a:extLst>
            </p:cNvPr>
            <p:cNvPicPr>
              <a:picLocks noChangeAspect="1"/>
            </p:cNvPicPr>
            <p:nvPr/>
          </p:nvPicPr>
          <p:blipFill>
            <a:blip r:embed="rId18"/>
            <a:stretch>
              <a:fillRect/>
            </a:stretch>
          </p:blipFill>
          <p:spPr>
            <a:xfrm>
              <a:off x="876241" y="2391208"/>
              <a:ext cx="931848" cy="318699"/>
            </a:xfrm>
            <a:prstGeom prst="rect">
              <a:avLst/>
            </a:prstGeom>
          </p:spPr>
        </p:pic>
        <p:pic>
          <p:nvPicPr>
            <p:cNvPr id="15" name="Picture 14" descr="Logo&#10;&#10;Description automatically generated">
              <a:extLst>
                <a:ext uri="{FF2B5EF4-FFF2-40B4-BE49-F238E27FC236}">
                  <a16:creationId xmlns:a16="http://schemas.microsoft.com/office/drawing/2014/main" id="{5F0B0286-C1B2-9859-4E4B-681086131298}"/>
                </a:ext>
              </a:extLst>
            </p:cNvPr>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5567996" y="2407043"/>
              <a:ext cx="1057594" cy="287029"/>
            </a:xfrm>
            <a:prstGeom prst="rect">
              <a:avLst/>
            </a:prstGeom>
          </p:spPr>
        </p:pic>
        <p:pic>
          <p:nvPicPr>
            <p:cNvPr id="16" name="Picture 15" descr="Logo&#10;&#10;Description automatically generated">
              <a:extLst>
                <a:ext uri="{FF2B5EF4-FFF2-40B4-BE49-F238E27FC236}">
                  <a16:creationId xmlns:a16="http://schemas.microsoft.com/office/drawing/2014/main" id="{AA8A9EEB-CC55-923A-DE1D-AB0D14BE7FD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43193" y="2379512"/>
              <a:ext cx="1076952" cy="342090"/>
            </a:xfrm>
            <a:prstGeom prst="rect">
              <a:avLst/>
            </a:prstGeom>
          </p:spPr>
        </p:pic>
        <p:pic>
          <p:nvPicPr>
            <p:cNvPr id="20" name="Graphic 19">
              <a:extLst>
                <a:ext uri="{FF2B5EF4-FFF2-40B4-BE49-F238E27FC236}">
                  <a16:creationId xmlns:a16="http://schemas.microsoft.com/office/drawing/2014/main" id="{731DC638-A562-790B-4132-A22F5119A644}"/>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8971414" y="2450324"/>
              <a:ext cx="590263" cy="200467"/>
            </a:xfrm>
            <a:prstGeom prst="rect">
              <a:avLst/>
            </a:prstGeom>
          </p:spPr>
        </p:pic>
        <p:pic>
          <p:nvPicPr>
            <p:cNvPr id="19" name="Picture 18">
              <a:extLst>
                <a:ext uri="{FF2B5EF4-FFF2-40B4-BE49-F238E27FC236}">
                  <a16:creationId xmlns:a16="http://schemas.microsoft.com/office/drawing/2014/main" id="{E44046F9-BB8E-81D2-2E1B-59FF53E334E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01017" y="2492694"/>
              <a:ext cx="1052049" cy="115726"/>
            </a:xfrm>
            <a:prstGeom prst="rect">
              <a:avLst/>
            </a:prstGeom>
          </p:spPr>
        </p:pic>
        <p:pic>
          <p:nvPicPr>
            <p:cNvPr id="22" name="Graphic 21">
              <a:extLst>
                <a:ext uri="{FF2B5EF4-FFF2-40B4-BE49-F238E27FC236}">
                  <a16:creationId xmlns:a16="http://schemas.microsoft.com/office/drawing/2014/main" id="{7FE4CD90-372B-9D39-B442-86D2A66BD951}"/>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0339071" y="2437400"/>
              <a:ext cx="1024699" cy="226314"/>
            </a:xfrm>
            <a:prstGeom prst="rect">
              <a:avLst/>
            </a:prstGeom>
          </p:spPr>
        </p:pic>
      </p:grpSp>
      <p:grpSp>
        <p:nvGrpSpPr>
          <p:cNvPr id="220" name="Group 219">
            <a:extLst>
              <a:ext uri="{FF2B5EF4-FFF2-40B4-BE49-F238E27FC236}">
                <a16:creationId xmlns:a16="http://schemas.microsoft.com/office/drawing/2014/main" id="{DAC2F510-5F9C-B25B-F87F-0D11C9BBDCA2}"/>
              </a:ext>
              <a:ext uri="{C183D7F6-B498-43B3-948B-1728B52AA6E4}">
                <adec:decorative xmlns:adec="http://schemas.microsoft.com/office/drawing/2017/decorative" val="1"/>
              </a:ext>
            </a:extLst>
          </p:cNvPr>
          <p:cNvGrpSpPr/>
          <p:nvPr/>
        </p:nvGrpSpPr>
        <p:grpSpPr>
          <a:xfrm>
            <a:off x="590223" y="2283578"/>
            <a:ext cx="11025186" cy="695030"/>
            <a:chOff x="584200" y="2969396"/>
            <a:chExt cx="11025186" cy="695030"/>
          </a:xfrm>
        </p:grpSpPr>
        <p:sp>
          <p:nvSpPr>
            <p:cNvPr id="63" name="Rounded Rectangle 62">
              <a:extLst>
                <a:ext uri="{FF2B5EF4-FFF2-40B4-BE49-F238E27FC236}">
                  <a16:creationId xmlns:a16="http://schemas.microsoft.com/office/drawing/2014/main" id="{CD052971-3548-FD7A-D127-4B93CDAC5CCE}"/>
                </a:ext>
              </a:extLst>
            </p:cNvPr>
            <p:cNvSpPr/>
            <p:nvPr/>
          </p:nvSpPr>
          <p:spPr bwMode="auto">
            <a:xfrm>
              <a:off x="3753952"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6" name="Rounded Rectangle 118">
              <a:extLst>
                <a:ext uri="{FF2B5EF4-FFF2-40B4-BE49-F238E27FC236}">
                  <a16:creationId xmlns:a16="http://schemas.microsoft.com/office/drawing/2014/main" id="{554BD933-6A5B-DB82-5F50-D7FF5BB2E0C0}"/>
                </a:ext>
              </a:extLst>
            </p:cNvPr>
            <p:cNvSpPr/>
            <p:nvPr/>
          </p:nvSpPr>
          <p:spPr bwMode="auto">
            <a:xfrm>
              <a:off x="584200"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4" name="Rounded Rectangle 129">
              <a:extLst>
                <a:ext uri="{FF2B5EF4-FFF2-40B4-BE49-F238E27FC236}">
                  <a16:creationId xmlns:a16="http://schemas.microsoft.com/office/drawing/2014/main" id="{7E3A8F8C-0498-E2E3-1EBE-BC60987BC0B2}"/>
                </a:ext>
              </a:extLst>
            </p:cNvPr>
            <p:cNvSpPr/>
            <p:nvPr/>
          </p:nvSpPr>
          <p:spPr bwMode="auto">
            <a:xfrm>
              <a:off x="2169076"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5" name="Rounded Rectangle 130">
              <a:extLst>
                <a:ext uri="{FF2B5EF4-FFF2-40B4-BE49-F238E27FC236}">
                  <a16:creationId xmlns:a16="http://schemas.microsoft.com/office/drawing/2014/main" id="{F8485C1A-B6C7-5CAF-0F15-59B4A3664F75}"/>
                </a:ext>
              </a:extLst>
            </p:cNvPr>
            <p:cNvSpPr/>
            <p:nvPr/>
          </p:nvSpPr>
          <p:spPr bwMode="auto">
            <a:xfrm>
              <a:off x="5338828"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0" name="Rounded Rectangle 135">
              <a:extLst>
                <a:ext uri="{FF2B5EF4-FFF2-40B4-BE49-F238E27FC236}">
                  <a16:creationId xmlns:a16="http://schemas.microsoft.com/office/drawing/2014/main" id="{4B80BE95-7B51-A7AB-3D18-C534B6FBE034}"/>
                </a:ext>
              </a:extLst>
            </p:cNvPr>
            <p:cNvSpPr/>
            <p:nvPr/>
          </p:nvSpPr>
          <p:spPr bwMode="auto">
            <a:xfrm>
              <a:off x="6923704"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Rounded Rectangle 136">
              <a:extLst>
                <a:ext uri="{FF2B5EF4-FFF2-40B4-BE49-F238E27FC236}">
                  <a16:creationId xmlns:a16="http://schemas.microsoft.com/office/drawing/2014/main" id="{29EE7210-D1D3-6DD6-9153-31CF6801135B}"/>
                </a:ext>
              </a:extLst>
            </p:cNvPr>
            <p:cNvSpPr/>
            <p:nvPr/>
          </p:nvSpPr>
          <p:spPr bwMode="auto">
            <a:xfrm>
              <a:off x="10093455"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3" name="Rounded Rectangle 135">
              <a:extLst>
                <a:ext uri="{FF2B5EF4-FFF2-40B4-BE49-F238E27FC236}">
                  <a16:creationId xmlns:a16="http://schemas.microsoft.com/office/drawing/2014/main" id="{36809EEB-6ED8-BB45-1A76-FB8B29229395}"/>
                </a:ext>
              </a:extLst>
            </p:cNvPr>
            <p:cNvSpPr/>
            <p:nvPr/>
          </p:nvSpPr>
          <p:spPr bwMode="auto">
            <a:xfrm>
              <a:off x="8508580"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27D02A68-314C-E5E2-C9F6-58DE133D9AC9}"/>
                </a:ext>
              </a:extLst>
            </p:cNvPr>
            <p:cNvPicPr>
              <a:picLocks noChangeAspect="1"/>
            </p:cNvPicPr>
            <p:nvPr/>
          </p:nvPicPr>
          <p:blipFill>
            <a:blip r:embed="rId26"/>
            <a:srcRect/>
            <a:stretch/>
          </p:blipFill>
          <p:spPr>
            <a:xfrm>
              <a:off x="7147077" y="3200309"/>
              <a:ext cx="1069185" cy="233205"/>
            </a:xfrm>
            <a:prstGeom prst="rect">
              <a:avLst/>
            </a:prstGeom>
          </p:spPr>
        </p:pic>
        <p:pic>
          <p:nvPicPr>
            <p:cNvPr id="6" name="Picture 5">
              <a:extLst>
                <a:ext uri="{FF2B5EF4-FFF2-40B4-BE49-F238E27FC236}">
                  <a16:creationId xmlns:a16="http://schemas.microsoft.com/office/drawing/2014/main" id="{D2EDB006-4BCD-C0DC-F1DD-4777129ABA9D}"/>
                </a:ext>
              </a:extLst>
            </p:cNvPr>
            <p:cNvPicPr>
              <a:picLocks noChangeAspect="1"/>
            </p:cNvPicPr>
            <p:nvPr/>
          </p:nvPicPr>
          <p:blipFill>
            <a:blip r:embed="rId27"/>
            <a:srcRect/>
            <a:stretch/>
          </p:blipFill>
          <p:spPr>
            <a:xfrm>
              <a:off x="4008451" y="3226650"/>
              <a:ext cx="1006933" cy="180523"/>
            </a:xfrm>
            <a:prstGeom prst="rect">
              <a:avLst/>
            </a:prstGeom>
          </p:spPr>
        </p:pic>
        <p:pic>
          <p:nvPicPr>
            <p:cNvPr id="9" name="Picture 8" descr="Logo&#10;&#10;Description automatically generated">
              <a:extLst>
                <a:ext uri="{FF2B5EF4-FFF2-40B4-BE49-F238E27FC236}">
                  <a16:creationId xmlns:a16="http://schemas.microsoft.com/office/drawing/2014/main" id="{87C20135-0232-DD56-0B11-A8CBA806650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740521" y="3228887"/>
              <a:ext cx="1052048" cy="176049"/>
            </a:xfrm>
            <a:prstGeom prst="rect">
              <a:avLst/>
            </a:prstGeom>
          </p:spPr>
        </p:pic>
        <p:pic>
          <p:nvPicPr>
            <p:cNvPr id="11" name="Picture 10">
              <a:extLst>
                <a:ext uri="{FF2B5EF4-FFF2-40B4-BE49-F238E27FC236}">
                  <a16:creationId xmlns:a16="http://schemas.microsoft.com/office/drawing/2014/main" id="{FE652F5D-4485-C98A-21B2-306E89C8E5E5}"/>
                </a:ext>
              </a:extLst>
            </p:cNvPr>
            <p:cNvPicPr>
              <a:picLocks noChangeAspect="1"/>
            </p:cNvPicPr>
            <p:nvPr/>
          </p:nvPicPr>
          <p:blipFill rotWithShape="1">
            <a:blip r:embed="rId29"/>
            <a:srcRect r="-4127"/>
            <a:stretch/>
          </p:blipFill>
          <p:spPr>
            <a:xfrm>
              <a:off x="952982" y="3036099"/>
              <a:ext cx="778367" cy="527756"/>
            </a:xfrm>
            <a:prstGeom prst="rect">
              <a:avLst/>
            </a:prstGeom>
          </p:spPr>
        </p:pic>
        <p:pic>
          <p:nvPicPr>
            <p:cNvPr id="61" name="Picture 6" descr="See the source image">
              <a:extLst>
                <a:ext uri="{FF2B5EF4-FFF2-40B4-BE49-F238E27FC236}">
                  <a16:creationId xmlns:a16="http://schemas.microsoft.com/office/drawing/2014/main" id="{EFF389CC-B4AD-BEE9-B867-5B7918C23DA3}"/>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666141" y="3056011"/>
              <a:ext cx="521800" cy="521800"/>
            </a:xfrm>
            <a:prstGeom prst="rect">
              <a:avLst/>
            </a:prstGeom>
            <a:noFill/>
          </p:spPr>
        </p:pic>
        <p:pic>
          <p:nvPicPr>
            <p:cNvPr id="10" name="Picture 9">
              <a:extLst>
                <a:ext uri="{FF2B5EF4-FFF2-40B4-BE49-F238E27FC236}">
                  <a16:creationId xmlns:a16="http://schemas.microsoft.com/office/drawing/2014/main" id="{0CC5604C-DE63-C1D1-72C8-C1637584C468}"/>
                </a:ext>
              </a:extLst>
            </p:cNvPr>
            <p:cNvPicPr>
              <a:picLocks noChangeAspect="1"/>
            </p:cNvPicPr>
            <p:nvPr/>
          </p:nvPicPr>
          <p:blipFill>
            <a:blip r:embed="rId32"/>
            <a:srcRect/>
            <a:stretch/>
          </p:blipFill>
          <p:spPr>
            <a:xfrm>
              <a:off x="10302704" y="3244892"/>
              <a:ext cx="1097432" cy="144038"/>
            </a:xfrm>
            <a:prstGeom prst="rect">
              <a:avLst/>
            </a:prstGeom>
          </p:spPr>
        </p:pic>
      </p:grpSp>
      <p:grpSp>
        <p:nvGrpSpPr>
          <p:cNvPr id="222" name="Group 221">
            <a:extLst>
              <a:ext uri="{FF2B5EF4-FFF2-40B4-BE49-F238E27FC236}">
                <a16:creationId xmlns:a16="http://schemas.microsoft.com/office/drawing/2014/main" id="{6BFE5940-7587-2BA2-29DB-F9811ACA62D9}"/>
              </a:ext>
              <a:ext uri="{C183D7F6-B498-43B3-948B-1728B52AA6E4}">
                <adec:decorative xmlns:adec="http://schemas.microsoft.com/office/drawing/2017/decorative" val="1"/>
              </a:ext>
            </a:extLst>
          </p:cNvPr>
          <p:cNvGrpSpPr/>
          <p:nvPr/>
        </p:nvGrpSpPr>
        <p:grpSpPr>
          <a:xfrm>
            <a:off x="596953" y="3798233"/>
            <a:ext cx="11025186" cy="695030"/>
            <a:chOff x="584200" y="4502104"/>
            <a:chExt cx="11025186" cy="695030"/>
          </a:xfrm>
        </p:grpSpPr>
        <p:sp>
          <p:nvSpPr>
            <p:cNvPr id="95" name="Rounded Rectangle 94">
              <a:extLst>
                <a:ext uri="{FF2B5EF4-FFF2-40B4-BE49-F238E27FC236}">
                  <a16:creationId xmlns:a16="http://schemas.microsoft.com/office/drawing/2014/main" id="{B2E3D355-A26C-F584-E026-E3E57E995C6E}"/>
                </a:ext>
              </a:extLst>
            </p:cNvPr>
            <p:cNvSpPr/>
            <p:nvPr/>
          </p:nvSpPr>
          <p:spPr bwMode="auto">
            <a:xfrm>
              <a:off x="3753952"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6" name="Rounded Rectangle 118">
              <a:extLst>
                <a:ext uri="{FF2B5EF4-FFF2-40B4-BE49-F238E27FC236}">
                  <a16:creationId xmlns:a16="http://schemas.microsoft.com/office/drawing/2014/main" id="{75B66EFB-D8C6-A07B-E8E5-AC8F289D5782}"/>
                </a:ext>
              </a:extLst>
            </p:cNvPr>
            <p:cNvSpPr/>
            <p:nvPr/>
          </p:nvSpPr>
          <p:spPr bwMode="auto">
            <a:xfrm>
              <a:off x="584200"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7" name="Rounded Rectangle 129">
              <a:extLst>
                <a:ext uri="{FF2B5EF4-FFF2-40B4-BE49-F238E27FC236}">
                  <a16:creationId xmlns:a16="http://schemas.microsoft.com/office/drawing/2014/main" id="{24B6E1BE-EEC9-1A47-C70F-4A8B2753BFAB}"/>
                </a:ext>
              </a:extLst>
            </p:cNvPr>
            <p:cNvSpPr/>
            <p:nvPr/>
          </p:nvSpPr>
          <p:spPr bwMode="auto">
            <a:xfrm>
              <a:off x="2169076"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8" name="Rounded Rectangle 130">
              <a:extLst>
                <a:ext uri="{FF2B5EF4-FFF2-40B4-BE49-F238E27FC236}">
                  <a16:creationId xmlns:a16="http://schemas.microsoft.com/office/drawing/2014/main" id="{36616A70-78B3-70AD-ACDA-2C81FBF64E54}"/>
                </a:ext>
              </a:extLst>
            </p:cNvPr>
            <p:cNvSpPr/>
            <p:nvPr/>
          </p:nvSpPr>
          <p:spPr bwMode="auto">
            <a:xfrm>
              <a:off x="5338828"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9" name="Rounded Rectangle 135">
              <a:extLst>
                <a:ext uri="{FF2B5EF4-FFF2-40B4-BE49-F238E27FC236}">
                  <a16:creationId xmlns:a16="http://schemas.microsoft.com/office/drawing/2014/main" id="{F3ABD9A5-73E6-54A6-C610-59B0F74B6469}"/>
                </a:ext>
              </a:extLst>
            </p:cNvPr>
            <p:cNvSpPr/>
            <p:nvPr/>
          </p:nvSpPr>
          <p:spPr bwMode="auto">
            <a:xfrm>
              <a:off x="6923704"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0" name="Rounded Rectangle 136">
              <a:extLst>
                <a:ext uri="{FF2B5EF4-FFF2-40B4-BE49-F238E27FC236}">
                  <a16:creationId xmlns:a16="http://schemas.microsoft.com/office/drawing/2014/main" id="{344861BC-7CDA-ECAC-E7F1-AB004A59E025}"/>
                </a:ext>
              </a:extLst>
            </p:cNvPr>
            <p:cNvSpPr/>
            <p:nvPr/>
          </p:nvSpPr>
          <p:spPr bwMode="auto">
            <a:xfrm>
              <a:off x="10093455"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1" name="Rounded Rectangle 135">
              <a:extLst>
                <a:ext uri="{FF2B5EF4-FFF2-40B4-BE49-F238E27FC236}">
                  <a16:creationId xmlns:a16="http://schemas.microsoft.com/office/drawing/2014/main" id="{35C282C0-A76E-7F5D-D25C-47CE38D87E87}"/>
                </a:ext>
              </a:extLst>
            </p:cNvPr>
            <p:cNvSpPr/>
            <p:nvPr/>
          </p:nvSpPr>
          <p:spPr bwMode="auto">
            <a:xfrm>
              <a:off x="8508580"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42" name="Picture 41" descr="Logo&#10;&#10;Description automatically generated">
              <a:extLst>
                <a:ext uri="{FF2B5EF4-FFF2-40B4-BE49-F238E27FC236}">
                  <a16:creationId xmlns:a16="http://schemas.microsoft.com/office/drawing/2014/main" id="{0EC8CD77-1C1F-FDB7-FFD4-6C8B39FB83A9}"/>
                </a:ext>
              </a:extLst>
            </p:cNvPr>
            <p:cNvPicPr>
              <a:picLocks noChangeAspect="1"/>
            </p:cNvPicPr>
            <p:nvPr/>
          </p:nvPicPr>
          <p:blipFill rotWithShape="1">
            <a:blip r:embed="rId33">
              <a:extLst>
                <a:ext uri="{28A0092B-C50C-407E-A947-70E740481C1C}">
                  <a14:useLocalDpi xmlns:a14="http://schemas.microsoft.com/office/drawing/2010/main" val="0"/>
                </a:ext>
              </a:extLst>
            </a:blip>
            <a:srcRect/>
            <a:stretch/>
          </p:blipFill>
          <p:spPr>
            <a:xfrm>
              <a:off x="9074298" y="4579286"/>
              <a:ext cx="384494" cy="540667"/>
            </a:xfrm>
            <a:prstGeom prst="rect">
              <a:avLst/>
            </a:prstGeom>
          </p:spPr>
        </p:pic>
        <p:pic>
          <p:nvPicPr>
            <p:cNvPr id="64" name="Graphic 7">
              <a:extLst>
                <a:ext uri="{FF2B5EF4-FFF2-40B4-BE49-F238E27FC236}">
                  <a16:creationId xmlns:a16="http://schemas.microsoft.com/office/drawing/2014/main" id="{0167E43B-FBE9-2A51-CFFD-08D0626B735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290236" y="4621011"/>
              <a:ext cx="443362" cy="457216"/>
            </a:xfrm>
            <a:prstGeom prst="rect">
              <a:avLst/>
            </a:prstGeom>
          </p:spPr>
        </p:pic>
        <p:pic>
          <p:nvPicPr>
            <p:cNvPr id="25" name="Picture 24">
              <a:extLst>
                <a:ext uri="{FF2B5EF4-FFF2-40B4-BE49-F238E27FC236}">
                  <a16:creationId xmlns:a16="http://schemas.microsoft.com/office/drawing/2014/main" id="{35D1BE32-901E-97CB-882E-DEDF56FF5646}"/>
                </a:ext>
              </a:extLst>
            </p:cNvPr>
            <p:cNvPicPr>
              <a:picLocks noChangeAspect="1"/>
            </p:cNvPicPr>
            <p:nvPr/>
          </p:nvPicPr>
          <p:blipFill>
            <a:blip r:embed="rId36"/>
            <a:srcRect/>
            <a:stretch/>
          </p:blipFill>
          <p:spPr>
            <a:xfrm>
              <a:off x="976405" y="4698134"/>
              <a:ext cx="731520" cy="302971"/>
            </a:xfrm>
            <a:prstGeom prst="rect">
              <a:avLst/>
            </a:prstGeom>
          </p:spPr>
        </p:pic>
        <p:pic>
          <p:nvPicPr>
            <p:cNvPr id="35" name="Graphic 34">
              <a:extLst>
                <a:ext uri="{FF2B5EF4-FFF2-40B4-BE49-F238E27FC236}">
                  <a16:creationId xmlns:a16="http://schemas.microsoft.com/office/drawing/2014/main" id="{9E36A4CD-943B-ACF7-10C4-E4F1DBB37B81}"/>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394146" y="4752952"/>
              <a:ext cx="914548" cy="193335"/>
            </a:xfrm>
            <a:prstGeom prst="rect">
              <a:avLst/>
            </a:prstGeom>
          </p:spPr>
        </p:pic>
        <p:pic>
          <p:nvPicPr>
            <p:cNvPr id="37" name="Picture 36" descr="Logo&#10;&#10;Description automatically generated">
              <a:extLst>
                <a:ext uri="{FF2B5EF4-FFF2-40B4-BE49-F238E27FC236}">
                  <a16:creationId xmlns:a16="http://schemas.microsoft.com/office/drawing/2014/main" id="{72671FFC-151B-1BF3-88AE-C26C2A6F0EC1}"/>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73563" y="4749576"/>
              <a:ext cx="706957" cy="200086"/>
            </a:xfrm>
            <a:prstGeom prst="rect">
              <a:avLst/>
            </a:prstGeom>
          </p:spPr>
        </p:pic>
        <p:pic>
          <p:nvPicPr>
            <p:cNvPr id="41" name="Graphic 40">
              <a:extLst>
                <a:ext uri="{FF2B5EF4-FFF2-40B4-BE49-F238E27FC236}">
                  <a16:creationId xmlns:a16="http://schemas.microsoft.com/office/drawing/2014/main" id="{D5ECC58E-26BA-42DC-0EE3-E2FF9F25892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570769" y="4750369"/>
              <a:ext cx="1052049" cy="198500"/>
            </a:xfrm>
            <a:prstGeom prst="rect">
              <a:avLst/>
            </a:prstGeom>
          </p:spPr>
        </p:pic>
        <p:grpSp>
          <p:nvGrpSpPr>
            <p:cNvPr id="195" name="Group 194">
              <a:extLst>
                <a:ext uri="{FF2B5EF4-FFF2-40B4-BE49-F238E27FC236}">
                  <a16:creationId xmlns:a16="http://schemas.microsoft.com/office/drawing/2014/main" id="{DB03C64E-1472-5965-D792-C17732FCE1F8}"/>
                </a:ext>
              </a:extLst>
            </p:cNvPr>
            <p:cNvGrpSpPr>
              <a:grpSpLocks noChangeAspect="1"/>
            </p:cNvGrpSpPr>
            <p:nvPr/>
          </p:nvGrpSpPr>
          <p:grpSpPr>
            <a:xfrm>
              <a:off x="7132058" y="4743377"/>
              <a:ext cx="1099223" cy="212484"/>
              <a:chOff x="7134416" y="4867188"/>
              <a:chExt cx="1099223" cy="212484"/>
            </a:xfrm>
          </p:grpSpPr>
          <p:sp>
            <p:nvSpPr>
              <p:cNvPr id="175" name="Freeform 174">
                <a:extLst>
                  <a:ext uri="{FF2B5EF4-FFF2-40B4-BE49-F238E27FC236}">
                    <a16:creationId xmlns:a16="http://schemas.microsoft.com/office/drawing/2014/main" id="{4BF9B524-A7C3-8320-BDA0-EC9EFF01A455}"/>
                  </a:ext>
                </a:extLst>
              </p:cNvPr>
              <p:cNvSpPr/>
              <p:nvPr/>
            </p:nvSpPr>
            <p:spPr>
              <a:xfrm>
                <a:off x="7382601" y="4896256"/>
                <a:ext cx="851038" cy="154349"/>
              </a:xfrm>
              <a:custGeom>
                <a:avLst/>
                <a:gdLst>
                  <a:gd name="connsiteX0" fmla="*/ 386092 w 652539"/>
                  <a:gd name="connsiteY0" fmla="*/ 76391 h 118348"/>
                  <a:gd name="connsiteX1" fmla="*/ 363208 w 652539"/>
                  <a:gd name="connsiteY1" fmla="*/ 103330 h 118348"/>
                  <a:gd name="connsiteX2" fmla="*/ 353395 w 652539"/>
                  <a:gd name="connsiteY2" fmla="*/ 90903 h 118348"/>
                  <a:gd name="connsiteX3" fmla="*/ 357225 w 652539"/>
                  <a:gd name="connsiteY3" fmla="*/ 66937 h 118348"/>
                  <a:gd name="connsiteX4" fmla="*/ 373589 w 652539"/>
                  <a:gd name="connsiteY4" fmla="*/ 51064 h 118348"/>
                  <a:gd name="connsiteX5" fmla="*/ 386092 w 652539"/>
                  <a:gd name="connsiteY5" fmla="*/ 76391 h 118348"/>
                  <a:gd name="connsiteX6" fmla="*/ 348584 w 652539"/>
                  <a:gd name="connsiteY6" fmla="*/ 111614 h 118348"/>
                  <a:gd name="connsiteX7" fmla="*/ 365202 w 652539"/>
                  <a:gd name="connsiteY7" fmla="*/ 117779 h 118348"/>
                  <a:gd name="connsiteX8" fmla="*/ 407710 w 652539"/>
                  <a:gd name="connsiteY8" fmla="*/ 77023 h 118348"/>
                  <a:gd name="connsiteX9" fmla="*/ 381471 w 652539"/>
                  <a:gd name="connsiteY9" fmla="*/ 35824 h 118348"/>
                  <a:gd name="connsiteX10" fmla="*/ 362764 w 652539"/>
                  <a:gd name="connsiteY10" fmla="*/ 38922 h 118348"/>
                  <a:gd name="connsiteX11" fmla="*/ 369411 w 652539"/>
                  <a:gd name="connsiteY11" fmla="*/ 0 h 118348"/>
                  <a:gd name="connsiteX12" fmla="*/ 348964 w 652539"/>
                  <a:gd name="connsiteY12" fmla="*/ 0 h 118348"/>
                  <a:gd name="connsiteX13" fmla="*/ 328612 w 652539"/>
                  <a:gd name="connsiteY13" fmla="*/ 116325 h 118348"/>
                  <a:gd name="connsiteX14" fmla="*/ 344058 w 652539"/>
                  <a:gd name="connsiteY14" fmla="*/ 116325 h 118348"/>
                  <a:gd name="connsiteX15" fmla="*/ 348679 w 652539"/>
                  <a:gd name="connsiteY15" fmla="*/ 111519 h 118348"/>
                  <a:gd name="connsiteX16" fmla="*/ 348584 w 652539"/>
                  <a:gd name="connsiteY16" fmla="*/ 111519 h 118348"/>
                  <a:gd name="connsiteX17" fmla="*/ 348584 w 652539"/>
                  <a:gd name="connsiteY17" fmla="*/ 111614 h 118348"/>
                  <a:gd name="connsiteX18" fmla="*/ 566034 w 652539"/>
                  <a:gd name="connsiteY18" fmla="*/ 62067 h 118348"/>
                  <a:gd name="connsiteX19" fmla="*/ 543498 w 652539"/>
                  <a:gd name="connsiteY19" fmla="*/ 35855 h 118348"/>
                  <a:gd name="connsiteX20" fmla="*/ 518334 w 652539"/>
                  <a:gd name="connsiteY20" fmla="*/ 47460 h 118348"/>
                  <a:gd name="connsiteX21" fmla="*/ 518873 w 652539"/>
                  <a:gd name="connsiteY21" fmla="*/ 37658 h 118348"/>
                  <a:gd name="connsiteX22" fmla="*/ 499976 w 652539"/>
                  <a:gd name="connsiteY22" fmla="*/ 37753 h 118348"/>
                  <a:gd name="connsiteX23" fmla="*/ 498520 w 652539"/>
                  <a:gd name="connsiteY23" fmla="*/ 52266 h 118348"/>
                  <a:gd name="connsiteX24" fmla="*/ 487537 w 652539"/>
                  <a:gd name="connsiteY24" fmla="*/ 116515 h 118348"/>
                  <a:gd name="connsiteX25" fmla="*/ 508237 w 652539"/>
                  <a:gd name="connsiteY25" fmla="*/ 116515 h 118348"/>
                  <a:gd name="connsiteX26" fmla="*/ 514884 w 652539"/>
                  <a:gd name="connsiteY26" fmla="*/ 74873 h 118348"/>
                  <a:gd name="connsiteX27" fmla="*/ 536503 w 652539"/>
                  <a:gd name="connsiteY27" fmla="*/ 49546 h 118348"/>
                  <a:gd name="connsiteX28" fmla="*/ 545144 w 652539"/>
                  <a:gd name="connsiteY28" fmla="*/ 64534 h 118348"/>
                  <a:gd name="connsiteX29" fmla="*/ 536155 w 652539"/>
                  <a:gd name="connsiteY29" fmla="*/ 116609 h 118348"/>
                  <a:gd name="connsiteX30" fmla="*/ 556697 w 652539"/>
                  <a:gd name="connsiteY30" fmla="*/ 116609 h 118348"/>
                  <a:gd name="connsiteX31" fmla="*/ 566034 w 652539"/>
                  <a:gd name="connsiteY31" fmla="*/ 62067 h 118348"/>
                  <a:gd name="connsiteX32" fmla="*/ 652539 w 652539"/>
                  <a:gd name="connsiteY32" fmla="*/ 36014 h 118348"/>
                  <a:gd name="connsiteX33" fmla="*/ 628389 w 652539"/>
                  <a:gd name="connsiteY33" fmla="*/ 36014 h 118348"/>
                  <a:gd name="connsiteX34" fmla="*/ 600598 w 652539"/>
                  <a:gd name="connsiteY34" fmla="*/ 65419 h 118348"/>
                  <a:gd name="connsiteX35" fmla="*/ 600250 w 652539"/>
                  <a:gd name="connsiteY35" fmla="*/ 65324 h 118348"/>
                  <a:gd name="connsiteX36" fmla="*/ 611328 w 652539"/>
                  <a:gd name="connsiteY36" fmla="*/ 158 h 118348"/>
                  <a:gd name="connsiteX37" fmla="*/ 591166 w 652539"/>
                  <a:gd name="connsiteY37" fmla="*/ 158 h 118348"/>
                  <a:gd name="connsiteX38" fmla="*/ 570814 w 652539"/>
                  <a:gd name="connsiteY38" fmla="*/ 116388 h 118348"/>
                  <a:gd name="connsiteX39" fmla="*/ 591261 w 652539"/>
                  <a:gd name="connsiteY39" fmla="*/ 116388 h 118348"/>
                  <a:gd name="connsiteX40" fmla="*/ 593350 w 652539"/>
                  <a:gd name="connsiteY40" fmla="*/ 104784 h 118348"/>
                  <a:gd name="connsiteX41" fmla="*/ 597528 w 652539"/>
                  <a:gd name="connsiteY41" fmla="*/ 79299 h 118348"/>
                  <a:gd name="connsiteX42" fmla="*/ 619146 w 652539"/>
                  <a:gd name="connsiteY42" fmla="*/ 102002 h 118348"/>
                  <a:gd name="connsiteX43" fmla="*/ 622406 w 652539"/>
                  <a:gd name="connsiteY43" fmla="*/ 116420 h 118348"/>
                  <a:gd name="connsiteX44" fmla="*/ 643297 w 652539"/>
                  <a:gd name="connsiteY44" fmla="*/ 116420 h 118348"/>
                  <a:gd name="connsiteX45" fmla="*/ 634656 w 652539"/>
                  <a:gd name="connsiteY45" fmla="*/ 85844 h 118348"/>
                  <a:gd name="connsiteX46" fmla="*/ 618925 w 652539"/>
                  <a:gd name="connsiteY46" fmla="*/ 69245 h 118348"/>
                  <a:gd name="connsiteX47" fmla="*/ 652539 w 652539"/>
                  <a:gd name="connsiteY47" fmla="*/ 36014 h 118348"/>
                  <a:gd name="connsiteX48" fmla="*/ 58525 w 652539"/>
                  <a:gd name="connsiteY48" fmla="*/ 64502 h 118348"/>
                  <a:gd name="connsiteX49" fmla="*/ 83340 w 652539"/>
                  <a:gd name="connsiteY49" fmla="*/ 41262 h 118348"/>
                  <a:gd name="connsiteX50" fmla="*/ 51466 w 652539"/>
                  <a:gd name="connsiteY50" fmla="*/ 3067 h 118348"/>
                  <a:gd name="connsiteX51" fmla="*/ 19814 w 652539"/>
                  <a:gd name="connsiteY51" fmla="*/ 3067 h 118348"/>
                  <a:gd name="connsiteX52" fmla="*/ 0 w 652539"/>
                  <a:gd name="connsiteY52" fmla="*/ 116483 h 118348"/>
                  <a:gd name="connsiteX53" fmla="*/ 20606 w 652539"/>
                  <a:gd name="connsiteY53" fmla="*/ 116483 h 118348"/>
                  <a:gd name="connsiteX54" fmla="*/ 28772 w 652539"/>
                  <a:gd name="connsiteY54" fmla="*/ 70921 h 118348"/>
                  <a:gd name="connsiteX55" fmla="*/ 53650 w 652539"/>
                  <a:gd name="connsiteY55" fmla="*/ 97132 h 118348"/>
                  <a:gd name="connsiteX56" fmla="*/ 56910 w 652539"/>
                  <a:gd name="connsiteY56" fmla="*/ 116451 h 118348"/>
                  <a:gd name="connsiteX57" fmla="*/ 78244 w 652539"/>
                  <a:gd name="connsiteY57" fmla="*/ 116451 h 118348"/>
                  <a:gd name="connsiteX58" fmla="*/ 71977 w 652539"/>
                  <a:gd name="connsiteY58" fmla="*/ 84769 h 118348"/>
                  <a:gd name="connsiteX59" fmla="*/ 57354 w 652539"/>
                  <a:gd name="connsiteY59" fmla="*/ 64723 h 118348"/>
                  <a:gd name="connsiteX60" fmla="*/ 58525 w 652539"/>
                  <a:gd name="connsiteY60" fmla="*/ 64502 h 118348"/>
                  <a:gd name="connsiteX61" fmla="*/ 62703 w 652539"/>
                  <a:gd name="connsiteY61" fmla="*/ 37468 h 118348"/>
                  <a:gd name="connsiteX62" fmla="*/ 43458 w 652539"/>
                  <a:gd name="connsiteY62" fmla="*/ 54605 h 118348"/>
                  <a:gd name="connsiteX63" fmla="*/ 31272 w 652539"/>
                  <a:gd name="connsiteY63" fmla="*/ 54605 h 118348"/>
                  <a:gd name="connsiteX64" fmla="*/ 37539 w 652539"/>
                  <a:gd name="connsiteY64" fmla="*/ 18750 h 118348"/>
                  <a:gd name="connsiteX65" fmla="*/ 48618 w 652539"/>
                  <a:gd name="connsiteY65" fmla="*/ 18655 h 118348"/>
                  <a:gd name="connsiteX66" fmla="*/ 62703 w 652539"/>
                  <a:gd name="connsiteY66" fmla="*/ 37468 h 118348"/>
                  <a:gd name="connsiteX67" fmla="*/ 155792 w 652539"/>
                  <a:gd name="connsiteY67" fmla="*/ 58969 h 118348"/>
                  <a:gd name="connsiteX68" fmla="*/ 130976 w 652539"/>
                  <a:gd name="connsiteY68" fmla="*/ 35824 h 118348"/>
                  <a:gd name="connsiteX69" fmla="*/ 97742 w 652539"/>
                  <a:gd name="connsiteY69" fmla="*/ 46796 h 118348"/>
                  <a:gd name="connsiteX70" fmla="*/ 104832 w 652539"/>
                  <a:gd name="connsiteY70" fmla="*/ 58779 h 118348"/>
                  <a:gd name="connsiteX71" fmla="*/ 127273 w 652539"/>
                  <a:gd name="connsiteY71" fmla="*/ 50052 h 118348"/>
                  <a:gd name="connsiteX72" fmla="*/ 134996 w 652539"/>
                  <a:gd name="connsiteY72" fmla="*/ 58779 h 118348"/>
                  <a:gd name="connsiteX73" fmla="*/ 133350 w 652539"/>
                  <a:gd name="connsiteY73" fmla="*/ 69023 h 118348"/>
                  <a:gd name="connsiteX74" fmla="*/ 84828 w 652539"/>
                  <a:gd name="connsiteY74" fmla="*/ 94160 h 118348"/>
                  <a:gd name="connsiteX75" fmla="*/ 107554 w 652539"/>
                  <a:gd name="connsiteY75" fmla="*/ 117843 h 118348"/>
                  <a:gd name="connsiteX76" fmla="*/ 126988 w 652539"/>
                  <a:gd name="connsiteY76" fmla="*/ 110855 h 118348"/>
                  <a:gd name="connsiteX77" fmla="*/ 133350 w 652539"/>
                  <a:gd name="connsiteY77" fmla="*/ 117210 h 118348"/>
                  <a:gd name="connsiteX78" fmla="*/ 147245 w 652539"/>
                  <a:gd name="connsiteY78" fmla="*/ 115471 h 118348"/>
                  <a:gd name="connsiteX79" fmla="*/ 149778 w 652539"/>
                  <a:gd name="connsiteY79" fmla="*/ 92769 h 118348"/>
                  <a:gd name="connsiteX80" fmla="*/ 155792 w 652539"/>
                  <a:gd name="connsiteY80" fmla="*/ 58969 h 118348"/>
                  <a:gd name="connsiteX81" fmla="*/ 131356 w 652539"/>
                  <a:gd name="connsiteY81" fmla="*/ 79837 h 118348"/>
                  <a:gd name="connsiteX82" fmla="*/ 113631 w 652539"/>
                  <a:gd name="connsiteY82" fmla="*/ 105606 h 118348"/>
                  <a:gd name="connsiteX83" fmla="*/ 104357 w 652539"/>
                  <a:gd name="connsiteY83" fmla="*/ 93433 h 118348"/>
                  <a:gd name="connsiteX84" fmla="*/ 131356 w 652539"/>
                  <a:gd name="connsiteY84" fmla="*/ 79837 h 118348"/>
                  <a:gd name="connsiteX85" fmla="*/ 482663 w 652539"/>
                  <a:gd name="connsiteY85" fmla="*/ 58969 h 118348"/>
                  <a:gd name="connsiteX86" fmla="*/ 457847 w 652539"/>
                  <a:gd name="connsiteY86" fmla="*/ 35824 h 118348"/>
                  <a:gd name="connsiteX87" fmla="*/ 424676 w 652539"/>
                  <a:gd name="connsiteY87" fmla="*/ 46796 h 118348"/>
                  <a:gd name="connsiteX88" fmla="*/ 431766 w 652539"/>
                  <a:gd name="connsiteY88" fmla="*/ 58779 h 118348"/>
                  <a:gd name="connsiteX89" fmla="*/ 454207 w 652539"/>
                  <a:gd name="connsiteY89" fmla="*/ 50052 h 118348"/>
                  <a:gd name="connsiteX90" fmla="*/ 461930 w 652539"/>
                  <a:gd name="connsiteY90" fmla="*/ 58779 h 118348"/>
                  <a:gd name="connsiteX91" fmla="*/ 460285 w 652539"/>
                  <a:gd name="connsiteY91" fmla="*/ 69023 h 118348"/>
                  <a:gd name="connsiteX92" fmla="*/ 411762 w 652539"/>
                  <a:gd name="connsiteY92" fmla="*/ 94160 h 118348"/>
                  <a:gd name="connsiteX93" fmla="*/ 434488 w 652539"/>
                  <a:gd name="connsiteY93" fmla="*/ 117843 h 118348"/>
                  <a:gd name="connsiteX94" fmla="*/ 453922 w 652539"/>
                  <a:gd name="connsiteY94" fmla="*/ 110855 h 118348"/>
                  <a:gd name="connsiteX95" fmla="*/ 460285 w 652539"/>
                  <a:gd name="connsiteY95" fmla="*/ 117210 h 118348"/>
                  <a:gd name="connsiteX96" fmla="*/ 474180 w 652539"/>
                  <a:gd name="connsiteY96" fmla="*/ 115471 h 118348"/>
                  <a:gd name="connsiteX97" fmla="*/ 476712 w 652539"/>
                  <a:gd name="connsiteY97" fmla="*/ 92769 h 118348"/>
                  <a:gd name="connsiteX98" fmla="*/ 482663 w 652539"/>
                  <a:gd name="connsiteY98" fmla="*/ 58969 h 118348"/>
                  <a:gd name="connsiteX99" fmla="*/ 458227 w 652539"/>
                  <a:gd name="connsiteY99" fmla="*/ 79837 h 118348"/>
                  <a:gd name="connsiteX100" fmla="*/ 440502 w 652539"/>
                  <a:gd name="connsiteY100" fmla="*/ 105606 h 118348"/>
                  <a:gd name="connsiteX101" fmla="*/ 431228 w 652539"/>
                  <a:gd name="connsiteY101" fmla="*/ 93433 h 118348"/>
                  <a:gd name="connsiteX102" fmla="*/ 458227 w 652539"/>
                  <a:gd name="connsiteY102" fmla="*/ 79837 h 118348"/>
                  <a:gd name="connsiteX103" fmla="*/ 197129 w 652539"/>
                  <a:gd name="connsiteY103" fmla="*/ 117874 h 118348"/>
                  <a:gd name="connsiteX104" fmla="*/ 239638 w 652539"/>
                  <a:gd name="connsiteY104" fmla="*/ 77118 h 118348"/>
                  <a:gd name="connsiteX105" fmla="*/ 213398 w 652539"/>
                  <a:gd name="connsiteY105" fmla="*/ 35919 h 118348"/>
                  <a:gd name="connsiteX106" fmla="*/ 194787 w 652539"/>
                  <a:gd name="connsiteY106" fmla="*/ 39017 h 118348"/>
                  <a:gd name="connsiteX107" fmla="*/ 201434 w 652539"/>
                  <a:gd name="connsiteY107" fmla="*/ 95 h 118348"/>
                  <a:gd name="connsiteX108" fmla="*/ 180892 w 652539"/>
                  <a:gd name="connsiteY108" fmla="*/ 95 h 118348"/>
                  <a:gd name="connsiteX109" fmla="*/ 160539 w 652539"/>
                  <a:gd name="connsiteY109" fmla="*/ 116420 h 118348"/>
                  <a:gd name="connsiteX110" fmla="*/ 175986 w 652539"/>
                  <a:gd name="connsiteY110" fmla="*/ 116420 h 118348"/>
                  <a:gd name="connsiteX111" fmla="*/ 180448 w 652539"/>
                  <a:gd name="connsiteY111" fmla="*/ 111614 h 118348"/>
                  <a:gd name="connsiteX112" fmla="*/ 197129 w 652539"/>
                  <a:gd name="connsiteY112" fmla="*/ 117874 h 118348"/>
                  <a:gd name="connsiteX113" fmla="*/ 205770 w 652539"/>
                  <a:gd name="connsiteY113" fmla="*/ 51064 h 118348"/>
                  <a:gd name="connsiteX114" fmla="*/ 218304 w 652539"/>
                  <a:gd name="connsiteY114" fmla="*/ 76391 h 118348"/>
                  <a:gd name="connsiteX115" fmla="*/ 195230 w 652539"/>
                  <a:gd name="connsiteY115" fmla="*/ 103330 h 118348"/>
                  <a:gd name="connsiteX116" fmla="*/ 185608 w 652539"/>
                  <a:gd name="connsiteY116" fmla="*/ 90903 h 118348"/>
                  <a:gd name="connsiteX117" fmla="*/ 189501 w 652539"/>
                  <a:gd name="connsiteY117" fmla="*/ 66937 h 118348"/>
                  <a:gd name="connsiteX118" fmla="*/ 205675 w 652539"/>
                  <a:gd name="connsiteY118" fmla="*/ 51064 h 118348"/>
                  <a:gd name="connsiteX119" fmla="*/ 205770 w 652539"/>
                  <a:gd name="connsiteY119" fmla="*/ 51064 h 118348"/>
                  <a:gd name="connsiteX120" fmla="*/ 248374 w 652539"/>
                  <a:gd name="connsiteY120" fmla="*/ 83473 h 118348"/>
                  <a:gd name="connsiteX121" fmla="*/ 296707 w 652539"/>
                  <a:gd name="connsiteY121" fmla="*/ 35571 h 118348"/>
                  <a:gd name="connsiteX122" fmla="*/ 324972 w 652539"/>
                  <a:gd name="connsiteY122" fmla="*/ 72881 h 118348"/>
                  <a:gd name="connsiteX123" fmla="*/ 277652 w 652539"/>
                  <a:gd name="connsiteY123" fmla="*/ 118348 h 118348"/>
                  <a:gd name="connsiteX124" fmla="*/ 248374 w 652539"/>
                  <a:gd name="connsiteY124" fmla="*/ 83473 h 118348"/>
                  <a:gd name="connsiteX125" fmla="*/ 303322 w 652539"/>
                  <a:gd name="connsiteY125" fmla="*/ 74304 h 118348"/>
                  <a:gd name="connsiteX126" fmla="*/ 292339 w 652539"/>
                  <a:gd name="connsiteY126" fmla="*/ 50242 h 118348"/>
                  <a:gd name="connsiteX127" fmla="*/ 269992 w 652539"/>
                  <a:gd name="connsiteY127" fmla="*/ 79205 h 118348"/>
                  <a:gd name="connsiteX128" fmla="*/ 281165 w 652539"/>
                  <a:gd name="connsiteY128" fmla="*/ 103994 h 118348"/>
                  <a:gd name="connsiteX129" fmla="*/ 303322 w 652539"/>
                  <a:gd name="connsiteY129" fmla="*/ 74304 h 1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52539" h="118348">
                    <a:moveTo>
                      <a:pt x="386092" y="76391"/>
                    </a:moveTo>
                    <a:cubicBezTo>
                      <a:pt x="383275" y="94097"/>
                      <a:pt x="374191" y="103330"/>
                      <a:pt x="363208" y="103330"/>
                    </a:cubicBezTo>
                    <a:cubicBezTo>
                      <a:pt x="356212" y="103330"/>
                      <a:pt x="352224" y="98429"/>
                      <a:pt x="353395" y="90903"/>
                    </a:cubicBezTo>
                    <a:lnTo>
                      <a:pt x="357225" y="66937"/>
                    </a:lnTo>
                    <a:cubicBezTo>
                      <a:pt x="358681" y="58052"/>
                      <a:pt x="364031" y="51064"/>
                      <a:pt x="373589" y="51064"/>
                    </a:cubicBezTo>
                    <a:cubicBezTo>
                      <a:pt x="384193" y="51064"/>
                      <a:pt x="389004" y="58241"/>
                      <a:pt x="386092" y="76391"/>
                    </a:cubicBezTo>
                    <a:moveTo>
                      <a:pt x="348584" y="111614"/>
                    </a:moveTo>
                    <a:cubicBezTo>
                      <a:pt x="350040" y="111614"/>
                      <a:pt x="353585" y="117779"/>
                      <a:pt x="365202" y="117779"/>
                    </a:cubicBezTo>
                    <a:cubicBezTo>
                      <a:pt x="389827" y="117779"/>
                      <a:pt x="403912" y="100010"/>
                      <a:pt x="407710" y="77023"/>
                    </a:cubicBezTo>
                    <a:cubicBezTo>
                      <a:pt x="412617" y="48724"/>
                      <a:pt x="398816" y="35824"/>
                      <a:pt x="381471" y="35824"/>
                    </a:cubicBezTo>
                    <a:cubicBezTo>
                      <a:pt x="373305" y="35824"/>
                      <a:pt x="367196" y="36551"/>
                      <a:pt x="362764" y="38922"/>
                    </a:cubicBezTo>
                    <a:lnTo>
                      <a:pt x="369411" y="0"/>
                    </a:lnTo>
                    <a:lnTo>
                      <a:pt x="348964" y="0"/>
                    </a:lnTo>
                    <a:lnTo>
                      <a:pt x="328612" y="116325"/>
                    </a:lnTo>
                    <a:lnTo>
                      <a:pt x="344058" y="116325"/>
                    </a:lnTo>
                    <a:cubicBezTo>
                      <a:pt x="344058" y="116325"/>
                      <a:pt x="346242" y="111519"/>
                      <a:pt x="348679" y="111519"/>
                    </a:cubicBezTo>
                    <a:lnTo>
                      <a:pt x="348584" y="111519"/>
                    </a:lnTo>
                    <a:lnTo>
                      <a:pt x="348584" y="111614"/>
                    </a:lnTo>
                    <a:close/>
                    <a:moveTo>
                      <a:pt x="566034" y="62067"/>
                    </a:moveTo>
                    <a:cubicBezTo>
                      <a:pt x="569136" y="44456"/>
                      <a:pt x="562584" y="35855"/>
                      <a:pt x="543498" y="35855"/>
                    </a:cubicBezTo>
                    <a:cubicBezTo>
                      <a:pt x="529223" y="35855"/>
                      <a:pt x="523684" y="42116"/>
                      <a:pt x="518334" y="47460"/>
                    </a:cubicBezTo>
                    <a:lnTo>
                      <a:pt x="518873" y="37658"/>
                    </a:lnTo>
                    <a:lnTo>
                      <a:pt x="499976" y="37753"/>
                    </a:lnTo>
                    <a:lnTo>
                      <a:pt x="498520" y="52266"/>
                    </a:lnTo>
                    <a:lnTo>
                      <a:pt x="487537" y="116515"/>
                    </a:lnTo>
                    <a:lnTo>
                      <a:pt x="508237" y="116515"/>
                    </a:lnTo>
                    <a:lnTo>
                      <a:pt x="514884" y="74873"/>
                    </a:lnTo>
                    <a:cubicBezTo>
                      <a:pt x="517258" y="60550"/>
                      <a:pt x="527134" y="49546"/>
                      <a:pt x="536503" y="49546"/>
                    </a:cubicBezTo>
                    <a:cubicBezTo>
                      <a:pt x="546853" y="49546"/>
                      <a:pt x="546758" y="55459"/>
                      <a:pt x="545144" y="64534"/>
                    </a:cubicBezTo>
                    <a:lnTo>
                      <a:pt x="536155" y="116609"/>
                    </a:lnTo>
                    <a:lnTo>
                      <a:pt x="556697" y="116609"/>
                    </a:lnTo>
                    <a:lnTo>
                      <a:pt x="566034" y="62067"/>
                    </a:lnTo>
                    <a:close/>
                    <a:moveTo>
                      <a:pt x="652539" y="36014"/>
                    </a:moveTo>
                    <a:lnTo>
                      <a:pt x="628389" y="36014"/>
                    </a:lnTo>
                    <a:lnTo>
                      <a:pt x="600598" y="65419"/>
                    </a:lnTo>
                    <a:lnTo>
                      <a:pt x="600250" y="65324"/>
                    </a:lnTo>
                    <a:lnTo>
                      <a:pt x="611328" y="158"/>
                    </a:lnTo>
                    <a:lnTo>
                      <a:pt x="591166" y="158"/>
                    </a:lnTo>
                    <a:lnTo>
                      <a:pt x="570814" y="116388"/>
                    </a:lnTo>
                    <a:lnTo>
                      <a:pt x="591261" y="116388"/>
                    </a:lnTo>
                    <a:lnTo>
                      <a:pt x="593350" y="104784"/>
                    </a:lnTo>
                    <a:lnTo>
                      <a:pt x="597528" y="79299"/>
                    </a:lnTo>
                    <a:cubicBezTo>
                      <a:pt x="608353" y="79299"/>
                      <a:pt x="614430" y="80469"/>
                      <a:pt x="619146" y="102002"/>
                    </a:cubicBezTo>
                    <a:lnTo>
                      <a:pt x="622406" y="116420"/>
                    </a:lnTo>
                    <a:lnTo>
                      <a:pt x="643297" y="116420"/>
                    </a:lnTo>
                    <a:cubicBezTo>
                      <a:pt x="643297" y="116420"/>
                      <a:pt x="638106" y="94445"/>
                      <a:pt x="634656" y="85844"/>
                    </a:cubicBezTo>
                    <a:cubicBezTo>
                      <a:pt x="631111" y="76770"/>
                      <a:pt x="627218" y="70857"/>
                      <a:pt x="618925" y="69245"/>
                    </a:cubicBezTo>
                    <a:lnTo>
                      <a:pt x="652539" y="36014"/>
                    </a:lnTo>
                    <a:close/>
                    <a:moveTo>
                      <a:pt x="58525" y="64502"/>
                    </a:moveTo>
                    <a:cubicBezTo>
                      <a:pt x="73528" y="61245"/>
                      <a:pt x="81251" y="49167"/>
                      <a:pt x="83340" y="41262"/>
                    </a:cubicBezTo>
                    <a:cubicBezTo>
                      <a:pt x="88689" y="19667"/>
                      <a:pt x="79067" y="2782"/>
                      <a:pt x="51466" y="3067"/>
                    </a:cubicBezTo>
                    <a:lnTo>
                      <a:pt x="19814" y="3067"/>
                    </a:lnTo>
                    <a:lnTo>
                      <a:pt x="0" y="116483"/>
                    </a:lnTo>
                    <a:lnTo>
                      <a:pt x="20606" y="116483"/>
                    </a:lnTo>
                    <a:lnTo>
                      <a:pt x="28772" y="70921"/>
                    </a:lnTo>
                    <a:cubicBezTo>
                      <a:pt x="47763" y="70383"/>
                      <a:pt x="50105" y="74999"/>
                      <a:pt x="53650" y="97132"/>
                    </a:cubicBezTo>
                    <a:lnTo>
                      <a:pt x="56910" y="116451"/>
                    </a:lnTo>
                    <a:lnTo>
                      <a:pt x="78244" y="116451"/>
                    </a:lnTo>
                    <a:cubicBezTo>
                      <a:pt x="75712" y="104752"/>
                      <a:pt x="74066" y="93686"/>
                      <a:pt x="71977" y="84769"/>
                    </a:cubicBezTo>
                    <a:cubicBezTo>
                      <a:pt x="69793" y="75410"/>
                      <a:pt x="66248" y="68170"/>
                      <a:pt x="57354" y="64723"/>
                    </a:cubicBezTo>
                    <a:lnTo>
                      <a:pt x="58525" y="64502"/>
                    </a:lnTo>
                    <a:close/>
                    <a:moveTo>
                      <a:pt x="62703" y="37468"/>
                    </a:moveTo>
                    <a:cubicBezTo>
                      <a:pt x="60899" y="47554"/>
                      <a:pt x="53081" y="54605"/>
                      <a:pt x="43458" y="54605"/>
                    </a:cubicBezTo>
                    <a:lnTo>
                      <a:pt x="31272" y="54605"/>
                    </a:lnTo>
                    <a:lnTo>
                      <a:pt x="37539" y="18750"/>
                    </a:lnTo>
                    <a:lnTo>
                      <a:pt x="48618" y="18655"/>
                    </a:lnTo>
                    <a:cubicBezTo>
                      <a:pt x="61690" y="18781"/>
                      <a:pt x="64222" y="27382"/>
                      <a:pt x="62703" y="37468"/>
                    </a:cubicBezTo>
                    <a:moveTo>
                      <a:pt x="155792" y="58969"/>
                    </a:moveTo>
                    <a:cubicBezTo>
                      <a:pt x="158798" y="41831"/>
                      <a:pt x="149524" y="35824"/>
                      <a:pt x="130976" y="35824"/>
                    </a:cubicBezTo>
                    <a:cubicBezTo>
                      <a:pt x="107807" y="35824"/>
                      <a:pt x="97742" y="46796"/>
                      <a:pt x="97742" y="46796"/>
                    </a:cubicBezTo>
                    <a:lnTo>
                      <a:pt x="104832" y="58779"/>
                    </a:lnTo>
                    <a:cubicBezTo>
                      <a:pt x="104832" y="58779"/>
                      <a:pt x="112270" y="50052"/>
                      <a:pt x="127273" y="50052"/>
                    </a:cubicBezTo>
                    <a:cubicBezTo>
                      <a:pt x="135629" y="50052"/>
                      <a:pt x="135819" y="54226"/>
                      <a:pt x="134996" y="58779"/>
                    </a:cubicBezTo>
                    <a:lnTo>
                      <a:pt x="133350" y="69023"/>
                    </a:lnTo>
                    <a:cubicBezTo>
                      <a:pt x="103566" y="68296"/>
                      <a:pt x="88278" y="74652"/>
                      <a:pt x="84828" y="94160"/>
                    </a:cubicBezTo>
                    <a:cubicBezTo>
                      <a:pt x="82011" y="110128"/>
                      <a:pt x="94007" y="117843"/>
                      <a:pt x="107554" y="117843"/>
                    </a:cubicBezTo>
                    <a:cubicBezTo>
                      <a:pt x="114549" y="117843"/>
                      <a:pt x="120183" y="116831"/>
                      <a:pt x="126988" y="110855"/>
                    </a:cubicBezTo>
                    <a:cubicBezTo>
                      <a:pt x="128349" y="114681"/>
                      <a:pt x="130723" y="116767"/>
                      <a:pt x="133350" y="117210"/>
                    </a:cubicBezTo>
                    <a:cubicBezTo>
                      <a:pt x="137623" y="118127"/>
                      <a:pt x="145061" y="117115"/>
                      <a:pt x="147245" y="115471"/>
                    </a:cubicBezTo>
                    <a:cubicBezTo>
                      <a:pt x="147056" y="113100"/>
                      <a:pt x="147245" y="107029"/>
                      <a:pt x="149778" y="92769"/>
                    </a:cubicBezTo>
                    <a:lnTo>
                      <a:pt x="155792" y="58969"/>
                    </a:lnTo>
                    <a:close/>
                    <a:moveTo>
                      <a:pt x="131356" y="79837"/>
                    </a:moveTo>
                    <a:cubicBezTo>
                      <a:pt x="128096" y="103235"/>
                      <a:pt x="124899" y="105606"/>
                      <a:pt x="113631" y="105606"/>
                    </a:cubicBezTo>
                    <a:cubicBezTo>
                      <a:pt x="105908" y="105606"/>
                      <a:pt x="103091" y="100357"/>
                      <a:pt x="104357" y="93433"/>
                    </a:cubicBezTo>
                    <a:cubicBezTo>
                      <a:pt x="106193" y="83916"/>
                      <a:pt x="113283" y="79837"/>
                      <a:pt x="131356" y="79837"/>
                    </a:cubicBezTo>
                    <a:moveTo>
                      <a:pt x="482663" y="58969"/>
                    </a:moveTo>
                    <a:cubicBezTo>
                      <a:pt x="485670" y="41831"/>
                      <a:pt x="476395" y="35824"/>
                      <a:pt x="457847" y="35824"/>
                    </a:cubicBezTo>
                    <a:cubicBezTo>
                      <a:pt x="434678" y="35824"/>
                      <a:pt x="424676" y="46796"/>
                      <a:pt x="424676" y="46796"/>
                    </a:cubicBezTo>
                    <a:lnTo>
                      <a:pt x="431766" y="58779"/>
                    </a:lnTo>
                    <a:cubicBezTo>
                      <a:pt x="431766" y="58779"/>
                      <a:pt x="439204" y="50052"/>
                      <a:pt x="454207" y="50052"/>
                    </a:cubicBezTo>
                    <a:cubicBezTo>
                      <a:pt x="462563" y="50052"/>
                      <a:pt x="462753" y="54226"/>
                      <a:pt x="461930" y="58779"/>
                    </a:cubicBezTo>
                    <a:lnTo>
                      <a:pt x="460285" y="69023"/>
                    </a:lnTo>
                    <a:cubicBezTo>
                      <a:pt x="430500" y="68296"/>
                      <a:pt x="415212" y="74652"/>
                      <a:pt x="411762" y="94160"/>
                    </a:cubicBezTo>
                    <a:cubicBezTo>
                      <a:pt x="408945" y="110128"/>
                      <a:pt x="420941" y="117843"/>
                      <a:pt x="434488" y="117843"/>
                    </a:cubicBezTo>
                    <a:cubicBezTo>
                      <a:pt x="441483" y="117843"/>
                      <a:pt x="447117" y="116831"/>
                      <a:pt x="453922" y="110855"/>
                    </a:cubicBezTo>
                    <a:cubicBezTo>
                      <a:pt x="455283" y="114681"/>
                      <a:pt x="457657" y="116767"/>
                      <a:pt x="460285" y="117210"/>
                    </a:cubicBezTo>
                    <a:cubicBezTo>
                      <a:pt x="464558" y="118127"/>
                      <a:pt x="471996" y="117115"/>
                      <a:pt x="474180" y="115471"/>
                    </a:cubicBezTo>
                    <a:cubicBezTo>
                      <a:pt x="473990" y="113100"/>
                      <a:pt x="474180" y="107029"/>
                      <a:pt x="476712" y="92769"/>
                    </a:cubicBezTo>
                    <a:lnTo>
                      <a:pt x="482663" y="58969"/>
                    </a:lnTo>
                    <a:close/>
                    <a:moveTo>
                      <a:pt x="458227" y="79837"/>
                    </a:moveTo>
                    <a:cubicBezTo>
                      <a:pt x="454967" y="103235"/>
                      <a:pt x="451770" y="105606"/>
                      <a:pt x="440502" y="105606"/>
                    </a:cubicBezTo>
                    <a:cubicBezTo>
                      <a:pt x="432779" y="105606"/>
                      <a:pt x="429962" y="100357"/>
                      <a:pt x="431228" y="93433"/>
                    </a:cubicBezTo>
                    <a:cubicBezTo>
                      <a:pt x="433064" y="83916"/>
                      <a:pt x="440154" y="79837"/>
                      <a:pt x="458227" y="79837"/>
                    </a:cubicBezTo>
                    <a:moveTo>
                      <a:pt x="197129" y="117874"/>
                    </a:moveTo>
                    <a:cubicBezTo>
                      <a:pt x="221754" y="117874"/>
                      <a:pt x="235840" y="100073"/>
                      <a:pt x="239638" y="77118"/>
                    </a:cubicBezTo>
                    <a:cubicBezTo>
                      <a:pt x="244544" y="48819"/>
                      <a:pt x="230744" y="35919"/>
                      <a:pt x="213398" y="35919"/>
                    </a:cubicBezTo>
                    <a:cubicBezTo>
                      <a:pt x="205232" y="35919"/>
                      <a:pt x="199408" y="36646"/>
                      <a:pt x="194787" y="39017"/>
                    </a:cubicBezTo>
                    <a:lnTo>
                      <a:pt x="201434" y="95"/>
                    </a:lnTo>
                    <a:lnTo>
                      <a:pt x="180892" y="95"/>
                    </a:lnTo>
                    <a:lnTo>
                      <a:pt x="160539" y="116420"/>
                    </a:lnTo>
                    <a:lnTo>
                      <a:pt x="175986" y="116420"/>
                    </a:lnTo>
                    <a:cubicBezTo>
                      <a:pt x="175986" y="116420"/>
                      <a:pt x="178170" y="111614"/>
                      <a:pt x="180448" y="111614"/>
                    </a:cubicBezTo>
                    <a:cubicBezTo>
                      <a:pt x="182063" y="111614"/>
                      <a:pt x="185608" y="117874"/>
                      <a:pt x="197129" y="117874"/>
                    </a:cubicBezTo>
                    <a:moveTo>
                      <a:pt x="205770" y="51064"/>
                    </a:moveTo>
                    <a:cubicBezTo>
                      <a:pt x="216310" y="51064"/>
                      <a:pt x="220773" y="58147"/>
                      <a:pt x="218304" y="76391"/>
                    </a:cubicBezTo>
                    <a:cubicBezTo>
                      <a:pt x="215772" y="94982"/>
                      <a:pt x="206403" y="103330"/>
                      <a:pt x="195230" y="103330"/>
                    </a:cubicBezTo>
                    <a:cubicBezTo>
                      <a:pt x="188235" y="103330"/>
                      <a:pt x="184247" y="98429"/>
                      <a:pt x="185608" y="90903"/>
                    </a:cubicBezTo>
                    <a:lnTo>
                      <a:pt x="189501" y="66937"/>
                    </a:lnTo>
                    <a:cubicBezTo>
                      <a:pt x="190957" y="58052"/>
                      <a:pt x="196306" y="51064"/>
                      <a:pt x="205675" y="51064"/>
                    </a:cubicBezTo>
                    <a:lnTo>
                      <a:pt x="205770" y="51064"/>
                    </a:lnTo>
                    <a:close/>
                    <a:moveTo>
                      <a:pt x="248374" y="83473"/>
                    </a:moveTo>
                    <a:cubicBezTo>
                      <a:pt x="251539" y="53878"/>
                      <a:pt x="264896" y="35571"/>
                      <a:pt x="296707" y="35571"/>
                    </a:cubicBezTo>
                    <a:cubicBezTo>
                      <a:pt x="320319" y="35571"/>
                      <a:pt x="328042" y="53530"/>
                      <a:pt x="324972" y="72881"/>
                    </a:cubicBezTo>
                    <a:cubicBezTo>
                      <a:pt x="319876" y="103835"/>
                      <a:pt x="307880" y="118348"/>
                      <a:pt x="277652" y="118348"/>
                    </a:cubicBezTo>
                    <a:cubicBezTo>
                      <a:pt x="257901" y="118317"/>
                      <a:pt x="246285" y="102349"/>
                      <a:pt x="248374" y="83473"/>
                    </a:cubicBezTo>
                    <a:moveTo>
                      <a:pt x="303322" y="74304"/>
                    </a:moveTo>
                    <a:cubicBezTo>
                      <a:pt x="304873" y="66146"/>
                      <a:pt x="306424" y="50242"/>
                      <a:pt x="292339" y="50242"/>
                    </a:cubicBezTo>
                    <a:cubicBezTo>
                      <a:pt x="282906" y="50242"/>
                      <a:pt x="273980" y="56692"/>
                      <a:pt x="269992" y="79205"/>
                    </a:cubicBezTo>
                    <a:cubicBezTo>
                      <a:pt x="267555" y="92895"/>
                      <a:pt x="270182" y="103994"/>
                      <a:pt x="281165" y="103994"/>
                    </a:cubicBezTo>
                    <a:cubicBezTo>
                      <a:pt x="289332" y="103899"/>
                      <a:pt x="299049" y="97259"/>
                      <a:pt x="303322" y="74304"/>
                    </a:cubicBezTo>
                  </a:path>
                </a:pathLst>
              </a:custGeom>
              <a:solidFill>
                <a:schemeClr val="tx1"/>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94" name="Group 193">
                <a:extLst>
                  <a:ext uri="{FF2B5EF4-FFF2-40B4-BE49-F238E27FC236}">
                    <a16:creationId xmlns:a16="http://schemas.microsoft.com/office/drawing/2014/main" id="{9E423F96-8BB1-DFC8-33F7-3D6BE5ACC341}"/>
                  </a:ext>
                </a:extLst>
              </p:cNvPr>
              <p:cNvGrpSpPr>
                <a:grpSpLocks noChangeAspect="1"/>
              </p:cNvGrpSpPr>
              <p:nvPr/>
            </p:nvGrpSpPr>
            <p:grpSpPr>
              <a:xfrm>
                <a:off x="7134416" y="4867188"/>
                <a:ext cx="158924" cy="212484"/>
                <a:chOff x="8340448" y="4783522"/>
                <a:chExt cx="429170" cy="573806"/>
              </a:xfrm>
            </p:grpSpPr>
            <p:sp>
              <p:nvSpPr>
                <p:cNvPr id="176" name="Freeform 175">
                  <a:extLst>
                    <a:ext uri="{FF2B5EF4-FFF2-40B4-BE49-F238E27FC236}">
                      <a16:creationId xmlns:a16="http://schemas.microsoft.com/office/drawing/2014/main" id="{EF357877-5B64-36AB-E53C-A24F7077EFFE}"/>
                    </a:ext>
                  </a:extLst>
                </p:cNvPr>
                <p:cNvSpPr/>
                <p:nvPr/>
              </p:nvSpPr>
              <p:spPr>
                <a:xfrm>
                  <a:off x="8340448" y="5148677"/>
                  <a:ext cx="429170" cy="208651"/>
                </a:xfrm>
                <a:custGeom>
                  <a:avLst/>
                  <a:gdLst>
                    <a:gd name="connsiteX0" fmla="*/ 8869 w 429170"/>
                    <a:gd name="connsiteY0" fmla="*/ 34717 h 208651"/>
                    <a:gd name="connsiteX1" fmla="*/ 32133 w 429170"/>
                    <a:gd name="connsiteY1" fmla="*/ 147311 h 208651"/>
                    <a:gd name="connsiteX2" fmla="*/ 215367 w 429170"/>
                    <a:gd name="connsiteY2" fmla="*/ 208651 h 208651"/>
                    <a:gd name="connsiteX3" fmla="*/ 397145 w 429170"/>
                    <a:gd name="connsiteY3" fmla="*/ 147311 h 208651"/>
                    <a:gd name="connsiteX4" fmla="*/ 420220 w 429170"/>
                    <a:gd name="connsiteY4" fmla="*/ 33611 h 208651"/>
                    <a:gd name="connsiteX5" fmla="*/ 394771 w 429170"/>
                    <a:gd name="connsiteY5" fmla="*/ 854 h 208651"/>
                    <a:gd name="connsiteX6" fmla="*/ 414965 w 429170"/>
                    <a:gd name="connsiteY6" fmla="*/ 28425 h 208651"/>
                    <a:gd name="connsiteX7" fmla="*/ 415503 w 429170"/>
                    <a:gd name="connsiteY7" fmla="*/ 29595 h 208651"/>
                    <a:gd name="connsiteX8" fmla="*/ 417592 w 429170"/>
                    <a:gd name="connsiteY8" fmla="*/ 34116 h 208651"/>
                    <a:gd name="connsiteX9" fmla="*/ 423765 w 429170"/>
                    <a:gd name="connsiteY9" fmla="*/ 56091 h 208651"/>
                    <a:gd name="connsiteX10" fmla="*/ 414585 w 429170"/>
                    <a:gd name="connsiteY10" fmla="*/ 104816 h 208651"/>
                    <a:gd name="connsiteX11" fmla="*/ 392872 w 429170"/>
                    <a:gd name="connsiteY11" fmla="*/ 133304 h 208651"/>
                    <a:gd name="connsiteX12" fmla="*/ 214734 w 429170"/>
                    <a:gd name="connsiteY12" fmla="*/ 193569 h 208651"/>
                    <a:gd name="connsiteX13" fmla="*/ 43845 w 429170"/>
                    <a:gd name="connsiteY13" fmla="*/ 140039 h 208651"/>
                    <a:gd name="connsiteX14" fmla="*/ 43845 w 429170"/>
                    <a:gd name="connsiteY14" fmla="*/ 140039 h 208651"/>
                    <a:gd name="connsiteX15" fmla="*/ 36565 w 429170"/>
                    <a:gd name="connsiteY15" fmla="*/ 133336 h 208651"/>
                    <a:gd name="connsiteX16" fmla="*/ 13839 w 429170"/>
                    <a:gd name="connsiteY16" fmla="*/ 29595 h 208651"/>
                    <a:gd name="connsiteX17" fmla="*/ 14915 w 429170"/>
                    <a:gd name="connsiteY17" fmla="*/ 27413 h 208651"/>
                    <a:gd name="connsiteX18" fmla="*/ 34982 w 429170"/>
                    <a:gd name="connsiteY18" fmla="*/ 379 h 208651"/>
                    <a:gd name="connsiteX19" fmla="*/ 35330 w 429170"/>
                    <a:gd name="connsiteY19" fmla="*/ 0 h 208651"/>
                    <a:gd name="connsiteX20" fmla="*/ 8869 w 429170"/>
                    <a:gd name="connsiteY20" fmla="*/ 34717 h 20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170" h="208651">
                      <a:moveTo>
                        <a:pt x="8869" y="34717"/>
                      </a:moveTo>
                      <a:cubicBezTo>
                        <a:pt x="-7400" y="67190"/>
                        <a:pt x="-2209" y="113669"/>
                        <a:pt x="32133" y="147311"/>
                      </a:cubicBezTo>
                      <a:cubicBezTo>
                        <a:pt x="71192" y="185601"/>
                        <a:pt x="132249" y="208651"/>
                        <a:pt x="215367" y="208651"/>
                      </a:cubicBezTo>
                      <a:cubicBezTo>
                        <a:pt x="298771" y="208651"/>
                        <a:pt x="359796" y="184874"/>
                        <a:pt x="397145" y="147311"/>
                      </a:cubicBezTo>
                      <a:cubicBezTo>
                        <a:pt x="433830" y="110475"/>
                        <a:pt x="435191" y="62542"/>
                        <a:pt x="420220" y="33611"/>
                      </a:cubicBezTo>
                      <a:cubicBezTo>
                        <a:pt x="414142" y="21912"/>
                        <a:pt x="405944" y="11098"/>
                        <a:pt x="394771" y="854"/>
                      </a:cubicBezTo>
                      <a:cubicBezTo>
                        <a:pt x="403127" y="9359"/>
                        <a:pt x="409933" y="18655"/>
                        <a:pt x="414965" y="28425"/>
                      </a:cubicBezTo>
                      <a:cubicBezTo>
                        <a:pt x="415155" y="28773"/>
                        <a:pt x="415314" y="29247"/>
                        <a:pt x="415503" y="29595"/>
                      </a:cubicBezTo>
                      <a:cubicBezTo>
                        <a:pt x="416231" y="31049"/>
                        <a:pt x="416959" y="32599"/>
                        <a:pt x="417592" y="34116"/>
                      </a:cubicBezTo>
                      <a:cubicBezTo>
                        <a:pt x="420694" y="41294"/>
                        <a:pt x="422752" y="48629"/>
                        <a:pt x="423765" y="56091"/>
                      </a:cubicBezTo>
                      <a:cubicBezTo>
                        <a:pt x="426044" y="72596"/>
                        <a:pt x="423037" y="88848"/>
                        <a:pt x="414585" y="104816"/>
                      </a:cubicBezTo>
                      <a:cubicBezTo>
                        <a:pt x="409395" y="114523"/>
                        <a:pt x="402241" y="124135"/>
                        <a:pt x="392872" y="133304"/>
                      </a:cubicBezTo>
                      <a:cubicBezTo>
                        <a:pt x="354826" y="170582"/>
                        <a:pt x="289940" y="193569"/>
                        <a:pt x="214734" y="193569"/>
                      </a:cubicBezTo>
                      <a:cubicBezTo>
                        <a:pt x="144055" y="193569"/>
                        <a:pt x="82650" y="173333"/>
                        <a:pt x="43845" y="140039"/>
                      </a:cubicBezTo>
                      <a:lnTo>
                        <a:pt x="43845" y="140039"/>
                      </a:lnTo>
                      <a:cubicBezTo>
                        <a:pt x="41313" y="137857"/>
                        <a:pt x="38844" y="135581"/>
                        <a:pt x="36565" y="133336"/>
                      </a:cubicBezTo>
                      <a:cubicBezTo>
                        <a:pt x="3330" y="100737"/>
                        <a:pt x="-2779" y="63459"/>
                        <a:pt x="13839" y="29595"/>
                      </a:cubicBezTo>
                      <a:cubicBezTo>
                        <a:pt x="14187" y="28868"/>
                        <a:pt x="14567" y="28141"/>
                        <a:pt x="14915" y="27413"/>
                      </a:cubicBezTo>
                      <a:cubicBezTo>
                        <a:pt x="20011" y="17801"/>
                        <a:pt x="26816" y="8727"/>
                        <a:pt x="34982" y="379"/>
                      </a:cubicBezTo>
                      <a:cubicBezTo>
                        <a:pt x="35077" y="285"/>
                        <a:pt x="35235" y="126"/>
                        <a:pt x="35330" y="0"/>
                      </a:cubicBezTo>
                      <a:cubicBezTo>
                        <a:pt x="24885" y="10371"/>
                        <a:pt x="16497" y="19445"/>
                        <a:pt x="8869" y="34717"/>
                      </a:cubicBezTo>
                    </a:path>
                  </a:pathLst>
                </a:custGeom>
                <a:gradFill>
                  <a:gsLst>
                    <a:gs pos="0">
                      <a:srgbClr val="C95222"/>
                    </a:gs>
                    <a:gs pos="217">
                      <a:srgbClr val="C95222"/>
                    </a:gs>
                    <a:gs pos="606">
                      <a:srgbClr val="C95222"/>
                    </a:gs>
                    <a:gs pos="995">
                      <a:srgbClr val="C85222"/>
                    </a:gs>
                    <a:gs pos="1380">
                      <a:srgbClr val="C85222"/>
                    </a:gs>
                    <a:gs pos="1770">
                      <a:srgbClr val="C85122"/>
                    </a:gs>
                    <a:gs pos="2160">
                      <a:srgbClr val="C75122"/>
                    </a:gs>
                    <a:gs pos="2550">
                      <a:srgbClr val="C75122"/>
                    </a:gs>
                    <a:gs pos="2940">
                      <a:srgbClr val="C65122"/>
                    </a:gs>
                    <a:gs pos="3330">
                      <a:srgbClr val="C65123"/>
                    </a:gs>
                    <a:gs pos="3720">
                      <a:srgbClr val="C65123"/>
                    </a:gs>
                    <a:gs pos="4110">
                      <a:srgbClr val="C55123"/>
                    </a:gs>
                    <a:gs pos="4500">
                      <a:srgbClr val="C55023"/>
                    </a:gs>
                    <a:gs pos="4890">
                      <a:srgbClr val="C55023"/>
                    </a:gs>
                    <a:gs pos="5270">
                      <a:srgbClr val="C45023"/>
                    </a:gs>
                    <a:gs pos="5660">
                      <a:srgbClr val="C45023"/>
                    </a:gs>
                    <a:gs pos="6050">
                      <a:srgbClr val="C45023"/>
                    </a:gs>
                    <a:gs pos="6440">
                      <a:srgbClr val="C35023"/>
                    </a:gs>
                    <a:gs pos="6830">
                      <a:srgbClr val="C35023"/>
                    </a:gs>
                    <a:gs pos="7220">
                      <a:srgbClr val="C34F23"/>
                    </a:gs>
                    <a:gs pos="7610">
                      <a:srgbClr val="C24F23"/>
                    </a:gs>
                    <a:gs pos="8000">
                      <a:srgbClr val="C24F23"/>
                    </a:gs>
                    <a:gs pos="8380">
                      <a:srgbClr val="C14F23"/>
                    </a:gs>
                    <a:gs pos="8770">
                      <a:srgbClr val="C14F23"/>
                    </a:gs>
                    <a:gs pos="9160">
                      <a:srgbClr val="C14F24"/>
                    </a:gs>
                    <a:gs pos="9550">
                      <a:srgbClr val="C04F24"/>
                    </a:gs>
                    <a:gs pos="9940">
                      <a:srgbClr val="C04E24"/>
                    </a:gs>
                    <a:gs pos="10330">
                      <a:srgbClr val="C04E24"/>
                    </a:gs>
                    <a:gs pos="10720">
                      <a:srgbClr val="BF4E24"/>
                    </a:gs>
                    <a:gs pos="11110">
                      <a:srgbClr val="BF4E24"/>
                    </a:gs>
                    <a:gs pos="11500">
                      <a:srgbClr val="BF4E24"/>
                    </a:gs>
                    <a:gs pos="11890">
                      <a:srgbClr val="BE4E24"/>
                    </a:gs>
                    <a:gs pos="12270">
                      <a:srgbClr val="BE4E24"/>
                    </a:gs>
                    <a:gs pos="12660">
                      <a:srgbClr val="BE4E24"/>
                    </a:gs>
                    <a:gs pos="13050">
                      <a:srgbClr val="BD4D24"/>
                    </a:gs>
                    <a:gs pos="13440">
                      <a:srgbClr val="BD4D24"/>
                    </a:gs>
                    <a:gs pos="13830">
                      <a:srgbClr val="BC4D24"/>
                    </a:gs>
                    <a:gs pos="14220">
                      <a:srgbClr val="BC4D24"/>
                    </a:gs>
                    <a:gs pos="14610">
                      <a:srgbClr val="BC4D24"/>
                    </a:gs>
                    <a:gs pos="15000">
                      <a:srgbClr val="BB4D25"/>
                    </a:gs>
                    <a:gs pos="15390">
                      <a:srgbClr val="BB4D25"/>
                    </a:gs>
                    <a:gs pos="15770">
                      <a:srgbClr val="BB4C25"/>
                    </a:gs>
                    <a:gs pos="16160">
                      <a:srgbClr val="BA4C25"/>
                    </a:gs>
                    <a:gs pos="16550">
                      <a:srgbClr val="BA4C25"/>
                    </a:gs>
                    <a:gs pos="16940">
                      <a:srgbClr val="BA4C25"/>
                    </a:gs>
                    <a:gs pos="17330">
                      <a:srgbClr val="B94C25"/>
                    </a:gs>
                    <a:gs pos="17720">
                      <a:srgbClr val="B94C25"/>
                    </a:gs>
                    <a:gs pos="18110">
                      <a:srgbClr val="B84C25"/>
                    </a:gs>
                    <a:gs pos="18500">
                      <a:srgbClr val="B84B25"/>
                    </a:gs>
                    <a:gs pos="18890">
                      <a:srgbClr val="B84B25"/>
                    </a:gs>
                    <a:gs pos="19280">
                      <a:srgbClr val="B74B25"/>
                    </a:gs>
                    <a:gs pos="19660">
                      <a:srgbClr val="B74B25"/>
                    </a:gs>
                    <a:gs pos="20050">
                      <a:srgbClr val="B74B25"/>
                    </a:gs>
                    <a:gs pos="20440">
                      <a:srgbClr val="B64B25"/>
                    </a:gs>
                    <a:gs pos="20830">
                      <a:srgbClr val="B64B26"/>
                    </a:gs>
                    <a:gs pos="21220">
                      <a:srgbClr val="B64A26"/>
                    </a:gs>
                    <a:gs pos="21610">
                      <a:srgbClr val="B54A26"/>
                    </a:gs>
                    <a:gs pos="22000">
                      <a:srgbClr val="B54A26"/>
                    </a:gs>
                    <a:gs pos="22390">
                      <a:srgbClr val="B54A26"/>
                    </a:gs>
                    <a:gs pos="22780">
                      <a:srgbClr val="B44A26"/>
                    </a:gs>
                    <a:gs pos="23160">
                      <a:srgbClr val="B44A26"/>
                    </a:gs>
                    <a:gs pos="23550">
                      <a:srgbClr val="B34A26"/>
                    </a:gs>
                    <a:gs pos="23940">
                      <a:srgbClr val="B34926"/>
                    </a:gs>
                    <a:gs pos="24330">
                      <a:srgbClr val="B34926"/>
                    </a:gs>
                    <a:gs pos="24720">
                      <a:srgbClr val="B24926"/>
                    </a:gs>
                    <a:gs pos="25110">
                      <a:srgbClr val="B24926"/>
                    </a:gs>
                    <a:gs pos="25500">
                      <a:srgbClr val="B24926"/>
                    </a:gs>
                    <a:gs pos="25890">
                      <a:srgbClr val="B14926"/>
                    </a:gs>
                    <a:gs pos="26280">
                      <a:srgbClr val="B14926"/>
                    </a:gs>
                    <a:gs pos="26660">
                      <a:srgbClr val="B14827"/>
                    </a:gs>
                    <a:gs pos="27050">
                      <a:srgbClr val="B04827"/>
                    </a:gs>
                    <a:gs pos="27440">
                      <a:srgbClr val="B04827"/>
                    </a:gs>
                    <a:gs pos="27830">
                      <a:srgbClr val="AF4827"/>
                    </a:gs>
                    <a:gs pos="28220">
                      <a:srgbClr val="AF4827"/>
                    </a:gs>
                    <a:gs pos="28610">
                      <a:srgbClr val="AF4827"/>
                    </a:gs>
                    <a:gs pos="29000">
                      <a:srgbClr val="AE4827"/>
                    </a:gs>
                    <a:gs pos="29390">
                      <a:srgbClr val="AE4727"/>
                    </a:gs>
                    <a:gs pos="29780">
                      <a:srgbClr val="AE4727"/>
                    </a:gs>
                    <a:gs pos="30160">
                      <a:srgbClr val="AD4727"/>
                    </a:gs>
                    <a:gs pos="30550">
                      <a:srgbClr val="AD4727"/>
                    </a:gs>
                    <a:gs pos="30940">
                      <a:srgbClr val="AD4727"/>
                    </a:gs>
                    <a:gs pos="31330">
                      <a:srgbClr val="AC4727"/>
                    </a:gs>
                    <a:gs pos="31720">
                      <a:srgbClr val="AC4727"/>
                    </a:gs>
                    <a:gs pos="32110">
                      <a:srgbClr val="AC4627"/>
                    </a:gs>
                    <a:gs pos="32500">
                      <a:srgbClr val="AB4628"/>
                    </a:gs>
                    <a:gs pos="32890">
                      <a:srgbClr val="AB4628"/>
                    </a:gs>
                    <a:gs pos="33280">
                      <a:srgbClr val="AA4628"/>
                    </a:gs>
                    <a:gs pos="33670">
                      <a:srgbClr val="AA4628"/>
                    </a:gs>
                    <a:gs pos="34050">
                      <a:srgbClr val="AA4628"/>
                    </a:gs>
                    <a:gs pos="34440">
                      <a:srgbClr val="A94628"/>
                    </a:gs>
                    <a:gs pos="34830">
                      <a:srgbClr val="A94528"/>
                    </a:gs>
                    <a:gs pos="35220">
                      <a:srgbClr val="A94528"/>
                    </a:gs>
                    <a:gs pos="35610">
                      <a:srgbClr val="A84528"/>
                    </a:gs>
                    <a:gs pos="36000">
                      <a:srgbClr val="A84528"/>
                    </a:gs>
                    <a:gs pos="36390">
                      <a:srgbClr val="A84528"/>
                    </a:gs>
                    <a:gs pos="36780">
                      <a:srgbClr val="A74528"/>
                    </a:gs>
                    <a:gs pos="37170">
                      <a:srgbClr val="A74528"/>
                    </a:gs>
                    <a:gs pos="37550">
                      <a:srgbClr val="A74528"/>
                    </a:gs>
                    <a:gs pos="37940">
                      <a:srgbClr val="A64428"/>
                    </a:gs>
                    <a:gs pos="38330">
                      <a:srgbClr val="A64429"/>
                    </a:gs>
                    <a:gs pos="38720">
                      <a:srgbClr val="A54429"/>
                    </a:gs>
                    <a:gs pos="39110">
                      <a:srgbClr val="A54429"/>
                    </a:gs>
                    <a:gs pos="39500">
                      <a:srgbClr val="A54429"/>
                    </a:gs>
                    <a:gs pos="39890">
                      <a:srgbClr val="A44429"/>
                    </a:gs>
                    <a:gs pos="40280">
                      <a:srgbClr val="A44429"/>
                    </a:gs>
                    <a:gs pos="40670">
                      <a:srgbClr val="A44329"/>
                    </a:gs>
                    <a:gs pos="41050">
                      <a:srgbClr val="A34329"/>
                    </a:gs>
                    <a:gs pos="41440">
                      <a:srgbClr val="A34329"/>
                    </a:gs>
                    <a:gs pos="41830">
                      <a:srgbClr val="A34329"/>
                    </a:gs>
                    <a:gs pos="42220">
                      <a:srgbClr val="A24329"/>
                    </a:gs>
                    <a:gs pos="42610">
                      <a:srgbClr val="A24329"/>
                    </a:gs>
                    <a:gs pos="43000">
                      <a:srgbClr val="A14329"/>
                    </a:gs>
                    <a:gs pos="43390">
                      <a:srgbClr val="A14229"/>
                    </a:gs>
                    <a:gs pos="43780">
                      <a:srgbClr val="A14229"/>
                    </a:gs>
                    <a:gs pos="44170">
                      <a:srgbClr val="A0422A"/>
                    </a:gs>
                    <a:gs pos="44550">
                      <a:srgbClr val="A0422A"/>
                    </a:gs>
                    <a:gs pos="44940">
                      <a:srgbClr val="A0422A"/>
                    </a:gs>
                    <a:gs pos="45330">
                      <a:srgbClr val="9F422A"/>
                    </a:gs>
                    <a:gs pos="45720">
                      <a:srgbClr val="9F422A"/>
                    </a:gs>
                    <a:gs pos="46110">
                      <a:srgbClr val="9F412A"/>
                    </a:gs>
                    <a:gs pos="46500">
                      <a:srgbClr val="9E412A"/>
                    </a:gs>
                    <a:gs pos="46890">
                      <a:srgbClr val="9E412A"/>
                    </a:gs>
                    <a:gs pos="47280">
                      <a:srgbClr val="9E412A"/>
                    </a:gs>
                    <a:gs pos="47670">
                      <a:srgbClr val="9D412A"/>
                    </a:gs>
                    <a:gs pos="48050">
                      <a:srgbClr val="9D412A"/>
                    </a:gs>
                    <a:gs pos="48440">
                      <a:srgbClr val="9C412A"/>
                    </a:gs>
                    <a:gs pos="48830">
                      <a:srgbClr val="9C402A"/>
                    </a:gs>
                    <a:gs pos="49220">
                      <a:srgbClr val="9C402A"/>
                    </a:gs>
                    <a:gs pos="49610">
                      <a:srgbClr val="9B402A"/>
                    </a:gs>
                    <a:gs pos="50000">
                      <a:srgbClr val="9B402A"/>
                    </a:gs>
                    <a:gs pos="50390">
                      <a:srgbClr val="9B402B"/>
                    </a:gs>
                    <a:gs pos="50780">
                      <a:srgbClr val="9A402B"/>
                    </a:gs>
                    <a:gs pos="51170">
                      <a:srgbClr val="9A402B"/>
                    </a:gs>
                    <a:gs pos="51560">
                      <a:srgbClr val="9A3F2B"/>
                    </a:gs>
                    <a:gs pos="51950">
                      <a:srgbClr val="993F2B"/>
                    </a:gs>
                    <a:gs pos="52330">
                      <a:srgbClr val="993F2B"/>
                    </a:gs>
                    <a:gs pos="52720">
                      <a:srgbClr val="983F2B"/>
                    </a:gs>
                    <a:gs pos="53110">
                      <a:srgbClr val="983F2B"/>
                    </a:gs>
                    <a:gs pos="53500">
                      <a:srgbClr val="983F2B"/>
                    </a:gs>
                    <a:gs pos="53890">
                      <a:srgbClr val="973F2B"/>
                    </a:gs>
                    <a:gs pos="54280">
                      <a:srgbClr val="973E2B"/>
                    </a:gs>
                    <a:gs pos="54670">
                      <a:srgbClr val="973E2B"/>
                    </a:gs>
                    <a:gs pos="55060">
                      <a:srgbClr val="963E2B"/>
                    </a:gs>
                    <a:gs pos="55440">
                      <a:srgbClr val="963E2B"/>
                    </a:gs>
                    <a:gs pos="55830">
                      <a:srgbClr val="963E2B"/>
                    </a:gs>
                    <a:gs pos="56220">
                      <a:srgbClr val="953E2C"/>
                    </a:gs>
                    <a:gs pos="56610">
                      <a:srgbClr val="953E2C"/>
                    </a:gs>
                    <a:gs pos="57000">
                      <a:srgbClr val="953D2C"/>
                    </a:gs>
                    <a:gs pos="57390">
                      <a:srgbClr val="943D2C"/>
                    </a:gs>
                    <a:gs pos="57780">
                      <a:srgbClr val="943D2C"/>
                    </a:gs>
                    <a:gs pos="58170">
                      <a:srgbClr val="933D2C"/>
                    </a:gs>
                    <a:gs pos="58560">
                      <a:srgbClr val="933D2C"/>
                    </a:gs>
                    <a:gs pos="58950">
                      <a:srgbClr val="933D2C"/>
                    </a:gs>
                    <a:gs pos="59330">
                      <a:srgbClr val="923D2C"/>
                    </a:gs>
                    <a:gs pos="59720">
                      <a:srgbClr val="923C2C"/>
                    </a:gs>
                    <a:gs pos="60110">
                      <a:srgbClr val="923C2C"/>
                    </a:gs>
                    <a:gs pos="60500">
                      <a:srgbClr val="913C2C"/>
                    </a:gs>
                    <a:gs pos="60890">
                      <a:srgbClr val="913C2C"/>
                    </a:gs>
                    <a:gs pos="61280">
                      <a:srgbClr val="913C2C"/>
                    </a:gs>
                    <a:gs pos="61670">
                      <a:srgbClr val="903C2C"/>
                    </a:gs>
                    <a:gs pos="62060">
                      <a:srgbClr val="903C2D"/>
                    </a:gs>
                    <a:gs pos="62450">
                      <a:srgbClr val="903B2D"/>
                    </a:gs>
                    <a:gs pos="62840">
                      <a:srgbClr val="8F3B2D"/>
                    </a:gs>
                    <a:gs pos="63220">
                      <a:srgbClr val="8F3B2D"/>
                    </a:gs>
                    <a:gs pos="63610">
                      <a:srgbClr val="8E3B2D"/>
                    </a:gs>
                    <a:gs pos="64000">
                      <a:srgbClr val="8E3B2D"/>
                    </a:gs>
                    <a:gs pos="64390">
                      <a:srgbClr val="8E3B2D"/>
                    </a:gs>
                    <a:gs pos="64780">
                      <a:srgbClr val="8D3B2D"/>
                    </a:gs>
                    <a:gs pos="65170">
                      <a:srgbClr val="8D3B2D"/>
                    </a:gs>
                    <a:gs pos="65560">
                      <a:srgbClr val="8D3A2D"/>
                    </a:gs>
                    <a:gs pos="65950">
                      <a:srgbClr val="8C3A2D"/>
                    </a:gs>
                    <a:gs pos="66330">
                      <a:srgbClr val="8C3A2D"/>
                    </a:gs>
                    <a:gs pos="66720">
                      <a:srgbClr val="8C3A2D"/>
                    </a:gs>
                    <a:gs pos="67110">
                      <a:srgbClr val="8B3A2D"/>
                    </a:gs>
                    <a:gs pos="67500">
                      <a:srgbClr val="8B3A2D"/>
                    </a:gs>
                    <a:gs pos="67890">
                      <a:srgbClr val="8A3A2E"/>
                    </a:gs>
                    <a:gs pos="68280">
                      <a:srgbClr val="8A392E"/>
                    </a:gs>
                    <a:gs pos="68670">
                      <a:srgbClr val="8A392E"/>
                    </a:gs>
                    <a:gs pos="69060">
                      <a:srgbClr val="89392E"/>
                    </a:gs>
                    <a:gs pos="69450">
                      <a:srgbClr val="89392E"/>
                    </a:gs>
                    <a:gs pos="69840">
                      <a:srgbClr val="89392E"/>
                    </a:gs>
                    <a:gs pos="70220">
                      <a:srgbClr val="88392E"/>
                    </a:gs>
                    <a:gs pos="70610">
                      <a:srgbClr val="88392E"/>
                    </a:gs>
                    <a:gs pos="71000">
                      <a:srgbClr val="88382E"/>
                    </a:gs>
                    <a:gs pos="71390">
                      <a:srgbClr val="87382E"/>
                    </a:gs>
                    <a:gs pos="71780">
                      <a:srgbClr val="87382E"/>
                    </a:gs>
                    <a:gs pos="72170">
                      <a:srgbClr val="87382E"/>
                    </a:gs>
                    <a:gs pos="72560">
                      <a:srgbClr val="86382E"/>
                    </a:gs>
                    <a:gs pos="72950">
                      <a:srgbClr val="86382E"/>
                    </a:gs>
                    <a:gs pos="73340">
                      <a:srgbClr val="85382E"/>
                    </a:gs>
                    <a:gs pos="73720">
                      <a:srgbClr val="85372F"/>
                    </a:gs>
                    <a:gs pos="74110">
                      <a:srgbClr val="85372F"/>
                    </a:gs>
                    <a:gs pos="74500">
                      <a:srgbClr val="84372F"/>
                    </a:gs>
                    <a:gs pos="74890">
                      <a:srgbClr val="84372F"/>
                    </a:gs>
                    <a:gs pos="75280">
                      <a:srgbClr val="84372F"/>
                    </a:gs>
                    <a:gs pos="75670">
                      <a:srgbClr val="83372F"/>
                    </a:gs>
                    <a:gs pos="76060">
                      <a:srgbClr val="83372F"/>
                    </a:gs>
                    <a:gs pos="76450">
                      <a:srgbClr val="83362F"/>
                    </a:gs>
                    <a:gs pos="76840">
                      <a:srgbClr val="82362F"/>
                    </a:gs>
                    <a:gs pos="77220">
                      <a:srgbClr val="82362F"/>
                    </a:gs>
                    <a:gs pos="77610">
                      <a:srgbClr val="81362F"/>
                    </a:gs>
                    <a:gs pos="78000">
                      <a:srgbClr val="81362F"/>
                    </a:gs>
                    <a:gs pos="78390">
                      <a:srgbClr val="81362F"/>
                    </a:gs>
                    <a:gs pos="78780">
                      <a:srgbClr val="80362F"/>
                    </a:gs>
                    <a:gs pos="79170">
                      <a:srgbClr val="80352F"/>
                    </a:gs>
                    <a:gs pos="79560">
                      <a:srgbClr val="803530"/>
                    </a:gs>
                    <a:gs pos="79950">
                      <a:srgbClr val="7F3530"/>
                    </a:gs>
                    <a:gs pos="80340">
                      <a:srgbClr val="7F3530"/>
                    </a:gs>
                    <a:gs pos="80730">
                      <a:srgbClr val="7F3530"/>
                    </a:gs>
                    <a:gs pos="81110">
                      <a:srgbClr val="7E3530"/>
                    </a:gs>
                    <a:gs pos="81500">
                      <a:srgbClr val="7E3530"/>
                    </a:gs>
                    <a:gs pos="81890">
                      <a:srgbClr val="7E3430"/>
                    </a:gs>
                    <a:gs pos="82280">
                      <a:srgbClr val="7D3430"/>
                    </a:gs>
                    <a:gs pos="82670">
                      <a:srgbClr val="7D3430"/>
                    </a:gs>
                    <a:gs pos="83060">
                      <a:srgbClr val="7C3430"/>
                    </a:gs>
                    <a:gs pos="83450">
                      <a:srgbClr val="7C3430"/>
                    </a:gs>
                    <a:gs pos="83840">
                      <a:srgbClr val="7C3430"/>
                    </a:gs>
                    <a:gs pos="84220">
                      <a:srgbClr val="7B3430"/>
                    </a:gs>
                    <a:gs pos="84610">
                      <a:srgbClr val="7B3330"/>
                    </a:gs>
                    <a:gs pos="85000">
                      <a:srgbClr val="7B3330"/>
                    </a:gs>
                    <a:gs pos="85390">
                      <a:srgbClr val="7A3331"/>
                    </a:gs>
                    <a:gs pos="85780">
                      <a:srgbClr val="7A3331"/>
                    </a:gs>
                    <a:gs pos="86170">
                      <a:srgbClr val="7A3331"/>
                    </a:gs>
                    <a:gs pos="86560">
                      <a:srgbClr val="793331"/>
                    </a:gs>
                    <a:gs pos="86950">
                      <a:srgbClr val="793331"/>
                    </a:gs>
                    <a:gs pos="87340">
                      <a:srgbClr val="783231"/>
                    </a:gs>
                    <a:gs pos="87730">
                      <a:srgbClr val="783231"/>
                    </a:gs>
                    <a:gs pos="88120">
                      <a:srgbClr val="783231"/>
                    </a:gs>
                    <a:gs pos="88500">
                      <a:srgbClr val="773231"/>
                    </a:gs>
                    <a:gs pos="88890">
                      <a:srgbClr val="773231"/>
                    </a:gs>
                    <a:gs pos="89280">
                      <a:srgbClr val="773231"/>
                    </a:gs>
                    <a:gs pos="89670">
                      <a:srgbClr val="763231"/>
                    </a:gs>
                    <a:gs pos="90060">
                      <a:srgbClr val="763231"/>
                    </a:gs>
                    <a:gs pos="90450">
                      <a:srgbClr val="763131"/>
                    </a:gs>
                    <a:gs pos="90840">
                      <a:srgbClr val="753131"/>
                    </a:gs>
                    <a:gs pos="91230">
                      <a:srgbClr val="753132"/>
                    </a:gs>
                    <a:gs pos="91610">
                      <a:srgbClr val="753132"/>
                    </a:gs>
                    <a:gs pos="92000">
                      <a:srgbClr val="743132"/>
                    </a:gs>
                    <a:gs pos="92390">
                      <a:srgbClr val="743132"/>
                    </a:gs>
                    <a:gs pos="92780">
                      <a:srgbClr val="733132"/>
                    </a:gs>
                    <a:gs pos="93170">
                      <a:srgbClr val="733032"/>
                    </a:gs>
                    <a:gs pos="93560">
                      <a:srgbClr val="733032"/>
                    </a:gs>
                    <a:gs pos="93950">
                      <a:srgbClr val="723032"/>
                    </a:gs>
                    <a:gs pos="94340">
                      <a:srgbClr val="723032"/>
                    </a:gs>
                    <a:gs pos="94730">
                      <a:srgbClr val="723032"/>
                    </a:gs>
                    <a:gs pos="95120">
                      <a:srgbClr val="713032"/>
                    </a:gs>
                    <a:gs pos="95500">
                      <a:srgbClr val="713032"/>
                    </a:gs>
                    <a:gs pos="95890">
                      <a:srgbClr val="712F32"/>
                    </a:gs>
                    <a:gs pos="96280">
                      <a:srgbClr val="702F32"/>
                    </a:gs>
                    <a:gs pos="96670">
                      <a:srgbClr val="702F32"/>
                    </a:gs>
                    <a:gs pos="97060">
                      <a:srgbClr val="702F33"/>
                    </a:gs>
                    <a:gs pos="97450">
                      <a:srgbClr val="6F2F33"/>
                    </a:gs>
                    <a:gs pos="97840">
                      <a:srgbClr val="6F2F33"/>
                    </a:gs>
                    <a:gs pos="98230">
                      <a:srgbClr val="6E2F33"/>
                    </a:gs>
                    <a:gs pos="98620">
                      <a:srgbClr val="6E2E33"/>
                    </a:gs>
                    <a:gs pos="100000">
                      <a:srgbClr val="6D2E33"/>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7" name="Freeform 176">
                  <a:extLst>
                    <a:ext uri="{FF2B5EF4-FFF2-40B4-BE49-F238E27FC236}">
                      <a16:creationId xmlns:a16="http://schemas.microsoft.com/office/drawing/2014/main" id="{D4FE6925-092B-4699-08B3-A88FD0F07A9E}"/>
                    </a:ext>
                  </a:extLst>
                </p:cNvPr>
                <p:cNvSpPr/>
                <p:nvPr/>
              </p:nvSpPr>
              <p:spPr>
                <a:xfrm>
                  <a:off x="8345560" y="5087464"/>
                  <a:ext cx="419527" cy="254814"/>
                </a:xfrm>
                <a:custGeom>
                  <a:avLst/>
                  <a:gdLst>
                    <a:gd name="connsiteX0" fmla="*/ 327684 w 419527"/>
                    <a:gd name="connsiteY0" fmla="*/ 22133 h 254814"/>
                    <a:gd name="connsiteX1" fmla="*/ 209685 w 419527"/>
                    <a:gd name="connsiteY1" fmla="*/ 0 h 254814"/>
                    <a:gd name="connsiteX2" fmla="*/ 91686 w 419527"/>
                    <a:gd name="connsiteY2" fmla="*/ 22133 h 254814"/>
                    <a:gd name="connsiteX3" fmla="*/ 8916 w 419527"/>
                    <a:gd name="connsiteY3" fmla="*/ 90840 h 254814"/>
                    <a:gd name="connsiteX4" fmla="*/ 31642 w 419527"/>
                    <a:gd name="connsiteY4" fmla="*/ 194549 h 254814"/>
                    <a:gd name="connsiteX5" fmla="*/ 209780 w 419527"/>
                    <a:gd name="connsiteY5" fmla="*/ 254814 h 254814"/>
                    <a:gd name="connsiteX6" fmla="*/ 387918 w 419527"/>
                    <a:gd name="connsiteY6" fmla="*/ 194549 h 254814"/>
                    <a:gd name="connsiteX7" fmla="*/ 410550 w 419527"/>
                    <a:gd name="connsiteY7" fmla="*/ 90840 h 254814"/>
                    <a:gd name="connsiteX8" fmla="*/ 327684 w 419527"/>
                    <a:gd name="connsiteY8" fmla="*/ 22133 h 25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527" h="254814">
                      <a:moveTo>
                        <a:pt x="327684" y="22133"/>
                      </a:moveTo>
                      <a:cubicBezTo>
                        <a:pt x="292424" y="7525"/>
                        <a:pt x="251371" y="0"/>
                        <a:pt x="209685" y="0"/>
                      </a:cubicBezTo>
                      <a:cubicBezTo>
                        <a:pt x="168000" y="0"/>
                        <a:pt x="126915" y="7525"/>
                        <a:pt x="91686" y="22133"/>
                      </a:cubicBezTo>
                      <a:cubicBezTo>
                        <a:pt x="53071" y="38100"/>
                        <a:pt x="23191" y="61878"/>
                        <a:pt x="8916" y="90840"/>
                      </a:cubicBezTo>
                      <a:cubicBezTo>
                        <a:pt x="-7701" y="124672"/>
                        <a:pt x="-1624" y="161982"/>
                        <a:pt x="31642" y="194549"/>
                      </a:cubicBezTo>
                      <a:cubicBezTo>
                        <a:pt x="69720" y="231859"/>
                        <a:pt x="134575" y="254814"/>
                        <a:pt x="209780" y="254814"/>
                      </a:cubicBezTo>
                      <a:cubicBezTo>
                        <a:pt x="284986" y="254814"/>
                        <a:pt x="349872" y="231859"/>
                        <a:pt x="387918" y="194549"/>
                      </a:cubicBezTo>
                      <a:cubicBezTo>
                        <a:pt x="421153" y="161982"/>
                        <a:pt x="427262" y="124672"/>
                        <a:pt x="410550" y="90840"/>
                      </a:cubicBezTo>
                      <a:cubicBezTo>
                        <a:pt x="396084" y="61878"/>
                        <a:pt x="366300" y="38132"/>
                        <a:pt x="327684" y="22133"/>
                      </a:cubicBezTo>
                    </a:path>
                  </a:pathLst>
                </a:custGeom>
                <a:solidFill>
                  <a:srgbClr val="F36717"/>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8" name="Freeform 177">
                  <a:extLst>
                    <a:ext uri="{FF2B5EF4-FFF2-40B4-BE49-F238E27FC236}">
                      <a16:creationId xmlns:a16="http://schemas.microsoft.com/office/drawing/2014/main" id="{A1C67138-62DC-A406-089C-19485615A568}"/>
                    </a:ext>
                  </a:extLst>
                </p:cNvPr>
                <p:cNvSpPr/>
                <p:nvPr/>
              </p:nvSpPr>
              <p:spPr>
                <a:xfrm>
                  <a:off x="8345486" y="5087432"/>
                  <a:ext cx="225426" cy="201283"/>
                </a:xfrm>
                <a:custGeom>
                  <a:avLst/>
                  <a:gdLst>
                    <a:gd name="connsiteX0" fmla="*/ 217039 w 225426"/>
                    <a:gd name="connsiteY0" fmla="*/ 95046 h 201283"/>
                    <a:gd name="connsiteX1" fmla="*/ 209949 w 225426"/>
                    <a:gd name="connsiteY1" fmla="*/ 96943 h 201283"/>
                    <a:gd name="connsiteX2" fmla="*/ 210772 w 225426"/>
                    <a:gd name="connsiteY2" fmla="*/ 123439 h 201283"/>
                    <a:gd name="connsiteX3" fmla="*/ 223306 w 225426"/>
                    <a:gd name="connsiteY3" fmla="*/ 94951 h 201283"/>
                    <a:gd name="connsiteX4" fmla="*/ 220774 w 225426"/>
                    <a:gd name="connsiteY4" fmla="*/ 94856 h 201283"/>
                    <a:gd name="connsiteX5" fmla="*/ 217039 w 225426"/>
                    <a:gd name="connsiteY5" fmla="*/ 95046 h 201283"/>
                    <a:gd name="connsiteX6" fmla="*/ 209696 w 225426"/>
                    <a:gd name="connsiteY6" fmla="*/ 89417 h 201283"/>
                    <a:gd name="connsiteX7" fmla="*/ 209791 w 225426"/>
                    <a:gd name="connsiteY7" fmla="*/ 92674 h 201283"/>
                    <a:gd name="connsiteX8" fmla="*/ 212798 w 225426"/>
                    <a:gd name="connsiteY8" fmla="*/ 88753 h 201283"/>
                    <a:gd name="connsiteX9" fmla="*/ 211722 w 225426"/>
                    <a:gd name="connsiteY9" fmla="*/ 88216 h 201283"/>
                    <a:gd name="connsiteX10" fmla="*/ 209696 w 225426"/>
                    <a:gd name="connsiteY10" fmla="*/ 89417 h 201283"/>
                    <a:gd name="connsiteX11" fmla="*/ 209696 w 225426"/>
                    <a:gd name="connsiteY11" fmla="*/ 87141 h 201283"/>
                    <a:gd name="connsiteX12" fmla="*/ 100338 w 225426"/>
                    <a:gd name="connsiteY12" fmla="*/ 92864 h 201283"/>
                    <a:gd name="connsiteX13" fmla="*/ 195452 w 225426"/>
                    <a:gd name="connsiteY13" fmla="*/ 96943 h 201283"/>
                    <a:gd name="connsiteX14" fmla="*/ 123317 w 225426"/>
                    <a:gd name="connsiteY14" fmla="*/ 145129 h 201283"/>
                    <a:gd name="connsiteX15" fmla="*/ 197636 w 225426"/>
                    <a:gd name="connsiteY15" fmla="*/ 106365 h 201283"/>
                    <a:gd name="connsiteX16" fmla="*/ 195737 w 225426"/>
                    <a:gd name="connsiteY16" fmla="*/ 97923 h 201283"/>
                    <a:gd name="connsiteX17" fmla="*/ 195547 w 225426"/>
                    <a:gd name="connsiteY17" fmla="*/ 96911 h 201283"/>
                    <a:gd name="connsiteX18" fmla="*/ 209791 w 225426"/>
                    <a:gd name="connsiteY18" fmla="*/ 88184 h 201283"/>
                    <a:gd name="connsiteX19" fmla="*/ 209696 w 225426"/>
                    <a:gd name="connsiteY19" fmla="*/ 87141 h 201283"/>
                    <a:gd name="connsiteX20" fmla="*/ 209696 w 225426"/>
                    <a:gd name="connsiteY20" fmla="*/ 87141 h 201283"/>
                    <a:gd name="connsiteX21" fmla="*/ 209696 w 225426"/>
                    <a:gd name="connsiteY21" fmla="*/ 87141 h 201283"/>
                    <a:gd name="connsiteX22" fmla="*/ 209696 w 225426"/>
                    <a:gd name="connsiteY22" fmla="*/ 87141 h 201283"/>
                    <a:gd name="connsiteX23" fmla="*/ 210677 w 225426"/>
                    <a:gd name="connsiteY23" fmla="*/ 87710 h 201283"/>
                    <a:gd name="connsiteX24" fmla="*/ 209696 w 225426"/>
                    <a:gd name="connsiteY24" fmla="*/ 88342 h 201283"/>
                    <a:gd name="connsiteX25" fmla="*/ 210139 w 225426"/>
                    <a:gd name="connsiteY25" fmla="*/ 88058 h 201283"/>
                    <a:gd name="connsiteX26" fmla="*/ 210772 w 225426"/>
                    <a:gd name="connsiteY26" fmla="*/ 87710 h 201283"/>
                    <a:gd name="connsiteX27" fmla="*/ 211848 w 225426"/>
                    <a:gd name="connsiteY27" fmla="*/ 87078 h 201283"/>
                    <a:gd name="connsiteX28" fmla="*/ 209696 w 225426"/>
                    <a:gd name="connsiteY28" fmla="*/ 87141 h 201283"/>
                    <a:gd name="connsiteX29" fmla="*/ 211785 w 225426"/>
                    <a:gd name="connsiteY29" fmla="*/ 87046 h 201283"/>
                    <a:gd name="connsiteX30" fmla="*/ 211785 w 225426"/>
                    <a:gd name="connsiteY30" fmla="*/ 87046 h 201283"/>
                    <a:gd name="connsiteX31" fmla="*/ 211785 w 225426"/>
                    <a:gd name="connsiteY31" fmla="*/ 87046 h 201283"/>
                    <a:gd name="connsiteX32" fmla="*/ 214412 w 225426"/>
                    <a:gd name="connsiteY32" fmla="*/ 87046 h 201283"/>
                    <a:gd name="connsiteX33" fmla="*/ 217862 w 225426"/>
                    <a:gd name="connsiteY33" fmla="*/ 83505 h 201283"/>
                    <a:gd name="connsiteX34" fmla="*/ 211785 w 225426"/>
                    <a:gd name="connsiteY34" fmla="*/ 87046 h 201283"/>
                    <a:gd name="connsiteX35" fmla="*/ 225332 w 225426"/>
                    <a:gd name="connsiteY35" fmla="*/ 69719 h 201283"/>
                    <a:gd name="connsiteX36" fmla="*/ 225427 w 225426"/>
                    <a:gd name="connsiteY36" fmla="*/ 70067 h 201283"/>
                    <a:gd name="connsiteX37" fmla="*/ 225332 w 225426"/>
                    <a:gd name="connsiteY37" fmla="*/ 69719 h 201283"/>
                    <a:gd name="connsiteX38" fmla="*/ 225332 w 225426"/>
                    <a:gd name="connsiteY38" fmla="*/ 69719 h 201283"/>
                    <a:gd name="connsiteX39" fmla="*/ 180892 w 225426"/>
                    <a:gd name="connsiteY39" fmla="*/ 79521 h 201283"/>
                    <a:gd name="connsiteX40" fmla="*/ 195706 w 225426"/>
                    <a:gd name="connsiteY40" fmla="*/ 77971 h 201283"/>
                    <a:gd name="connsiteX41" fmla="*/ 134649 w 225426"/>
                    <a:gd name="connsiteY41" fmla="*/ 47396 h 201283"/>
                    <a:gd name="connsiteX42" fmla="*/ 180892 w 225426"/>
                    <a:gd name="connsiteY42" fmla="*/ 79521 h 201283"/>
                    <a:gd name="connsiteX43" fmla="*/ 195706 w 225426"/>
                    <a:gd name="connsiteY43" fmla="*/ 77971 h 201283"/>
                    <a:gd name="connsiteX44" fmla="*/ 211500 w 225426"/>
                    <a:gd name="connsiteY44" fmla="*/ 86951 h 201283"/>
                    <a:gd name="connsiteX45" fmla="*/ 211753 w 225426"/>
                    <a:gd name="connsiteY45" fmla="*/ 87141 h 201283"/>
                    <a:gd name="connsiteX46" fmla="*/ 211753 w 225426"/>
                    <a:gd name="connsiteY46" fmla="*/ 28773 h 201283"/>
                    <a:gd name="connsiteX47" fmla="*/ 195706 w 225426"/>
                    <a:gd name="connsiteY47" fmla="*/ 77971 h 201283"/>
                    <a:gd name="connsiteX48" fmla="*/ 211500 w 225426"/>
                    <a:gd name="connsiteY48" fmla="*/ 18908 h 201283"/>
                    <a:gd name="connsiteX49" fmla="*/ 211500 w 225426"/>
                    <a:gd name="connsiteY49" fmla="*/ 18908 h 201283"/>
                    <a:gd name="connsiteX50" fmla="*/ 59159 w 225426"/>
                    <a:gd name="connsiteY50" fmla="*/ 98682 h 201283"/>
                    <a:gd name="connsiteX51" fmla="*/ 59159 w 225426"/>
                    <a:gd name="connsiteY51" fmla="*/ 127075 h 201283"/>
                    <a:gd name="connsiteX52" fmla="*/ 124932 w 225426"/>
                    <a:gd name="connsiteY52" fmla="*/ 184779 h 201283"/>
                    <a:gd name="connsiteX53" fmla="*/ 200137 w 225426"/>
                    <a:gd name="connsiteY53" fmla="*/ 137225 h 201283"/>
                    <a:gd name="connsiteX54" fmla="*/ 194883 w 225426"/>
                    <a:gd name="connsiteY54" fmla="*/ 113985 h 201283"/>
                    <a:gd name="connsiteX55" fmla="*/ 103218 w 225426"/>
                    <a:gd name="connsiteY55" fmla="*/ 159706 h 201283"/>
                    <a:gd name="connsiteX56" fmla="*/ 170162 w 225426"/>
                    <a:gd name="connsiteY56" fmla="*/ 98650 h 201283"/>
                    <a:gd name="connsiteX57" fmla="*/ 69509 w 225426"/>
                    <a:gd name="connsiteY57" fmla="*/ 95551 h 201283"/>
                    <a:gd name="connsiteX58" fmla="*/ 171334 w 225426"/>
                    <a:gd name="connsiteY58" fmla="*/ 78130 h 201283"/>
                    <a:gd name="connsiteX59" fmla="*/ 121988 w 225426"/>
                    <a:gd name="connsiteY59" fmla="*/ 42559 h 201283"/>
                    <a:gd name="connsiteX60" fmla="*/ 121988 w 225426"/>
                    <a:gd name="connsiteY60" fmla="*/ 42559 h 201283"/>
                    <a:gd name="connsiteX61" fmla="*/ 119361 w 225426"/>
                    <a:gd name="connsiteY61" fmla="*/ 40914 h 201283"/>
                    <a:gd name="connsiteX62" fmla="*/ 195389 w 225426"/>
                    <a:gd name="connsiteY62" fmla="*/ 64692 h 201283"/>
                    <a:gd name="connsiteX63" fmla="*/ 211658 w 225426"/>
                    <a:gd name="connsiteY63" fmla="*/ 20489 h 201283"/>
                    <a:gd name="connsiteX64" fmla="*/ 211500 w 225426"/>
                    <a:gd name="connsiteY64" fmla="*/ 18908 h 201283"/>
                    <a:gd name="connsiteX65" fmla="*/ 91697 w 225426"/>
                    <a:gd name="connsiteY65" fmla="*/ 22165 h 201283"/>
                    <a:gd name="connsiteX66" fmla="*/ 10035 w 225426"/>
                    <a:gd name="connsiteY66" fmla="*/ 88690 h 201283"/>
                    <a:gd name="connsiteX67" fmla="*/ 8958 w 225426"/>
                    <a:gd name="connsiteY67" fmla="*/ 90872 h 201283"/>
                    <a:gd name="connsiteX68" fmla="*/ 31685 w 225426"/>
                    <a:gd name="connsiteY68" fmla="*/ 194581 h 201283"/>
                    <a:gd name="connsiteX69" fmla="*/ 38965 w 225426"/>
                    <a:gd name="connsiteY69" fmla="*/ 201284 h 201283"/>
                    <a:gd name="connsiteX70" fmla="*/ 114993 w 225426"/>
                    <a:gd name="connsiteY70" fmla="*/ 188131 h 201283"/>
                    <a:gd name="connsiteX71" fmla="*/ 53303 w 225426"/>
                    <a:gd name="connsiteY71" fmla="*/ 128877 h 201283"/>
                    <a:gd name="connsiteX72" fmla="*/ 52955 w 225426"/>
                    <a:gd name="connsiteY72" fmla="*/ 97101 h 201283"/>
                    <a:gd name="connsiteX73" fmla="*/ 211025 w 225426"/>
                    <a:gd name="connsiteY73" fmla="*/ 14513 h 201283"/>
                    <a:gd name="connsiteX74" fmla="*/ 211373 w 225426"/>
                    <a:gd name="connsiteY74" fmla="*/ 14513 h 201283"/>
                    <a:gd name="connsiteX75" fmla="*/ 212545 w 225426"/>
                    <a:gd name="connsiteY75" fmla="*/ 0 h 201283"/>
                    <a:gd name="connsiteX76" fmla="*/ 209633 w 225426"/>
                    <a:gd name="connsiteY76" fmla="*/ 0 h 201283"/>
                    <a:gd name="connsiteX77" fmla="*/ 91697 w 225426"/>
                    <a:gd name="connsiteY77" fmla="*/ 22165 h 20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25426" h="201283">
                      <a:moveTo>
                        <a:pt x="217039" y="95046"/>
                      </a:moveTo>
                      <a:cubicBezTo>
                        <a:pt x="217039" y="95046"/>
                        <a:pt x="213684" y="95962"/>
                        <a:pt x="209949" y="96943"/>
                      </a:cubicBezTo>
                      <a:cubicBezTo>
                        <a:pt x="210202" y="105669"/>
                        <a:pt x="210487" y="114554"/>
                        <a:pt x="210772" y="123439"/>
                      </a:cubicBezTo>
                      <a:cubicBezTo>
                        <a:pt x="216659" y="114270"/>
                        <a:pt x="220837" y="104752"/>
                        <a:pt x="223306" y="94951"/>
                      </a:cubicBezTo>
                      <a:cubicBezTo>
                        <a:pt x="222483" y="94856"/>
                        <a:pt x="221565" y="94856"/>
                        <a:pt x="220774" y="94856"/>
                      </a:cubicBezTo>
                      <a:cubicBezTo>
                        <a:pt x="219508" y="94856"/>
                        <a:pt x="218210" y="94951"/>
                        <a:pt x="217039" y="95046"/>
                      </a:cubicBezTo>
                      <a:moveTo>
                        <a:pt x="209696" y="89417"/>
                      </a:moveTo>
                      <a:cubicBezTo>
                        <a:pt x="209696" y="90492"/>
                        <a:pt x="209791" y="91599"/>
                        <a:pt x="209791" y="92674"/>
                      </a:cubicBezTo>
                      <a:cubicBezTo>
                        <a:pt x="210804" y="91220"/>
                        <a:pt x="211785" y="89955"/>
                        <a:pt x="212798" y="88753"/>
                      </a:cubicBezTo>
                      <a:cubicBezTo>
                        <a:pt x="212450" y="88564"/>
                        <a:pt x="212070" y="88406"/>
                        <a:pt x="211722" y="88216"/>
                      </a:cubicBezTo>
                      <a:cubicBezTo>
                        <a:pt x="211057" y="88690"/>
                        <a:pt x="210424" y="89038"/>
                        <a:pt x="209696" y="89417"/>
                      </a:cubicBezTo>
                      <a:moveTo>
                        <a:pt x="209696" y="87141"/>
                      </a:moveTo>
                      <a:cubicBezTo>
                        <a:pt x="170257" y="87773"/>
                        <a:pt x="139112" y="89607"/>
                        <a:pt x="100338" y="92864"/>
                      </a:cubicBezTo>
                      <a:cubicBezTo>
                        <a:pt x="134396" y="92959"/>
                        <a:pt x="160825" y="94223"/>
                        <a:pt x="195452" y="96943"/>
                      </a:cubicBezTo>
                      <a:cubicBezTo>
                        <a:pt x="170827" y="112088"/>
                        <a:pt x="146772" y="128245"/>
                        <a:pt x="123317" y="145129"/>
                      </a:cubicBezTo>
                      <a:cubicBezTo>
                        <a:pt x="147658" y="131407"/>
                        <a:pt x="172473" y="118443"/>
                        <a:pt x="197636" y="106365"/>
                      </a:cubicBezTo>
                      <a:cubicBezTo>
                        <a:pt x="197003" y="103551"/>
                        <a:pt x="196370" y="100737"/>
                        <a:pt x="195737" y="97923"/>
                      </a:cubicBezTo>
                      <a:lnTo>
                        <a:pt x="195547" y="96911"/>
                      </a:lnTo>
                      <a:cubicBezTo>
                        <a:pt x="200264" y="94002"/>
                        <a:pt x="205075" y="91093"/>
                        <a:pt x="209791" y="88184"/>
                      </a:cubicBezTo>
                      <a:cubicBezTo>
                        <a:pt x="209696" y="87868"/>
                        <a:pt x="209696" y="87520"/>
                        <a:pt x="209696" y="87141"/>
                      </a:cubicBezTo>
                      <a:cubicBezTo>
                        <a:pt x="209696" y="87046"/>
                        <a:pt x="209696" y="87046"/>
                        <a:pt x="209696" y="87141"/>
                      </a:cubicBezTo>
                      <a:cubicBezTo>
                        <a:pt x="209696" y="87046"/>
                        <a:pt x="209696" y="87046"/>
                        <a:pt x="209696" y="87141"/>
                      </a:cubicBezTo>
                      <a:moveTo>
                        <a:pt x="209696" y="87141"/>
                      </a:moveTo>
                      <a:cubicBezTo>
                        <a:pt x="210044" y="87331"/>
                        <a:pt x="210329" y="87489"/>
                        <a:pt x="210677" y="87710"/>
                      </a:cubicBezTo>
                      <a:cubicBezTo>
                        <a:pt x="210329" y="87900"/>
                        <a:pt x="209949" y="88153"/>
                        <a:pt x="209696" y="88342"/>
                      </a:cubicBezTo>
                      <a:cubicBezTo>
                        <a:pt x="209886" y="88248"/>
                        <a:pt x="209949" y="88153"/>
                        <a:pt x="210139" y="88058"/>
                      </a:cubicBezTo>
                      <a:lnTo>
                        <a:pt x="210772" y="87710"/>
                      </a:lnTo>
                      <a:cubicBezTo>
                        <a:pt x="211120" y="87520"/>
                        <a:pt x="211500" y="87236"/>
                        <a:pt x="211848" y="87078"/>
                      </a:cubicBezTo>
                      <a:cubicBezTo>
                        <a:pt x="211057" y="87046"/>
                        <a:pt x="210424" y="87046"/>
                        <a:pt x="209696" y="87141"/>
                      </a:cubicBezTo>
                      <a:moveTo>
                        <a:pt x="211785" y="87046"/>
                      </a:moveTo>
                      <a:lnTo>
                        <a:pt x="211785" y="87046"/>
                      </a:lnTo>
                      <a:moveTo>
                        <a:pt x="211785" y="87046"/>
                      </a:moveTo>
                      <a:cubicBezTo>
                        <a:pt x="212703" y="87046"/>
                        <a:pt x="213526" y="87046"/>
                        <a:pt x="214412" y="87046"/>
                      </a:cubicBezTo>
                      <a:cubicBezTo>
                        <a:pt x="215488" y="85876"/>
                        <a:pt x="216596" y="84675"/>
                        <a:pt x="217862" y="83505"/>
                      </a:cubicBezTo>
                      <a:cubicBezTo>
                        <a:pt x="215773" y="84706"/>
                        <a:pt x="213779" y="85876"/>
                        <a:pt x="211785" y="87046"/>
                      </a:cubicBezTo>
                      <a:moveTo>
                        <a:pt x="225332" y="69719"/>
                      </a:moveTo>
                      <a:cubicBezTo>
                        <a:pt x="225332" y="69814"/>
                        <a:pt x="225427" y="69972"/>
                        <a:pt x="225427" y="70067"/>
                      </a:cubicBezTo>
                      <a:cubicBezTo>
                        <a:pt x="225395" y="70004"/>
                        <a:pt x="225395" y="69814"/>
                        <a:pt x="225332" y="69719"/>
                      </a:cubicBezTo>
                      <a:lnTo>
                        <a:pt x="225332" y="69719"/>
                      </a:lnTo>
                      <a:moveTo>
                        <a:pt x="180892" y="79521"/>
                      </a:moveTo>
                      <a:cubicBezTo>
                        <a:pt x="185799" y="78983"/>
                        <a:pt x="190800" y="78446"/>
                        <a:pt x="195706" y="77971"/>
                      </a:cubicBezTo>
                      <a:cubicBezTo>
                        <a:pt x="175828" y="66905"/>
                        <a:pt x="155476" y="56566"/>
                        <a:pt x="134649" y="47396"/>
                      </a:cubicBezTo>
                      <a:cubicBezTo>
                        <a:pt x="150570" y="57388"/>
                        <a:pt x="165889" y="68170"/>
                        <a:pt x="180892" y="79521"/>
                      </a:cubicBezTo>
                      <a:moveTo>
                        <a:pt x="195706" y="77971"/>
                      </a:moveTo>
                      <a:cubicBezTo>
                        <a:pt x="200960" y="80880"/>
                        <a:pt x="206246" y="83853"/>
                        <a:pt x="211500" y="86951"/>
                      </a:cubicBezTo>
                      <a:cubicBezTo>
                        <a:pt x="211595" y="87046"/>
                        <a:pt x="211690" y="87046"/>
                        <a:pt x="211753" y="87141"/>
                      </a:cubicBezTo>
                      <a:cubicBezTo>
                        <a:pt x="211753" y="67727"/>
                        <a:pt x="211753" y="48313"/>
                        <a:pt x="211753" y="28773"/>
                      </a:cubicBezTo>
                      <a:cubicBezTo>
                        <a:pt x="205866" y="44962"/>
                        <a:pt x="200612" y="61467"/>
                        <a:pt x="195706" y="77971"/>
                      </a:cubicBezTo>
                      <a:moveTo>
                        <a:pt x="211500" y="18908"/>
                      </a:moveTo>
                      <a:lnTo>
                        <a:pt x="211500" y="18908"/>
                      </a:lnTo>
                      <a:cubicBezTo>
                        <a:pt x="158071" y="18908"/>
                        <a:pt x="72611" y="37152"/>
                        <a:pt x="59159" y="98682"/>
                      </a:cubicBezTo>
                      <a:cubicBezTo>
                        <a:pt x="56880" y="109021"/>
                        <a:pt x="57070" y="118475"/>
                        <a:pt x="59159" y="127075"/>
                      </a:cubicBezTo>
                      <a:cubicBezTo>
                        <a:pt x="66787" y="154299"/>
                        <a:pt x="93944" y="172985"/>
                        <a:pt x="124932" y="184779"/>
                      </a:cubicBezTo>
                      <a:cubicBezTo>
                        <a:pt x="157565" y="173270"/>
                        <a:pt x="182981" y="156575"/>
                        <a:pt x="200137" y="137225"/>
                      </a:cubicBezTo>
                      <a:cubicBezTo>
                        <a:pt x="198428" y="129510"/>
                        <a:pt x="196687" y="121795"/>
                        <a:pt x="194883" y="113985"/>
                      </a:cubicBezTo>
                      <a:cubicBezTo>
                        <a:pt x="163262" y="128877"/>
                        <a:pt x="134554" y="143106"/>
                        <a:pt x="103218" y="159706"/>
                      </a:cubicBezTo>
                      <a:cubicBezTo>
                        <a:pt x="125375" y="137731"/>
                        <a:pt x="146360" y="118791"/>
                        <a:pt x="170162" y="98650"/>
                      </a:cubicBezTo>
                      <a:cubicBezTo>
                        <a:pt x="136358" y="96468"/>
                        <a:pt x="104041" y="96026"/>
                        <a:pt x="69509" y="95551"/>
                      </a:cubicBezTo>
                      <a:cubicBezTo>
                        <a:pt x="103377" y="88184"/>
                        <a:pt x="136928" y="82493"/>
                        <a:pt x="171334" y="78130"/>
                      </a:cubicBezTo>
                      <a:cubicBezTo>
                        <a:pt x="155159" y="65419"/>
                        <a:pt x="139333" y="53625"/>
                        <a:pt x="121988" y="42559"/>
                      </a:cubicBezTo>
                      <a:lnTo>
                        <a:pt x="121988" y="42559"/>
                      </a:lnTo>
                      <a:lnTo>
                        <a:pt x="119361" y="40914"/>
                      </a:lnTo>
                      <a:cubicBezTo>
                        <a:pt x="145442" y="47523"/>
                        <a:pt x="170162" y="55427"/>
                        <a:pt x="195389" y="64692"/>
                      </a:cubicBezTo>
                      <a:cubicBezTo>
                        <a:pt x="200390" y="49799"/>
                        <a:pt x="205644" y="35002"/>
                        <a:pt x="211658" y="20489"/>
                      </a:cubicBezTo>
                      <a:cubicBezTo>
                        <a:pt x="211595" y="19983"/>
                        <a:pt x="211595" y="19445"/>
                        <a:pt x="211500" y="18908"/>
                      </a:cubicBezTo>
                      <a:close/>
                      <a:moveTo>
                        <a:pt x="91697" y="22165"/>
                      </a:moveTo>
                      <a:cubicBezTo>
                        <a:pt x="54094" y="37784"/>
                        <a:pt x="24753" y="60644"/>
                        <a:pt x="10035" y="88690"/>
                      </a:cubicBezTo>
                      <a:cubicBezTo>
                        <a:pt x="9686" y="89417"/>
                        <a:pt x="9307" y="90145"/>
                        <a:pt x="8958" y="90872"/>
                      </a:cubicBezTo>
                      <a:cubicBezTo>
                        <a:pt x="-7754" y="124704"/>
                        <a:pt x="-1582" y="162014"/>
                        <a:pt x="31685" y="194581"/>
                      </a:cubicBezTo>
                      <a:cubicBezTo>
                        <a:pt x="34058" y="196857"/>
                        <a:pt x="36401" y="199134"/>
                        <a:pt x="38965" y="201284"/>
                      </a:cubicBezTo>
                      <a:cubicBezTo>
                        <a:pt x="67135" y="199640"/>
                        <a:pt x="92646" y="195024"/>
                        <a:pt x="114993" y="188131"/>
                      </a:cubicBezTo>
                      <a:cubicBezTo>
                        <a:pt x="85113" y="175420"/>
                        <a:pt x="59855" y="156196"/>
                        <a:pt x="53303" y="128877"/>
                      </a:cubicBezTo>
                      <a:cubicBezTo>
                        <a:pt x="50676" y="119360"/>
                        <a:pt x="50296" y="108736"/>
                        <a:pt x="52955" y="97101"/>
                      </a:cubicBezTo>
                      <a:cubicBezTo>
                        <a:pt x="67198" y="33484"/>
                        <a:pt x="155602" y="14513"/>
                        <a:pt x="211025" y="14513"/>
                      </a:cubicBezTo>
                      <a:cubicBezTo>
                        <a:pt x="211120" y="14513"/>
                        <a:pt x="211278" y="14513"/>
                        <a:pt x="211373" y="14513"/>
                      </a:cubicBezTo>
                      <a:cubicBezTo>
                        <a:pt x="211373" y="9422"/>
                        <a:pt x="211911" y="4521"/>
                        <a:pt x="212545" y="0"/>
                      </a:cubicBezTo>
                      <a:cubicBezTo>
                        <a:pt x="211563" y="0"/>
                        <a:pt x="210645" y="0"/>
                        <a:pt x="209633" y="0"/>
                      </a:cubicBezTo>
                      <a:cubicBezTo>
                        <a:pt x="168010" y="32"/>
                        <a:pt x="126926" y="7557"/>
                        <a:pt x="91697" y="22165"/>
                      </a:cubicBezTo>
                    </a:path>
                  </a:pathLst>
                </a:custGeom>
                <a:gradFill>
                  <a:gsLst>
                    <a:gs pos="0">
                      <a:srgbClr val="FDDB63"/>
                    </a:gs>
                    <a:gs pos="346">
                      <a:srgbClr val="FDDB63"/>
                    </a:gs>
                    <a:gs pos="1120">
                      <a:srgbClr val="FDDA62"/>
                    </a:gs>
                    <a:gs pos="1900">
                      <a:srgbClr val="FDD962"/>
                    </a:gs>
                    <a:gs pos="2670">
                      <a:srgbClr val="FDD861"/>
                    </a:gs>
                    <a:gs pos="3450">
                      <a:srgbClr val="FDD761"/>
                    </a:gs>
                    <a:gs pos="4220">
                      <a:srgbClr val="FDD660"/>
                    </a:gs>
                    <a:gs pos="5000">
                      <a:srgbClr val="FDD65F"/>
                    </a:gs>
                    <a:gs pos="5780">
                      <a:srgbClr val="FCD55F"/>
                    </a:gs>
                    <a:gs pos="6550">
                      <a:srgbClr val="FCD45E"/>
                    </a:gs>
                    <a:gs pos="7330">
                      <a:srgbClr val="FCD35E"/>
                    </a:gs>
                    <a:gs pos="8100">
                      <a:srgbClr val="FCD25D"/>
                    </a:gs>
                    <a:gs pos="8880">
                      <a:srgbClr val="FCD15C"/>
                    </a:gs>
                    <a:gs pos="9660">
                      <a:srgbClr val="FCD05C"/>
                    </a:gs>
                    <a:gs pos="10430">
                      <a:srgbClr val="FCCF5B"/>
                    </a:gs>
                    <a:gs pos="11210">
                      <a:srgbClr val="FCCE5B"/>
                    </a:gs>
                    <a:gs pos="11980">
                      <a:srgbClr val="FCCD5A"/>
                    </a:gs>
                    <a:gs pos="12760">
                      <a:srgbClr val="FCCC5A"/>
                    </a:gs>
                    <a:gs pos="13540">
                      <a:srgbClr val="FCCC59"/>
                    </a:gs>
                    <a:gs pos="14310">
                      <a:srgbClr val="FCCB58"/>
                    </a:gs>
                    <a:gs pos="15090">
                      <a:srgbClr val="FCCA58"/>
                    </a:gs>
                    <a:gs pos="15860">
                      <a:srgbClr val="FBC957"/>
                    </a:gs>
                    <a:gs pos="16640">
                      <a:srgbClr val="FBC857"/>
                    </a:gs>
                    <a:gs pos="17410">
                      <a:srgbClr val="FBC756"/>
                    </a:gs>
                    <a:gs pos="18190">
                      <a:srgbClr val="FBC655"/>
                    </a:gs>
                    <a:gs pos="18970">
                      <a:srgbClr val="FBC555"/>
                    </a:gs>
                    <a:gs pos="19740">
                      <a:srgbClr val="FBC454"/>
                    </a:gs>
                    <a:gs pos="20520">
                      <a:srgbClr val="FBC354"/>
                    </a:gs>
                    <a:gs pos="21290">
                      <a:srgbClr val="FBC353"/>
                    </a:gs>
                    <a:gs pos="22070">
                      <a:srgbClr val="FBC252"/>
                    </a:gs>
                    <a:gs pos="22850">
                      <a:srgbClr val="FBC152"/>
                    </a:gs>
                    <a:gs pos="23620">
                      <a:srgbClr val="FBC051"/>
                    </a:gs>
                    <a:gs pos="24400">
                      <a:srgbClr val="FBBF51"/>
                    </a:gs>
                    <a:gs pos="25170">
                      <a:srgbClr val="FBBE50"/>
                    </a:gs>
                    <a:gs pos="25950">
                      <a:srgbClr val="FABD4F"/>
                    </a:gs>
                    <a:gs pos="26720">
                      <a:srgbClr val="FABC4F"/>
                    </a:gs>
                    <a:gs pos="27500">
                      <a:srgbClr val="FABB4E"/>
                    </a:gs>
                    <a:gs pos="28280">
                      <a:srgbClr val="FABA4E"/>
                    </a:gs>
                    <a:gs pos="29050">
                      <a:srgbClr val="FAB94D"/>
                    </a:gs>
                    <a:gs pos="29830">
                      <a:srgbClr val="FAB94C"/>
                    </a:gs>
                    <a:gs pos="30600">
                      <a:srgbClr val="FAB84C"/>
                    </a:gs>
                    <a:gs pos="31380">
                      <a:srgbClr val="FAB74B"/>
                    </a:gs>
                    <a:gs pos="32160">
                      <a:srgbClr val="FAB64B"/>
                    </a:gs>
                    <a:gs pos="32930">
                      <a:srgbClr val="FAB54A"/>
                    </a:gs>
                    <a:gs pos="33710">
                      <a:srgbClr val="FAB449"/>
                    </a:gs>
                    <a:gs pos="34480">
                      <a:srgbClr val="FAB349"/>
                    </a:gs>
                    <a:gs pos="35260">
                      <a:srgbClr val="F9B248"/>
                    </a:gs>
                    <a:gs pos="36040">
                      <a:srgbClr val="F9B148"/>
                    </a:gs>
                    <a:gs pos="36810">
                      <a:srgbClr val="F9B047"/>
                    </a:gs>
                    <a:gs pos="37590">
                      <a:srgbClr val="F9AF47"/>
                    </a:gs>
                    <a:gs pos="38360">
                      <a:srgbClr val="F9AF46"/>
                    </a:gs>
                    <a:gs pos="39140">
                      <a:srgbClr val="F9AE45"/>
                    </a:gs>
                    <a:gs pos="39910">
                      <a:srgbClr val="F9AD45"/>
                    </a:gs>
                    <a:gs pos="40690">
                      <a:srgbClr val="F9AC44"/>
                    </a:gs>
                    <a:gs pos="41470">
                      <a:srgbClr val="F9AB44"/>
                    </a:gs>
                    <a:gs pos="42240">
                      <a:srgbClr val="F9AA43"/>
                    </a:gs>
                    <a:gs pos="43020">
                      <a:srgbClr val="F9A942"/>
                    </a:gs>
                    <a:gs pos="43790">
                      <a:srgbClr val="F9A842"/>
                    </a:gs>
                    <a:gs pos="44570">
                      <a:srgbClr val="F9A741"/>
                    </a:gs>
                    <a:gs pos="45350">
                      <a:srgbClr val="F8A641"/>
                    </a:gs>
                    <a:gs pos="46120">
                      <a:srgbClr val="F8A640"/>
                    </a:gs>
                    <a:gs pos="46900">
                      <a:srgbClr val="F8A53F"/>
                    </a:gs>
                    <a:gs pos="47670">
                      <a:srgbClr val="F8A43F"/>
                    </a:gs>
                    <a:gs pos="48450">
                      <a:srgbClr val="F8A33E"/>
                    </a:gs>
                    <a:gs pos="49220">
                      <a:srgbClr val="F8A23E"/>
                    </a:gs>
                    <a:gs pos="50000">
                      <a:srgbClr val="F8A13D"/>
                    </a:gs>
                    <a:gs pos="50780">
                      <a:srgbClr val="F8A03C"/>
                    </a:gs>
                    <a:gs pos="51550">
                      <a:srgbClr val="F89F3C"/>
                    </a:gs>
                    <a:gs pos="52330">
                      <a:srgbClr val="F89E3B"/>
                    </a:gs>
                    <a:gs pos="53100">
                      <a:srgbClr val="F89D3B"/>
                    </a:gs>
                    <a:gs pos="53880">
                      <a:srgbClr val="F89C3A"/>
                    </a:gs>
                    <a:gs pos="54650">
                      <a:srgbClr val="F89C39"/>
                    </a:gs>
                    <a:gs pos="55430">
                      <a:srgbClr val="F79B39"/>
                    </a:gs>
                    <a:gs pos="56210">
                      <a:srgbClr val="F79A38"/>
                    </a:gs>
                    <a:gs pos="56980">
                      <a:srgbClr val="F79938"/>
                    </a:gs>
                    <a:gs pos="57760">
                      <a:srgbClr val="F79837"/>
                    </a:gs>
                    <a:gs pos="58530">
                      <a:srgbClr val="F79736"/>
                    </a:gs>
                    <a:gs pos="59310">
                      <a:srgbClr val="F79636"/>
                    </a:gs>
                    <a:gs pos="60090">
                      <a:srgbClr val="F79535"/>
                    </a:gs>
                    <a:gs pos="60860">
                      <a:srgbClr val="F79435"/>
                    </a:gs>
                    <a:gs pos="61640">
                      <a:srgbClr val="F79334"/>
                    </a:gs>
                    <a:gs pos="62410">
                      <a:srgbClr val="F79234"/>
                    </a:gs>
                    <a:gs pos="63190">
                      <a:srgbClr val="F79233"/>
                    </a:gs>
                    <a:gs pos="63960">
                      <a:srgbClr val="F79132"/>
                    </a:gs>
                    <a:gs pos="64740">
                      <a:srgbClr val="F79032"/>
                    </a:gs>
                    <a:gs pos="65520">
                      <a:srgbClr val="F68F31"/>
                    </a:gs>
                    <a:gs pos="66290">
                      <a:srgbClr val="F68E31"/>
                    </a:gs>
                    <a:gs pos="67070">
                      <a:srgbClr val="F68D30"/>
                    </a:gs>
                    <a:gs pos="67840">
                      <a:srgbClr val="F68C2F"/>
                    </a:gs>
                    <a:gs pos="68620">
                      <a:srgbClr val="F68B2F"/>
                    </a:gs>
                    <a:gs pos="69400">
                      <a:srgbClr val="F68A2E"/>
                    </a:gs>
                    <a:gs pos="70170">
                      <a:srgbClr val="F6892E"/>
                    </a:gs>
                    <a:gs pos="70950">
                      <a:srgbClr val="F6892D"/>
                    </a:gs>
                    <a:gs pos="71720">
                      <a:srgbClr val="F6882C"/>
                    </a:gs>
                    <a:gs pos="72500">
                      <a:srgbClr val="F6872C"/>
                    </a:gs>
                    <a:gs pos="73280">
                      <a:srgbClr val="F6862B"/>
                    </a:gs>
                    <a:gs pos="74050">
                      <a:srgbClr val="F6852B"/>
                    </a:gs>
                    <a:gs pos="74830">
                      <a:srgbClr val="F5842A"/>
                    </a:gs>
                    <a:gs pos="75600">
                      <a:srgbClr val="F58329"/>
                    </a:gs>
                    <a:gs pos="76380">
                      <a:srgbClr val="F58229"/>
                    </a:gs>
                    <a:gs pos="77150">
                      <a:srgbClr val="F58128"/>
                    </a:gs>
                    <a:gs pos="77930">
                      <a:srgbClr val="F58028"/>
                    </a:gs>
                    <a:gs pos="78710">
                      <a:srgbClr val="F57F27"/>
                    </a:gs>
                    <a:gs pos="79480">
                      <a:srgbClr val="F57F26"/>
                    </a:gs>
                    <a:gs pos="80260">
                      <a:srgbClr val="F57E26"/>
                    </a:gs>
                    <a:gs pos="81030">
                      <a:srgbClr val="F57D25"/>
                    </a:gs>
                    <a:gs pos="81810">
                      <a:srgbClr val="F57C25"/>
                    </a:gs>
                    <a:gs pos="82590">
                      <a:srgbClr val="F57B24"/>
                    </a:gs>
                    <a:gs pos="83360">
                      <a:srgbClr val="F57A23"/>
                    </a:gs>
                    <a:gs pos="84140">
                      <a:srgbClr val="F57923"/>
                    </a:gs>
                    <a:gs pos="84910">
                      <a:srgbClr val="F47822"/>
                    </a:gs>
                    <a:gs pos="85690">
                      <a:srgbClr val="F47722"/>
                    </a:gs>
                    <a:gs pos="86470">
                      <a:srgbClr val="F47621"/>
                    </a:gs>
                    <a:gs pos="87240">
                      <a:srgbClr val="F47521"/>
                    </a:gs>
                    <a:gs pos="88020">
                      <a:srgbClr val="F47520"/>
                    </a:gs>
                    <a:gs pos="88790">
                      <a:srgbClr val="F4741F"/>
                    </a:gs>
                    <a:gs pos="89570">
                      <a:srgbClr val="F4731F"/>
                    </a:gs>
                    <a:gs pos="90340">
                      <a:srgbClr val="F4721E"/>
                    </a:gs>
                    <a:gs pos="91120">
                      <a:srgbClr val="F4711E"/>
                    </a:gs>
                    <a:gs pos="91900">
                      <a:srgbClr val="F4701D"/>
                    </a:gs>
                    <a:gs pos="92670">
                      <a:srgbClr val="F46F1C"/>
                    </a:gs>
                    <a:gs pos="93450">
                      <a:srgbClr val="F46E1C"/>
                    </a:gs>
                    <a:gs pos="94220">
                      <a:srgbClr val="F46D1B"/>
                    </a:gs>
                    <a:gs pos="95000">
                      <a:srgbClr val="F36C1B"/>
                    </a:gs>
                    <a:gs pos="95780">
                      <a:srgbClr val="F36C1A"/>
                    </a:gs>
                    <a:gs pos="96550">
                      <a:srgbClr val="F36B19"/>
                    </a:gs>
                    <a:gs pos="97330">
                      <a:srgbClr val="F36A19"/>
                    </a:gs>
                    <a:gs pos="98100">
                      <a:srgbClr val="F36918"/>
                    </a:gs>
                    <a:gs pos="98880">
                      <a:srgbClr val="F36818"/>
                    </a:gs>
                    <a:gs pos="99650">
                      <a:srgbClr val="F36717"/>
                    </a:gs>
                    <a:gs pos="100000">
                      <a:srgbClr val="F36717"/>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9" name="Freeform 178">
                  <a:extLst>
                    <a:ext uri="{FF2B5EF4-FFF2-40B4-BE49-F238E27FC236}">
                      <a16:creationId xmlns:a16="http://schemas.microsoft.com/office/drawing/2014/main" id="{4EC47011-4D37-AF73-389C-591950452F92}"/>
                    </a:ext>
                  </a:extLst>
                </p:cNvPr>
                <p:cNvSpPr/>
                <p:nvPr/>
              </p:nvSpPr>
              <p:spPr>
                <a:xfrm>
                  <a:off x="8354919" y="5088317"/>
                  <a:ext cx="402013" cy="248933"/>
                </a:xfrm>
                <a:custGeom>
                  <a:avLst/>
                  <a:gdLst>
                    <a:gd name="connsiteX0" fmla="*/ 109991 w 402013"/>
                    <a:gd name="connsiteY0" fmla="*/ 39998 h 248933"/>
                    <a:gd name="connsiteX1" fmla="*/ 186019 w 402013"/>
                    <a:gd name="connsiteY1" fmla="*/ 63775 h 248933"/>
                    <a:gd name="connsiteX2" fmla="*/ 202383 w 402013"/>
                    <a:gd name="connsiteY2" fmla="*/ 19414 h 248933"/>
                    <a:gd name="connsiteX3" fmla="*/ 218748 w 402013"/>
                    <a:gd name="connsiteY3" fmla="*/ 63775 h 248933"/>
                    <a:gd name="connsiteX4" fmla="*/ 294333 w 402013"/>
                    <a:gd name="connsiteY4" fmla="*/ 40377 h 248933"/>
                    <a:gd name="connsiteX5" fmla="*/ 242835 w 402013"/>
                    <a:gd name="connsiteY5" fmla="*/ 77023 h 248933"/>
                    <a:gd name="connsiteX6" fmla="*/ 343393 w 402013"/>
                    <a:gd name="connsiteY6" fmla="*/ 94445 h 248933"/>
                    <a:gd name="connsiteX7" fmla="*/ 244006 w 402013"/>
                    <a:gd name="connsiteY7" fmla="*/ 97069 h 248933"/>
                    <a:gd name="connsiteX8" fmla="*/ 310317 w 402013"/>
                    <a:gd name="connsiteY8" fmla="*/ 158694 h 248933"/>
                    <a:gd name="connsiteX9" fmla="*/ 219919 w 402013"/>
                    <a:gd name="connsiteY9" fmla="*/ 111961 h 248933"/>
                    <a:gd name="connsiteX10" fmla="*/ 202383 w 402013"/>
                    <a:gd name="connsiteY10" fmla="*/ 191356 h 248933"/>
                    <a:gd name="connsiteX11" fmla="*/ 185576 w 402013"/>
                    <a:gd name="connsiteY11" fmla="*/ 113226 h 248933"/>
                    <a:gd name="connsiteX12" fmla="*/ 93912 w 402013"/>
                    <a:gd name="connsiteY12" fmla="*/ 158947 h 248933"/>
                    <a:gd name="connsiteX13" fmla="*/ 160856 w 402013"/>
                    <a:gd name="connsiteY13" fmla="*/ 97891 h 248933"/>
                    <a:gd name="connsiteX14" fmla="*/ 60202 w 402013"/>
                    <a:gd name="connsiteY14" fmla="*/ 94793 h 248933"/>
                    <a:gd name="connsiteX15" fmla="*/ 162027 w 402013"/>
                    <a:gd name="connsiteY15" fmla="*/ 77371 h 248933"/>
                    <a:gd name="connsiteX16" fmla="*/ 109991 w 402013"/>
                    <a:gd name="connsiteY16" fmla="*/ 39998 h 248933"/>
                    <a:gd name="connsiteX17" fmla="*/ 202383 w 402013"/>
                    <a:gd name="connsiteY17" fmla="*/ 86192 h 248933"/>
                    <a:gd name="connsiteX18" fmla="*/ 202383 w 402013"/>
                    <a:gd name="connsiteY18" fmla="*/ 27856 h 248933"/>
                    <a:gd name="connsiteX19" fmla="*/ 186304 w 402013"/>
                    <a:gd name="connsiteY19" fmla="*/ 77055 h 248933"/>
                    <a:gd name="connsiteX20" fmla="*/ 202383 w 402013"/>
                    <a:gd name="connsiteY20" fmla="*/ 86192 h 248933"/>
                    <a:gd name="connsiteX21" fmla="*/ 125184 w 402013"/>
                    <a:gd name="connsiteY21" fmla="*/ 46448 h 248933"/>
                    <a:gd name="connsiteX22" fmla="*/ 186241 w 402013"/>
                    <a:gd name="connsiteY22" fmla="*/ 77023 h 248933"/>
                    <a:gd name="connsiteX23" fmla="*/ 171428 w 402013"/>
                    <a:gd name="connsiteY23" fmla="*/ 78572 h 248933"/>
                    <a:gd name="connsiteX24" fmla="*/ 125184 w 402013"/>
                    <a:gd name="connsiteY24" fmla="*/ 46448 h 248933"/>
                    <a:gd name="connsiteX25" fmla="*/ 202383 w 402013"/>
                    <a:gd name="connsiteY25" fmla="*/ 86192 h 248933"/>
                    <a:gd name="connsiteX26" fmla="*/ 322756 w 402013"/>
                    <a:gd name="connsiteY26" fmla="*/ 92263 h 248933"/>
                    <a:gd name="connsiteX27" fmla="*/ 218368 w 402013"/>
                    <a:gd name="connsiteY27" fmla="*/ 77023 h 248933"/>
                    <a:gd name="connsiteX28" fmla="*/ 202383 w 402013"/>
                    <a:gd name="connsiteY28" fmla="*/ 86192 h 248933"/>
                    <a:gd name="connsiteX29" fmla="*/ 279425 w 402013"/>
                    <a:gd name="connsiteY29" fmla="*/ 46448 h 248933"/>
                    <a:gd name="connsiteX30" fmla="*/ 218304 w 402013"/>
                    <a:gd name="connsiteY30" fmla="*/ 77023 h 248933"/>
                    <a:gd name="connsiteX31" fmla="*/ 215867 w 402013"/>
                    <a:gd name="connsiteY31" fmla="*/ 68865 h 248933"/>
                    <a:gd name="connsiteX32" fmla="*/ 279425 w 402013"/>
                    <a:gd name="connsiteY32" fmla="*/ 46448 h 248933"/>
                    <a:gd name="connsiteX33" fmla="*/ 200199 w 402013"/>
                    <a:gd name="connsiteY33" fmla="*/ 86192 h 248933"/>
                    <a:gd name="connsiteX34" fmla="*/ 202288 w 402013"/>
                    <a:gd name="connsiteY34" fmla="*/ 171499 h 248933"/>
                    <a:gd name="connsiteX35" fmla="*/ 218811 w 402013"/>
                    <a:gd name="connsiteY35" fmla="*/ 95994 h 248933"/>
                    <a:gd name="connsiteX36" fmla="*/ 200199 w 402013"/>
                    <a:gd name="connsiteY36" fmla="*/ 86192 h 248933"/>
                    <a:gd name="connsiteX37" fmla="*/ 290946 w 402013"/>
                    <a:gd name="connsiteY37" fmla="*/ 144276 h 248933"/>
                    <a:gd name="connsiteX38" fmla="*/ 218906 w 402013"/>
                    <a:gd name="connsiteY38" fmla="*/ 95994 h 248933"/>
                    <a:gd name="connsiteX39" fmla="*/ 233972 w 402013"/>
                    <a:gd name="connsiteY39" fmla="*/ 94919 h 248933"/>
                    <a:gd name="connsiteX40" fmla="*/ 290946 w 402013"/>
                    <a:gd name="connsiteY40" fmla="*/ 144276 h 248933"/>
                    <a:gd name="connsiteX41" fmla="*/ 202383 w 402013"/>
                    <a:gd name="connsiteY41" fmla="*/ 86192 h 248933"/>
                    <a:gd name="connsiteX42" fmla="*/ 90936 w 402013"/>
                    <a:gd name="connsiteY42" fmla="*/ 92010 h 248933"/>
                    <a:gd name="connsiteX43" fmla="*/ 186051 w 402013"/>
                    <a:gd name="connsiteY43" fmla="*/ 96089 h 248933"/>
                    <a:gd name="connsiteX44" fmla="*/ 202383 w 402013"/>
                    <a:gd name="connsiteY44" fmla="*/ 86192 h 248933"/>
                    <a:gd name="connsiteX45" fmla="*/ 113821 w 402013"/>
                    <a:gd name="connsiteY45" fmla="*/ 144276 h 248933"/>
                    <a:gd name="connsiteX46" fmla="*/ 185956 w 402013"/>
                    <a:gd name="connsiteY46" fmla="*/ 96089 h 248933"/>
                    <a:gd name="connsiteX47" fmla="*/ 188140 w 402013"/>
                    <a:gd name="connsiteY47" fmla="*/ 105511 h 248933"/>
                    <a:gd name="connsiteX48" fmla="*/ 113821 w 402013"/>
                    <a:gd name="connsiteY48" fmla="*/ 144276 h 248933"/>
                    <a:gd name="connsiteX49" fmla="*/ 206308 w 402013"/>
                    <a:gd name="connsiteY49" fmla="*/ 246309 h 248933"/>
                    <a:gd name="connsiteX50" fmla="*/ 206213 w 402013"/>
                    <a:gd name="connsiteY50" fmla="*/ 213552 h 248933"/>
                    <a:gd name="connsiteX51" fmla="*/ 202320 w 402013"/>
                    <a:gd name="connsiteY51" fmla="*/ 211086 h 248933"/>
                    <a:gd name="connsiteX52" fmla="*/ 198237 w 402013"/>
                    <a:gd name="connsiteY52" fmla="*/ 213552 h 248933"/>
                    <a:gd name="connsiteX53" fmla="*/ 198237 w 402013"/>
                    <a:gd name="connsiteY53" fmla="*/ 246309 h 248933"/>
                    <a:gd name="connsiteX54" fmla="*/ 202320 w 402013"/>
                    <a:gd name="connsiteY54" fmla="*/ 248933 h 248933"/>
                    <a:gd name="connsiteX55" fmla="*/ 206308 w 402013"/>
                    <a:gd name="connsiteY55" fmla="*/ 246309 h 248933"/>
                    <a:gd name="connsiteX56" fmla="*/ 11616 w 402013"/>
                    <a:gd name="connsiteY56" fmla="*/ 167041 h 248933"/>
                    <a:gd name="connsiteX57" fmla="*/ 9717 w 402013"/>
                    <a:gd name="connsiteY57" fmla="*/ 170772 h 248933"/>
                    <a:gd name="connsiteX58" fmla="*/ 14275 w 402013"/>
                    <a:gd name="connsiteY58" fmla="*/ 172416 h 248933"/>
                    <a:gd name="connsiteX59" fmla="*/ 48333 w 402013"/>
                    <a:gd name="connsiteY59" fmla="*/ 154267 h 248933"/>
                    <a:gd name="connsiteX60" fmla="*/ 49504 w 402013"/>
                    <a:gd name="connsiteY60" fmla="*/ 150283 h 248933"/>
                    <a:gd name="connsiteX61" fmla="*/ 46054 w 402013"/>
                    <a:gd name="connsiteY61" fmla="*/ 149366 h 248933"/>
                    <a:gd name="connsiteX62" fmla="*/ 11616 w 402013"/>
                    <a:gd name="connsiteY62" fmla="*/ 167041 h 248933"/>
                    <a:gd name="connsiteX63" fmla="*/ 3165 w 402013"/>
                    <a:gd name="connsiteY63" fmla="*/ 99788 h 248933"/>
                    <a:gd name="connsiteX64" fmla="*/ 0 w 402013"/>
                    <a:gd name="connsiteY64" fmla="*/ 102318 h 248933"/>
                    <a:gd name="connsiteX65" fmla="*/ 1741 w 402013"/>
                    <a:gd name="connsiteY65" fmla="*/ 104689 h 248933"/>
                    <a:gd name="connsiteX66" fmla="*/ 33899 w 402013"/>
                    <a:gd name="connsiteY66" fmla="*/ 100800 h 248933"/>
                    <a:gd name="connsiteX67" fmla="*/ 37065 w 402013"/>
                    <a:gd name="connsiteY67" fmla="*/ 97796 h 248933"/>
                    <a:gd name="connsiteX68" fmla="*/ 35165 w 402013"/>
                    <a:gd name="connsiteY68" fmla="*/ 95899 h 248933"/>
                    <a:gd name="connsiteX69" fmla="*/ 3165 w 402013"/>
                    <a:gd name="connsiteY69" fmla="*/ 99788 h 248933"/>
                    <a:gd name="connsiteX70" fmla="*/ 44345 w 402013"/>
                    <a:gd name="connsiteY70" fmla="*/ 45562 h 248933"/>
                    <a:gd name="connsiteX71" fmla="*/ 41084 w 402013"/>
                    <a:gd name="connsiteY71" fmla="*/ 46922 h 248933"/>
                    <a:gd name="connsiteX72" fmla="*/ 41369 w 402013"/>
                    <a:gd name="connsiteY72" fmla="*/ 49357 h 248933"/>
                    <a:gd name="connsiteX73" fmla="*/ 64982 w 402013"/>
                    <a:gd name="connsiteY73" fmla="*/ 53341 h 248933"/>
                    <a:gd name="connsiteX74" fmla="*/ 68337 w 402013"/>
                    <a:gd name="connsiteY74" fmla="*/ 51443 h 248933"/>
                    <a:gd name="connsiteX75" fmla="*/ 67894 w 402013"/>
                    <a:gd name="connsiteY75" fmla="*/ 49357 h 248933"/>
                    <a:gd name="connsiteX76" fmla="*/ 44345 w 402013"/>
                    <a:gd name="connsiteY76" fmla="*/ 45562 h 248933"/>
                    <a:gd name="connsiteX77" fmla="*/ 285533 w 402013"/>
                    <a:gd name="connsiteY77" fmla="*/ 12110 h 248933"/>
                    <a:gd name="connsiteX78" fmla="*/ 273189 w 402013"/>
                    <a:gd name="connsiteY78" fmla="*/ 20109 h 248933"/>
                    <a:gd name="connsiteX79" fmla="*/ 274360 w 402013"/>
                    <a:gd name="connsiteY79" fmla="*/ 21469 h 248933"/>
                    <a:gd name="connsiteX80" fmla="*/ 277525 w 402013"/>
                    <a:gd name="connsiteY80" fmla="*/ 21469 h 248933"/>
                    <a:gd name="connsiteX81" fmla="*/ 289711 w 402013"/>
                    <a:gd name="connsiteY81" fmla="*/ 13311 h 248933"/>
                    <a:gd name="connsiteX82" fmla="*/ 288540 w 402013"/>
                    <a:gd name="connsiteY82" fmla="*/ 12142 h 248933"/>
                    <a:gd name="connsiteX83" fmla="*/ 285533 w 402013"/>
                    <a:gd name="connsiteY83" fmla="*/ 12110 h 248933"/>
                    <a:gd name="connsiteX84" fmla="*/ 199503 w 402013"/>
                    <a:gd name="connsiteY84" fmla="*/ 727 h 248933"/>
                    <a:gd name="connsiteX85" fmla="*/ 199408 w 402013"/>
                    <a:gd name="connsiteY85" fmla="*/ 10339 h 248933"/>
                    <a:gd name="connsiteX86" fmla="*/ 201782 w 402013"/>
                    <a:gd name="connsiteY86" fmla="*/ 11161 h 248933"/>
                    <a:gd name="connsiteX87" fmla="*/ 204156 w 402013"/>
                    <a:gd name="connsiteY87" fmla="*/ 10339 h 248933"/>
                    <a:gd name="connsiteX88" fmla="*/ 204061 w 402013"/>
                    <a:gd name="connsiteY88" fmla="*/ 727 h 248933"/>
                    <a:gd name="connsiteX89" fmla="*/ 201782 w 402013"/>
                    <a:gd name="connsiteY89" fmla="*/ 0 h 248933"/>
                    <a:gd name="connsiteX90" fmla="*/ 199503 w 402013"/>
                    <a:gd name="connsiteY90" fmla="*/ 727 h 248933"/>
                    <a:gd name="connsiteX91" fmla="*/ 113156 w 402013"/>
                    <a:gd name="connsiteY91" fmla="*/ 13564 h 248933"/>
                    <a:gd name="connsiteX92" fmla="*/ 125342 w 402013"/>
                    <a:gd name="connsiteY92" fmla="*/ 21817 h 248933"/>
                    <a:gd name="connsiteX93" fmla="*/ 128887 w 402013"/>
                    <a:gd name="connsiteY93" fmla="*/ 21532 h 248933"/>
                    <a:gd name="connsiteX94" fmla="*/ 130058 w 402013"/>
                    <a:gd name="connsiteY94" fmla="*/ 20173 h 248933"/>
                    <a:gd name="connsiteX95" fmla="*/ 117809 w 402013"/>
                    <a:gd name="connsiteY95" fmla="*/ 12110 h 248933"/>
                    <a:gd name="connsiteX96" fmla="*/ 114802 w 402013"/>
                    <a:gd name="connsiteY96" fmla="*/ 12110 h 248933"/>
                    <a:gd name="connsiteX97" fmla="*/ 113156 w 402013"/>
                    <a:gd name="connsiteY97" fmla="*/ 13564 h 248933"/>
                    <a:gd name="connsiteX98" fmla="*/ 87993 w 402013"/>
                    <a:gd name="connsiteY98" fmla="*/ 226294 h 248933"/>
                    <a:gd name="connsiteX99" fmla="*/ 112238 w 402013"/>
                    <a:gd name="connsiteY99" fmla="*/ 197711 h 248933"/>
                    <a:gd name="connsiteX100" fmla="*/ 110687 w 402013"/>
                    <a:gd name="connsiteY100" fmla="*/ 194170 h 248933"/>
                    <a:gd name="connsiteX101" fmla="*/ 105433 w 402013"/>
                    <a:gd name="connsiteY101" fmla="*/ 195182 h 248933"/>
                    <a:gd name="connsiteX102" fmla="*/ 81093 w 402013"/>
                    <a:gd name="connsiteY102" fmla="*/ 223670 h 248933"/>
                    <a:gd name="connsiteX103" fmla="*/ 82644 w 402013"/>
                    <a:gd name="connsiteY103" fmla="*/ 227116 h 248933"/>
                    <a:gd name="connsiteX104" fmla="*/ 87993 w 402013"/>
                    <a:gd name="connsiteY104" fmla="*/ 226294 h 248933"/>
                    <a:gd name="connsiteX105" fmla="*/ 390365 w 402013"/>
                    <a:gd name="connsiteY105" fmla="*/ 167041 h 248933"/>
                    <a:gd name="connsiteX106" fmla="*/ 355928 w 402013"/>
                    <a:gd name="connsiteY106" fmla="*/ 149335 h 248933"/>
                    <a:gd name="connsiteX107" fmla="*/ 352478 w 402013"/>
                    <a:gd name="connsiteY107" fmla="*/ 150252 h 248933"/>
                    <a:gd name="connsiteX108" fmla="*/ 353649 w 402013"/>
                    <a:gd name="connsiteY108" fmla="*/ 154236 h 248933"/>
                    <a:gd name="connsiteX109" fmla="*/ 387706 w 402013"/>
                    <a:gd name="connsiteY109" fmla="*/ 172385 h 248933"/>
                    <a:gd name="connsiteX110" fmla="*/ 392264 w 402013"/>
                    <a:gd name="connsiteY110" fmla="*/ 170740 h 248933"/>
                    <a:gd name="connsiteX111" fmla="*/ 390365 w 402013"/>
                    <a:gd name="connsiteY111" fmla="*/ 167041 h 248933"/>
                    <a:gd name="connsiteX112" fmla="*/ 398816 w 402013"/>
                    <a:gd name="connsiteY112" fmla="*/ 99788 h 248933"/>
                    <a:gd name="connsiteX113" fmla="*/ 366848 w 402013"/>
                    <a:gd name="connsiteY113" fmla="*/ 95899 h 248933"/>
                    <a:gd name="connsiteX114" fmla="*/ 364948 w 402013"/>
                    <a:gd name="connsiteY114" fmla="*/ 97796 h 248933"/>
                    <a:gd name="connsiteX115" fmla="*/ 368114 w 402013"/>
                    <a:gd name="connsiteY115" fmla="*/ 100800 h 248933"/>
                    <a:gd name="connsiteX116" fmla="*/ 400272 w 402013"/>
                    <a:gd name="connsiteY116" fmla="*/ 104689 h 248933"/>
                    <a:gd name="connsiteX117" fmla="*/ 402013 w 402013"/>
                    <a:gd name="connsiteY117" fmla="*/ 102318 h 248933"/>
                    <a:gd name="connsiteX118" fmla="*/ 398816 w 402013"/>
                    <a:gd name="connsiteY118" fmla="*/ 99788 h 248933"/>
                    <a:gd name="connsiteX119" fmla="*/ 357732 w 402013"/>
                    <a:gd name="connsiteY119" fmla="*/ 45562 h 248933"/>
                    <a:gd name="connsiteX120" fmla="*/ 334024 w 402013"/>
                    <a:gd name="connsiteY120" fmla="*/ 49388 h 248933"/>
                    <a:gd name="connsiteX121" fmla="*/ 333676 w 402013"/>
                    <a:gd name="connsiteY121" fmla="*/ 51475 h 248933"/>
                    <a:gd name="connsiteX122" fmla="*/ 337031 w 402013"/>
                    <a:gd name="connsiteY122" fmla="*/ 53372 h 248933"/>
                    <a:gd name="connsiteX123" fmla="*/ 360644 w 402013"/>
                    <a:gd name="connsiteY123" fmla="*/ 49388 h 248933"/>
                    <a:gd name="connsiteX124" fmla="*/ 360992 w 402013"/>
                    <a:gd name="connsiteY124" fmla="*/ 46954 h 248933"/>
                    <a:gd name="connsiteX125" fmla="*/ 357732 w 402013"/>
                    <a:gd name="connsiteY125" fmla="*/ 45562 h 248933"/>
                    <a:gd name="connsiteX126" fmla="*/ 313989 w 402013"/>
                    <a:gd name="connsiteY126" fmla="*/ 226294 h 248933"/>
                    <a:gd name="connsiteX127" fmla="*/ 319338 w 402013"/>
                    <a:gd name="connsiteY127" fmla="*/ 227116 h 248933"/>
                    <a:gd name="connsiteX128" fmla="*/ 320889 w 402013"/>
                    <a:gd name="connsiteY128" fmla="*/ 223670 h 248933"/>
                    <a:gd name="connsiteX129" fmla="*/ 296548 w 402013"/>
                    <a:gd name="connsiteY129" fmla="*/ 195182 h 248933"/>
                    <a:gd name="connsiteX130" fmla="*/ 291294 w 402013"/>
                    <a:gd name="connsiteY130" fmla="*/ 194170 h 248933"/>
                    <a:gd name="connsiteX131" fmla="*/ 289743 w 402013"/>
                    <a:gd name="connsiteY131" fmla="*/ 197711 h 248933"/>
                    <a:gd name="connsiteX132" fmla="*/ 313989 w 402013"/>
                    <a:gd name="connsiteY132" fmla="*/ 226294 h 24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2013" h="248933">
                      <a:moveTo>
                        <a:pt x="109991" y="39998"/>
                      </a:moveTo>
                      <a:cubicBezTo>
                        <a:pt x="136072" y="46606"/>
                        <a:pt x="160761" y="54510"/>
                        <a:pt x="186019" y="63775"/>
                      </a:cubicBezTo>
                      <a:cubicBezTo>
                        <a:pt x="191020" y="48787"/>
                        <a:pt x="196275" y="33927"/>
                        <a:pt x="202383" y="19414"/>
                      </a:cubicBezTo>
                      <a:cubicBezTo>
                        <a:pt x="208461" y="34022"/>
                        <a:pt x="213746" y="48819"/>
                        <a:pt x="218748" y="63775"/>
                      </a:cubicBezTo>
                      <a:cubicBezTo>
                        <a:pt x="243911" y="54510"/>
                        <a:pt x="268251" y="46890"/>
                        <a:pt x="294333" y="40377"/>
                      </a:cubicBezTo>
                      <a:cubicBezTo>
                        <a:pt x="275974" y="51886"/>
                        <a:pt x="259800" y="63711"/>
                        <a:pt x="242835" y="77023"/>
                      </a:cubicBezTo>
                      <a:cubicBezTo>
                        <a:pt x="277272" y="81386"/>
                        <a:pt x="309526" y="87109"/>
                        <a:pt x="343393" y="94445"/>
                      </a:cubicBezTo>
                      <a:cubicBezTo>
                        <a:pt x="309589" y="93718"/>
                        <a:pt x="277715" y="94887"/>
                        <a:pt x="244006" y="97069"/>
                      </a:cubicBezTo>
                      <a:cubicBezTo>
                        <a:pt x="267808" y="117210"/>
                        <a:pt x="288161" y="136719"/>
                        <a:pt x="310317" y="158694"/>
                      </a:cubicBezTo>
                      <a:cubicBezTo>
                        <a:pt x="279963" y="141367"/>
                        <a:pt x="251539" y="126854"/>
                        <a:pt x="219919" y="111961"/>
                      </a:cubicBezTo>
                      <a:cubicBezTo>
                        <a:pt x="213841" y="138363"/>
                        <a:pt x="208017" y="164859"/>
                        <a:pt x="202383" y="191356"/>
                      </a:cubicBezTo>
                      <a:cubicBezTo>
                        <a:pt x="196844" y="164859"/>
                        <a:pt x="191653" y="139628"/>
                        <a:pt x="185576" y="113226"/>
                      </a:cubicBezTo>
                      <a:cubicBezTo>
                        <a:pt x="153956" y="128119"/>
                        <a:pt x="125247" y="142347"/>
                        <a:pt x="93912" y="158947"/>
                      </a:cubicBezTo>
                      <a:cubicBezTo>
                        <a:pt x="116068" y="136972"/>
                        <a:pt x="137054" y="118032"/>
                        <a:pt x="160856" y="97891"/>
                      </a:cubicBezTo>
                      <a:cubicBezTo>
                        <a:pt x="127051" y="95709"/>
                        <a:pt x="94735" y="95267"/>
                        <a:pt x="60202" y="94793"/>
                      </a:cubicBezTo>
                      <a:cubicBezTo>
                        <a:pt x="94102" y="87457"/>
                        <a:pt x="127621" y="81734"/>
                        <a:pt x="162027" y="77371"/>
                      </a:cubicBezTo>
                      <a:cubicBezTo>
                        <a:pt x="144967" y="63870"/>
                        <a:pt x="128254" y="51538"/>
                        <a:pt x="109991" y="39998"/>
                      </a:cubicBezTo>
                      <a:moveTo>
                        <a:pt x="202383" y="86192"/>
                      </a:moveTo>
                      <a:cubicBezTo>
                        <a:pt x="202383" y="66778"/>
                        <a:pt x="202383" y="47365"/>
                        <a:pt x="202383" y="27856"/>
                      </a:cubicBezTo>
                      <a:cubicBezTo>
                        <a:pt x="196464" y="44108"/>
                        <a:pt x="191210" y="60518"/>
                        <a:pt x="186304" y="77055"/>
                      </a:cubicBezTo>
                      <a:cubicBezTo>
                        <a:pt x="191685" y="80027"/>
                        <a:pt x="197034" y="83125"/>
                        <a:pt x="202383" y="86192"/>
                      </a:cubicBezTo>
                      <a:moveTo>
                        <a:pt x="125184" y="46448"/>
                      </a:moveTo>
                      <a:cubicBezTo>
                        <a:pt x="146074" y="55617"/>
                        <a:pt x="166332" y="65956"/>
                        <a:pt x="186241" y="77023"/>
                      </a:cubicBezTo>
                      <a:cubicBezTo>
                        <a:pt x="181335" y="77466"/>
                        <a:pt x="176334" y="78035"/>
                        <a:pt x="171428" y="78572"/>
                      </a:cubicBezTo>
                      <a:cubicBezTo>
                        <a:pt x="156425" y="67316"/>
                        <a:pt x="141073" y="56534"/>
                        <a:pt x="125184" y="46448"/>
                      </a:cubicBezTo>
                      <a:moveTo>
                        <a:pt x="202383" y="86192"/>
                      </a:moveTo>
                      <a:cubicBezTo>
                        <a:pt x="242613" y="86287"/>
                        <a:pt x="282780" y="88279"/>
                        <a:pt x="322756" y="92263"/>
                      </a:cubicBezTo>
                      <a:cubicBezTo>
                        <a:pt x="287591" y="85908"/>
                        <a:pt x="253533" y="81102"/>
                        <a:pt x="218368" y="77023"/>
                      </a:cubicBezTo>
                      <a:cubicBezTo>
                        <a:pt x="212924" y="80027"/>
                        <a:pt x="207669" y="83030"/>
                        <a:pt x="202383" y="86192"/>
                      </a:cubicBezTo>
                      <a:moveTo>
                        <a:pt x="279425" y="46448"/>
                      </a:moveTo>
                      <a:cubicBezTo>
                        <a:pt x="258534" y="55617"/>
                        <a:pt x="238182" y="65956"/>
                        <a:pt x="218304" y="77023"/>
                      </a:cubicBezTo>
                      <a:cubicBezTo>
                        <a:pt x="217481" y="74304"/>
                        <a:pt x="216658" y="71585"/>
                        <a:pt x="215867" y="68865"/>
                      </a:cubicBezTo>
                      <a:cubicBezTo>
                        <a:pt x="236726" y="60518"/>
                        <a:pt x="257996" y="52993"/>
                        <a:pt x="279425" y="46448"/>
                      </a:cubicBezTo>
                      <a:moveTo>
                        <a:pt x="200199" y="86192"/>
                      </a:moveTo>
                      <a:cubicBezTo>
                        <a:pt x="201022" y="114333"/>
                        <a:pt x="202099" y="144276"/>
                        <a:pt x="202288" y="171499"/>
                      </a:cubicBezTo>
                      <a:cubicBezTo>
                        <a:pt x="207543" y="146268"/>
                        <a:pt x="213018" y="121131"/>
                        <a:pt x="218811" y="95994"/>
                      </a:cubicBezTo>
                      <a:cubicBezTo>
                        <a:pt x="213367" y="92642"/>
                        <a:pt x="205739" y="89386"/>
                        <a:pt x="200199" y="86192"/>
                      </a:cubicBezTo>
                      <a:moveTo>
                        <a:pt x="290946" y="144276"/>
                      </a:moveTo>
                      <a:cubicBezTo>
                        <a:pt x="267523" y="127391"/>
                        <a:pt x="243531" y="111234"/>
                        <a:pt x="218906" y="95994"/>
                      </a:cubicBezTo>
                      <a:cubicBezTo>
                        <a:pt x="223907" y="95646"/>
                        <a:pt x="229003" y="95172"/>
                        <a:pt x="233972" y="94919"/>
                      </a:cubicBezTo>
                      <a:cubicBezTo>
                        <a:pt x="253533" y="110697"/>
                        <a:pt x="272524" y="127202"/>
                        <a:pt x="290946" y="144276"/>
                      </a:cubicBezTo>
                      <a:moveTo>
                        <a:pt x="202383" y="86192"/>
                      </a:moveTo>
                      <a:cubicBezTo>
                        <a:pt x="161964" y="86730"/>
                        <a:pt x="130343" y="88564"/>
                        <a:pt x="90936" y="92010"/>
                      </a:cubicBezTo>
                      <a:cubicBezTo>
                        <a:pt x="124994" y="92105"/>
                        <a:pt x="151424" y="93370"/>
                        <a:pt x="186051" y="96089"/>
                      </a:cubicBezTo>
                      <a:cubicBezTo>
                        <a:pt x="191400" y="92737"/>
                        <a:pt x="196844" y="89449"/>
                        <a:pt x="202383" y="86192"/>
                      </a:cubicBezTo>
                      <a:moveTo>
                        <a:pt x="113821" y="144276"/>
                      </a:moveTo>
                      <a:cubicBezTo>
                        <a:pt x="137338" y="127391"/>
                        <a:pt x="161331" y="111234"/>
                        <a:pt x="185956" y="96089"/>
                      </a:cubicBezTo>
                      <a:cubicBezTo>
                        <a:pt x="186684" y="99251"/>
                        <a:pt x="187412" y="102349"/>
                        <a:pt x="188140" y="105511"/>
                      </a:cubicBezTo>
                      <a:cubicBezTo>
                        <a:pt x="162882" y="117590"/>
                        <a:pt x="138161" y="130585"/>
                        <a:pt x="113821" y="144276"/>
                      </a:cubicBezTo>
                      <a:moveTo>
                        <a:pt x="206308" y="246309"/>
                      </a:moveTo>
                      <a:cubicBezTo>
                        <a:pt x="206308" y="235337"/>
                        <a:pt x="206308" y="224429"/>
                        <a:pt x="206213" y="213552"/>
                      </a:cubicBezTo>
                      <a:cubicBezTo>
                        <a:pt x="205042" y="212730"/>
                        <a:pt x="203491" y="211908"/>
                        <a:pt x="202320" y="211086"/>
                      </a:cubicBezTo>
                      <a:cubicBezTo>
                        <a:pt x="201149" y="211908"/>
                        <a:pt x="199408" y="212730"/>
                        <a:pt x="198237" y="213552"/>
                      </a:cubicBezTo>
                      <a:cubicBezTo>
                        <a:pt x="198237" y="224429"/>
                        <a:pt x="198237" y="235432"/>
                        <a:pt x="198237" y="246309"/>
                      </a:cubicBezTo>
                      <a:cubicBezTo>
                        <a:pt x="199503" y="247131"/>
                        <a:pt x="201149" y="248048"/>
                        <a:pt x="202320" y="248933"/>
                      </a:cubicBezTo>
                      <a:cubicBezTo>
                        <a:pt x="203491" y="248111"/>
                        <a:pt x="205137" y="247194"/>
                        <a:pt x="206308" y="246309"/>
                      </a:cubicBezTo>
                      <a:moveTo>
                        <a:pt x="11616" y="167041"/>
                      </a:moveTo>
                      <a:cubicBezTo>
                        <a:pt x="10983" y="168211"/>
                        <a:pt x="10350" y="169476"/>
                        <a:pt x="9717" y="170772"/>
                      </a:cubicBezTo>
                      <a:cubicBezTo>
                        <a:pt x="10888" y="171215"/>
                        <a:pt x="13262" y="171942"/>
                        <a:pt x="14275" y="172416"/>
                      </a:cubicBezTo>
                      <a:cubicBezTo>
                        <a:pt x="25733" y="166345"/>
                        <a:pt x="37065" y="160180"/>
                        <a:pt x="48333" y="154267"/>
                      </a:cubicBezTo>
                      <a:cubicBezTo>
                        <a:pt x="48776" y="152528"/>
                        <a:pt x="49061" y="151548"/>
                        <a:pt x="49504" y="150283"/>
                      </a:cubicBezTo>
                      <a:cubicBezTo>
                        <a:pt x="48333" y="149999"/>
                        <a:pt x="47130" y="149651"/>
                        <a:pt x="46054" y="149366"/>
                      </a:cubicBezTo>
                      <a:cubicBezTo>
                        <a:pt x="34501" y="155089"/>
                        <a:pt x="23043" y="160970"/>
                        <a:pt x="11616" y="167041"/>
                      </a:cubicBezTo>
                      <a:moveTo>
                        <a:pt x="3165" y="99788"/>
                      </a:moveTo>
                      <a:cubicBezTo>
                        <a:pt x="2089" y="100610"/>
                        <a:pt x="1076" y="101432"/>
                        <a:pt x="0" y="102318"/>
                      </a:cubicBezTo>
                      <a:lnTo>
                        <a:pt x="1741" y="104689"/>
                      </a:lnTo>
                      <a:cubicBezTo>
                        <a:pt x="12471" y="103140"/>
                        <a:pt x="23169" y="101875"/>
                        <a:pt x="33899" y="100800"/>
                      </a:cubicBezTo>
                      <a:cubicBezTo>
                        <a:pt x="34912" y="99788"/>
                        <a:pt x="36083" y="98713"/>
                        <a:pt x="37065" y="97796"/>
                      </a:cubicBezTo>
                      <a:lnTo>
                        <a:pt x="35165" y="95899"/>
                      </a:lnTo>
                      <a:cubicBezTo>
                        <a:pt x="24499" y="96974"/>
                        <a:pt x="13864" y="98239"/>
                        <a:pt x="3165" y="99788"/>
                      </a:cubicBezTo>
                      <a:moveTo>
                        <a:pt x="44345" y="45562"/>
                      </a:moveTo>
                      <a:cubicBezTo>
                        <a:pt x="43268" y="46005"/>
                        <a:pt x="42161" y="46479"/>
                        <a:pt x="41084" y="46922"/>
                      </a:cubicBezTo>
                      <a:lnTo>
                        <a:pt x="41369" y="49357"/>
                      </a:lnTo>
                      <a:cubicBezTo>
                        <a:pt x="49282" y="50432"/>
                        <a:pt x="57164" y="51791"/>
                        <a:pt x="64982" y="53341"/>
                      </a:cubicBezTo>
                      <a:cubicBezTo>
                        <a:pt x="65995" y="52708"/>
                        <a:pt x="67356" y="51886"/>
                        <a:pt x="68337" y="51443"/>
                      </a:cubicBezTo>
                      <a:lnTo>
                        <a:pt x="67894" y="49357"/>
                      </a:lnTo>
                      <a:cubicBezTo>
                        <a:pt x="60076" y="47934"/>
                        <a:pt x="52163" y="46669"/>
                        <a:pt x="44345" y="45562"/>
                      </a:cubicBezTo>
                      <a:moveTo>
                        <a:pt x="285533" y="12110"/>
                      </a:moveTo>
                      <a:cubicBezTo>
                        <a:pt x="281355" y="14734"/>
                        <a:pt x="277272" y="17453"/>
                        <a:pt x="273189" y="20109"/>
                      </a:cubicBezTo>
                      <a:lnTo>
                        <a:pt x="274360" y="21469"/>
                      </a:lnTo>
                      <a:cubicBezTo>
                        <a:pt x="275436" y="21469"/>
                        <a:pt x="276449" y="21469"/>
                        <a:pt x="277525" y="21469"/>
                      </a:cubicBezTo>
                      <a:cubicBezTo>
                        <a:pt x="281514" y="18655"/>
                        <a:pt x="285533" y="15936"/>
                        <a:pt x="289711" y="13311"/>
                      </a:cubicBezTo>
                      <a:lnTo>
                        <a:pt x="288540" y="12142"/>
                      </a:lnTo>
                      <a:cubicBezTo>
                        <a:pt x="287527" y="12110"/>
                        <a:pt x="286515" y="12110"/>
                        <a:pt x="285533" y="12110"/>
                      </a:cubicBezTo>
                      <a:moveTo>
                        <a:pt x="199503" y="727"/>
                      </a:moveTo>
                      <a:cubicBezTo>
                        <a:pt x="199503" y="3984"/>
                        <a:pt x="199503" y="7177"/>
                        <a:pt x="199408" y="10339"/>
                      </a:cubicBezTo>
                      <a:lnTo>
                        <a:pt x="201782" y="11161"/>
                      </a:lnTo>
                      <a:lnTo>
                        <a:pt x="204156" y="10339"/>
                      </a:lnTo>
                      <a:cubicBezTo>
                        <a:pt x="204156" y="7177"/>
                        <a:pt x="204061" y="3889"/>
                        <a:pt x="204061" y="727"/>
                      </a:cubicBezTo>
                      <a:lnTo>
                        <a:pt x="201782" y="0"/>
                      </a:lnTo>
                      <a:lnTo>
                        <a:pt x="199503" y="727"/>
                      </a:lnTo>
                      <a:moveTo>
                        <a:pt x="113156" y="13564"/>
                      </a:moveTo>
                      <a:cubicBezTo>
                        <a:pt x="117334" y="16189"/>
                        <a:pt x="121322" y="18908"/>
                        <a:pt x="125342" y="21817"/>
                      </a:cubicBezTo>
                      <a:cubicBezTo>
                        <a:pt x="126355" y="21817"/>
                        <a:pt x="127874" y="21532"/>
                        <a:pt x="128887" y="21532"/>
                      </a:cubicBezTo>
                      <a:lnTo>
                        <a:pt x="130058" y="20173"/>
                      </a:lnTo>
                      <a:cubicBezTo>
                        <a:pt x="126070" y="17359"/>
                        <a:pt x="121987" y="14734"/>
                        <a:pt x="117809" y="12110"/>
                      </a:cubicBezTo>
                      <a:cubicBezTo>
                        <a:pt x="116796" y="12110"/>
                        <a:pt x="115815" y="12110"/>
                        <a:pt x="114802" y="12110"/>
                      </a:cubicBezTo>
                      <a:lnTo>
                        <a:pt x="113156" y="13564"/>
                      </a:lnTo>
                      <a:moveTo>
                        <a:pt x="87993" y="226294"/>
                      </a:moveTo>
                      <a:cubicBezTo>
                        <a:pt x="96001" y="216682"/>
                        <a:pt x="104167" y="207133"/>
                        <a:pt x="112238" y="197711"/>
                      </a:cubicBezTo>
                      <a:cubicBezTo>
                        <a:pt x="111795" y="196794"/>
                        <a:pt x="111067" y="195182"/>
                        <a:pt x="110687" y="194170"/>
                      </a:cubicBezTo>
                      <a:cubicBezTo>
                        <a:pt x="109041" y="194454"/>
                        <a:pt x="107047" y="194802"/>
                        <a:pt x="105433" y="195182"/>
                      </a:cubicBezTo>
                      <a:cubicBezTo>
                        <a:pt x="97172" y="204604"/>
                        <a:pt x="89069" y="214153"/>
                        <a:pt x="81093" y="223670"/>
                      </a:cubicBezTo>
                      <a:cubicBezTo>
                        <a:pt x="81441" y="224840"/>
                        <a:pt x="82264" y="225946"/>
                        <a:pt x="82644" y="227116"/>
                      </a:cubicBezTo>
                      <a:cubicBezTo>
                        <a:pt x="84258" y="226642"/>
                        <a:pt x="86347" y="226642"/>
                        <a:pt x="87993" y="226294"/>
                      </a:cubicBezTo>
                      <a:moveTo>
                        <a:pt x="390365" y="167041"/>
                      </a:moveTo>
                      <a:cubicBezTo>
                        <a:pt x="379002" y="160970"/>
                        <a:pt x="367481" y="155058"/>
                        <a:pt x="355928" y="149335"/>
                      </a:cubicBezTo>
                      <a:cubicBezTo>
                        <a:pt x="354851" y="149619"/>
                        <a:pt x="353649" y="149967"/>
                        <a:pt x="352478" y="150252"/>
                      </a:cubicBezTo>
                      <a:cubicBezTo>
                        <a:pt x="352921" y="151516"/>
                        <a:pt x="353206" y="152528"/>
                        <a:pt x="353649" y="154236"/>
                      </a:cubicBezTo>
                      <a:cubicBezTo>
                        <a:pt x="364917" y="160148"/>
                        <a:pt x="376280" y="166314"/>
                        <a:pt x="387706" y="172385"/>
                      </a:cubicBezTo>
                      <a:cubicBezTo>
                        <a:pt x="388719" y="171942"/>
                        <a:pt x="391061" y="171215"/>
                        <a:pt x="392264" y="170740"/>
                      </a:cubicBezTo>
                      <a:cubicBezTo>
                        <a:pt x="391631" y="169507"/>
                        <a:pt x="390998" y="168243"/>
                        <a:pt x="390365" y="167041"/>
                      </a:cubicBezTo>
                      <a:moveTo>
                        <a:pt x="398816" y="99788"/>
                      </a:moveTo>
                      <a:cubicBezTo>
                        <a:pt x="388181" y="98239"/>
                        <a:pt x="377483" y="96974"/>
                        <a:pt x="366848" y="95899"/>
                      </a:cubicBezTo>
                      <a:lnTo>
                        <a:pt x="364948" y="97796"/>
                      </a:lnTo>
                      <a:cubicBezTo>
                        <a:pt x="365961" y="98713"/>
                        <a:pt x="367132" y="99788"/>
                        <a:pt x="368114" y="100800"/>
                      </a:cubicBezTo>
                      <a:cubicBezTo>
                        <a:pt x="378844" y="101875"/>
                        <a:pt x="389542" y="103171"/>
                        <a:pt x="400272" y="104689"/>
                      </a:cubicBezTo>
                      <a:lnTo>
                        <a:pt x="402013" y="102318"/>
                      </a:lnTo>
                      <a:cubicBezTo>
                        <a:pt x="400905" y="101401"/>
                        <a:pt x="399892" y="100579"/>
                        <a:pt x="398816" y="99788"/>
                      </a:cubicBezTo>
                      <a:moveTo>
                        <a:pt x="357732" y="45562"/>
                      </a:moveTo>
                      <a:cubicBezTo>
                        <a:pt x="349819" y="46637"/>
                        <a:pt x="341937" y="47934"/>
                        <a:pt x="334024" y="49388"/>
                      </a:cubicBezTo>
                      <a:lnTo>
                        <a:pt x="333676" y="51475"/>
                      </a:lnTo>
                      <a:cubicBezTo>
                        <a:pt x="334689" y="51918"/>
                        <a:pt x="336050" y="52740"/>
                        <a:pt x="337031" y="53372"/>
                      </a:cubicBezTo>
                      <a:cubicBezTo>
                        <a:pt x="344849" y="51823"/>
                        <a:pt x="352762" y="50463"/>
                        <a:pt x="360644" y="49388"/>
                      </a:cubicBezTo>
                      <a:lnTo>
                        <a:pt x="360992" y="46954"/>
                      </a:lnTo>
                      <a:cubicBezTo>
                        <a:pt x="359884" y="46479"/>
                        <a:pt x="358808" y="46037"/>
                        <a:pt x="357732" y="45562"/>
                      </a:cubicBezTo>
                      <a:moveTo>
                        <a:pt x="313989" y="226294"/>
                      </a:moveTo>
                      <a:cubicBezTo>
                        <a:pt x="315350" y="226484"/>
                        <a:pt x="317724" y="226832"/>
                        <a:pt x="319338" y="227116"/>
                      </a:cubicBezTo>
                      <a:cubicBezTo>
                        <a:pt x="319876" y="226041"/>
                        <a:pt x="320351" y="224840"/>
                        <a:pt x="320889" y="223670"/>
                      </a:cubicBezTo>
                      <a:cubicBezTo>
                        <a:pt x="312881" y="214153"/>
                        <a:pt x="304810" y="204604"/>
                        <a:pt x="296548" y="195182"/>
                      </a:cubicBezTo>
                      <a:cubicBezTo>
                        <a:pt x="294902" y="194834"/>
                        <a:pt x="292908" y="194454"/>
                        <a:pt x="291294" y="194170"/>
                      </a:cubicBezTo>
                      <a:cubicBezTo>
                        <a:pt x="290946" y="195182"/>
                        <a:pt x="290218" y="196794"/>
                        <a:pt x="289743" y="197711"/>
                      </a:cubicBezTo>
                      <a:cubicBezTo>
                        <a:pt x="297909" y="207133"/>
                        <a:pt x="305981" y="216682"/>
                        <a:pt x="313989" y="226294"/>
                      </a:cubicBezTo>
                    </a:path>
                  </a:pathLst>
                </a:custGeom>
                <a:solidFill>
                  <a:srgbClr val="FFFFF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179">
                  <a:extLst>
                    <a:ext uri="{FF2B5EF4-FFF2-40B4-BE49-F238E27FC236}">
                      <a16:creationId xmlns:a16="http://schemas.microsoft.com/office/drawing/2014/main" id="{6954B1F8-1C7D-36B2-CA78-FFACD3440949}"/>
                    </a:ext>
                  </a:extLst>
                </p:cNvPr>
                <p:cNvSpPr/>
                <p:nvPr/>
              </p:nvSpPr>
              <p:spPr>
                <a:xfrm>
                  <a:off x="8540907" y="5157183"/>
                  <a:ext cx="32348" cy="28140"/>
                </a:xfrm>
                <a:custGeom>
                  <a:avLst/>
                  <a:gdLst>
                    <a:gd name="connsiteX0" fmla="*/ 15541 w 32348"/>
                    <a:gd name="connsiteY0" fmla="*/ 17801 h 28140"/>
                    <a:gd name="connsiteX1" fmla="*/ 16364 w 32348"/>
                    <a:gd name="connsiteY1" fmla="*/ 17264 h 28140"/>
                    <a:gd name="connsiteX2" fmla="*/ 16364 w 32348"/>
                    <a:gd name="connsiteY2" fmla="*/ 18434 h 28140"/>
                    <a:gd name="connsiteX3" fmla="*/ 190 w 32348"/>
                    <a:gd name="connsiteY3" fmla="*/ 28141 h 28140"/>
                    <a:gd name="connsiteX4" fmla="*/ 0 w 32348"/>
                    <a:gd name="connsiteY4" fmla="*/ 27129 h 28140"/>
                    <a:gd name="connsiteX5" fmla="*/ 14718 w 32348"/>
                    <a:gd name="connsiteY5" fmla="*/ 18244 h 28140"/>
                    <a:gd name="connsiteX6" fmla="*/ 15541 w 32348"/>
                    <a:gd name="connsiteY6" fmla="*/ 17801 h 28140"/>
                    <a:gd name="connsiteX7" fmla="*/ 32348 w 32348"/>
                    <a:gd name="connsiteY7" fmla="*/ 8158 h 28140"/>
                    <a:gd name="connsiteX8" fmla="*/ 29911 w 32348"/>
                    <a:gd name="connsiteY8" fmla="*/ 0 h 28140"/>
                    <a:gd name="connsiteX9" fmla="*/ 29911 w 32348"/>
                    <a:gd name="connsiteY9" fmla="*/ 980 h 28140"/>
                    <a:gd name="connsiteX10" fmla="*/ 32095 w 32348"/>
                    <a:gd name="connsiteY10" fmla="*/ 8316 h 28140"/>
                    <a:gd name="connsiteX11" fmla="*/ 32348 w 32348"/>
                    <a:gd name="connsiteY11" fmla="*/ 8158 h 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8" h="28140">
                      <a:moveTo>
                        <a:pt x="15541" y="17801"/>
                      </a:moveTo>
                      <a:lnTo>
                        <a:pt x="16364" y="17264"/>
                      </a:lnTo>
                      <a:lnTo>
                        <a:pt x="16364" y="18434"/>
                      </a:lnTo>
                      <a:cubicBezTo>
                        <a:pt x="10920" y="21690"/>
                        <a:pt x="5539" y="24884"/>
                        <a:pt x="190" y="28141"/>
                      </a:cubicBezTo>
                      <a:lnTo>
                        <a:pt x="0" y="27129"/>
                      </a:lnTo>
                      <a:cubicBezTo>
                        <a:pt x="4906" y="24125"/>
                        <a:pt x="9812" y="21153"/>
                        <a:pt x="14718" y="18244"/>
                      </a:cubicBezTo>
                      <a:lnTo>
                        <a:pt x="15541" y="17801"/>
                      </a:lnTo>
                      <a:moveTo>
                        <a:pt x="32348" y="8158"/>
                      </a:moveTo>
                      <a:cubicBezTo>
                        <a:pt x="31525" y="5438"/>
                        <a:pt x="30703" y="2719"/>
                        <a:pt x="29911" y="0"/>
                      </a:cubicBezTo>
                      <a:lnTo>
                        <a:pt x="29911" y="980"/>
                      </a:lnTo>
                      <a:cubicBezTo>
                        <a:pt x="30639" y="3446"/>
                        <a:pt x="31367" y="5881"/>
                        <a:pt x="32095" y="8316"/>
                      </a:cubicBezTo>
                      <a:lnTo>
                        <a:pt x="32348" y="8158"/>
                      </a:lnTo>
                    </a:path>
                  </a:pathLst>
                </a:custGeom>
                <a:solidFill>
                  <a:srgbClr val="C4161D"/>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1" name="Freeform 180">
                  <a:extLst>
                    <a:ext uri="{FF2B5EF4-FFF2-40B4-BE49-F238E27FC236}">
                      <a16:creationId xmlns:a16="http://schemas.microsoft.com/office/drawing/2014/main" id="{43E0FA57-3525-8A1D-8A49-BA140EB363D0}"/>
                    </a:ext>
                  </a:extLst>
                </p:cNvPr>
                <p:cNvSpPr/>
                <p:nvPr/>
              </p:nvSpPr>
              <p:spPr>
                <a:xfrm>
                  <a:off x="8464879" y="5107700"/>
                  <a:ext cx="184341" cy="45372"/>
                </a:xfrm>
                <a:custGeom>
                  <a:avLst/>
                  <a:gdLst>
                    <a:gd name="connsiteX0" fmla="*/ 92392 w 184341"/>
                    <a:gd name="connsiteY0" fmla="*/ 1012 h 45372"/>
                    <a:gd name="connsiteX1" fmla="*/ 108757 w 184341"/>
                    <a:gd name="connsiteY1" fmla="*/ 45373 h 45372"/>
                    <a:gd name="connsiteX2" fmla="*/ 181715 w 184341"/>
                    <a:gd name="connsiteY2" fmla="*/ 22607 h 45372"/>
                    <a:gd name="connsiteX3" fmla="*/ 184342 w 184341"/>
                    <a:gd name="connsiteY3" fmla="*/ 20963 h 45372"/>
                    <a:gd name="connsiteX4" fmla="*/ 108757 w 184341"/>
                    <a:gd name="connsiteY4" fmla="*/ 44361 h 45372"/>
                    <a:gd name="connsiteX5" fmla="*/ 92392 w 184341"/>
                    <a:gd name="connsiteY5" fmla="*/ 0 h 45372"/>
                    <a:gd name="connsiteX6" fmla="*/ 76028 w 184341"/>
                    <a:gd name="connsiteY6" fmla="*/ 44361 h 45372"/>
                    <a:gd name="connsiteX7" fmla="*/ 0 w 184341"/>
                    <a:gd name="connsiteY7" fmla="*/ 20584 h 45372"/>
                    <a:gd name="connsiteX8" fmla="*/ 2627 w 184341"/>
                    <a:gd name="connsiteY8" fmla="*/ 22228 h 45372"/>
                    <a:gd name="connsiteX9" fmla="*/ 76028 w 184341"/>
                    <a:gd name="connsiteY9" fmla="*/ 45373 h 45372"/>
                    <a:gd name="connsiteX10" fmla="*/ 92392 w 184341"/>
                    <a:gd name="connsiteY10" fmla="*/ 1012 h 4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41" h="45372">
                      <a:moveTo>
                        <a:pt x="92392" y="1012"/>
                      </a:moveTo>
                      <a:cubicBezTo>
                        <a:pt x="98470" y="15620"/>
                        <a:pt x="103756" y="30417"/>
                        <a:pt x="108757" y="45373"/>
                      </a:cubicBezTo>
                      <a:cubicBezTo>
                        <a:pt x="133097" y="36393"/>
                        <a:pt x="156551" y="29121"/>
                        <a:pt x="181715" y="22607"/>
                      </a:cubicBezTo>
                      <a:lnTo>
                        <a:pt x="184342" y="20963"/>
                      </a:lnTo>
                      <a:cubicBezTo>
                        <a:pt x="158260" y="27603"/>
                        <a:pt x="134015" y="35128"/>
                        <a:pt x="108757" y="44361"/>
                      </a:cubicBezTo>
                      <a:cubicBezTo>
                        <a:pt x="103756" y="29374"/>
                        <a:pt x="98501" y="14608"/>
                        <a:pt x="92392" y="0"/>
                      </a:cubicBezTo>
                      <a:cubicBezTo>
                        <a:pt x="86315" y="14608"/>
                        <a:pt x="81029" y="29405"/>
                        <a:pt x="76028" y="44361"/>
                      </a:cubicBezTo>
                      <a:cubicBezTo>
                        <a:pt x="50865" y="35097"/>
                        <a:pt x="26081" y="27224"/>
                        <a:pt x="0" y="20584"/>
                      </a:cubicBezTo>
                      <a:lnTo>
                        <a:pt x="2627" y="22228"/>
                      </a:lnTo>
                      <a:cubicBezTo>
                        <a:pt x="27791" y="28773"/>
                        <a:pt x="51688" y="36393"/>
                        <a:pt x="76028" y="45373"/>
                      </a:cubicBezTo>
                      <a:cubicBezTo>
                        <a:pt x="81029" y="30385"/>
                        <a:pt x="86284" y="15620"/>
                        <a:pt x="92392" y="1012"/>
                      </a:cubicBezTo>
                    </a:path>
                  </a:pathLst>
                </a:custGeom>
                <a:solidFill>
                  <a:srgbClr val="C82128"/>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181">
                  <a:extLst>
                    <a:ext uri="{FF2B5EF4-FFF2-40B4-BE49-F238E27FC236}">
                      <a16:creationId xmlns:a16="http://schemas.microsoft.com/office/drawing/2014/main" id="{0A091659-EA08-9350-4C12-431FAD8C1909}"/>
                    </a:ext>
                  </a:extLst>
                </p:cNvPr>
                <p:cNvSpPr/>
                <p:nvPr/>
              </p:nvSpPr>
              <p:spPr>
                <a:xfrm>
                  <a:off x="8355014" y="5133975"/>
                  <a:ext cx="68400" cy="125272"/>
                </a:xfrm>
                <a:custGeom>
                  <a:avLst/>
                  <a:gdLst>
                    <a:gd name="connsiteX0" fmla="*/ 11395 w 68400"/>
                    <a:gd name="connsiteY0" fmla="*/ 123281 h 125272"/>
                    <a:gd name="connsiteX1" fmla="*/ 10319 w 68400"/>
                    <a:gd name="connsiteY1" fmla="*/ 125273 h 125272"/>
                    <a:gd name="connsiteX2" fmla="*/ 9591 w 68400"/>
                    <a:gd name="connsiteY2" fmla="*/ 124988 h 125272"/>
                    <a:gd name="connsiteX3" fmla="*/ 11490 w 68400"/>
                    <a:gd name="connsiteY3" fmla="*/ 121257 h 125272"/>
                    <a:gd name="connsiteX4" fmla="*/ 45927 w 68400"/>
                    <a:gd name="connsiteY4" fmla="*/ 103551 h 125272"/>
                    <a:gd name="connsiteX5" fmla="*/ 49377 w 68400"/>
                    <a:gd name="connsiteY5" fmla="*/ 104468 h 125272"/>
                    <a:gd name="connsiteX6" fmla="*/ 48744 w 68400"/>
                    <a:gd name="connsiteY6" fmla="*/ 106460 h 125272"/>
                    <a:gd name="connsiteX7" fmla="*/ 45642 w 68400"/>
                    <a:gd name="connsiteY7" fmla="*/ 105733 h 125272"/>
                    <a:gd name="connsiteX8" fmla="*/ 11395 w 68400"/>
                    <a:gd name="connsiteY8" fmla="*/ 123281 h 125272"/>
                    <a:gd name="connsiteX9" fmla="*/ 3482 w 68400"/>
                    <a:gd name="connsiteY9" fmla="*/ 55617 h 125272"/>
                    <a:gd name="connsiteX10" fmla="*/ 35355 w 68400"/>
                    <a:gd name="connsiteY10" fmla="*/ 51633 h 125272"/>
                    <a:gd name="connsiteX11" fmla="*/ 36432 w 68400"/>
                    <a:gd name="connsiteY11" fmla="*/ 52708 h 125272"/>
                    <a:gd name="connsiteX12" fmla="*/ 37065 w 68400"/>
                    <a:gd name="connsiteY12" fmla="*/ 52076 h 125272"/>
                    <a:gd name="connsiteX13" fmla="*/ 35165 w 68400"/>
                    <a:gd name="connsiteY13" fmla="*/ 50179 h 125272"/>
                    <a:gd name="connsiteX14" fmla="*/ 3102 w 68400"/>
                    <a:gd name="connsiteY14" fmla="*/ 54163 h 125272"/>
                    <a:gd name="connsiteX15" fmla="*/ 0 w 68400"/>
                    <a:gd name="connsiteY15" fmla="*/ 56692 h 125272"/>
                    <a:gd name="connsiteX16" fmla="*/ 728 w 68400"/>
                    <a:gd name="connsiteY16" fmla="*/ 57704 h 125272"/>
                    <a:gd name="connsiteX17" fmla="*/ 3482 w 68400"/>
                    <a:gd name="connsiteY17" fmla="*/ 55617 h 125272"/>
                    <a:gd name="connsiteX18" fmla="*/ 44408 w 68400"/>
                    <a:gd name="connsiteY18" fmla="*/ 1802 h 125272"/>
                    <a:gd name="connsiteX19" fmla="*/ 68400 w 68400"/>
                    <a:gd name="connsiteY19" fmla="*/ 5976 h 125272"/>
                    <a:gd name="connsiteX20" fmla="*/ 67957 w 68400"/>
                    <a:gd name="connsiteY20" fmla="*/ 3889 h 125272"/>
                    <a:gd name="connsiteX21" fmla="*/ 44345 w 68400"/>
                    <a:gd name="connsiteY21" fmla="*/ 0 h 125272"/>
                    <a:gd name="connsiteX22" fmla="*/ 41084 w 68400"/>
                    <a:gd name="connsiteY22" fmla="*/ 1360 h 125272"/>
                    <a:gd name="connsiteX23" fmla="*/ 41274 w 68400"/>
                    <a:gd name="connsiteY23" fmla="*/ 3004 h 125272"/>
                    <a:gd name="connsiteX24" fmla="*/ 44408 w 68400"/>
                    <a:gd name="connsiteY24" fmla="*/ 1802 h 1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400" h="125272">
                      <a:moveTo>
                        <a:pt x="11395" y="123281"/>
                      </a:moveTo>
                      <a:lnTo>
                        <a:pt x="10319" y="125273"/>
                      </a:lnTo>
                      <a:lnTo>
                        <a:pt x="9591" y="124988"/>
                      </a:lnTo>
                      <a:cubicBezTo>
                        <a:pt x="10224" y="123724"/>
                        <a:pt x="10857" y="122554"/>
                        <a:pt x="11490" y="121257"/>
                      </a:cubicBezTo>
                      <a:cubicBezTo>
                        <a:pt x="22948" y="115187"/>
                        <a:pt x="34374" y="109274"/>
                        <a:pt x="45927" y="103551"/>
                      </a:cubicBezTo>
                      <a:cubicBezTo>
                        <a:pt x="47098" y="103835"/>
                        <a:pt x="48206" y="104183"/>
                        <a:pt x="49377" y="104468"/>
                      </a:cubicBezTo>
                      <a:lnTo>
                        <a:pt x="48744" y="106460"/>
                      </a:lnTo>
                      <a:cubicBezTo>
                        <a:pt x="47826" y="106175"/>
                        <a:pt x="46560" y="106017"/>
                        <a:pt x="45642" y="105733"/>
                      </a:cubicBezTo>
                      <a:cubicBezTo>
                        <a:pt x="34121" y="111487"/>
                        <a:pt x="22853" y="117210"/>
                        <a:pt x="11395" y="123281"/>
                      </a:cubicBezTo>
                      <a:moveTo>
                        <a:pt x="3482" y="55617"/>
                      </a:moveTo>
                      <a:cubicBezTo>
                        <a:pt x="14117" y="54068"/>
                        <a:pt x="24562" y="52803"/>
                        <a:pt x="35355" y="51633"/>
                      </a:cubicBezTo>
                      <a:lnTo>
                        <a:pt x="36432" y="52708"/>
                      </a:lnTo>
                      <a:lnTo>
                        <a:pt x="37065" y="52076"/>
                      </a:lnTo>
                      <a:lnTo>
                        <a:pt x="35165" y="50179"/>
                      </a:lnTo>
                      <a:cubicBezTo>
                        <a:pt x="24435" y="51254"/>
                        <a:pt x="13832" y="52645"/>
                        <a:pt x="3102" y="54163"/>
                      </a:cubicBezTo>
                      <a:cubicBezTo>
                        <a:pt x="2089" y="55080"/>
                        <a:pt x="1013" y="55902"/>
                        <a:pt x="0" y="56692"/>
                      </a:cubicBezTo>
                      <a:lnTo>
                        <a:pt x="728" y="57704"/>
                      </a:lnTo>
                      <a:lnTo>
                        <a:pt x="3482" y="55617"/>
                      </a:lnTo>
                      <a:moveTo>
                        <a:pt x="44408" y="1802"/>
                      </a:moveTo>
                      <a:cubicBezTo>
                        <a:pt x="52226" y="2877"/>
                        <a:pt x="68210" y="6071"/>
                        <a:pt x="68400" y="5976"/>
                      </a:cubicBezTo>
                      <a:lnTo>
                        <a:pt x="67957" y="3889"/>
                      </a:lnTo>
                      <a:cubicBezTo>
                        <a:pt x="60044" y="2340"/>
                        <a:pt x="52226" y="1075"/>
                        <a:pt x="44345" y="0"/>
                      </a:cubicBezTo>
                      <a:cubicBezTo>
                        <a:pt x="43268" y="443"/>
                        <a:pt x="42161" y="917"/>
                        <a:pt x="41084" y="1360"/>
                      </a:cubicBezTo>
                      <a:lnTo>
                        <a:pt x="41274" y="3004"/>
                      </a:lnTo>
                      <a:lnTo>
                        <a:pt x="44408" y="1802"/>
                      </a:lnTo>
                      <a:close/>
                    </a:path>
                  </a:pathLst>
                </a:custGeom>
                <a:solidFill>
                  <a:srgbClr val="C95222"/>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182">
                  <a:extLst>
                    <a:ext uri="{FF2B5EF4-FFF2-40B4-BE49-F238E27FC236}">
                      <a16:creationId xmlns:a16="http://schemas.microsoft.com/office/drawing/2014/main" id="{30E9662F-06AE-C541-F05E-7FB3CDFA306F}"/>
                    </a:ext>
                  </a:extLst>
                </p:cNvPr>
                <p:cNvSpPr/>
                <p:nvPr/>
              </p:nvSpPr>
              <p:spPr>
                <a:xfrm>
                  <a:off x="8436202" y="5100522"/>
                  <a:ext cx="320667" cy="234104"/>
                </a:xfrm>
                <a:custGeom>
                  <a:avLst/>
                  <a:gdLst>
                    <a:gd name="connsiteX0" fmla="*/ 137528 w 320667"/>
                    <a:gd name="connsiteY0" fmla="*/ 83789 h 234104"/>
                    <a:gd name="connsiteX1" fmla="*/ 209568 w 320667"/>
                    <a:gd name="connsiteY1" fmla="*/ 132071 h 234104"/>
                    <a:gd name="connsiteX2" fmla="*/ 209568 w 320667"/>
                    <a:gd name="connsiteY2" fmla="*/ 133525 h 234104"/>
                    <a:gd name="connsiteX3" fmla="*/ 137433 w 320667"/>
                    <a:gd name="connsiteY3" fmla="*/ 84991 h 234104"/>
                    <a:gd name="connsiteX4" fmla="*/ 121006 w 320667"/>
                    <a:gd name="connsiteY4" fmla="*/ 160306 h 234104"/>
                    <a:gd name="connsiteX5" fmla="*/ 121006 w 320667"/>
                    <a:gd name="connsiteY5" fmla="*/ 159295 h 234104"/>
                    <a:gd name="connsiteX6" fmla="*/ 137528 w 320667"/>
                    <a:gd name="connsiteY6" fmla="*/ 83789 h 234104"/>
                    <a:gd name="connsiteX7" fmla="*/ 163705 w 320667"/>
                    <a:gd name="connsiteY7" fmla="*/ 85781 h 234104"/>
                    <a:gd name="connsiteX8" fmla="*/ 162628 w 320667"/>
                    <a:gd name="connsiteY8" fmla="*/ 84864 h 234104"/>
                    <a:gd name="connsiteX9" fmla="*/ 162628 w 320667"/>
                    <a:gd name="connsiteY9" fmla="*/ 86414 h 234104"/>
                    <a:gd name="connsiteX10" fmla="*/ 225299 w 320667"/>
                    <a:gd name="connsiteY10" fmla="*/ 144402 h 234104"/>
                    <a:gd name="connsiteX11" fmla="*/ 228939 w 320667"/>
                    <a:gd name="connsiteY11" fmla="*/ 146489 h 234104"/>
                    <a:gd name="connsiteX12" fmla="*/ 163705 w 320667"/>
                    <a:gd name="connsiteY12" fmla="*/ 85781 h 234104"/>
                    <a:gd name="connsiteX13" fmla="*/ 161394 w 320667"/>
                    <a:gd name="connsiteY13" fmla="*/ 64850 h 234104"/>
                    <a:gd name="connsiteX14" fmla="*/ 161394 w 320667"/>
                    <a:gd name="connsiteY14" fmla="*/ 66020 h 234104"/>
                    <a:gd name="connsiteX15" fmla="*/ 256319 w 320667"/>
                    <a:gd name="connsiteY15" fmla="*/ 82177 h 234104"/>
                    <a:gd name="connsiteX16" fmla="*/ 261953 w 320667"/>
                    <a:gd name="connsiteY16" fmla="*/ 82272 h 234104"/>
                    <a:gd name="connsiteX17" fmla="*/ 161394 w 320667"/>
                    <a:gd name="connsiteY17" fmla="*/ 64850 h 234104"/>
                    <a:gd name="connsiteX18" fmla="*/ 121069 w 320667"/>
                    <a:gd name="connsiteY18" fmla="*/ 73924 h 234104"/>
                    <a:gd name="connsiteX19" fmla="*/ 122715 w 320667"/>
                    <a:gd name="connsiteY19" fmla="*/ 73924 h 234104"/>
                    <a:gd name="connsiteX20" fmla="*/ 121069 w 320667"/>
                    <a:gd name="connsiteY20" fmla="*/ 73924 h 234104"/>
                    <a:gd name="connsiteX21" fmla="*/ 121892 w 320667"/>
                    <a:gd name="connsiteY21" fmla="*/ 74462 h 234104"/>
                    <a:gd name="connsiteX22" fmla="*/ 122905 w 320667"/>
                    <a:gd name="connsiteY22" fmla="*/ 74999 h 234104"/>
                    <a:gd name="connsiteX23" fmla="*/ 241442 w 320667"/>
                    <a:gd name="connsiteY23" fmla="*/ 81070 h 234104"/>
                    <a:gd name="connsiteX24" fmla="*/ 241442 w 320667"/>
                    <a:gd name="connsiteY24" fmla="*/ 79995 h 234104"/>
                    <a:gd name="connsiteX25" fmla="*/ 121069 w 320667"/>
                    <a:gd name="connsiteY25" fmla="*/ 73924 h 234104"/>
                    <a:gd name="connsiteX26" fmla="*/ 137054 w 320667"/>
                    <a:gd name="connsiteY26" fmla="*/ 64818 h 234104"/>
                    <a:gd name="connsiteX27" fmla="*/ 138510 w 320667"/>
                    <a:gd name="connsiteY27" fmla="*/ 65008 h 234104"/>
                    <a:gd name="connsiteX28" fmla="*/ 198205 w 320667"/>
                    <a:gd name="connsiteY28" fmla="*/ 35255 h 234104"/>
                    <a:gd name="connsiteX29" fmla="*/ 198205 w 320667"/>
                    <a:gd name="connsiteY29" fmla="*/ 34243 h 234104"/>
                    <a:gd name="connsiteX30" fmla="*/ 137054 w 320667"/>
                    <a:gd name="connsiteY30" fmla="*/ 64818 h 234104"/>
                    <a:gd name="connsiteX31" fmla="*/ 207258 w 320667"/>
                    <a:gd name="connsiteY31" fmla="*/ 1613 h 234104"/>
                    <a:gd name="connsiteX32" fmla="*/ 207448 w 320667"/>
                    <a:gd name="connsiteY32" fmla="*/ 1802 h 234104"/>
                    <a:gd name="connsiteX33" fmla="*/ 208461 w 320667"/>
                    <a:gd name="connsiteY33" fmla="*/ 1170 h 234104"/>
                    <a:gd name="connsiteX34" fmla="*/ 207289 w 320667"/>
                    <a:gd name="connsiteY34" fmla="*/ 0 h 234104"/>
                    <a:gd name="connsiteX35" fmla="*/ 204282 w 320667"/>
                    <a:gd name="connsiteY35" fmla="*/ 0 h 234104"/>
                    <a:gd name="connsiteX36" fmla="*/ 192033 w 320667"/>
                    <a:gd name="connsiteY36" fmla="*/ 8063 h 234104"/>
                    <a:gd name="connsiteX37" fmla="*/ 192951 w 320667"/>
                    <a:gd name="connsiteY37" fmla="*/ 9075 h 234104"/>
                    <a:gd name="connsiteX38" fmla="*/ 204314 w 320667"/>
                    <a:gd name="connsiteY38" fmla="*/ 1644 h 234104"/>
                    <a:gd name="connsiteX39" fmla="*/ 207258 w 320667"/>
                    <a:gd name="connsiteY39" fmla="*/ 1613 h 234104"/>
                    <a:gd name="connsiteX40" fmla="*/ 29247 w 320667"/>
                    <a:gd name="connsiteY40" fmla="*/ 183325 h 234104"/>
                    <a:gd name="connsiteX41" fmla="*/ 30703 w 320667"/>
                    <a:gd name="connsiteY41" fmla="*/ 186044 h 234104"/>
                    <a:gd name="connsiteX42" fmla="*/ 31146 w 320667"/>
                    <a:gd name="connsiteY42" fmla="*/ 185601 h 234104"/>
                    <a:gd name="connsiteX43" fmla="*/ 29595 w 320667"/>
                    <a:gd name="connsiteY43" fmla="*/ 182060 h 234104"/>
                    <a:gd name="connsiteX44" fmla="*/ 24340 w 320667"/>
                    <a:gd name="connsiteY44" fmla="*/ 183072 h 234104"/>
                    <a:gd name="connsiteX45" fmla="*/ 0 w 320667"/>
                    <a:gd name="connsiteY45" fmla="*/ 211560 h 234104"/>
                    <a:gd name="connsiteX46" fmla="*/ 633 w 320667"/>
                    <a:gd name="connsiteY46" fmla="*/ 212920 h 234104"/>
                    <a:gd name="connsiteX47" fmla="*/ 24973 w 320667"/>
                    <a:gd name="connsiteY47" fmla="*/ 184242 h 234104"/>
                    <a:gd name="connsiteX48" fmla="*/ 29247 w 320667"/>
                    <a:gd name="connsiteY48" fmla="*/ 183325 h 234104"/>
                    <a:gd name="connsiteX49" fmla="*/ 309272 w 320667"/>
                    <a:gd name="connsiteY49" fmla="*/ 156733 h 234104"/>
                    <a:gd name="connsiteX50" fmla="*/ 310349 w 320667"/>
                    <a:gd name="connsiteY50" fmla="*/ 158725 h 234104"/>
                    <a:gd name="connsiteX51" fmla="*/ 311077 w 320667"/>
                    <a:gd name="connsiteY51" fmla="*/ 158441 h 234104"/>
                    <a:gd name="connsiteX52" fmla="*/ 309177 w 320667"/>
                    <a:gd name="connsiteY52" fmla="*/ 154710 h 234104"/>
                    <a:gd name="connsiteX53" fmla="*/ 274740 w 320667"/>
                    <a:gd name="connsiteY53" fmla="*/ 137003 h 234104"/>
                    <a:gd name="connsiteX54" fmla="*/ 271290 w 320667"/>
                    <a:gd name="connsiteY54" fmla="*/ 137920 h 234104"/>
                    <a:gd name="connsiteX55" fmla="*/ 271923 w 320667"/>
                    <a:gd name="connsiteY55" fmla="*/ 139912 h 234104"/>
                    <a:gd name="connsiteX56" fmla="*/ 275025 w 320667"/>
                    <a:gd name="connsiteY56" fmla="*/ 139185 h 234104"/>
                    <a:gd name="connsiteX57" fmla="*/ 309272 w 320667"/>
                    <a:gd name="connsiteY57" fmla="*/ 156733 h 234104"/>
                    <a:gd name="connsiteX58" fmla="*/ 317217 w 320667"/>
                    <a:gd name="connsiteY58" fmla="*/ 89070 h 234104"/>
                    <a:gd name="connsiteX59" fmla="*/ 319939 w 320667"/>
                    <a:gd name="connsiteY59" fmla="*/ 91156 h 234104"/>
                    <a:gd name="connsiteX60" fmla="*/ 320667 w 320667"/>
                    <a:gd name="connsiteY60" fmla="*/ 90145 h 234104"/>
                    <a:gd name="connsiteX61" fmla="*/ 317565 w 320667"/>
                    <a:gd name="connsiteY61" fmla="*/ 87615 h 234104"/>
                    <a:gd name="connsiteX62" fmla="*/ 285502 w 320667"/>
                    <a:gd name="connsiteY62" fmla="*/ 83631 h 234104"/>
                    <a:gd name="connsiteX63" fmla="*/ 283603 w 320667"/>
                    <a:gd name="connsiteY63" fmla="*/ 85528 h 234104"/>
                    <a:gd name="connsiteX64" fmla="*/ 284236 w 320667"/>
                    <a:gd name="connsiteY64" fmla="*/ 86161 h 234104"/>
                    <a:gd name="connsiteX65" fmla="*/ 285312 w 320667"/>
                    <a:gd name="connsiteY65" fmla="*/ 85086 h 234104"/>
                    <a:gd name="connsiteX66" fmla="*/ 317217 w 320667"/>
                    <a:gd name="connsiteY66" fmla="*/ 89070 h 234104"/>
                    <a:gd name="connsiteX67" fmla="*/ 279456 w 320667"/>
                    <a:gd name="connsiteY67" fmla="*/ 36425 h 234104"/>
                    <a:gd name="connsiteX68" fmla="*/ 279646 w 320667"/>
                    <a:gd name="connsiteY68" fmla="*/ 34780 h 234104"/>
                    <a:gd name="connsiteX69" fmla="*/ 276386 w 320667"/>
                    <a:gd name="connsiteY69" fmla="*/ 33421 h 234104"/>
                    <a:gd name="connsiteX70" fmla="*/ 252773 w 320667"/>
                    <a:gd name="connsiteY70" fmla="*/ 37310 h 234104"/>
                    <a:gd name="connsiteX71" fmla="*/ 252330 w 320667"/>
                    <a:gd name="connsiteY71" fmla="*/ 39397 h 234104"/>
                    <a:gd name="connsiteX72" fmla="*/ 276323 w 320667"/>
                    <a:gd name="connsiteY72" fmla="*/ 35223 h 234104"/>
                    <a:gd name="connsiteX73" fmla="*/ 279456 w 320667"/>
                    <a:gd name="connsiteY73" fmla="*/ 36425 h 234104"/>
                    <a:gd name="connsiteX74" fmla="*/ 210265 w 320667"/>
                    <a:gd name="connsiteY74" fmla="*/ 183325 h 234104"/>
                    <a:gd name="connsiteX75" fmla="*/ 214538 w 320667"/>
                    <a:gd name="connsiteY75" fmla="*/ 184336 h 234104"/>
                    <a:gd name="connsiteX76" fmla="*/ 238973 w 320667"/>
                    <a:gd name="connsiteY76" fmla="*/ 212920 h 234104"/>
                    <a:gd name="connsiteX77" fmla="*/ 239511 w 320667"/>
                    <a:gd name="connsiteY77" fmla="*/ 211560 h 234104"/>
                    <a:gd name="connsiteX78" fmla="*/ 215171 w 320667"/>
                    <a:gd name="connsiteY78" fmla="*/ 183072 h 234104"/>
                    <a:gd name="connsiteX79" fmla="*/ 209917 w 320667"/>
                    <a:gd name="connsiteY79" fmla="*/ 182060 h 234104"/>
                    <a:gd name="connsiteX80" fmla="*/ 208366 w 320667"/>
                    <a:gd name="connsiteY80" fmla="*/ 185601 h 234104"/>
                    <a:gd name="connsiteX81" fmla="*/ 208809 w 320667"/>
                    <a:gd name="connsiteY81" fmla="*/ 186044 h 234104"/>
                    <a:gd name="connsiteX82" fmla="*/ 210265 w 320667"/>
                    <a:gd name="connsiteY82" fmla="*/ 183325 h 234104"/>
                    <a:gd name="connsiteX83" fmla="*/ 124266 w 320667"/>
                    <a:gd name="connsiteY83" fmla="*/ 202517 h 234104"/>
                    <a:gd name="connsiteX84" fmla="*/ 124994 w 320667"/>
                    <a:gd name="connsiteY84" fmla="*/ 234104 h 234104"/>
                    <a:gd name="connsiteX85" fmla="*/ 124899 w 320667"/>
                    <a:gd name="connsiteY85" fmla="*/ 201347 h 234104"/>
                    <a:gd name="connsiteX86" fmla="*/ 121006 w 320667"/>
                    <a:gd name="connsiteY86" fmla="*/ 198913 h 234104"/>
                    <a:gd name="connsiteX87" fmla="*/ 116923 w 320667"/>
                    <a:gd name="connsiteY87" fmla="*/ 201347 h 234104"/>
                    <a:gd name="connsiteX88" fmla="*/ 116923 w 320667"/>
                    <a:gd name="connsiteY88" fmla="*/ 234104 h 234104"/>
                    <a:gd name="connsiteX89" fmla="*/ 117651 w 320667"/>
                    <a:gd name="connsiteY89" fmla="*/ 202517 h 234104"/>
                    <a:gd name="connsiteX90" fmla="*/ 120911 w 320667"/>
                    <a:gd name="connsiteY90" fmla="*/ 200620 h 234104"/>
                    <a:gd name="connsiteX91" fmla="*/ 124266 w 320667"/>
                    <a:gd name="connsiteY91" fmla="*/ 202517 h 23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20667" h="234104">
                      <a:moveTo>
                        <a:pt x="137528" y="83789"/>
                      </a:moveTo>
                      <a:cubicBezTo>
                        <a:pt x="162249" y="98935"/>
                        <a:pt x="186209" y="115187"/>
                        <a:pt x="209568" y="132071"/>
                      </a:cubicBezTo>
                      <a:lnTo>
                        <a:pt x="209568" y="133525"/>
                      </a:lnTo>
                      <a:cubicBezTo>
                        <a:pt x="178676" y="111297"/>
                        <a:pt x="154241" y="95330"/>
                        <a:pt x="137433" y="84991"/>
                      </a:cubicBezTo>
                      <a:cubicBezTo>
                        <a:pt x="131609" y="110128"/>
                        <a:pt x="126260" y="135075"/>
                        <a:pt x="121006" y="160306"/>
                      </a:cubicBezTo>
                      <a:lnTo>
                        <a:pt x="121006" y="159295"/>
                      </a:lnTo>
                      <a:cubicBezTo>
                        <a:pt x="126197" y="134347"/>
                        <a:pt x="131831" y="108547"/>
                        <a:pt x="137528" y="83789"/>
                      </a:cubicBezTo>
                      <a:moveTo>
                        <a:pt x="163705" y="85781"/>
                      </a:moveTo>
                      <a:lnTo>
                        <a:pt x="162628" y="84864"/>
                      </a:lnTo>
                      <a:lnTo>
                        <a:pt x="162628" y="86414"/>
                      </a:lnTo>
                      <a:cubicBezTo>
                        <a:pt x="185608" y="105827"/>
                        <a:pt x="203966" y="123249"/>
                        <a:pt x="225299" y="144402"/>
                      </a:cubicBezTo>
                      <a:lnTo>
                        <a:pt x="228939" y="146489"/>
                      </a:lnTo>
                      <a:cubicBezTo>
                        <a:pt x="206466" y="124166"/>
                        <a:pt x="186399" y="105005"/>
                        <a:pt x="163705" y="85781"/>
                      </a:cubicBezTo>
                      <a:moveTo>
                        <a:pt x="161394" y="64850"/>
                      </a:moveTo>
                      <a:lnTo>
                        <a:pt x="161394" y="66020"/>
                      </a:lnTo>
                      <a:cubicBezTo>
                        <a:pt x="194091" y="70193"/>
                        <a:pt x="224065" y="75379"/>
                        <a:pt x="256319" y="82177"/>
                      </a:cubicBezTo>
                      <a:cubicBezTo>
                        <a:pt x="257964" y="82177"/>
                        <a:pt x="260307" y="82272"/>
                        <a:pt x="261953" y="82272"/>
                      </a:cubicBezTo>
                      <a:cubicBezTo>
                        <a:pt x="228085" y="74936"/>
                        <a:pt x="195831" y="69213"/>
                        <a:pt x="161394" y="64850"/>
                      </a:cubicBezTo>
                      <a:moveTo>
                        <a:pt x="121069" y="73924"/>
                      </a:moveTo>
                      <a:lnTo>
                        <a:pt x="122715" y="73924"/>
                      </a:lnTo>
                      <a:lnTo>
                        <a:pt x="121069" y="73924"/>
                      </a:lnTo>
                      <a:lnTo>
                        <a:pt x="121892" y="74462"/>
                      </a:lnTo>
                      <a:lnTo>
                        <a:pt x="122905" y="74999"/>
                      </a:lnTo>
                      <a:cubicBezTo>
                        <a:pt x="162597" y="75094"/>
                        <a:pt x="202035" y="77086"/>
                        <a:pt x="241442" y="81070"/>
                      </a:cubicBezTo>
                      <a:lnTo>
                        <a:pt x="241442" y="79995"/>
                      </a:lnTo>
                      <a:cubicBezTo>
                        <a:pt x="201465" y="76011"/>
                        <a:pt x="161299" y="74019"/>
                        <a:pt x="121069" y="73924"/>
                      </a:cubicBezTo>
                      <a:moveTo>
                        <a:pt x="137054" y="64818"/>
                      </a:moveTo>
                      <a:lnTo>
                        <a:pt x="138510" y="65008"/>
                      </a:lnTo>
                      <a:cubicBezTo>
                        <a:pt x="157944" y="54289"/>
                        <a:pt x="177853" y="44234"/>
                        <a:pt x="198205" y="35255"/>
                      </a:cubicBezTo>
                      <a:lnTo>
                        <a:pt x="198205" y="34243"/>
                      </a:lnTo>
                      <a:cubicBezTo>
                        <a:pt x="177283" y="43412"/>
                        <a:pt x="156931" y="53752"/>
                        <a:pt x="137054" y="64818"/>
                      </a:cubicBezTo>
                      <a:moveTo>
                        <a:pt x="207258" y="1613"/>
                      </a:moveTo>
                      <a:lnTo>
                        <a:pt x="207448" y="1802"/>
                      </a:lnTo>
                      <a:lnTo>
                        <a:pt x="208461" y="1170"/>
                      </a:lnTo>
                      <a:lnTo>
                        <a:pt x="207289" y="0"/>
                      </a:lnTo>
                      <a:cubicBezTo>
                        <a:pt x="206277" y="0"/>
                        <a:pt x="205295" y="0"/>
                        <a:pt x="204282" y="0"/>
                      </a:cubicBezTo>
                      <a:cubicBezTo>
                        <a:pt x="200104" y="2624"/>
                        <a:pt x="196021" y="5249"/>
                        <a:pt x="192033" y="8063"/>
                      </a:cubicBezTo>
                      <a:lnTo>
                        <a:pt x="192951" y="9075"/>
                      </a:lnTo>
                      <a:cubicBezTo>
                        <a:pt x="196686" y="6545"/>
                        <a:pt x="200484" y="3984"/>
                        <a:pt x="204314" y="1644"/>
                      </a:cubicBezTo>
                      <a:cubicBezTo>
                        <a:pt x="205264" y="1613"/>
                        <a:pt x="206245" y="1613"/>
                        <a:pt x="207258" y="1613"/>
                      </a:cubicBezTo>
                      <a:moveTo>
                        <a:pt x="29247" y="183325"/>
                      </a:moveTo>
                      <a:lnTo>
                        <a:pt x="30703" y="186044"/>
                      </a:lnTo>
                      <a:lnTo>
                        <a:pt x="31146" y="185601"/>
                      </a:lnTo>
                      <a:cubicBezTo>
                        <a:pt x="30956" y="185159"/>
                        <a:pt x="30069" y="182977"/>
                        <a:pt x="29595" y="182060"/>
                      </a:cubicBezTo>
                      <a:cubicBezTo>
                        <a:pt x="27949" y="182408"/>
                        <a:pt x="25955" y="182787"/>
                        <a:pt x="24340" y="183072"/>
                      </a:cubicBezTo>
                      <a:cubicBezTo>
                        <a:pt x="16174" y="192494"/>
                        <a:pt x="7976" y="201948"/>
                        <a:pt x="0" y="211560"/>
                      </a:cubicBezTo>
                      <a:lnTo>
                        <a:pt x="633" y="212920"/>
                      </a:lnTo>
                      <a:cubicBezTo>
                        <a:pt x="5824" y="206849"/>
                        <a:pt x="16902" y="193506"/>
                        <a:pt x="24973" y="184242"/>
                      </a:cubicBezTo>
                      <a:cubicBezTo>
                        <a:pt x="26145" y="183767"/>
                        <a:pt x="27885" y="183609"/>
                        <a:pt x="29247" y="183325"/>
                      </a:cubicBezTo>
                      <a:moveTo>
                        <a:pt x="309272" y="156733"/>
                      </a:moveTo>
                      <a:lnTo>
                        <a:pt x="310349" y="158725"/>
                      </a:lnTo>
                      <a:lnTo>
                        <a:pt x="311077" y="158441"/>
                      </a:lnTo>
                      <a:cubicBezTo>
                        <a:pt x="310444" y="157176"/>
                        <a:pt x="309811" y="156006"/>
                        <a:pt x="309177" y="154710"/>
                      </a:cubicBezTo>
                      <a:cubicBezTo>
                        <a:pt x="297719" y="148639"/>
                        <a:pt x="286293" y="142726"/>
                        <a:pt x="274740" y="137003"/>
                      </a:cubicBezTo>
                      <a:cubicBezTo>
                        <a:pt x="273569" y="137288"/>
                        <a:pt x="272366" y="137636"/>
                        <a:pt x="271290" y="137920"/>
                      </a:cubicBezTo>
                      <a:lnTo>
                        <a:pt x="271923" y="139912"/>
                      </a:lnTo>
                      <a:lnTo>
                        <a:pt x="275025" y="139185"/>
                      </a:lnTo>
                      <a:cubicBezTo>
                        <a:pt x="286483" y="144940"/>
                        <a:pt x="297814" y="150663"/>
                        <a:pt x="309272" y="156733"/>
                      </a:cubicBezTo>
                      <a:moveTo>
                        <a:pt x="317217" y="89070"/>
                      </a:moveTo>
                      <a:lnTo>
                        <a:pt x="319939" y="91156"/>
                      </a:lnTo>
                      <a:lnTo>
                        <a:pt x="320667" y="90145"/>
                      </a:lnTo>
                      <a:cubicBezTo>
                        <a:pt x="319654" y="89323"/>
                        <a:pt x="318578" y="88500"/>
                        <a:pt x="317565" y="87615"/>
                      </a:cubicBezTo>
                      <a:cubicBezTo>
                        <a:pt x="306835" y="86066"/>
                        <a:pt x="296232" y="84706"/>
                        <a:pt x="285502" y="83631"/>
                      </a:cubicBezTo>
                      <a:lnTo>
                        <a:pt x="283603" y="85528"/>
                      </a:lnTo>
                      <a:lnTo>
                        <a:pt x="284236" y="86161"/>
                      </a:lnTo>
                      <a:lnTo>
                        <a:pt x="285312" y="85086"/>
                      </a:lnTo>
                      <a:cubicBezTo>
                        <a:pt x="296042" y="86256"/>
                        <a:pt x="306487" y="87520"/>
                        <a:pt x="317217" y="89070"/>
                      </a:cubicBezTo>
                      <a:moveTo>
                        <a:pt x="279456" y="36425"/>
                      </a:moveTo>
                      <a:lnTo>
                        <a:pt x="279646" y="34780"/>
                      </a:lnTo>
                      <a:cubicBezTo>
                        <a:pt x="278570" y="34338"/>
                        <a:pt x="277462" y="33864"/>
                        <a:pt x="276386" y="33421"/>
                      </a:cubicBezTo>
                      <a:cubicBezTo>
                        <a:pt x="268473" y="34496"/>
                        <a:pt x="260592" y="35792"/>
                        <a:pt x="252773" y="37310"/>
                      </a:cubicBezTo>
                      <a:lnTo>
                        <a:pt x="252330" y="39397"/>
                      </a:lnTo>
                      <a:cubicBezTo>
                        <a:pt x="252520" y="39492"/>
                        <a:pt x="268505" y="36298"/>
                        <a:pt x="276323" y="35223"/>
                      </a:cubicBezTo>
                      <a:lnTo>
                        <a:pt x="279456" y="36425"/>
                      </a:lnTo>
                      <a:close/>
                      <a:moveTo>
                        <a:pt x="210265" y="183325"/>
                      </a:moveTo>
                      <a:cubicBezTo>
                        <a:pt x="211531" y="183609"/>
                        <a:pt x="213367" y="183767"/>
                        <a:pt x="214538" y="184336"/>
                      </a:cubicBezTo>
                      <a:cubicBezTo>
                        <a:pt x="222609" y="193601"/>
                        <a:pt x="233782" y="206849"/>
                        <a:pt x="238973" y="212920"/>
                      </a:cubicBezTo>
                      <a:lnTo>
                        <a:pt x="239511" y="211560"/>
                      </a:lnTo>
                      <a:cubicBezTo>
                        <a:pt x="231503" y="201948"/>
                        <a:pt x="223337" y="192494"/>
                        <a:pt x="215171" y="183072"/>
                      </a:cubicBezTo>
                      <a:cubicBezTo>
                        <a:pt x="213525" y="182787"/>
                        <a:pt x="211531" y="182439"/>
                        <a:pt x="209917" y="182060"/>
                      </a:cubicBezTo>
                      <a:cubicBezTo>
                        <a:pt x="209473" y="182977"/>
                        <a:pt x="208556" y="185159"/>
                        <a:pt x="208366" y="185601"/>
                      </a:cubicBezTo>
                      <a:lnTo>
                        <a:pt x="208809" y="186044"/>
                      </a:lnTo>
                      <a:lnTo>
                        <a:pt x="210265" y="183325"/>
                      </a:lnTo>
                      <a:moveTo>
                        <a:pt x="124266" y="202517"/>
                      </a:moveTo>
                      <a:lnTo>
                        <a:pt x="124994" y="234104"/>
                      </a:lnTo>
                      <a:lnTo>
                        <a:pt x="124899" y="201347"/>
                      </a:lnTo>
                      <a:cubicBezTo>
                        <a:pt x="123728" y="200525"/>
                        <a:pt x="122177" y="199703"/>
                        <a:pt x="121006" y="198913"/>
                      </a:cubicBezTo>
                      <a:cubicBezTo>
                        <a:pt x="119835" y="199735"/>
                        <a:pt x="118094" y="200557"/>
                        <a:pt x="116923" y="201347"/>
                      </a:cubicBezTo>
                      <a:lnTo>
                        <a:pt x="116923" y="234104"/>
                      </a:lnTo>
                      <a:lnTo>
                        <a:pt x="117651" y="202517"/>
                      </a:lnTo>
                      <a:cubicBezTo>
                        <a:pt x="118664" y="201885"/>
                        <a:pt x="120025" y="201252"/>
                        <a:pt x="120911" y="200620"/>
                      </a:cubicBezTo>
                      <a:lnTo>
                        <a:pt x="124266" y="202517"/>
                      </a:lnTo>
                      <a:close/>
                    </a:path>
                  </a:pathLst>
                </a:custGeom>
                <a:solidFill>
                  <a:srgbClr val="A61B20"/>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4" name="Freeform 183">
                  <a:extLst>
                    <a:ext uri="{FF2B5EF4-FFF2-40B4-BE49-F238E27FC236}">
                      <a16:creationId xmlns:a16="http://schemas.microsoft.com/office/drawing/2014/main" id="{BA4F2E36-A09E-3E38-D745-3B35367FD701}"/>
                    </a:ext>
                  </a:extLst>
                </p:cNvPr>
                <p:cNvSpPr/>
                <p:nvPr/>
              </p:nvSpPr>
              <p:spPr>
                <a:xfrm>
                  <a:off x="8396589" y="5100364"/>
                  <a:ext cx="319825" cy="193063"/>
                </a:xfrm>
                <a:custGeom>
                  <a:avLst/>
                  <a:gdLst>
                    <a:gd name="connsiteX0" fmla="*/ 119028 w 319825"/>
                    <a:gd name="connsiteY0" fmla="*/ 87204 h 193063"/>
                    <a:gd name="connsiteX1" fmla="*/ 55629 w 319825"/>
                    <a:gd name="connsiteY1" fmla="*/ 144813 h 193063"/>
                    <a:gd name="connsiteX2" fmla="*/ 52179 w 319825"/>
                    <a:gd name="connsiteY2" fmla="*/ 146805 h 193063"/>
                    <a:gd name="connsiteX3" fmla="*/ 119028 w 319825"/>
                    <a:gd name="connsiteY3" fmla="*/ 85750 h 193063"/>
                    <a:gd name="connsiteX4" fmla="*/ 119028 w 319825"/>
                    <a:gd name="connsiteY4" fmla="*/ 87204 h 193063"/>
                    <a:gd name="connsiteX5" fmla="*/ 144603 w 319825"/>
                    <a:gd name="connsiteY5" fmla="*/ 65039 h 193063"/>
                    <a:gd name="connsiteX6" fmla="*/ 143052 w 319825"/>
                    <a:gd name="connsiteY6" fmla="*/ 65229 h 193063"/>
                    <a:gd name="connsiteX7" fmla="*/ 129695 w 319825"/>
                    <a:gd name="connsiteY7" fmla="*/ 66684 h 193063"/>
                    <a:gd name="connsiteX8" fmla="*/ 83451 w 319825"/>
                    <a:gd name="connsiteY8" fmla="*/ 34464 h 193063"/>
                    <a:gd name="connsiteX9" fmla="*/ 83451 w 319825"/>
                    <a:gd name="connsiteY9" fmla="*/ 35634 h 193063"/>
                    <a:gd name="connsiteX10" fmla="*/ 129695 w 319825"/>
                    <a:gd name="connsiteY10" fmla="*/ 67854 h 193063"/>
                    <a:gd name="connsiteX11" fmla="*/ 144508 w 319825"/>
                    <a:gd name="connsiteY11" fmla="*/ 66304 h 193063"/>
                    <a:gd name="connsiteX12" fmla="*/ 158688 w 319825"/>
                    <a:gd name="connsiteY12" fmla="*/ 74304 h 193063"/>
                    <a:gd name="connsiteX13" fmla="*/ 160587 w 319825"/>
                    <a:gd name="connsiteY13" fmla="*/ 74304 h 193063"/>
                    <a:gd name="connsiteX14" fmla="*/ 144603 w 319825"/>
                    <a:gd name="connsiteY14" fmla="*/ 65039 h 193063"/>
                    <a:gd name="connsiteX15" fmla="*/ 72151 w 319825"/>
                    <a:gd name="connsiteY15" fmla="*/ 133620 h 193063"/>
                    <a:gd name="connsiteX16" fmla="*/ 146470 w 319825"/>
                    <a:gd name="connsiteY16" fmla="*/ 94887 h 193063"/>
                    <a:gd name="connsiteX17" fmla="*/ 146470 w 319825"/>
                    <a:gd name="connsiteY17" fmla="*/ 93528 h 193063"/>
                    <a:gd name="connsiteX18" fmla="*/ 72151 w 319825"/>
                    <a:gd name="connsiteY18" fmla="*/ 132261 h 193063"/>
                    <a:gd name="connsiteX19" fmla="*/ 72151 w 319825"/>
                    <a:gd name="connsiteY19" fmla="*/ 133620 h 193063"/>
                    <a:gd name="connsiteX20" fmla="*/ 119155 w 319825"/>
                    <a:gd name="connsiteY20" fmla="*/ 65324 h 193063"/>
                    <a:gd name="connsiteX21" fmla="*/ 18406 w 319825"/>
                    <a:gd name="connsiteY21" fmla="*/ 82556 h 193063"/>
                    <a:gd name="connsiteX22" fmla="*/ 23755 w 319825"/>
                    <a:gd name="connsiteY22" fmla="*/ 82651 h 193063"/>
                    <a:gd name="connsiteX23" fmla="*/ 120231 w 319825"/>
                    <a:gd name="connsiteY23" fmla="*/ 66304 h 193063"/>
                    <a:gd name="connsiteX24" fmla="*/ 120231 w 319825"/>
                    <a:gd name="connsiteY24" fmla="*/ 65134 h 193063"/>
                    <a:gd name="connsiteX25" fmla="*/ 119155 w 319825"/>
                    <a:gd name="connsiteY25" fmla="*/ 65324 h 193063"/>
                    <a:gd name="connsiteX26" fmla="*/ 144318 w 319825"/>
                    <a:gd name="connsiteY26" fmla="*/ 84011 h 193063"/>
                    <a:gd name="connsiteX27" fmla="*/ 49298 w 319825"/>
                    <a:gd name="connsiteY27" fmla="*/ 79932 h 193063"/>
                    <a:gd name="connsiteX28" fmla="*/ 49298 w 319825"/>
                    <a:gd name="connsiteY28" fmla="*/ 80944 h 193063"/>
                    <a:gd name="connsiteX29" fmla="*/ 143052 w 319825"/>
                    <a:gd name="connsiteY29" fmla="*/ 84928 h 193063"/>
                    <a:gd name="connsiteX30" fmla="*/ 144318 w 319825"/>
                    <a:gd name="connsiteY30" fmla="*/ 84011 h 193063"/>
                    <a:gd name="connsiteX31" fmla="*/ 76234 w 319825"/>
                    <a:gd name="connsiteY31" fmla="*/ 1454 h 193063"/>
                    <a:gd name="connsiteX32" fmla="*/ 87503 w 319825"/>
                    <a:gd name="connsiteY32" fmla="*/ 9075 h 193063"/>
                    <a:gd name="connsiteX33" fmla="*/ 88420 w 319825"/>
                    <a:gd name="connsiteY33" fmla="*/ 8063 h 193063"/>
                    <a:gd name="connsiteX34" fmla="*/ 76171 w 319825"/>
                    <a:gd name="connsiteY34" fmla="*/ 0 h 193063"/>
                    <a:gd name="connsiteX35" fmla="*/ 73164 w 319825"/>
                    <a:gd name="connsiteY35" fmla="*/ 0 h 193063"/>
                    <a:gd name="connsiteX36" fmla="*/ 71518 w 319825"/>
                    <a:gd name="connsiteY36" fmla="*/ 1454 h 193063"/>
                    <a:gd name="connsiteX37" fmla="*/ 72531 w 319825"/>
                    <a:gd name="connsiteY37" fmla="*/ 2087 h 193063"/>
                    <a:gd name="connsiteX38" fmla="*/ 73259 w 319825"/>
                    <a:gd name="connsiteY38" fmla="*/ 1454 h 193063"/>
                    <a:gd name="connsiteX39" fmla="*/ 76234 w 319825"/>
                    <a:gd name="connsiteY39" fmla="*/ 1454 h 193063"/>
                    <a:gd name="connsiteX40" fmla="*/ 1789 w 319825"/>
                    <a:gd name="connsiteY40" fmla="*/ 84264 h 193063"/>
                    <a:gd name="connsiteX41" fmla="*/ 159954 w 319825"/>
                    <a:gd name="connsiteY41" fmla="*/ 193063 h 193063"/>
                    <a:gd name="connsiteX42" fmla="*/ 318025 w 319825"/>
                    <a:gd name="connsiteY42" fmla="*/ 84264 h 193063"/>
                    <a:gd name="connsiteX43" fmla="*/ 159859 w 319825"/>
                    <a:gd name="connsiteY43" fmla="*/ 1676 h 193063"/>
                    <a:gd name="connsiteX44" fmla="*/ 1789 w 319825"/>
                    <a:gd name="connsiteY44" fmla="*/ 84264 h 193063"/>
                    <a:gd name="connsiteX45" fmla="*/ 7581 w 319825"/>
                    <a:gd name="connsiteY45" fmla="*/ 83821 h 193063"/>
                    <a:gd name="connsiteX46" fmla="*/ 159922 w 319825"/>
                    <a:gd name="connsiteY46" fmla="*/ 188099 h 193063"/>
                    <a:gd name="connsiteX47" fmla="*/ 312264 w 319825"/>
                    <a:gd name="connsiteY47" fmla="*/ 83821 h 193063"/>
                    <a:gd name="connsiteX48" fmla="*/ 159922 w 319825"/>
                    <a:gd name="connsiteY48" fmla="*/ 4047 h 193063"/>
                    <a:gd name="connsiteX49" fmla="*/ 7581 w 319825"/>
                    <a:gd name="connsiteY49" fmla="*/ 83821 h 19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9825" h="193063">
                      <a:moveTo>
                        <a:pt x="119028" y="87204"/>
                      </a:moveTo>
                      <a:cubicBezTo>
                        <a:pt x="95954" y="106618"/>
                        <a:pt x="77057" y="123692"/>
                        <a:pt x="55629" y="144813"/>
                      </a:cubicBezTo>
                      <a:lnTo>
                        <a:pt x="52179" y="146805"/>
                      </a:lnTo>
                      <a:cubicBezTo>
                        <a:pt x="73987" y="125210"/>
                        <a:pt x="95605" y="105606"/>
                        <a:pt x="119028" y="85750"/>
                      </a:cubicBezTo>
                      <a:lnTo>
                        <a:pt x="119028" y="87204"/>
                      </a:lnTo>
                      <a:close/>
                      <a:moveTo>
                        <a:pt x="144603" y="65039"/>
                      </a:moveTo>
                      <a:lnTo>
                        <a:pt x="143052" y="65229"/>
                      </a:lnTo>
                      <a:cubicBezTo>
                        <a:pt x="138589" y="65672"/>
                        <a:pt x="134158" y="66146"/>
                        <a:pt x="129695" y="66684"/>
                      </a:cubicBezTo>
                      <a:cubicBezTo>
                        <a:pt x="114692" y="55333"/>
                        <a:pt x="99340" y="44551"/>
                        <a:pt x="83451" y="34464"/>
                      </a:cubicBezTo>
                      <a:lnTo>
                        <a:pt x="83451" y="35634"/>
                      </a:lnTo>
                      <a:cubicBezTo>
                        <a:pt x="99340" y="45720"/>
                        <a:pt x="114692" y="56502"/>
                        <a:pt x="129695" y="67854"/>
                      </a:cubicBezTo>
                      <a:cubicBezTo>
                        <a:pt x="134601" y="67316"/>
                        <a:pt x="139602" y="66778"/>
                        <a:pt x="144508" y="66304"/>
                      </a:cubicBezTo>
                      <a:cubicBezTo>
                        <a:pt x="149319" y="68929"/>
                        <a:pt x="153877" y="71490"/>
                        <a:pt x="158688" y="74304"/>
                      </a:cubicBezTo>
                      <a:lnTo>
                        <a:pt x="160587" y="74304"/>
                      </a:lnTo>
                      <a:cubicBezTo>
                        <a:pt x="155396" y="71110"/>
                        <a:pt x="149857" y="67948"/>
                        <a:pt x="144603" y="65039"/>
                      </a:cubicBezTo>
                      <a:moveTo>
                        <a:pt x="72151" y="133620"/>
                      </a:moveTo>
                      <a:cubicBezTo>
                        <a:pt x="96492" y="119929"/>
                        <a:pt x="121307" y="106934"/>
                        <a:pt x="146470" y="94887"/>
                      </a:cubicBezTo>
                      <a:lnTo>
                        <a:pt x="146470" y="93528"/>
                      </a:lnTo>
                      <a:cubicBezTo>
                        <a:pt x="121212" y="105606"/>
                        <a:pt x="96492" y="118570"/>
                        <a:pt x="72151" y="132261"/>
                      </a:cubicBezTo>
                      <a:lnTo>
                        <a:pt x="72151" y="133620"/>
                      </a:lnTo>
                      <a:close/>
                      <a:moveTo>
                        <a:pt x="119155" y="65324"/>
                      </a:moveTo>
                      <a:cubicBezTo>
                        <a:pt x="85097" y="69687"/>
                        <a:pt x="51926" y="75410"/>
                        <a:pt x="18406" y="82556"/>
                      </a:cubicBezTo>
                      <a:cubicBezTo>
                        <a:pt x="20052" y="82556"/>
                        <a:pt x="22046" y="82651"/>
                        <a:pt x="23755" y="82651"/>
                      </a:cubicBezTo>
                      <a:cubicBezTo>
                        <a:pt x="56009" y="75853"/>
                        <a:pt x="87534" y="70478"/>
                        <a:pt x="120231" y="66304"/>
                      </a:cubicBezTo>
                      <a:lnTo>
                        <a:pt x="120231" y="65134"/>
                      </a:lnTo>
                      <a:lnTo>
                        <a:pt x="119155" y="65324"/>
                      </a:lnTo>
                      <a:close/>
                      <a:moveTo>
                        <a:pt x="144318" y="84011"/>
                      </a:moveTo>
                      <a:cubicBezTo>
                        <a:pt x="112603" y="81291"/>
                        <a:pt x="81077" y="79742"/>
                        <a:pt x="49298" y="79932"/>
                      </a:cubicBezTo>
                      <a:lnTo>
                        <a:pt x="49298" y="80944"/>
                      </a:lnTo>
                      <a:cubicBezTo>
                        <a:pt x="80634" y="80659"/>
                        <a:pt x="111811" y="82208"/>
                        <a:pt x="143052" y="84928"/>
                      </a:cubicBezTo>
                      <a:lnTo>
                        <a:pt x="144318" y="84011"/>
                      </a:lnTo>
                      <a:moveTo>
                        <a:pt x="76234" y="1454"/>
                      </a:moveTo>
                      <a:cubicBezTo>
                        <a:pt x="80064" y="3826"/>
                        <a:pt x="83768" y="6545"/>
                        <a:pt x="87503" y="9075"/>
                      </a:cubicBezTo>
                      <a:lnTo>
                        <a:pt x="88420" y="8063"/>
                      </a:lnTo>
                      <a:cubicBezTo>
                        <a:pt x="84432" y="5249"/>
                        <a:pt x="80349" y="2529"/>
                        <a:pt x="76171" y="0"/>
                      </a:cubicBezTo>
                      <a:cubicBezTo>
                        <a:pt x="75158" y="0"/>
                        <a:pt x="74177" y="0"/>
                        <a:pt x="73164" y="0"/>
                      </a:cubicBezTo>
                      <a:lnTo>
                        <a:pt x="71518" y="1454"/>
                      </a:lnTo>
                      <a:lnTo>
                        <a:pt x="72531" y="2087"/>
                      </a:lnTo>
                      <a:lnTo>
                        <a:pt x="73259" y="1454"/>
                      </a:lnTo>
                      <a:cubicBezTo>
                        <a:pt x="74240" y="1454"/>
                        <a:pt x="75222" y="1454"/>
                        <a:pt x="76234" y="1454"/>
                      </a:cubicBezTo>
                      <a:moveTo>
                        <a:pt x="1789" y="84264"/>
                      </a:moveTo>
                      <a:cubicBezTo>
                        <a:pt x="-15936" y="163468"/>
                        <a:pt x="102537" y="193063"/>
                        <a:pt x="159954" y="193063"/>
                      </a:cubicBezTo>
                      <a:cubicBezTo>
                        <a:pt x="217371" y="193063"/>
                        <a:pt x="335813" y="163468"/>
                        <a:pt x="318025" y="84264"/>
                      </a:cubicBezTo>
                      <a:cubicBezTo>
                        <a:pt x="303686" y="20647"/>
                        <a:pt x="215282" y="1676"/>
                        <a:pt x="159859" y="1676"/>
                      </a:cubicBezTo>
                      <a:cubicBezTo>
                        <a:pt x="104436" y="1676"/>
                        <a:pt x="16032" y="20552"/>
                        <a:pt x="1789" y="84264"/>
                      </a:cubicBezTo>
                      <a:moveTo>
                        <a:pt x="7581" y="83821"/>
                      </a:moveTo>
                      <a:cubicBezTo>
                        <a:pt x="-9036" y="159958"/>
                        <a:pt x="104690" y="188099"/>
                        <a:pt x="159922" y="188099"/>
                      </a:cubicBezTo>
                      <a:cubicBezTo>
                        <a:pt x="215155" y="188099"/>
                        <a:pt x="328881" y="159958"/>
                        <a:pt x="312264" y="83821"/>
                      </a:cubicBezTo>
                      <a:cubicBezTo>
                        <a:pt x="298843" y="22291"/>
                        <a:pt x="213351" y="4047"/>
                        <a:pt x="159922" y="4047"/>
                      </a:cubicBezTo>
                      <a:cubicBezTo>
                        <a:pt x="106525" y="4047"/>
                        <a:pt x="21033" y="22291"/>
                        <a:pt x="7581" y="83821"/>
                      </a:cubicBezTo>
                    </a:path>
                  </a:pathLst>
                </a:custGeom>
                <a:solidFill>
                  <a:srgbClr val="C93E25"/>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5" name="Freeform 184">
                  <a:extLst>
                    <a:ext uri="{FF2B5EF4-FFF2-40B4-BE49-F238E27FC236}">
                      <a16:creationId xmlns:a16="http://schemas.microsoft.com/office/drawing/2014/main" id="{4072BB15-7A28-D07D-0EC9-3343097EE714}"/>
                    </a:ext>
                  </a:extLst>
                </p:cNvPr>
                <p:cNvSpPr/>
                <p:nvPr/>
              </p:nvSpPr>
              <p:spPr>
                <a:xfrm>
                  <a:off x="8397109" y="5103684"/>
                  <a:ext cx="319754" cy="191640"/>
                </a:xfrm>
                <a:custGeom>
                  <a:avLst/>
                  <a:gdLst>
                    <a:gd name="connsiteX0" fmla="*/ 1807 w 319754"/>
                    <a:gd name="connsiteY0" fmla="*/ 82936 h 191640"/>
                    <a:gd name="connsiteX1" fmla="*/ 159877 w 319754"/>
                    <a:gd name="connsiteY1" fmla="*/ 0 h 191640"/>
                    <a:gd name="connsiteX2" fmla="*/ 317948 w 319754"/>
                    <a:gd name="connsiteY2" fmla="*/ 82936 h 191640"/>
                    <a:gd name="connsiteX3" fmla="*/ 159877 w 319754"/>
                    <a:gd name="connsiteY3" fmla="*/ 191640 h 191640"/>
                    <a:gd name="connsiteX4" fmla="*/ 1807 w 319754"/>
                    <a:gd name="connsiteY4" fmla="*/ 82936 h 191640"/>
                    <a:gd name="connsiteX5" fmla="*/ 7599 w 319754"/>
                    <a:gd name="connsiteY5" fmla="*/ 82461 h 191640"/>
                    <a:gd name="connsiteX6" fmla="*/ 159941 w 319754"/>
                    <a:gd name="connsiteY6" fmla="*/ 2688 h 191640"/>
                    <a:gd name="connsiteX7" fmla="*/ 312282 w 319754"/>
                    <a:gd name="connsiteY7" fmla="*/ 82461 h 191640"/>
                    <a:gd name="connsiteX8" fmla="*/ 159941 w 319754"/>
                    <a:gd name="connsiteY8" fmla="*/ 186739 h 191640"/>
                    <a:gd name="connsiteX9" fmla="*/ 7599 w 319754"/>
                    <a:gd name="connsiteY9" fmla="*/ 82461 h 19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754" h="191640">
                      <a:moveTo>
                        <a:pt x="1807" y="82936"/>
                      </a:moveTo>
                      <a:cubicBezTo>
                        <a:pt x="16082" y="19224"/>
                        <a:pt x="100815" y="0"/>
                        <a:pt x="159877" y="0"/>
                      </a:cubicBezTo>
                      <a:cubicBezTo>
                        <a:pt x="218845" y="0"/>
                        <a:pt x="303673" y="19224"/>
                        <a:pt x="317948" y="82936"/>
                      </a:cubicBezTo>
                      <a:cubicBezTo>
                        <a:pt x="335768" y="162140"/>
                        <a:pt x="217294" y="191640"/>
                        <a:pt x="159877" y="191640"/>
                      </a:cubicBezTo>
                      <a:cubicBezTo>
                        <a:pt x="102461" y="191640"/>
                        <a:pt x="-16013" y="162140"/>
                        <a:pt x="1807" y="82936"/>
                      </a:cubicBezTo>
                      <a:moveTo>
                        <a:pt x="7599" y="82461"/>
                      </a:moveTo>
                      <a:cubicBezTo>
                        <a:pt x="21051" y="20932"/>
                        <a:pt x="106512" y="2688"/>
                        <a:pt x="159941" y="2688"/>
                      </a:cubicBezTo>
                      <a:cubicBezTo>
                        <a:pt x="213274" y="2688"/>
                        <a:pt x="298830" y="20932"/>
                        <a:pt x="312282" y="82461"/>
                      </a:cubicBezTo>
                      <a:cubicBezTo>
                        <a:pt x="328899" y="158599"/>
                        <a:pt x="215174" y="186739"/>
                        <a:pt x="159941" y="186739"/>
                      </a:cubicBezTo>
                      <a:cubicBezTo>
                        <a:pt x="104708" y="186739"/>
                        <a:pt x="-9018" y="158504"/>
                        <a:pt x="7599" y="82461"/>
                      </a:cubicBezTo>
                    </a:path>
                  </a:pathLst>
                </a:custGeom>
                <a:solidFill>
                  <a:srgbClr val="FFFFF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6" name="Freeform 185">
                  <a:extLst>
                    <a:ext uri="{FF2B5EF4-FFF2-40B4-BE49-F238E27FC236}">
                      <a16:creationId xmlns:a16="http://schemas.microsoft.com/office/drawing/2014/main" id="{EF8440BC-EA38-1573-108E-81B3F9407050}"/>
                    </a:ext>
                  </a:extLst>
                </p:cNvPr>
                <p:cNvSpPr/>
                <p:nvPr/>
              </p:nvSpPr>
              <p:spPr>
                <a:xfrm>
                  <a:off x="8555340" y="5166479"/>
                  <a:ext cx="15541" cy="17896"/>
                </a:xfrm>
                <a:custGeom>
                  <a:avLst/>
                  <a:gdLst>
                    <a:gd name="connsiteX0" fmla="*/ 0 w 15541"/>
                    <a:gd name="connsiteY0" fmla="*/ 13722 h 17896"/>
                    <a:gd name="connsiteX1" fmla="*/ 95 w 15541"/>
                    <a:gd name="connsiteY1" fmla="*/ 17896 h 17896"/>
                    <a:gd name="connsiteX2" fmla="*/ 7185 w 15541"/>
                    <a:gd name="connsiteY2" fmla="*/ 15999 h 17896"/>
                    <a:gd name="connsiteX3" fmla="*/ 10825 w 15541"/>
                    <a:gd name="connsiteY3" fmla="*/ 15809 h 17896"/>
                    <a:gd name="connsiteX4" fmla="*/ 13357 w 15541"/>
                    <a:gd name="connsiteY4" fmla="*/ 15904 h 17896"/>
                    <a:gd name="connsiteX5" fmla="*/ 13547 w 15541"/>
                    <a:gd name="connsiteY5" fmla="*/ 15177 h 17896"/>
                    <a:gd name="connsiteX6" fmla="*/ 2912 w 15541"/>
                    <a:gd name="connsiteY6" fmla="*/ 9833 h 17896"/>
                    <a:gd name="connsiteX7" fmla="*/ 0 w 15541"/>
                    <a:gd name="connsiteY7" fmla="*/ 13722 h 17896"/>
                    <a:gd name="connsiteX8" fmla="*/ 7913 w 15541"/>
                    <a:gd name="connsiteY8" fmla="*/ 4458 h 17896"/>
                    <a:gd name="connsiteX9" fmla="*/ 4463 w 15541"/>
                    <a:gd name="connsiteY9" fmla="*/ 8000 h 17896"/>
                    <a:gd name="connsiteX10" fmla="*/ 14813 w 15541"/>
                    <a:gd name="connsiteY10" fmla="*/ 8094 h 17896"/>
                    <a:gd name="connsiteX11" fmla="*/ 15541 w 15541"/>
                    <a:gd name="connsiteY11" fmla="*/ 0 h 17896"/>
                    <a:gd name="connsiteX12" fmla="*/ 7913 w 15541"/>
                    <a:gd name="connsiteY12" fmla="*/ 4458 h 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1" h="17896">
                      <a:moveTo>
                        <a:pt x="0" y="13722"/>
                      </a:moveTo>
                      <a:cubicBezTo>
                        <a:pt x="0" y="15082"/>
                        <a:pt x="95" y="16537"/>
                        <a:pt x="95" y="17896"/>
                      </a:cubicBezTo>
                      <a:cubicBezTo>
                        <a:pt x="3798" y="16916"/>
                        <a:pt x="7185" y="15999"/>
                        <a:pt x="7185" y="15999"/>
                      </a:cubicBezTo>
                      <a:cubicBezTo>
                        <a:pt x="8356" y="15809"/>
                        <a:pt x="9559" y="15809"/>
                        <a:pt x="10825" y="15809"/>
                      </a:cubicBezTo>
                      <a:cubicBezTo>
                        <a:pt x="11648" y="15809"/>
                        <a:pt x="12534" y="15809"/>
                        <a:pt x="13357" y="15904"/>
                      </a:cubicBezTo>
                      <a:cubicBezTo>
                        <a:pt x="13452" y="15651"/>
                        <a:pt x="13452" y="15461"/>
                        <a:pt x="13547" y="15177"/>
                      </a:cubicBezTo>
                      <a:cubicBezTo>
                        <a:pt x="10097" y="13375"/>
                        <a:pt x="6267" y="11541"/>
                        <a:pt x="2912" y="9833"/>
                      </a:cubicBezTo>
                      <a:cubicBezTo>
                        <a:pt x="2026" y="11003"/>
                        <a:pt x="1013" y="12268"/>
                        <a:pt x="0" y="13722"/>
                      </a:cubicBezTo>
                      <a:moveTo>
                        <a:pt x="7913" y="4458"/>
                      </a:moveTo>
                      <a:cubicBezTo>
                        <a:pt x="6710" y="5628"/>
                        <a:pt x="5539" y="6830"/>
                        <a:pt x="4463" y="8000"/>
                      </a:cubicBezTo>
                      <a:cubicBezTo>
                        <a:pt x="7913" y="8000"/>
                        <a:pt x="11363" y="8094"/>
                        <a:pt x="14813" y="8094"/>
                      </a:cubicBezTo>
                      <a:cubicBezTo>
                        <a:pt x="15161" y="5470"/>
                        <a:pt x="15446" y="2719"/>
                        <a:pt x="15541" y="0"/>
                      </a:cubicBezTo>
                      <a:cubicBezTo>
                        <a:pt x="13104" y="1581"/>
                        <a:pt x="10540" y="3035"/>
                        <a:pt x="7913" y="4458"/>
                      </a:cubicBezTo>
                    </a:path>
                  </a:pathLst>
                </a:custGeom>
                <a:gradFill>
                  <a:gsLst>
                    <a:gs pos="0">
                      <a:srgbClr val="996F5B"/>
                    </a:gs>
                    <a:gs pos="346">
                      <a:srgbClr val="996F5B"/>
                    </a:gs>
                    <a:gs pos="1120">
                      <a:srgbClr val="996F5B"/>
                    </a:gs>
                    <a:gs pos="1900">
                      <a:srgbClr val="996E5A"/>
                    </a:gs>
                    <a:gs pos="2670">
                      <a:srgbClr val="996E5A"/>
                    </a:gs>
                    <a:gs pos="3450">
                      <a:srgbClr val="996D5A"/>
                    </a:gs>
                    <a:gs pos="4220">
                      <a:srgbClr val="996D5A"/>
                    </a:gs>
                    <a:gs pos="5000">
                      <a:srgbClr val="996D59"/>
                    </a:gs>
                    <a:gs pos="5780">
                      <a:srgbClr val="996C59"/>
                    </a:gs>
                    <a:gs pos="6550">
                      <a:srgbClr val="996C59"/>
                    </a:gs>
                    <a:gs pos="7330">
                      <a:srgbClr val="996C59"/>
                    </a:gs>
                    <a:gs pos="8100">
                      <a:srgbClr val="996B58"/>
                    </a:gs>
                    <a:gs pos="8880">
                      <a:srgbClr val="996B58"/>
                    </a:gs>
                    <a:gs pos="9660">
                      <a:srgbClr val="996A58"/>
                    </a:gs>
                    <a:gs pos="10430">
                      <a:srgbClr val="996A58"/>
                    </a:gs>
                    <a:gs pos="11210">
                      <a:srgbClr val="996A57"/>
                    </a:gs>
                    <a:gs pos="11980">
                      <a:srgbClr val="996957"/>
                    </a:gs>
                    <a:gs pos="12760">
                      <a:srgbClr val="996957"/>
                    </a:gs>
                    <a:gs pos="13540">
                      <a:srgbClr val="996956"/>
                    </a:gs>
                    <a:gs pos="14310">
                      <a:srgbClr val="996856"/>
                    </a:gs>
                    <a:gs pos="15090">
                      <a:srgbClr val="996856"/>
                    </a:gs>
                    <a:gs pos="15860">
                      <a:srgbClr val="996756"/>
                    </a:gs>
                    <a:gs pos="16640">
                      <a:srgbClr val="996755"/>
                    </a:gs>
                    <a:gs pos="17410">
                      <a:srgbClr val="9A6755"/>
                    </a:gs>
                    <a:gs pos="18190">
                      <a:srgbClr val="9A6655"/>
                    </a:gs>
                    <a:gs pos="18970">
                      <a:srgbClr val="9A6655"/>
                    </a:gs>
                    <a:gs pos="19740">
                      <a:srgbClr val="9A6654"/>
                    </a:gs>
                    <a:gs pos="20520">
                      <a:srgbClr val="9A6554"/>
                    </a:gs>
                    <a:gs pos="21290">
                      <a:srgbClr val="9A6554"/>
                    </a:gs>
                    <a:gs pos="22070">
                      <a:srgbClr val="9A6454"/>
                    </a:gs>
                    <a:gs pos="22850">
                      <a:srgbClr val="9A6453"/>
                    </a:gs>
                    <a:gs pos="23620">
                      <a:srgbClr val="9A6453"/>
                    </a:gs>
                    <a:gs pos="24400">
                      <a:srgbClr val="9A6353"/>
                    </a:gs>
                    <a:gs pos="25170">
                      <a:srgbClr val="9A6352"/>
                    </a:gs>
                    <a:gs pos="25950">
                      <a:srgbClr val="9A6352"/>
                    </a:gs>
                    <a:gs pos="26720">
                      <a:srgbClr val="9A6252"/>
                    </a:gs>
                    <a:gs pos="27500">
                      <a:srgbClr val="9A6252"/>
                    </a:gs>
                    <a:gs pos="28280">
                      <a:srgbClr val="9A6151"/>
                    </a:gs>
                    <a:gs pos="29050">
                      <a:srgbClr val="9A6151"/>
                    </a:gs>
                    <a:gs pos="29830">
                      <a:srgbClr val="9A6151"/>
                    </a:gs>
                    <a:gs pos="30600">
                      <a:srgbClr val="9A6051"/>
                    </a:gs>
                    <a:gs pos="31380">
                      <a:srgbClr val="9A6050"/>
                    </a:gs>
                    <a:gs pos="32160">
                      <a:srgbClr val="9A6050"/>
                    </a:gs>
                    <a:gs pos="32930">
                      <a:srgbClr val="9A5F50"/>
                    </a:gs>
                    <a:gs pos="33710">
                      <a:srgbClr val="9A5F50"/>
                    </a:gs>
                    <a:gs pos="34480">
                      <a:srgbClr val="9A5E4F"/>
                    </a:gs>
                    <a:gs pos="35260">
                      <a:srgbClr val="9A5E4F"/>
                    </a:gs>
                    <a:gs pos="36040">
                      <a:srgbClr val="9A5E4F"/>
                    </a:gs>
                    <a:gs pos="36810">
                      <a:srgbClr val="9A5D4F"/>
                    </a:gs>
                    <a:gs pos="37590">
                      <a:srgbClr val="9A5D4E"/>
                    </a:gs>
                    <a:gs pos="38360">
                      <a:srgbClr val="9A5D4E"/>
                    </a:gs>
                    <a:gs pos="39140">
                      <a:srgbClr val="9A5C4E"/>
                    </a:gs>
                    <a:gs pos="39910">
                      <a:srgbClr val="9A5C4D"/>
                    </a:gs>
                    <a:gs pos="40690">
                      <a:srgbClr val="9A5B4D"/>
                    </a:gs>
                    <a:gs pos="41470">
                      <a:srgbClr val="9A5B4D"/>
                    </a:gs>
                    <a:gs pos="42240">
                      <a:srgbClr val="9A5B4D"/>
                    </a:gs>
                    <a:gs pos="43020">
                      <a:srgbClr val="9A5A4C"/>
                    </a:gs>
                    <a:gs pos="43790">
                      <a:srgbClr val="9A5A4C"/>
                    </a:gs>
                    <a:gs pos="44570">
                      <a:srgbClr val="9A5A4C"/>
                    </a:gs>
                    <a:gs pos="45350">
                      <a:srgbClr val="9A594C"/>
                    </a:gs>
                    <a:gs pos="46120">
                      <a:srgbClr val="9A594B"/>
                    </a:gs>
                    <a:gs pos="46900">
                      <a:srgbClr val="9A584B"/>
                    </a:gs>
                    <a:gs pos="47670">
                      <a:srgbClr val="9A584B"/>
                    </a:gs>
                    <a:gs pos="48450">
                      <a:srgbClr val="9A584B"/>
                    </a:gs>
                    <a:gs pos="49220">
                      <a:srgbClr val="9A574A"/>
                    </a:gs>
                    <a:gs pos="50000">
                      <a:srgbClr val="9A574A"/>
                    </a:gs>
                    <a:gs pos="50780">
                      <a:srgbClr val="9B574A"/>
                    </a:gs>
                    <a:gs pos="51550">
                      <a:srgbClr val="9B5649"/>
                    </a:gs>
                    <a:gs pos="52330">
                      <a:srgbClr val="9B5649"/>
                    </a:gs>
                    <a:gs pos="53100">
                      <a:srgbClr val="9B5549"/>
                    </a:gs>
                    <a:gs pos="53880">
                      <a:srgbClr val="9B5549"/>
                    </a:gs>
                    <a:gs pos="54650">
                      <a:srgbClr val="9B5548"/>
                    </a:gs>
                    <a:gs pos="55430">
                      <a:srgbClr val="9B5448"/>
                    </a:gs>
                    <a:gs pos="56210">
                      <a:srgbClr val="9B5448"/>
                    </a:gs>
                    <a:gs pos="56980">
                      <a:srgbClr val="9B5448"/>
                    </a:gs>
                    <a:gs pos="57760">
                      <a:srgbClr val="9B5347"/>
                    </a:gs>
                    <a:gs pos="58530">
                      <a:srgbClr val="9B5347"/>
                    </a:gs>
                    <a:gs pos="59310">
                      <a:srgbClr val="9B5247"/>
                    </a:gs>
                    <a:gs pos="60090">
                      <a:srgbClr val="9B5247"/>
                    </a:gs>
                    <a:gs pos="60860">
                      <a:srgbClr val="9B5246"/>
                    </a:gs>
                    <a:gs pos="61640">
                      <a:srgbClr val="9B5146"/>
                    </a:gs>
                    <a:gs pos="62410">
                      <a:srgbClr val="9B5146"/>
                    </a:gs>
                    <a:gs pos="63190">
                      <a:srgbClr val="9B5145"/>
                    </a:gs>
                    <a:gs pos="63960">
                      <a:srgbClr val="9B5045"/>
                    </a:gs>
                    <a:gs pos="64740">
                      <a:srgbClr val="9B5045"/>
                    </a:gs>
                    <a:gs pos="65520">
                      <a:srgbClr val="9B4F45"/>
                    </a:gs>
                    <a:gs pos="66290">
                      <a:srgbClr val="9B4F44"/>
                    </a:gs>
                    <a:gs pos="67070">
                      <a:srgbClr val="9B4F44"/>
                    </a:gs>
                    <a:gs pos="67840">
                      <a:srgbClr val="9B4E44"/>
                    </a:gs>
                    <a:gs pos="68620">
                      <a:srgbClr val="9B4E44"/>
                    </a:gs>
                    <a:gs pos="69400">
                      <a:srgbClr val="9B4E43"/>
                    </a:gs>
                    <a:gs pos="70170">
                      <a:srgbClr val="9B4D43"/>
                    </a:gs>
                    <a:gs pos="70950">
                      <a:srgbClr val="9B4D43"/>
                    </a:gs>
                    <a:gs pos="71720">
                      <a:srgbClr val="9B4C43"/>
                    </a:gs>
                    <a:gs pos="72500">
                      <a:srgbClr val="9B4C42"/>
                    </a:gs>
                    <a:gs pos="73280">
                      <a:srgbClr val="9B4C42"/>
                    </a:gs>
                    <a:gs pos="74050">
                      <a:srgbClr val="9B4B42"/>
                    </a:gs>
                    <a:gs pos="74830">
                      <a:srgbClr val="9B4B41"/>
                    </a:gs>
                    <a:gs pos="75600">
                      <a:srgbClr val="9B4B41"/>
                    </a:gs>
                    <a:gs pos="76380">
                      <a:srgbClr val="9B4A41"/>
                    </a:gs>
                    <a:gs pos="77150">
                      <a:srgbClr val="9B4A41"/>
                    </a:gs>
                    <a:gs pos="77930">
                      <a:srgbClr val="9B4A40"/>
                    </a:gs>
                    <a:gs pos="78710">
                      <a:srgbClr val="9B4940"/>
                    </a:gs>
                    <a:gs pos="79480">
                      <a:srgbClr val="9B4940"/>
                    </a:gs>
                    <a:gs pos="80260">
                      <a:srgbClr val="9B4840"/>
                    </a:gs>
                    <a:gs pos="81030">
                      <a:srgbClr val="9B483F"/>
                    </a:gs>
                    <a:gs pos="81810">
                      <a:srgbClr val="9B483F"/>
                    </a:gs>
                    <a:gs pos="82590">
                      <a:srgbClr val="9B473F"/>
                    </a:gs>
                    <a:gs pos="83360">
                      <a:srgbClr val="9C473F"/>
                    </a:gs>
                    <a:gs pos="84140">
                      <a:srgbClr val="9C473E"/>
                    </a:gs>
                    <a:gs pos="84910">
                      <a:srgbClr val="9C463E"/>
                    </a:gs>
                    <a:gs pos="85690">
                      <a:srgbClr val="9C463E"/>
                    </a:gs>
                    <a:gs pos="86470">
                      <a:srgbClr val="9C453E"/>
                    </a:gs>
                    <a:gs pos="87240">
                      <a:srgbClr val="9C453D"/>
                    </a:gs>
                    <a:gs pos="88020">
                      <a:srgbClr val="9C453D"/>
                    </a:gs>
                    <a:gs pos="88790">
                      <a:srgbClr val="9C443D"/>
                    </a:gs>
                    <a:gs pos="89570">
                      <a:srgbClr val="9C443C"/>
                    </a:gs>
                    <a:gs pos="90340">
                      <a:srgbClr val="9C443C"/>
                    </a:gs>
                    <a:gs pos="91120">
                      <a:srgbClr val="9C433C"/>
                    </a:gs>
                    <a:gs pos="91900">
                      <a:srgbClr val="9C433C"/>
                    </a:gs>
                    <a:gs pos="92670">
                      <a:srgbClr val="9C423B"/>
                    </a:gs>
                    <a:gs pos="93450">
                      <a:srgbClr val="9C423B"/>
                    </a:gs>
                    <a:gs pos="94220">
                      <a:srgbClr val="9C423B"/>
                    </a:gs>
                    <a:gs pos="95000">
                      <a:srgbClr val="9C413B"/>
                    </a:gs>
                    <a:gs pos="95780">
                      <a:srgbClr val="9C413A"/>
                    </a:gs>
                    <a:gs pos="96550">
                      <a:srgbClr val="9C413A"/>
                    </a:gs>
                    <a:gs pos="97330">
                      <a:srgbClr val="9C403A"/>
                    </a:gs>
                    <a:gs pos="98100">
                      <a:srgbClr val="9C403A"/>
                    </a:gs>
                    <a:gs pos="98880">
                      <a:srgbClr val="9C3F39"/>
                    </a:gs>
                    <a:gs pos="99650">
                      <a:srgbClr val="9C3F39"/>
                    </a:gs>
                    <a:gs pos="100000">
                      <a:srgbClr val="9C3F39"/>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7" name="Freeform 186">
                  <a:extLst>
                    <a:ext uri="{FF2B5EF4-FFF2-40B4-BE49-F238E27FC236}">
                      <a16:creationId xmlns:a16="http://schemas.microsoft.com/office/drawing/2014/main" id="{044F1D78-61AF-330E-E7C5-CDEF3DF607F8}"/>
                    </a:ext>
                  </a:extLst>
                </p:cNvPr>
                <p:cNvSpPr/>
                <p:nvPr/>
              </p:nvSpPr>
              <p:spPr>
                <a:xfrm>
                  <a:off x="8621082" y="5128568"/>
                  <a:ext cx="28075" cy="8157"/>
                </a:xfrm>
                <a:custGeom>
                  <a:avLst/>
                  <a:gdLst>
                    <a:gd name="connsiteX0" fmla="*/ 1899 w 28075"/>
                    <a:gd name="connsiteY0" fmla="*/ 8158 h 8157"/>
                    <a:gd name="connsiteX1" fmla="*/ 0 w 28075"/>
                    <a:gd name="connsiteY1" fmla="*/ 7715 h 8157"/>
                    <a:gd name="connsiteX2" fmla="*/ 28075 w 28075"/>
                    <a:gd name="connsiteY2" fmla="*/ 0 h 8157"/>
                    <a:gd name="connsiteX3" fmla="*/ 25448 w 28075"/>
                    <a:gd name="connsiteY3" fmla="*/ 1644 h 8157"/>
                    <a:gd name="connsiteX4" fmla="*/ 25353 w 28075"/>
                    <a:gd name="connsiteY4" fmla="*/ 1644 h 8157"/>
                    <a:gd name="connsiteX5" fmla="*/ 1899 w 28075"/>
                    <a:gd name="connsiteY5" fmla="*/ 8158 h 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5" h="8157">
                      <a:moveTo>
                        <a:pt x="1899" y="8158"/>
                      </a:moveTo>
                      <a:cubicBezTo>
                        <a:pt x="1171" y="7968"/>
                        <a:pt x="538" y="7778"/>
                        <a:pt x="0" y="7715"/>
                      </a:cubicBezTo>
                      <a:cubicBezTo>
                        <a:pt x="9179" y="4996"/>
                        <a:pt x="18516" y="2466"/>
                        <a:pt x="28075" y="0"/>
                      </a:cubicBezTo>
                      <a:lnTo>
                        <a:pt x="25448" y="1644"/>
                      </a:lnTo>
                      <a:cubicBezTo>
                        <a:pt x="25448" y="1644"/>
                        <a:pt x="25448" y="1644"/>
                        <a:pt x="25353" y="1644"/>
                      </a:cubicBezTo>
                      <a:cubicBezTo>
                        <a:pt x="17440" y="3826"/>
                        <a:pt x="9622" y="5976"/>
                        <a:pt x="1899" y="8158"/>
                      </a:cubicBezTo>
                    </a:path>
                  </a:pathLst>
                </a:custGeom>
                <a:solidFill>
                  <a:srgbClr val="8A223A"/>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8" name="Freeform 187">
                  <a:extLst>
                    <a:ext uri="{FF2B5EF4-FFF2-40B4-BE49-F238E27FC236}">
                      <a16:creationId xmlns:a16="http://schemas.microsoft.com/office/drawing/2014/main" id="{6AAC11E4-B08B-164F-A4B1-6167A25C5505}"/>
                    </a:ext>
                  </a:extLst>
                </p:cNvPr>
                <p:cNvSpPr/>
                <p:nvPr/>
              </p:nvSpPr>
              <p:spPr>
                <a:xfrm>
                  <a:off x="8559044" y="5134733"/>
                  <a:ext cx="164559" cy="109305"/>
                </a:xfrm>
                <a:custGeom>
                  <a:avLst/>
                  <a:gdLst>
                    <a:gd name="connsiteX0" fmla="*/ 164559 w 164559"/>
                    <a:gd name="connsiteY0" fmla="*/ 109306 h 109305"/>
                    <a:gd name="connsiteX1" fmla="*/ 158925 w 164559"/>
                    <a:gd name="connsiteY1" fmla="*/ 106491 h 109305"/>
                    <a:gd name="connsiteX2" fmla="*/ 164559 w 164559"/>
                    <a:gd name="connsiteY2" fmla="*/ 109306 h 109305"/>
                    <a:gd name="connsiteX3" fmla="*/ 47953 w 164559"/>
                    <a:gd name="connsiteY3" fmla="*/ 57609 h 109305"/>
                    <a:gd name="connsiteX4" fmla="*/ 40958 w 164559"/>
                    <a:gd name="connsiteY4" fmla="*/ 51633 h 109305"/>
                    <a:gd name="connsiteX5" fmla="*/ 39882 w 164559"/>
                    <a:gd name="connsiteY5" fmla="*/ 50716 h 109305"/>
                    <a:gd name="connsiteX6" fmla="*/ 39882 w 164559"/>
                    <a:gd name="connsiteY6" fmla="*/ 52266 h 109305"/>
                    <a:gd name="connsiteX7" fmla="*/ 45073 w 164559"/>
                    <a:gd name="connsiteY7" fmla="*/ 56724 h 109305"/>
                    <a:gd name="connsiteX8" fmla="*/ 47953 w 164559"/>
                    <a:gd name="connsiteY8" fmla="*/ 57609 h 109305"/>
                    <a:gd name="connsiteX9" fmla="*/ 139174 w 164559"/>
                    <a:gd name="connsiteY9" fmla="*/ 47997 h 109305"/>
                    <a:gd name="connsiteX10" fmla="*/ 103186 w 164559"/>
                    <a:gd name="connsiteY10" fmla="*/ 40725 h 109305"/>
                    <a:gd name="connsiteX11" fmla="*/ 104009 w 164559"/>
                    <a:gd name="connsiteY11" fmla="*/ 41990 h 109305"/>
                    <a:gd name="connsiteX12" fmla="*/ 133540 w 164559"/>
                    <a:gd name="connsiteY12" fmla="*/ 47902 h 109305"/>
                    <a:gd name="connsiteX13" fmla="*/ 133540 w 164559"/>
                    <a:gd name="connsiteY13" fmla="*/ 47902 h 109305"/>
                    <a:gd name="connsiteX14" fmla="*/ 139174 w 164559"/>
                    <a:gd name="connsiteY14" fmla="*/ 47997 h 109305"/>
                    <a:gd name="connsiteX15" fmla="*/ 70046 w 164559"/>
                    <a:gd name="connsiteY15" fmla="*/ 43033 h 109305"/>
                    <a:gd name="connsiteX16" fmla="*/ 63146 w 164559"/>
                    <a:gd name="connsiteY16" fmla="*/ 41578 h 109305"/>
                    <a:gd name="connsiteX17" fmla="*/ 918 w 164559"/>
                    <a:gd name="connsiteY17" fmla="*/ 39776 h 109305"/>
                    <a:gd name="connsiteX18" fmla="*/ 0 w 164559"/>
                    <a:gd name="connsiteY18" fmla="*/ 40788 h 109305"/>
                    <a:gd name="connsiteX19" fmla="*/ 95 w 164559"/>
                    <a:gd name="connsiteY19" fmla="*/ 40883 h 109305"/>
                    <a:gd name="connsiteX20" fmla="*/ 70046 w 164559"/>
                    <a:gd name="connsiteY20" fmla="*/ 43033 h 109305"/>
                    <a:gd name="connsiteX21" fmla="*/ 118537 w 164559"/>
                    <a:gd name="connsiteY21" fmla="*/ 46954 h 109305"/>
                    <a:gd name="connsiteX22" fmla="*/ 118537 w 164559"/>
                    <a:gd name="connsiteY22" fmla="*/ 45879 h 109305"/>
                    <a:gd name="connsiteX23" fmla="*/ 105813 w 164559"/>
                    <a:gd name="connsiteY23" fmla="*/ 44709 h 109305"/>
                    <a:gd name="connsiteX24" fmla="*/ 106636 w 164559"/>
                    <a:gd name="connsiteY24" fmla="*/ 45879 h 109305"/>
                    <a:gd name="connsiteX25" fmla="*/ 118537 w 164559"/>
                    <a:gd name="connsiteY25" fmla="*/ 46954 h 109305"/>
                    <a:gd name="connsiteX26" fmla="*/ 69793 w 164559"/>
                    <a:gd name="connsiteY26" fmla="*/ 3446 h 109305"/>
                    <a:gd name="connsiteX27" fmla="*/ 75237 w 164559"/>
                    <a:gd name="connsiteY27" fmla="*/ 1012 h 109305"/>
                    <a:gd name="connsiteX28" fmla="*/ 75237 w 164559"/>
                    <a:gd name="connsiteY28" fmla="*/ 0 h 109305"/>
                    <a:gd name="connsiteX29" fmla="*/ 68337 w 164559"/>
                    <a:gd name="connsiteY29" fmla="*/ 3099 h 109305"/>
                    <a:gd name="connsiteX30" fmla="*/ 69793 w 164559"/>
                    <a:gd name="connsiteY30" fmla="*/ 3446 h 10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559" h="109305">
                      <a:moveTo>
                        <a:pt x="164559" y="109306"/>
                      </a:moveTo>
                      <a:cubicBezTo>
                        <a:pt x="162470" y="108294"/>
                        <a:pt x="160571" y="107314"/>
                        <a:pt x="158925" y="106491"/>
                      </a:cubicBezTo>
                      <a:cubicBezTo>
                        <a:pt x="160824" y="107408"/>
                        <a:pt x="162660" y="108325"/>
                        <a:pt x="164559" y="109306"/>
                      </a:cubicBezTo>
                      <a:moveTo>
                        <a:pt x="47953" y="57609"/>
                      </a:moveTo>
                      <a:cubicBezTo>
                        <a:pt x="45579" y="55617"/>
                        <a:pt x="43237" y="53530"/>
                        <a:pt x="40958" y="51633"/>
                      </a:cubicBezTo>
                      <a:lnTo>
                        <a:pt x="39882" y="50716"/>
                      </a:lnTo>
                      <a:lnTo>
                        <a:pt x="39882" y="52266"/>
                      </a:lnTo>
                      <a:cubicBezTo>
                        <a:pt x="41622" y="53815"/>
                        <a:pt x="43332" y="55269"/>
                        <a:pt x="45073" y="56724"/>
                      </a:cubicBezTo>
                      <a:cubicBezTo>
                        <a:pt x="45959" y="56977"/>
                        <a:pt x="46940" y="57261"/>
                        <a:pt x="47953" y="57609"/>
                      </a:cubicBezTo>
                      <a:moveTo>
                        <a:pt x="139174" y="47997"/>
                      </a:moveTo>
                      <a:cubicBezTo>
                        <a:pt x="126988" y="45373"/>
                        <a:pt x="115024" y="43001"/>
                        <a:pt x="103186" y="40725"/>
                      </a:cubicBezTo>
                      <a:cubicBezTo>
                        <a:pt x="103471" y="41073"/>
                        <a:pt x="103724" y="41547"/>
                        <a:pt x="104009" y="41990"/>
                      </a:cubicBezTo>
                      <a:cubicBezTo>
                        <a:pt x="113726" y="43792"/>
                        <a:pt x="123538" y="45815"/>
                        <a:pt x="133540" y="47902"/>
                      </a:cubicBezTo>
                      <a:lnTo>
                        <a:pt x="133540" y="47902"/>
                      </a:lnTo>
                      <a:cubicBezTo>
                        <a:pt x="135186" y="47902"/>
                        <a:pt x="137528" y="47997"/>
                        <a:pt x="139174" y="47997"/>
                      </a:cubicBezTo>
                      <a:moveTo>
                        <a:pt x="70046" y="43033"/>
                      </a:moveTo>
                      <a:cubicBezTo>
                        <a:pt x="68052" y="42495"/>
                        <a:pt x="65678" y="41958"/>
                        <a:pt x="63146" y="41578"/>
                      </a:cubicBezTo>
                      <a:cubicBezTo>
                        <a:pt x="42445" y="40409"/>
                        <a:pt x="21618" y="39839"/>
                        <a:pt x="918" y="39776"/>
                      </a:cubicBezTo>
                      <a:cubicBezTo>
                        <a:pt x="570" y="40124"/>
                        <a:pt x="285" y="40409"/>
                        <a:pt x="0" y="40788"/>
                      </a:cubicBezTo>
                      <a:lnTo>
                        <a:pt x="95" y="40883"/>
                      </a:lnTo>
                      <a:cubicBezTo>
                        <a:pt x="23423" y="40946"/>
                        <a:pt x="46782" y="41673"/>
                        <a:pt x="70046" y="43033"/>
                      </a:cubicBezTo>
                      <a:moveTo>
                        <a:pt x="118537" y="46954"/>
                      </a:moveTo>
                      <a:lnTo>
                        <a:pt x="118537" y="45879"/>
                      </a:lnTo>
                      <a:cubicBezTo>
                        <a:pt x="114359" y="45531"/>
                        <a:pt x="110086" y="45057"/>
                        <a:pt x="105813" y="44709"/>
                      </a:cubicBezTo>
                      <a:cubicBezTo>
                        <a:pt x="106098" y="45088"/>
                        <a:pt x="106351" y="45531"/>
                        <a:pt x="106636" y="45879"/>
                      </a:cubicBezTo>
                      <a:cubicBezTo>
                        <a:pt x="110624" y="46132"/>
                        <a:pt x="114549" y="46574"/>
                        <a:pt x="118537" y="46954"/>
                      </a:cubicBezTo>
                      <a:moveTo>
                        <a:pt x="69793" y="3446"/>
                      </a:moveTo>
                      <a:cubicBezTo>
                        <a:pt x="71597" y="2624"/>
                        <a:pt x="73433" y="1802"/>
                        <a:pt x="75237" y="1012"/>
                      </a:cubicBezTo>
                      <a:lnTo>
                        <a:pt x="75237" y="0"/>
                      </a:lnTo>
                      <a:cubicBezTo>
                        <a:pt x="72958" y="1012"/>
                        <a:pt x="70616" y="1992"/>
                        <a:pt x="68337" y="3099"/>
                      </a:cubicBezTo>
                      <a:cubicBezTo>
                        <a:pt x="68970" y="3257"/>
                        <a:pt x="69445" y="3352"/>
                        <a:pt x="69793" y="3446"/>
                      </a:cubicBezTo>
                    </a:path>
                  </a:pathLst>
                </a:custGeom>
                <a:solidFill>
                  <a:srgbClr val="7C1E33"/>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9" name="Freeform 188">
                  <a:extLst>
                    <a:ext uri="{FF2B5EF4-FFF2-40B4-BE49-F238E27FC236}">
                      <a16:creationId xmlns:a16="http://schemas.microsoft.com/office/drawing/2014/main" id="{83B98B9C-E176-6702-AA7E-5D81D4885BB6}"/>
                    </a:ext>
                  </a:extLst>
                </p:cNvPr>
                <p:cNvSpPr/>
                <p:nvPr/>
              </p:nvSpPr>
              <p:spPr>
                <a:xfrm>
                  <a:off x="8568761" y="5127461"/>
                  <a:ext cx="196147" cy="157650"/>
                </a:xfrm>
                <a:custGeom>
                  <a:avLst/>
                  <a:gdLst>
                    <a:gd name="connsiteX0" fmla="*/ 184532 w 196147"/>
                    <a:gd name="connsiteY0" fmla="*/ 129383 h 157650"/>
                    <a:gd name="connsiteX1" fmla="*/ 154905 w 196147"/>
                    <a:gd name="connsiteY1" fmla="*/ 116578 h 157650"/>
                    <a:gd name="connsiteX2" fmla="*/ 149271 w 196147"/>
                    <a:gd name="connsiteY2" fmla="*/ 113764 h 157650"/>
                    <a:gd name="connsiteX3" fmla="*/ 143352 w 196147"/>
                    <a:gd name="connsiteY3" fmla="*/ 110128 h 157650"/>
                    <a:gd name="connsiteX4" fmla="*/ 138636 w 196147"/>
                    <a:gd name="connsiteY4" fmla="*/ 107598 h 157650"/>
                    <a:gd name="connsiteX5" fmla="*/ 147815 w 196147"/>
                    <a:gd name="connsiteY5" fmla="*/ 67569 h 157650"/>
                    <a:gd name="connsiteX6" fmla="*/ 151075 w 196147"/>
                    <a:gd name="connsiteY6" fmla="*/ 68296 h 157650"/>
                    <a:gd name="connsiteX7" fmla="*/ 176967 w 196147"/>
                    <a:gd name="connsiteY7" fmla="*/ 72185 h 157650"/>
                    <a:gd name="connsiteX8" fmla="*/ 195230 w 196147"/>
                    <a:gd name="connsiteY8" fmla="*/ 76011 h 157650"/>
                    <a:gd name="connsiteX9" fmla="*/ 195420 w 196147"/>
                    <a:gd name="connsiteY9" fmla="*/ 77276 h 157650"/>
                    <a:gd name="connsiteX10" fmla="*/ 196148 w 196147"/>
                    <a:gd name="connsiteY10" fmla="*/ 87615 h 157650"/>
                    <a:gd name="connsiteX11" fmla="*/ 186241 w 196147"/>
                    <a:gd name="connsiteY11" fmla="*/ 126000 h 157650"/>
                    <a:gd name="connsiteX12" fmla="*/ 184532 w 196147"/>
                    <a:gd name="connsiteY12" fmla="*/ 129383 h 157650"/>
                    <a:gd name="connsiteX13" fmla="*/ 58620 w 196147"/>
                    <a:gd name="connsiteY13" fmla="*/ 10434 h 157650"/>
                    <a:gd name="connsiteX14" fmla="*/ 65520 w 196147"/>
                    <a:gd name="connsiteY14" fmla="*/ 7272 h 157650"/>
                    <a:gd name="connsiteX15" fmla="*/ 65520 w 196147"/>
                    <a:gd name="connsiteY15" fmla="*/ 7272 h 157650"/>
                    <a:gd name="connsiteX16" fmla="*/ 56879 w 196147"/>
                    <a:gd name="connsiteY16" fmla="*/ 9991 h 157650"/>
                    <a:gd name="connsiteX17" fmla="*/ 58620 w 196147"/>
                    <a:gd name="connsiteY17" fmla="*/ 10434 h 157650"/>
                    <a:gd name="connsiteX18" fmla="*/ 53270 w 196147"/>
                    <a:gd name="connsiteY18" fmla="*/ 48819 h 157650"/>
                    <a:gd name="connsiteX19" fmla="*/ 46275 w 196147"/>
                    <a:gd name="connsiteY19" fmla="*/ 48092 h 157650"/>
                    <a:gd name="connsiteX20" fmla="*/ 9401 w 196147"/>
                    <a:gd name="connsiteY20" fmla="*/ 41737 h 157650"/>
                    <a:gd name="connsiteX21" fmla="*/ 2216 w 196147"/>
                    <a:gd name="connsiteY21" fmla="*/ 39017 h 157650"/>
                    <a:gd name="connsiteX22" fmla="*/ 1488 w 196147"/>
                    <a:gd name="connsiteY22" fmla="*/ 47080 h 157650"/>
                    <a:gd name="connsiteX23" fmla="*/ 53270 w 196147"/>
                    <a:gd name="connsiteY23" fmla="*/ 48819 h 157650"/>
                    <a:gd name="connsiteX24" fmla="*/ 108852 w 196147"/>
                    <a:gd name="connsiteY24" fmla="*/ 53088 h 157650"/>
                    <a:gd name="connsiteX25" fmla="*/ 95304 w 196147"/>
                    <a:gd name="connsiteY25" fmla="*/ 50716 h 157650"/>
                    <a:gd name="connsiteX26" fmla="*/ 96127 w 196147"/>
                    <a:gd name="connsiteY26" fmla="*/ 51886 h 157650"/>
                    <a:gd name="connsiteX27" fmla="*/ 108852 w 196147"/>
                    <a:gd name="connsiteY27" fmla="*/ 53088 h 157650"/>
                    <a:gd name="connsiteX28" fmla="*/ 1836 w 196147"/>
                    <a:gd name="connsiteY28" fmla="*/ 54985 h 157650"/>
                    <a:gd name="connsiteX29" fmla="*/ 190 w 196147"/>
                    <a:gd name="connsiteY29" fmla="*/ 54068 h 157650"/>
                    <a:gd name="connsiteX30" fmla="*/ 0 w 196147"/>
                    <a:gd name="connsiteY30" fmla="*/ 54795 h 157650"/>
                    <a:gd name="connsiteX31" fmla="*/ 1836 w 196147"/>
                    <a:gd name="connsiteY31" fmla="*/ 54985 h 157650"/>
                    <a:gd name="connsiteX32" fmla="*/ 26651 w 196147"/>
                    <a:gd name="connsiteY32" fmla="*/ 60992 h 157650"/>
                    <a:gd name="connsiteX33" fmla="*/ 20194 w 196147"/>
                    <a:gd name="connsiteY33" fmla="*/ 55744 h 157650"/>
                    <a:gd name="connsiteX34" fmla="*/ 10572 w 196147"/>
                    <a:gd name="connsiteY34" fmla="*/ 56376 h 157650"/>
                    <a:gd name="connsiteX35" fmla="*/ 16016 w 196147"/>
                    <a:gd name="connsiteY35" fmla="*/ 57736 h 157650"/>
                    <a:gd name="connsiteX36" fmla="*/ 26651 w 196147"/>
                    <a:gd name="connsiteY36" fmla="*/ 60992 h 157650"/>
                    <a:gd name="connsiteX37" fmla="*/ 131736 w 196147"/>
                    <a:gd name="connsiteY37" fmla="*/ 104088 h 157650"/>
                    <a:gd name="connsiteX38" fmla="*/ 141263 w 196147"/>
                    <a:gd name="connsiteY38" fmla="*/ 64976 h 157650"/>
                    <a:gd name="connsiteX39" fmla="*/ 131261 w 196147"/>
                    <a:gd name="connsiteY39" fmla="*/ 56344 h 157650"/>
                    <a:gd name="connsiteX40" fmla="*/ 114169 w 196147"/>
                    <a:gd name="connsiteY40" fmla="*/ 35191 h 157650"/>
                    <a:gd name="connsiteX41" fmla="*/ 90272 w 196147"/>
                    <a:gd name="connsiteY41" fmla="*/ 15873 h 157650"/>
                    <a:gd name="connsiteX42" fmla="*/ 83467 w 196147"/>
                    <a:gd name="connsiteY42" fmla="*/ 4079 h 157650"/>
                    <a:gd name="connsiteX43" fmla="*/ 76851 w 196147"/>
                    <a:gd name="connsiteY43" fmla="*/ 0 h 157650"/>
                    <a:gd name="connsiteX44" fmla="*/ 76218 w 196147"/>
                    <a:gd name="connsiteY44" fmla="*/ 0 h 157650"/>
                    <a:gd name="connsiteX45" fmla="*/ 68590 w 196147"/>
                    <a:gd name="connsiteY45" fmla="*/ 1802 h 157650"/>
                    <a:gd name="connsiteX46" fmla="*/ 67229 w 196147"/>
                    <a:gd name="connsiteY46" fmla="*/ 1802 h 157650"/>
                    <a:gd name="connsiteX47" fmla="*/ 60519 w 196147"/>
                    <a:gd name="connsiteY47" fmla="*/ 1265 h 157650"/>
                    <a:gd name="connsiteX48" fmla="*/ 55613 w 196147"/>
                    <a:gd name="connsiteY48" fmla="*/ 632 h 157650"/>
                    <a:gd name="connsiteX49" fmla="*/ 42699 w 196147"/>
                    <a:gd name="connsiteY49" fmla="*/ 6166 h 157650"/>
                    <a:gd name="connsiteX50" fmla="*/ 41338 w 196147"/>
                    <a:gd name="connsiteY50" fmla="*/ 5976 h 157650"/>
                    <a:gd name="connsiteX51" fmla="*/ 50327 w 196147"/>
                    <a:gd name="connsiteY51" fmla="*/ 8600 h 157650"/>
                    <a:gd name="connsiteX52" fmla="*/ 50517 w 196147"/>
                    <a:gd name="connsiteY52" fmla="*/ 8600 h 157650"/>
                    <a:gd name="connsiteX53" fmla="*/ 50612 w 196147"/>
                    <a:gd name="connsiteY53" fmla="*/ 8600 h 157650"/>
                    <a:gd name="connsiteX54" fmla="*/ 52258 w 196147"/>
                    <a:gd name="connsiteY54" fmla="*/ 8885 h 157650"/>
                    <a:gd name="connsiteX55" fmla="*/ 80333 w 196147"/>
                    <a:gd name="connsiteY55" fmla="*/ 1170 h 157650"/>
                    <a:gd name="connsiteX56" fmla="*/ 77706 w 196147"/>
                    <a:gd name="connsiteY56" fmla="*/ 2814 h 157650"/>
                    <a:gd name="connsiteX57" fmla="*/ 77611 w 196147"/>
                    <a:gd name="connsiteY57" fmla="*/ 2814 h 157650"/>
                    <a:gd name="connsiteX58" fmla="*/ 64539 w 196147"/>
                    <a:gd name="connsiteY58" fmla="*/ 11446 h 157650"/>
                    <a:gd name="connsiteX59" fmla="*/ 67641 w 196147"/>
                    <a:gd name="connsiteY59" fmla="*/ 13090 h 157650"/>
                    <a:gd name="connsiteX60" fmla="*/ 90810 w 196147"/>
                    <a:gd name="connsiteY60" fmla="*/ 42401 h 157650"/>
                    <a:gd name="connsiteX61" fmla="*/ 93437 w 196147"/>
                    <a:gd name="connsiteY61" fmla="*/ 47934 h 157650"/>
                    <a:gd name="connsiteX62" fmla="*/ 129489 w 196147"/>
                    <a:gd name="connsiteY62" fmla="*/ 55206 h 157650"/>
                    <a:gd name="connsiteX63" fmla="*/ 123855 w 196147"/>
                    <a:gd name="connsiteY63" fmla="*/ 55111 h 157650"/>
                    <a:gd name="connsiteX64" fmla="*/ 109421 w 196147"/>
                    <a:gd name="connsiteY64" fmla="*/ 55016 h 157650"/>
                    <a:gd name="connsiteX65" fmla="*/ 98533 w 196147"/>
                    <a:gd name="connsiteY65" fmla="*/ 55111 h 157650"/>
                    <a:gd name="connsiteX66" fmla="*/ 104357 w 196147"/>
                    <a:gd name="connsiteY66" fmla="*/ 64913 h 157650"/>
                    <a:gd name="connsiteX67" fmla="*/ 73654 w 196147"/>
                    <a:gd name="connsiteY67" fmla="*/ 55744 h 157650"/>
                    <a:gd name="connsiteX68" fmla="*/ 30133 w 196147"/>
                    <a:gd name="connsiteY68" fmla="*/ 57925 h 157650"/>
                    <a:gd name="connsiteX69" fmla="*/ 38204 w 196147"/>
                    <a:gd name="connsiteY69" fmla="*/ 64913 h 157650"/>
                    <a:gd name="connsiteX70" fmla="*/ 73370 w 196147"/>
                    <a:gd name="connsiteY70" fmla="*/ 79173 h 157650"/>
                    <a:gd name="connsiteX71" fmla="*/ 116416 w 196147"/>
                    <a:gd name="connsiteY71" fmla="*/ 97037 h 157650"/>
                    <a:gd name="connsiteX72" fmla="*/ 131736 w 196147"/>
                    <a:gd name="connsiteY72" fmla="*/ 104088 h 157650"/>
                    <a:gd name="connsiteX73" fmla="*/ 190356 w 196147"/>
                    <a:gd name="connsiteY73" fmla="*/ 58083 h 157650"/>
                    <a:gd name="connsiteX74" fmla="*/ 189184 w 196147"/>
                    <a:gd name="connsiteY74" fmla="*/ 55554 h 157650"/>
                    <a:gd name="connsiteX75" fmla="*/ 187095 w 196147"/>
                    <a:gd name="connsiteY75" fmla="*/ 51032 h 157650"/>
                    <a:gd name="connsiteX76" fmla="*/ 187001 w 196147"/>
                    <a:gd name="connsiteY76" fmla="*/ 50843 h 157650"/>
                    <a:gd name="connsiteX77" fmla="*/ 187001 w 196147"/>
                    <a:gd name="connsiteY77" fmla="*/ 50748 h 157650"/>
                    <a:gd name="connsiteX78" fmla="*/ 187001 w 196147"/>
                    <a:gd name="connsiteY78" fmla="*/ 50653 h 157650"/>
                    <a:gd name="connsiteX79" fmla="*/ 186557 w 196147"/>
                    <a:gd name="connsiteY79" fmla="*/ 49736 h 157650"/>
                    <a:gd name="connsiteX80" fmla="*/ 183455 w 196147"/>
                    <a:gd name="connsiteY80" fmla="*/ 44108 h 157650"/>
                    <a:gd name="connsiteX81" fmla="*/ 167376 w 196147"/>
                    <a:gd name="connsiteY81" fmla="*/ 42748 h 157650"/>
                    <a:gd name="connsiteX82" fmla="*/ 163926 w 196147"/>
                    <a:gd name="connsiteY82" fmla="*/ 42748 h 157650"/>
                    <a:gd name="connsiteX83" fmla="*/ 163736 w 196147"/>
                    <a:gd name="connsiteY83" fmla="*/ 42748 h 157650"/>
                    <a:gd name="connsiteX84" fmla="*/ 158545 w 196147"/>
                    <a:gd name="connsiteY84" fmla="*/ 43381 h 157650"/>
                    <a:gd name="connsiteX85" fmla="*/ 151455 w 196147"/>
                    <a:gd name="connsiteY85" fmla="*/ 47554 h 157650"/>
                    <a:gd name="connsiteX86" fmla="*/ 153734 w 196147"/>
                    <a:gd name="connsiteY86" fmla="*/ 50906 h 157650"/>
                    <a:gd name="connsiteX87" fmla="*/ 162628 w 196147"/>
                    <a:gd name="connsiteY87" fmla="*/ 53815 h 157650"/>
                    <a:gd name="connsiteX88" fmla="*/ 190356 w 196147"/>
                    <a:gd name="connsiteY88" fmla="*/ 58083 h 157650"/>
                    <a:gd name="connsiteX89" fmla="*/ 99134 w 196147"/>
                    <a:gd name="connsiteY89" fmla="*/ 132956 h 157650"/>
                    <a:gd name="connsiteX90" fmla="*/ 107142 w 196147"/>
                    <a:gd name="connsiteY90" fmla="*/ 127960 h 157650"/>
                    <a:gd name="connsiteX91" fmla="*/ 100495 w 196147"/>
                    <a:gd name="connsiteY91" fmla="*/ 127423 h 157650"/>
                    <a:gd name="connsiteX92" fmla="*/ 99134 w 196147"/>
                    <a:gd name="connsiteY92" fmla="*/ 132956 h 157650"/>
                    <a:gd name="connsiteX93" fmla="*/ 161362 w 196147"/>
                    <a:gd name="connsiteY93" fmla="*/ 157650 h 157650"/>
                    <a:gd name="connsiteX94" fmla="*/ 164622 w 196147"/>
                    <a:gd name="connsiteY94" fmla="*/ 154741 h 157650"/>
                    <a:gd name="connsiteX95" fmla="*/ 175511 w 196147"/>
                    <a:gd name="connsiteY95" fmla="*/ 142663 h 157650"/>
                    <a:gd name="connsiteX96" fmla="*/ 120468 w 196147"/>
                    <a:gd name="connsiteY96" fmla="*/ 133241 h 157650"/>
                    <a:gd name="connsiteX97" fmla="*/ 117303 w 196147"/>
                    <a:gd name="connsiteY97" fmla="*/ 130079 h 157650"/>
                    <a:gd name="connsiteX98" fmla="*/ 102300 w 196147"/>
                    <a:gd name="connsiteY98" fmla="*/ 139786 h 157650"/>
                    <a:gd name="connsiteX99" fmla="*/ 103028 w 196147"/>
                    <a:gd name="connsiteY99" fmla="*/ 141051 h 157650"/>
                    <a:gd name="connsiteX100" fmla="*/ 130723 w 196147"/>
                    <a:gd name="connsiteY100" fmla="*/ 150315 h 157650"/>
                    <a:gd name="connsiteX101" fmla="*/ 147625 w 196147"/>
                    <a:gd name="connsiteY101" fmla="*/ 154678 h 157650"/>
                    <a:gd name="connsiteX102" fmla="*/ 161362 w 196147"/>
                    <a:gd name="connsiteY102" fmla="*/ 157650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6147" h="157650">
                      <a:moveTo>
                        <a:pt x="184532" y="129383"/>
                      </a:moveTo>
                      <a:cubicBezTo>
                        <a:pt x="179341" y="127644"/>
                        <a:pt x="165287" y="121668"/>
                        <a:pt x="154905" y="116578"/>
                      </a:cubicBezTo>
                      <a:cubicBezTo>
                        <a:pt x="153006" y="115566"/>
                        <a:pt x="151170" y="114681"/>
                        <a:pt x="149271" y="113764"/>
                      </a:cubicBezTo>
                      <a:cubicBezTo>
                        <a:pt x="146454" y="112309"/>
                        <a:pt x="144365" y="111045"/>
                        <a:pt x="143352" y="110128"/>
                      </a:cubicBezTo>
                      <a:cubicBezTo>
                        <a:pt x="143352" y="110128"/>
                        <a:pt x="141453" y="109116"/>
                        <a:pt x="138636" y="107598"/>
                      </a:cubicBezTo>
                      <a:cubicBezTo>
                        <a:pt x="145916" y="96152"/>
                        <a:pt x="149524" y="82904"/>
                        <a:pt x="147815" y="67569"/>
                      </a:cubicBezTo>
                      <a:lnTo>
                        <a:pt x="151075" y="68296"/>
                      </a:lnTo>
                      <a:lnTo>
                        <a:pt x="176967" y="72185"/>
                      </a:lnTo>
                      <a:lnTo>
                        <a:pt x="195230" y="76011"/>
                      </a:lnTo>
                      <a:cubicBezTo>
                        <a:pt x="195325" y="76454"/>
                        <a:pt x="195325" y="76833"/>
                        <a:pt x="195420" y="77276"/>
                      </a:cubicBezTo>
                      <a:cubicBezTo>
                        <a:pt x="195863" y="80722"/>
                        <a:pt x="196148" y="84169"/>
                        <a:pt x="196148" y="87615"/>
                      </a:cubicBezTo>
                      <a:cubicBezTo>
                        <a:pt x="196148" y="100516"/>
                        <a:pt x="192983" y="113384"/>
                        <a:pt x="186241" y="126000"/>
                      </a:cubicBezTo>
                      <a:cubicBezTo>
                        <a:pt x="185734" y="127202"/>
                        <a:pt x="185165" y="128308"/>
                        <a:pt x="184532" y="129383"/>
                      </a:cubicBezTo>
                      <a:moveTo>
                        <a:pt x="58620" y="10434"/>
                      </a:moveTo>
                      <a:cubicBezTo>
                        <a:pt x="60994" y="9359"/>
                        <a:pt x="63241" y="8252"/>
                        <a:pt x="65520" y="7272"/>
                      </a:cubicBezTo>
                      <a:lnTo>
                        <a:pt x="65520" y="7272"/>
                      </a:lnTo>
                      <a:cubicBezTo>
                        <a:pt x="62608" y="8189"/>
                        <a:pt x="59791" y="9075"/>
                        <a:pt x="56879" y="9991"/>
                      </a:cubicBezTo>
                      <a:cubicBezTo>
                        <a:pt x="57512" y="10181"/>
                        <a:pt x="58082" y="10339"/>
                        <a:pt x="58620" y="10434"/>
                      </a:cubicBezTo>
                      <a:moveTo>
                        <a:pt x="53270" y="48819"/>
                      </a:moveTo>
                      <a:cubicBezTo>
                        <a:pt x="51181" y="48535"/>
                        <a:pt x="48808" y="48282"/>
                        <a:pt x="46275" y="48092"/>
                      </a:cubicBezTo>
                      <a:cubicBezTo>
                        <a:pt x="21397" y="45910"/>
                        <a:pt x="11838" y="42559"/>
                        <a:pt x="9401" y="41737"/>
                      </a:cubicBezTo>
                      <a:cubicBezTo>
                        <a:pt x="4938" y="40187"/>
                        <a:pt x="4874" y="39365"/>
                        <a:pt x="2216" y="39017"/>
                      </a:cubicBezTo>
                      <a:cubicBezTo>
                        <a:pt x="2121" y="41737"/>
                        <a:pt x="1867" y="44456"/>
                        <a:pt x="1488" y="47080"/>
                      </a:cubicBezTo>
                      <a:cubicBezTo>
                        <a:pt x="18738" y="47365"/>
                        <a:pt x="35988" y="47934"/>
                        <a:pt x="53270" y="48819"/>
                      </a:cubicBezTo>
                      <a:moveTo>
                        <a:pt x="108852" y="53088"/>
                      </a:moveTo>
                      <a:cubicBezTo>
                        <a:pt x="104325" y="52266"/>
                        <a:pt x="99767" y="51443"/>
                        <a:pt x="95304" y="50716"/>
                      </a:cubicBezTo>
                      <a:cubicBezTo>
                        <a:pt x="95589" y="51064"/>
                        <a:pt x="95843" y="51538"/>
                        <a:pt x="96127" y="51886"/>
                      </a:cubicBezTo>
                      <a:cubicBezTo>
                        <a:pt x="100305" y="52266"/>
                        <a:pt x="104578" y="52645"/>
                        <a:pt x="108852" y="53088"/>
                      </a:cubicBezTo>
                      <a:moveTo>
                        <a:pt x="1836" y="54985"/>
                      </a:moveTo>
                      <a:cubicBezTo>
                        <a:pt x="1298" y="54700"/>
                        <a:pt x="760" y="54447"/>
                        <a:pt x="190" y="54068"/>
                      </a:cubicBezTo>
                      <a:cubicBezTo>
                        <a:pt x="95" y="54352"/>
                        <a:pt x="95" y="54510"/>
                        <a:pt x="0" y="54795"/>
                      </a:cubicBezTo>
                      <a:cubicBezTo>
                        <a:pt x="665" y="54922"/>
                        <a:pt x="1203" y="54922"/>
                        <a:pt x="1836" y="54985"/>
                      </a:cubicBezTo>
                      <a:moveTo>
                        <a:pt x="26651" y="60992"/>
                      </a:moveTo>
                      <a:cubicBezTo>
                        <a:pt x="24467" y="59253"/>
                        <a:pt x="22283" y="57546"/>
                        <a:pt x="20194" y="55744"/>
                      </a:cubicBezTo>
                      <a:cubicBezTo>
                        <a:pt x="16934" y="55933"/>
                        <a:pt x="13737" y="56091"/>
                        <a:pt x="10572" y="56376"/>
                      </a:cubicBezTo>
                      <a:cubicBezTo>
                        <a:pt x="13832" y="57103"/>
                        <a:pt x="16016" y="57736"/>
                        <a:pt x="16016" y="57736"/>
                      </a:cubicBezTo>
                      <a:cubicBezTo>
                        <a:pt x="19276" y="58463"/>
                        <a:pt x="23834" y="59980"/>
                        <a:pt x="26651" y="60992"/>
                      </a:cubicBezTo>
                      <a:moveTo>
                        <a:pt x="131736" y="104088"/>
                      </a:moveTo>
                      <a:cubicBezTo>
                        <a:pt x="139079" y="92927"/>
                        <a:pt x="142814" y="79963"/>
                        <a:pt x="141263" y="64976"/>
                      </a:cubicBezTo>
                      <a:cubicBezTo>
                        <a:pt x="137528" y="62889"/>
                        <a:pt x="133540" y="59791"/>
                        <a:pt x="131261" y="56344"/>
                      </a:cubicBezTo>
                      <a:cubicBezTo>
                        <a:pt x="127716" y="50811"/>
                        <a:pt x="119012" y="41199"/>
                        <a:pt x="114169" y="35191"/>
                      </a:cubicBezTo>
                      <a:cubicBezTo>
                        <a:pt x="107522" y="26939"/>
                        <a:pt x="92456" y="19319"/>
                        <a:pt x="90272" y="15873"/>
                      </a:cubicBezTo>
                      <a:cubicBezTo>
                        <a:pt x="88088" y="12426"/>
                        <a:pt x="84448" y="6450"/>
                        <a:pt x="83467" y="4079"/>
                      </a:cubicBezTo>
                      <a:cubicBezTo>
                        <a:pt x="82454" y="1802"/>
                        <a:pt x="80365" y="0"/>
                        <a:pt x="76851" y="0"/>
                      </a:cubicBezTo>
                      <a:cubicBezTo>
                        <a:pt x="76661" y="0"/>
                        <a:pt x="76408" y="0"/>
                        <a:pt x="76218" y="0"/>
                      </a:cubicBezTo>
                      <a:cubicBezTo>
                        <a:pt x="72230" y="285"/>
                        <a:pt x="71945" y="1644"/>
                        <a:pt x="68590" y="1802"/>
                      </a:cubicBezTo>
                      <a:cubicBezTo>
                        <a:pt x="68147" y="1802"/>
                        <a:pt x="67672" y="1802"/>
                        <a:pt x="67229" y="1802"/>
                      </a:cubicBezTo>
                      <a:cubicBezTo>
                        <a:pt x="64064" y="1802"/>
                        <a:pt x="60519" y="1265"/>
                        <a:pt x="60519" y="1265"/>
                      </a:cubicBezTo>
                      <a:cubicBezTo>
                        <a:pt x="58430" y="917"/>
                        <a:pt x="57069" y="632"/>
                        <a:pt x="55613" y="632"/>
                      </a:cubicBezTo>
                      <a:cubicBezTo>
                        <a:pt x="53619" y="4079"/>
                        <a:pt x="50422" y="6166"/>
                        <a:pt x="42699" y="6166"/>
                      </a:cubicBezTo>
                      <a:lnTo>
                        <a:pt x="41338" y="5976"/>
                      </a:lnTo>
                      <a:cubicBezTo>
                        <a:pt x="42066" y="7620"/>
                        <a:pt x="48776" y="8600"/>
                        <a:pt x="50327" y="8600"/>
                      </a:cubicBezTo>
                      <a:cubicBezTo>
                        <a:pt x="50422" y="8600"/>
                        <a:pt x="50422" y="8600"/>
                        <a:pt x="50517" y="8600"/>
                      </a:cubicBezTo>
                      <a:lnTo>
                        <a:pt x="50612" y="8600"/>
                      </a:lnTo>
                      <a:cubicBezTo>
                        <a:pt x="50960" y="8600"/>
                        <a:pt x="51530" y="8695"/>
                        <a:pt x="52258" y="8885"/>
                      </a:cubicBezTo>
                      <a:cubicBezTo>
                        <a:pt x="61437" y="6166"/>
                        <a:pt x="70774" y="3636"/>
                        <a:pt x="80333" y="1170"/>
                      </a:cubicBezTo>
                      <a:lnTo>
                        <a:pt x="77706" y="2814"/>
                      </a:lnTo>
                      <a:cubicBezTo>
                        <a:pt x="77611" y="2814"/>
                        <a:pt x="77611" y="2814"/>
                        <a:pt x="77611" y="2814"/>
                      </a:cubicBezTo>
                      <a:cubicBezTo>
                        <a:pt x="73148" y="5628"/>
                        <a:pt x="68812" y="8537"/>
                        <a:pt x="64539" y="11446"/>
                      </a:cubicBezTo>
                      <a:cubicBezTo>
                        <a:pt x="65267" y="11794"/>
                        <a:pt x="66279" y="12268"/>
                        <a:pt x="67641" y="13090"/>
                      </a:cubicBezTo>
                      <a:cubicBezTo>
                        <a:pt x="75997" y="17801"/>
                        <a:pt x="88341" y="30955"/>
                        <a:pt x="90810" y="42401"/>
                      </a:cubicBezTo>
                      <a:cubicBezTo>
                        <a:pt x="91158" y="44045"/>
                        <a:pt x="92171" y="45942"/>
                        <a:pt x="93437" y="47934"/>
                      </a:cubicBezTo>
                      <a:cubicBezTo>
                        <a:pt x="105338" y="50115"/>
                        <a:pt x="117334" y="52550"/>
                        <a:pt x="129489" y="55206"/>
                      </a:cubicBezTo>
                      <a:cubicBezTo>
                        <a:pt x="127843" y="55206"/>
                        <a:pt x="125500" y="55111"/>
                        <a:pt x="123855" y="55111"/>
                      </a:cubicBezTo>
                      <a:cubicBezTo>
                        <a:pt x="119043" y="55016"/>
                        <a:pt x="114232" y="55016"/>
                        <a:pt x="109421" y="55016"/>
                      </a:cubicBezTo>
                      <a:cubicBezTo>
                        <a:pt x="105686" y="55016"/>
                        <a:pt x="102141" y="55111"/>
                        <a:pt x="98533" y="55111"/>
                      </a:cubicBezTo>
                      <a:cubicBezTo>
                        <a:pt x="101255" y="58747"/>
                        <a:pt x="103787" y="62289"/>
                        <a:pt x="104357" y="64913"/>
                      </a:cubicBezTo>
                      <a:cubicBezTo>
                        <a:pt x="93374" y="64186"/>
                        <a:pt x="79637" y="58463"/>
                        <a:pt x="73654" y="55744"/>
                      </a:cubicBezTo>
                      <a:cubicBezTo>
                        <a:pt x="59316" y="56186"/>
                        <a:pt x="44946" y="57008"/>
                        <a:pt x="30133" y="57925"/>
                      </a:cubicBezTo>
                      <a:cubicBezTo>
                        <a:pt x="32855" y="60297"/>
                        <a:pt x="35577" y="62636"/>
                        <a:pt x="38204" y="64913"/>
                      </a:cubicBezTo>
                      <a:cubicBezTo>
                        <a:pt x="49377" y="68549"/>
                        <a:pt x="67451" y="74904"/>
                        <a:pt x="73370" y="79173"/>
                      </a:cubicBezTo>
                      <a:cubicBezTo>
                        <a:pt x="79099" y="83347"/>
                        <a:pt x="108630" y="94318"/>
                        <a:pt x="116416" y="97037"/>
                      </a:cubicBezTo>
                      <a:cubicBezTo>
                        <a:pt x="120025" y="98271"/>
                        <a:pt x="126197" y="101274"/>
                        <a:pt x="131736" y="104088"/>
                      </a:cubicBezTo>
                      <a:moveTo>
                        <a:pt x="190356" y="58083"/>
                      </a:moveTo>
                      <a:cubicBezTo>
                        <a:pt x="190007" y="57166"/>
                        <a:pt x="189723" y="56281"/>
                        <a:pt x="189184" y="55554"/>
                      </a:cubicBezTo>
                      <a:cubicBezTo>
                        <a:pt x="188551" y="54005"/>
                        <a:pt x="187823" y="52550"/>
                        <a:pt x="187095" y="51032"/>
                      </a:cubicBezTo>
                      <a:cubicBezTo>
                        <a:pt x="187095" y="50938"/>
                        <a:pt x="187001" y="50938"/>
                        <a:pt x="187001" y="50843"/>
                      </a:cubicBezTo>
                      <a:lnTo>
                        <a:pt x="187001" y="50748"/>
                      </a:lnTo>
                      <a:cubicBezTo>
                        <a:pt x="187001" y="50653"/>
                        <a:pt x="187001" y="50653"/>
                        <a:pt x="187001" y="50653"/>
                      </a:cubicBezTo>
                      <a:cubicBezTo>
                        <a:pt x="186811" y="50368"/>
                        <a:pt x="186716" y="50021"/>
                        <a:pt x="186557" y="49736"/>
                      </a:cubicBezTo>
                      <a:cubicBezTo>
                        <a:pt x="185639" y="47839"/>
                        <a:pt x="184563" y="45910"/>
                        <a:pt x="183455" y="44108"/>
                      </a:cubicBezTo>
                      <a:cubicBezTo>
                        <a:pt x="183107" y="44013"/>
                        <a:pt x="178644" y="42748"/>
                        <a:pt x="167376" y="42748"/>
                      </a:cubicBezTo>
                      <a:cubicBezTo>
                        <a:pt x="166300" y="42748"/>
                        <a:pt x="165097" y="42748"/>
                        <a:pt x="163926" y="42748"/>
                      </a:cubicBezTo>
                      <a:cubicBezTo>
                        <a:pt x="163831" y="42748"/>
                        <a:pt x="163831" y="42748"/>
                        <a:pt x="163736" y="42748"/>
                      </a:cubicBezTo>
                      <a:cubicBezTo>
                        <a:pt x="161299" y="42748"/>
                        <a:pt x="158545" y="43381"/>
                        <a:pt x="158545" y="43381"/>
                      </a:cubicBezTo>
                      <a:lnTo>
                        <a:pt x="151455" y="47554"/>
                      </a:lnTo>
                      <a:cubicBezTo>
                        <a:pt x="150537" y="49009"/>
                        <a:pt x="153734" y="50906"/>
                        <a:pt x="153734" y="50906"/>
                      </a:cubicBezTo>
                      <a:cubicBezTo>
                        <a:pt x="153734" y="50906"/>
                        <a:pt x="162628" y="51443"/>
                        <a:pt x="162628" y="53815"/>
                      </a:cubicBezTo>
                      <a:cubicBezTo>
                        <a:pt x="169180" y="57356"/>
                        <a:pt x="183171" y="57736"/>
                        <a:pt x="190356" y="58083"/>
                      </a:cubicBezTo>
                      <a:moveTo>
                        <a:pt x="99134" y="132956"/>
                      </a:moveTo>
                      <a:cubicBezTo>
                        <a:pt x="101856" y="131407"/>
                        <a:pt x="104484" y="129699"/>
                        <a:pt x="107142" y="127960"/>
                      </a:cubicBezTo>
                      <a:cubicBezTo>
                        <a:pt x="105591" y="127676"/>
                        <a:pt x="103407" y="127423"/>
                        <a:pt x="100495" y="127423"/>
                      </a:cubicBezTo>
                      <a:cubicBezTo>
                        <a:pt x="97963" y="127423"/>
                        <a:pt x="98121" y="130047"/>
                        <a:pt x="99134" y="132956"/>
                      </a:cubicBezTo>
                      <a:moveTo>
                        <a:pt x="161362" y="157650"/>
                      </a:moveTo>
                      <a:cubicBezTo>
                        <a:pt x="162438" y="156639"/>
                        <a:pt x="163451" y="155658"/>
                        <a:pt x="164622" y="154741"/>
                      </a:cubicBezTo>
                      <a:cubicBezTo>
                        <a:pt x="168706" y="150757"/>
                        <a:pt x="172251" y="146742"/>
                        <a:pt x="175511" y="142663"/>
                      </a:cubicBezTo>
                      <a:cubicBezTo>
                        <a:pt x="159780" y="142315"/>
                        <a:pt x="137433" y="142031"/>
                        <a:pt x="120468" y="133241"/>
                      </a:cubicBezTo>
                      <a:cubicBezTo>
                        <a:pt x="119930" y="131502"/>
                        <a:pt x="118664" y="130616"/>
                        <a:pt x="117303" y="130079"/>
                      </a:cubicBezTo>
                      <a:cubicBezTo>
                        <a:pt x="112681" y="133620"/>
                        <a:pt x="107680" y="136782"/>
                        <a:pt x="102300" y="139786"/>
                      </a:cubicBezTo>
                      <a:cubicBezTo>
                        <a:pt x="102743" y="140513"/>
                        <a:pt x="103028" y="141051"/>
                        <a:pt x="103028" y="141051"/>
                      </a:cubicBezTo>
                      <a:cubicBezTo>
                        <a:pt x="108218" y="144497"/>
                        <a:pt x="126830" y="149777"/>
                        <a:pt x="130723" y="150315"/>
                      </a:cubicBezTo>
                      <a:cubicBezTo>
                        <a:pt x="134616" y="150757"/>
                        <a:pt x="147625" y="154678"/>
                        <a:pt x="147625" y="154678"/>
                      </a:cubicBezTo>
                      <a:cubicBezTo>
                        <a:pt x="147625" y="154678"/>
                        <a:pt x="154367" y="155564"/>
                        <a:pt x="161362" y="157650"/>
                      </a:cubicBezTo>
                    </a:path>
                  </a:pathLst>
                </a:custGeom>
                <a:solidFill>
                  <a:srgbClr val="9C3F39"/>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0" name="Freeform 189">
                  <a:extLst>
                    <a:ext uri="{FF2B5EF4-FFF2-40B4-BE49-F238E27FC236}">
                      <a16:creationId xmlns:a16="http://schemas.microsoft.com/office/drawing/2014/main" id="{F6D69812-3A6B-6851-BD80-1A8A56722E6C}"/>
                    </a:ext>
                  </a:extLst>
                </p:cNvPr>
                <p:cNvSpPr/>
                <p:nvPr/>
              </p:nvSpPr>
              <p:spPr>
                <a:xfrm>
                  <a:off x="8667832" y="5192595"/>
                  <a:ext cx="43131" cy="69719"/>
                </a:xfrm>
                <a:custGeom>
                  <a:avLst/>
                  <a:gdLst>
                    <a:gd name="connsiteX0" fmla="*/ 34026 w 43131"/>
                    <a:gd name="connsiteY0" fmla="*/ 39650 h 69719"/>
                    <a:gd name="connsiteX1" fmla="*/ 32665 w 43131"/>
                    <a:gd name="connsiteY1" fmla="*/ 39017 h 69719"/>
                    <a:gd name="connsiteX2" fmla="*/ 42287 w 43131"/>
                    <a:gd name="connsiteY2" fmla="*/ 0 h 69719"/>
                    <a:gd name="connsiteX3" fmla="*/ 42572 w 43131"/>
                    <a:gd name="connsiteY3" fmla="*/ 190 h 69719"/>
                    <a:gd name="connsiteX4" fmla="*/ 34026 w 43131"/>
                    <a:gd name="connsiteY4" fmla="*/ 39650 h 69719"/>
                    <a:gd name="connsiteX5" fmla="*/ 760 w 43131"/>
                    <a:gd name="connsiteY5" fmla="*/ 69719 h 69719"/>
                    <a:gd name="connsiteX6" fmla="*/ 10382 w 43131"/>
                    <a:gd name="connsiteY6" fmla="*/ 63553 h 69719"/>
                    <a:gd name="connsiteX7" fmla="*/ 8008 w 43131"/>
                    <a:gd name="connsiteY7" fmla="*/ 62921 h 69719"/>
                    <a:gd name="connsiteX8" fmla="*/ 0 w 43131"/>
                    <a:gd name="connsiteY8" fmla="*/ 67917 h 69719"/>
                    <a:gd name="connsiteX9" fmla="*/ 760 w 43131"/>
                    <a:gd name="connsiteY9" fmla="*/ 69719 h 6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31" h="69719">
                      <a:moveTo>
                        <a:pt x="34026" y="39650"/>
                      </a:moveTo>
                      <a:cubicBezTo>
                        <a:pt x="33583" y="39460"/>
                        <a:pt x="33108" y="39207"/>
                        <a:pt x="32665" y="39017"/>
                      </a:cubicBezTo>
                      <a:cubicBezTo>
                        <a:pt x="40008" y="27856"/>
                        <a:pt x="43743" y="14956"/>
                        <a:pt x="42287" y="0"/>
                      </a:cubicBezTo>
                      <a:cubicBezTo>
                        <a:pt x="42382" y="95"/>
                        <a:pt x="42477" y="95"/>
                        <a:pt x="42572" y="190"/>
                      </a:cubicBezTo>
                      <a:cubicBezTo>
                        <a:pt x="44566" y="15145"/>
                        <a:pt x="41116" y="28299"/>
                        <a:pt x="34026" y="39650"/>
                      </a:cubicBezTo>
                      <a:moveTo>
                        <a:pt x="760" y="69719"/>
                      </a:moveTo>
                      <a:cubicBezTo>
                        <a:pt x="4115" y="67727"/>
                        <a:pt x="7312" y="65735"/>
                        <a:pt x="10382" y="63553"/>
                      </a:cubicBezTo>
                      <a:cubicBezTo>
                        <a:pt x="9844" y="63364"/>
                        <a:pt x="9021" y="63111"/>
                        <a:pt x="8008" y="62921"/>
                      </a:cubicBezTo>
                      <a:cubicBezTo>
                        <a:pt x="5476" y="64660"/>
                        <a:pt x="2754" y="66273"/>
                        <a:pt x="0" y="67917"/>
                      </a:cubicBezTo>
                      <a:cubicBezTo>
                        <a:pt x="317" y="68454"/>
                        <a:pt x="506" y="69087"/>
                        <a:pt x="760" y="69719"/>
                      </a:cubicBezTo>
                    </a:path>
                  </a:pathLst>
                </a:custGeom>
                <a:solidFill>
                  <a:srgbClr val="892F3B"/>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1" name="Freeform 190">
                  <a:extLst>
                    <a:ext uri="{FF2B5EF4-FFF2-40B4-BE49-F238E27FC236}">
                      <a16:creationId xmlns:a16="http://schemas.microsoft.com/office/drawing/2014/main" id="{51027D90-3AAC-344C-2F88-CFD7D4552617}"/>
                    </a:ext>
                  </a:extLst>
                </p:cNvPr>
                <p:cNvSpPr/>
                <p:nvPr/>
              </p:nvSpPr>
              <p:spPr>
                <a:xfrm>
                  <a:off x="8548504" y="5130465"/>
                  <a:ext cx="207447" cy="136687"/>
                </a:xfrm>
                <a:custGeom>
                  <a:avLst/>
                  <a:gdLst>
                    <a:gd name="connsiteX0" fmla="*/ 84828 w 207447"/>
                    <a:gd name="connsiteY0" fmla="*/ 8537 h 136687"/>
                    <a:gd name="connsiteX1" fmla="*/ 80365 w 207447"/>
                    <a:gd name="connsiteY1" fmla="*/ 7810 h 136687"/>
                    <a:gd name="connsiteX2" fmla="*/ 80270 w 207447"/>
                    <a:gd name="connsiteY2" fmla="*/ 7810 h 136687"/>
                    <a:gd name="connsiteX3" fmla="*/ 85809 w 207447"/>
                    <a:gd name="connsiteY3" fmla="*/ 5375 h 136687"/>
                    <a:gd name="connsiteX4" fmla="*/ 85809 w 207447"/>
                    <a:gd name="connsiteY4" fmla="*/ 4363 h 136687"/>
                    <a:gd name="connsiteX5" fmla="*/ 77168 w 207447"/>
                    <a:gd name="connsiteY5" fmla="*/ 7083 h 136687"/>
                    <a:gd name="connsiteX6" fmla="*/ 74446 w 207447"/>
                    <a:gd name="connsiteY6" fmla="*/ 6450 h 136687"/>
                    <a:gd name="connsiteX7" fmla="*/ 97963 w 207447"/>
                    <a:gd name="connsiteY7" fmla="*/ 0 h 136687"/>
                    <a:gd name="connsiteX8" fmla="*/ 84828 w 207447"/>
                    <a:gd name="connsiteY8" fmla="*/ 8537 h 136687"/>
                    <a:gd name="connsiteX9" fmla="*/ 14782 w 207447"/>
                    <a:gd name="connsiteY9" fmla="*/ 40472 h 136687"/>
                    <a:gd name="connsiteX10" fmla="*/ 16681 w 207447"/>
                    <a:gd name="connsiteY10" fmla="*/ 38670 h 136687"/>
                    <a:gd name="connsiteX11" fmla="*/ 18865 w 207447"/>
                    <a:gd name="connsiteY11" fmla="*/ 35856 h 136687"/>
                    <a:gd name="connsiteX12" fmla="*/ 21144 w 207447"/>
                    <a:gd name="connsiteY12" fmla="*/ 35950 h 136687"/>
                    <a:gd name="connsiteX13" fmla="*/ 22600 w 207447"/>
                    <a:gd name="connsiteY13" fmla="*/ 36045 h 136687"/>
                    <a:gd name="connsiteX14" fmla="*/ 14782 w 207447"/>
                    <a:gd name="connsiteY14" fmla="*/ 40472 h 136687"/>
                    <a:gd name="connsiteX15" fmla="*/ 144080 w 207447"/>
                    <a:gd name="connsiteY15" fmla="*/ 52171 h 136687"/>
                    <a:gd name="connsiteX16" fmla="*/ 129647 w 207447"/>
                    <a:gd name="connsiteY16" fmla="*/ 52076 h 136687"/>
                    <a:gd name="connsiteX17" fmla="*/ 118822 w 207447"/>
                    <a:gd name="connsiteY17" fmla="*/ 52171 h 136687"/>
                    <a:gd name="connsiteX18" fmla="*/ 117271 w 207447"/>
                    <a:gd name="connsiteY18" fmla="*/ 50084 h 136687"/>
                    <a:gd name="connsiteX19" fmla="*/ 129172 w 207447"/>
                    <a:gd name="connsiteY19" fmla="*/ 51159 h 136687"/>
                    <a:gd name="connsiteX20" fmla="*/ 129172 w 207447"/>
                    <a:gd name="connsiteY20" fmla="*/ 50084 h 136687"/>
                    <a:gd name="connsiteX21" fmla="*/ 116448 w 207447"/>
                    <a:gd name="connsiteY21" fmla="*/ 48914 h 136687"/>
                    <a:gd name="connsiteX22" fmla="*/ 129172 w 207447"/>
                    <a:gd name="connsiteY22" fmla="*/ 50084 h 136687"/>
                    <a:gd name="connsiteX23" fmla="*/ 115530 w 207447"/>
                    <a:gd name="connsiteY23" fmla="*/ 47712 h 136687"/>
                    <a:gd name="connsiteX24" fmla="*/ 114517 w 207447"/>
                    <a:gd name="connsiteY24" fmla="*/ 46258 h 136687"/>
                    <a:gd name="connsiteX25" fmla="*/ 144080 w 207447"/>
                    <a:gd name="connsiteY25" fmla="*/ 52171 h 136687"/>
                    <a:gd name="connsiteX26" fmla="*/ 149683 w 207447"/>
                    <a:gd name="connsiteY26" fmla="*/ 52266 h 136687"/>
                    <a:gd name="connsiteX27" fmla="*/ 149683 w 207447"/>
                    <a:gd name="connsiteY27" fmla="*/ 52266 h 136687"/>
                    <a:gd name="connsiteX28" fmla="*/ 113631 w 207447"/>
                    <a:gd name="connsiteY28" fmla="*/ 44993 h 136687"/>
                    <a:gd name="connsiteX29" fmla="*/ 149683 w 207447"/>
                    <a:gd name="connsiteY29" fmla="*/ 52266 h 136687"/>
                    <a:gd name="connsiteX30" fmla="*/ 0 w 207447"/>
                    <a:gd name="connsiteY30" fmla="*/ 55617 h 136687"/>
                    <a:gd name="connsiteX31" fmla="*/ 4906 w 207447"/>
                    <a:gd name="connsiteY31" fmla="*/ 52455 h 136687"/>
                    <a:gd name="connsiteX32" fmla="*/ 6710 w 207447"/>
                    <a:gd name="connsiteY32" fmla="*/ 49736 h 136687"/>
                    <a:gd name="connsiteX33" fmla="*/ 6805 w 207447"/>
                    <a:gd name="connsiteY33" fmla="*/ 53910 h 136687"/>
                    <a:gd name="connsiteX34" fmla="*/ 0 w 207447"/>
                    <a:gd name="connsiteY34" fmla="*/ 55617 h 136687"/>
                    <a:gd name="connsiteX35" fmla="*/ 58493 w 207447"/>
                    <a:gd name="connsiteY35" fmla="*/ 61878 h 136687"/>
                    <a:gd name="connsiteX36" fmla="*/ 58493 w 207447"/>
                    <a:gd name="connsiteY36" fmla="*/ 61878 h 136687"/>
                    <a:gd name="connsiteX37" fmla="*/ 51498 w 207447"/>
                    <a:gd name="connsiteY37" fmla="*/ 55902 h 136687"/>
                    <a:gd name="connsiteX38" fmla="*/ 50422 w 207447"/>
                    <a:gd name="connsiteY38" fmla="*/ 54985 h 136687"/>
                    <a:gd name="connsiteX39" fmla="*/ 50422 w 207447"/>
                    <a:gd name="connsiteY39" fmla="*/ 56534 h 136687"/>
                    <a:gd name="connsiteX40" fmla="*/ 55613 w 207447"/>
                    <a:gd name="connsiteY40" fmla="*/ 60992 h 136687"/>
                    <a:gd name="connsiteX41" fmla="*/ 49441 w 207447"/>
                    <a:gd name="connsiteY41" fmla="*/ 59000 h 136687"/>
                    <a:gd name="connsiteX42" fmla="*/ 47003 w 207447"/>
                    <a:gd name="connsiteY42" fmla="*/ 58083 h 136687"/>
                    <a:gd name="connsiteX43" fmla="*/ 40546 w 207447"/>
                    <a:gd name="connsiteY43" fmla="*/ 52835 h 136687"/>
                    <a:gd name="connsiteX44" fmla="*/ 30924 w 207447"/>
                    <a:gd name="connsiteY44" fmla="*/ 53467 h 136687"/>
                    <a:gd name="connsiteX45" fmla="*/ 22188 w 207447"/>
                    <a:gd name="connsiteY45" fmla="*/ 52107 h 136687"/>
                    <a:gd name="connsiteX46" fmla="*/ 20542 w 207447"/>
                    <a:gd name="connsiteY46" fmla="*/ 51191 h 136687"/>
                    <a:gd name="connsiteX47" fmla="*/ 9907 w 207447"/>
                    <a:gd name="connsiteY47" fmla="*/ 45847 h 136687"/>
                    <a:gd name="connsiteX48" fmla="*/ 10540 w 207447"/>
                    <a:gd name="connsiteY48" fmla="*/ 45120 h 136687"/>
                    <a:gd name="connsiteX49" fmla="*/ 10635 w 207447"/>
                    <a:gd name="connsiteY49" fmla="*/ 45215 h 136687"/>
                    <a:gd name="connsiteX50" fmla="*/ 80586 w 207447"/>
                    <a:gd name="connsiteY50" fmla="*/ 47396 h 136687"/>
                    <a:gd name="connsiteX51" fmla="*/ 88404 w 207447"/>
                    <a:gd name="connsiteY51" fmla="*/ 50210 h 136687"/>
                    <a:gd name="connsiteX52" fmla="*/ 90841 w 207447"/>
                    <a:gd name="connsiteY52" fmla="*/ 51380 h 136687"/>
                    <a:gd name="connsiteX53" fmla="*/ 93943 w 207447"/>
                    <a:gd name="connsiteY53" fmla="*/ 52835 h 136687"/>
                    <a:gd name="connsiteX54" fmla="*/ 50422 w 207447"/>
                    <a:gd name="connsiteY54" fmla="*/ 55016 h 136687"/>
                    <a:gd name="connsiteX55" fmla="*/ 58493 w 207447"/>
                    <a:gd name="connsiteY55" fmla="*/ 61878 h 136687"/>
                    <a:gd name="connsiteX56" fmla="*/ 158798 w 207447"/>
                    <a:gd name="connsiteY56" fmla="*/ 104563 h 136687"/>
                    <a:gd name="connsiteX57" fmla="*/ 168073 w 207447"/>
                    <a:gd name="connsiteY57" fmla="*/ 64534 h 136687"/>
                    <a:gd name="connsiteX58" fmla="*/ 167978 w 207447"/>
                    <a:gd name="connsiteY58" fmla="*/ 64534 h 136687"/>
                    <a:gd name="connsiteX59" fmla="*/ 161995 w 207447"/>
                    <a:gd name="connsiteY59" fmla="*/ 62162 h 136687"/>
                    <a:gd name="connsiteX60" fmla="*/ 153354 w 207447"/>
                    <a:gd name="connsiteY60" fmla="*/ 101717 h 136687"/>
                    <a:gd name="connsiteX61" fmla="*/ 158798 w 207447"/>
                    <a:gd name="connsiteY61" fmla="*/ 104563 h 136687"/>
                    <a:gd name="connsiteX62" fmla="*/ 207353 w 207447"/>
                    <a:gd name="connsiteY62" fmla="*/ 47649 h 136687"/>
                    <a:gd name="connsiteX63" fmla="*/ 207353 w 207447"/>
                    <a:gd name="connsiteY63" fmla="*/ 47649 h 136687"/>
                    <a:gd name="connsiteX64" fmla="*/ 207448 w 207447"/>
                    <a:gd name="connsiteY64" fmla="*/ 47839 h 136687"/>
                    <a:gd name="connsiteX65" fmla="*/ 207353 w 207447"/>
                    <a:gd name="connsiteY65" fmla="*/ 47649 h 136687"/>
                    <a:gd name="connsiteX66" fmla="*/ 207448 w 207447"/>
                    <a:gd name="connsiteY66" fmla="*/ 47839 h 136687"/>
                    <a:gd name="connsiteX67" fmla="*/ 122494 w 207447"/>
                    <a:gd name="connsiteY67" fmla="*/ 136687 h 136687"/>
                    <a:gd name="connsiteX68" fmla="*/ 137560 w 207447"/>
                    <a:gd name="connsiteY68" fmla="*/ 126980 h 136687"/>
                    <a:gd name="connsiteX69" fmla="*/ 134015 w 207447"/>
                    <a:gd name="connsiteY69" fmla="*/ 126443 h 136687"/>
                    <a:gd name="connsiteX70" fmla="*/ 131578 w 207447"/>
                    <a:gd name="connsiteY70" fmla="*/ 126632 h 136687"/>
                    <a:gd name="connsiteX71" fmla="*/ 129837 w 207447"/>
                    <a:gd name="connsiteY71" fmla="*/ 125621 h 136687"/>
                    <a:gd name="connsiteX72" fmla="*/ 120120 w 207447"/>
                    <a:gd name="connsiteY72" fmla="*/ 131786 h 136687"/>
                    <a:gd name="connsiteX73" fmla="*/ 122494 w 207447"/>
                    <a:gd name="connsiteY73" fmla="*/ 136687 h 13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7447" h="136687">
                      <a:moveTo>
                        <a:pt x="84828" y="8537"/>
                      </a:moveTo>
                      <a:cubicBezTo>
                        <a:pt x="82928" y="7715"/>
                        <a:pt x="82644" y="8189"/>
                        <a:pt x="80365" y="7810"/>
                      </a:cubicBezTo>
                      <a:lnTo>
                        <a:pt x="80270" y="7810"/>
                      </a:lnTo>
                      <a:cubicBezTo>
                        <a:pt x="82074" y="6988"/>
                        <a:pt x="83910" y="6166"/>
                        <a:pt x="85809" y="5375"/>
                      </a:cubicBezTo>
                      <a:lnTo>
                        <a:pt x="85809" y="4363"/>
                      </a:lnTo>
                      <a:cubicBezTo>
                        <a:pt x="82897" y="5280"/>
                        <a:pt x="79985" y="6166"/>
                        <a:pt x="77168" y="7083"/>
                      </a:cubicBezTo>
                      <a:cubicBezTo>
                        <a:pt x="76250" y="6893"/>
                        <a:pt x="75364" y="6640"/>
                        <a:pt x="74446" y="6450"/>
                      </a:cubicBezTo>
                      <a:cubicBezTo>
                        <a:pt x="82169" y="4174"/>
                        <a:pt x="89987" y="2087"/>
                        <a:pt x="97963" y="0"/>
                      </a:cubicBezTo>
                      <a:cubicBezTo>
                        <a:pt x="93469" y="2719"/>
                        <a:pt x="89101" y="5628"/>
                        <a:pt x="84828" y="8537"/>
                      </a:cubicBezTo>
                      <a:moveTo>
                        <a:pt x="14782" y="40472"/>
                      </a:moveTo>
                      <a:cubicBezTo>
                        <a:pt x="15415" y="39934"/>
                        <a:pt x="15953" y="39302"/>
                        <a:pt x="16681" y="38670"/>
                      </a:cubicBezTo>
                      <a:cubicBezTo>
                        <a:pt x="17694" y="37753"/>
                        <a:pt x="18327" y="36772"/>
                        <a:pt x="18865" y="35856"/>
                      </a:cubicBezTo>
                      <a:lnTo>
                        <a:pt x="21144" y="35950"/>
                      </a:lnTo>
                      <a:cubicBezTo>
                        <a:pt x="21682" y="35950"/>
                        <a:pt x="22156" y="36045"/>
                        <a:pt x="22600" y="36045"/>
                      </a:cubicBezTo>
                      <a:cubicBezTo>
                        <a:pt x="19878" y="37563"/>
                        <a:pt x="17345" y="39017"/>
                        <a:pt x="14782" y="40472"/>
                      </a:cubicBezTo>
                      <a:moveTo>
                        <a:pt x="144080" y="52171"/>
                      </a:moveTo>
                      <a:cubicBezTo>
                        <a:pt x="139269" y="52076"/>
                        <a:pt x="134458" y="52076"/>
                        <a:pt x="129647" y="52076"/>
                      </a:cubicBezTo>
                      <a:cubicBezTo>
                        <a:pt x="126007" y="52076"/>
                        <a:pt x="122367" y="52076"/>
                        <a:pt x="118822" y="52171"/>
                      </a:cubicBezTo>
                      <a:cubicBezTo>
                        <a:pt x="118284" y="51443"/>
                        <a:pt x="117809" y="50811"/>
                        <a:pt x="117271" y="50084"/>
                      </a:cubicBezTo>
                      <a:cubicBezTo>
                        <a:pt x="121259" y="50432"/>
                        <a:pt x="125184" y="50811"/>
                        <a:pt x="129172" y="51159"/>
                      </a:cubicBezTo>
                      <a:lnTo>
                        <a:pt x="129172" y="50084"/>
                      </a:lnTo>
                      <a:cubicBezTo>
                        <a:pt x="124899" y="49641"/>
                        <a:pt x="120626" y="49262"/>
                        <a:pt x="116448" y="48914"/>
                      </a:cubicBezTo>
                      <a:cubicBezTo>
                        <a:pt x="120721" y="49262"/>
                        <a:pt x="124994" y="49736"/>
                        <a:pt x="129172" y="50084"/>
                      </a:cubicBezTo>
                      <a:cubicBezTo>
                        <a:pt x="124614" y="49262"/>
                        <a:pt x="120088" y="48440"/>
                        <a:pt x="115530" y="47712"/>
                      </a:cubicBezTo>
                      <a:cubicBezTo>
                        <a:pt x="115182" y="47270"/>
                        <a:pt x="114897" y="46701"/>
                        <a:pt x="114517" y="46258"/>
                      </a:cubicBezTo>
                      <a:cubicBezTo>
                        <a:pt x="124266" y="48092"/>
                        <a:pt x="134078" y="50084"/>
                        <a:pt x="144080" y="52171"/>
                      </a:cubicBezTo>
                      <a:moveTo>
                        <a:pt x="149683" y="52266"/>
                      </a:moveTo>
                      <a:lnTo>
                        <a:pt x="149683" y="52266"/>
                      </a:lnTo>
                      <a:cubicBezTo>
                        <a:pt x="137497" y="49641"/>
                        <a:pt x="125532" y="47175"/>
                        <a:pt x="113631" y="44993"/>
                      </a:cubicBezTo>
                      <a:cubicBezTo>
                        <a:pt x="125627" y="47270"/>
                        <a:pt x="137528" y="49641"/>
                        <a:pt x="149683" y="52266"/>
                      </a:cubicBezTo>
                      <a:moveTo>
                        <a:pt x="0" y="55617"/>
                      </a:moveTo>
                      <a:cubicBezTo>
                        <a:pt x="2089" y="55080"/>
                        <a:pt x="3893" y="54068"/>
                        <a:pt x="4906" y="52455"/>
                      </a:cubicBezTo>
                      <a:cubicBezTo>
                        <a:pt x="5539" y="51443"/>
                        <a:pt x="6172" y="50558"/>
                        <a:pt x="6710" y="49736"/>
                      </a:cubicBezTo>
                      <a:cubicBezTo>
                        <a:pt x="6710" y="51191"/>
                        <a:pt x="6805" y="52550"/>
                        <a:pt x="6805" y="53910"/>
                      </a:cubicBezTo>
                      <a:cubicBezTo>
                        <a:pt x="4526" y="54542"/>
                        <a:pt x="1899" y="55174"/>
                        <a:pt x="0" y="55617"/>
                      </a:cubicBezTo>
                      <a:moveTo>
                        <a:pt x="58493" y="61878"/>
                      </a:moveTo>
                      <a:lnTo>
                        <a:pt x="58493" y="61878"/>
                      </a:lnTo>
                      <a:cubicBezTo>
                        <a:pt x="56119" y="59886"/>
                        <a:pt x="53872" y="57894"/>
                        <a:pt x="51498" y="55902"/>
                      </a:cubicBezTo>
                      <a:lnTo>
                        <a:pt x="50422" y="54985"/>
                      </a:lnTo>
                      <a:lnTo>
                        <a:pt x="50422" y="56534"/>
                      </a:lnTo>
                      <a:cubicBezTo>
                        <a:pt x="52163" y="57989"/>
                        <a:pt x="53872" y="59538"/>
                        <a:pt x="55613" y="60992"/>
                      </a:cubicBezTo>
                      <a:cubicBezTo>
                        <a:pt x="51878" y="59822"/>
                        <a:pt x="49441" y="59000"/>
                        <a:pt x="49441" y="59000"/>
                      </a:cubicBezTo>
                      <a:cubicBezTo>
                        <a:pt x="49441" y="59000"/>
                        <a:pt x="48428" y="58652"/>
                        <a:pt x="47003" y="58083"/>
                      </a:cubicBezTo>
                      <a:cubicBezTo>
                        <a:pt x="44819" y="56281"/>
                        <a:pt x="42730" y="54542"/>
                        <a:pt x="40546" y="52835"/>
                      </a:cubicBezTo>
                      <a:cubicBezTo>
                        <a:pt x="37381" y="53024"/>
                        <a:pt x="34089" y="53277"/>
                        <a:pt x="30924" y="53467"/>
                      </a:cubicBezTo>
                      <a:cubicBezTo>
                        <a:pt x="28487" y="52930"/>
                        <a:pt x="25385" y="52392"/>
                        <a:pt x="22188" y="52107"/>
                      </a:cubicBezTo>
                      <a:cubicBezTo>
                        <a:pt x="21650" y="51823"/>
                        <a:pt x="21112" y="51570"/>
                        <a:pt x="20542" y="51191"/>
                      </a:cubicBezTo>
                      <a:cubicBezTo>
                        <a:pt x="17092" y="49388"/>
                        <a:pt x="13262" y="47554"/>
                        <a:pt x="9907" y="45847"/>
                      </a:cubicBezTo>
                      <a:cubicBezTo>
                        <a:pt x="10097" y="45562"/>
                        <a:pt x="10350" y="45309"/>
                        <a:pt x="10540" y="45120"/>
                      </a:cubicBezTo>
                      <a:lnTo>
                        <a:pt x="10635" y="45215"/>
                      </a:lnTo>
                      <a:cubicBezTo>
                        <a:pt x="33994" y="45309"/>
                        <a:pt x="57322" y="46037"/>
                        <a:pt x="80586" y="47396"/>
                      </a:cubicBezTo>
                      <a:cubicBezTo>
                        <a:pt x="85587" y="48756"/>
                        <a:pt x="88404" y="50210"/>
                        <a:pt x="88404" y="50210"/>
                      </a:cubicBezTo>
                      <a:lnTo>
                        <a:pt x="90841" y="51380"/>
                      </a:lnTo>
                      <a:cubicBezTo>
                        <a:pt x="90841" y="51380"/>
                        <a:pt x="92013" y="51918"/>
                        <a:pt x="93943" y="52835"/>
                      </a:cubicBezTo>
                      <a:cubicBezTo>
                        <a:pt x="79605" y="53277"/>
                        <a:pt x="65140" y="54099"/>
                        <a:pt x="50422" y="55016"/>
                      </a:cubicBezTo>
                      <a:cubicBezTo>
                        <a:pt x="53144" y="57261"/>
                        <a:pt x="55771" y="59538"/>
                        <a:pt x="58493" y="61878"/>
                      </a:cubicBezTo>
                      <a:moveTo>
                        <a:pt x="158798" y="104563"/>
                      </a:moveTo>
                      <a:cubicBezTo>
                        <a:pt x="166078" y="93117"/>
                        <a:pt x="169687" y="79869"/>
                        <a:pt x="168073" y="64534"/>
                      </a:cubicBezTo>
                      <a:lnTo>
                        <a:pt x="167978" y="64534"/>
                      </a:lnTo>
                      <a:cubicBezTo>
                        <a:pt x="166332" y="64186"/>
                        <a:pt x="164243" y="63364"/>
                        <a:pt x="161995" y="62162"/>
                      </a:cubicBezTo>
                      <a:cubicBezTo>
                        <a:pt x="163894" y="77307"/>
                        <a:pt x="160444" y="90461"/>
                        <a:pt x="153354" y="101717"/>
                      </a:cubicBezTo>
                      <a:cubicBezTo>
                        <a:pt x="155348" y="102729"/>
                        <a:pt x="157248" y="103741"/>
                        <a:pt x="158798" y="104563"/>
                      </a:cubicBezTo>
                      <a:moveTo>
                        <a:pt x="207353" y="47649"/>
                      </a:moveTo>
                      <a:lnTo>
                        <a:pt x="207353" y="47649"/>
                      </a:lnTo>
                      <a:moveTo>
                        <a:pt x="207448" y="47839"/>
                      </a:moveTo>
                      <a:cubicBezTo>
                        <a:pt x="207448" y="47744"/>
                        <a:pt x="207353" y="47744"/>
                        <a:pt x="207353" y="47649"/>
                      </a:cubicBezTo>
                      <a:cubicBezTo>
                        <a:pt x="207448" y="47744"/>
                        <a:pt x="207448" y="47839"/>
                        <a:pt x="207448" y="47839"/>
                      </a:cubicBezTo>
                      <a:moveTo>
                        <a:pt x="122494" y="136687"/>
                      </a:moveTo>
                      <a:cubicBezTo>
                        <a:pt x="127748" y="133683"/>
                        <a:pt x="132844" y="130522"/>
                        <a:pt x="137560" y="126980"/>
                      </a:cubicBezTo>
                      <a:cubicBezTo>
                        <a:pt x="136389" y="126538"/>
                        <a:pt x="135123" y="126443"/>
                        <a:pt x="134015" y="126443"/>
                      </a:cubicBezTo>
                      <a:cubicBezTo>
                        <a:pt x="132654" y="126443"/>
                        <a:pt x="131578" y="126632"/>
                        <a:pt x="131578" y="126632"/>
                      </a:cubicBezTo>
                      <a:cubicBezTo>
                        <a:pt x="131578" y="126632"/>
                        <a:pt x="131230" y="126190"/>
                        <a:pt x="129837" y="125621"/>
                      </a:cubicBezTo>
                      <a:cubicBezTo>
                        <a:pt x="126735" y="127802"/>
                        <a:pt x="123475" y="129794"/>
                        <a:pt x="120120" y="131786"/>
                      </a:cubicBezTo>
                      <a:cubicBezTo>
                        <a:pt x="120848" y="133683"/>
                        <a:pt x="121860" y="135517"/>
                        <a:pt x="122494" y="136687"/>
                      </a:cubicBezTo>
                    </a:path>
                  </a:pathLst>
                </a:custGeom>
                <a:solidFill>
                  <a:srgbClr val="987A8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2" name="Freeform 191">
                  <a:extLst>
                    <a:ext uri="{FF2B5EF4-FFF2-40B4-BE49-F238E27FC236}">
                      <a16:creationId xmlns:a16="http://schemas.microsoft.com/office/drawing/2014/main" id="{E893E46D-B2F7-16CD-7C81-9F1E7C463371}"/>
                    </a:ext>
                  </a:extLst>
                </p:cNvPr>
                <p:cNvSpPr/>
                <p:nvPr/>
              </p:nvSpPr>
              <p:spPr>
                <a:xfrm>
                  <a:off x="8465735" y="4783522"/>
                  <a:ext cx="178495" cy="338485"/>
                </a:xfrm>
                <a:custGeom>
                  <a:avLst/>
                  <a:gdLst>
                    <a:gd name="connsiteX0" fmla="*/ 166394 w 178495"/>
                    <a:gd name="connsiteY0" fmla="*/ 226571 h 338485"/>
                    <a:gd name="connsiteX1" fmla="*/ 161045 w 178495"/>
                    <a:gd name="connsiteY1" fmla="*/ 221575 h 338485"/>
                    <a:gd name="connsiteX2" fmla="*/ 162944 w 178495"/>
                    <a:gd name="connsiteY2" fmla="*/ 214872 h 338485"/>
                    <a:gd name="connsiteX3" fmla="*/ 161298 w 178495"/>
                    <a:gd name="connsiteY3" fmla="*/ 214239 h 338485"/>
                    <a:gd name="connsiteX4" fmla="*/ 161298 w 178495"/>
                    <a:gd name="connsiteY4" fmla="*/ 196090 h 338485"/>
                    <a:gd name="connsiteX5" fmla="*/ 163039 w 178495"/>
                    <a:gd name="connsiteY5" fmla="*/ 188186 h 338485"/>
                    <a:gd name="connsiteX6" fmla="*/ 144142 w 178495"/>
                    <a:gd name="connsiteY6" fmla="*/ 146544 h 338485"/>
                    <a:gd name="connsiteX7" fmla="*/ 142497 w 178495"/>
                    <a:gd name="connsiteY7" fmla="*/ 136110 h 338485"/>
                    <a:gd name="connsiteX8" fmla="*/ 129867 w 178495"/>
                    <a:gd name="connsiteY8" fmla="*/ 109234 h 338485"/>
                    <a:gd name="connsiteX9" fmla="*/ 120783 w 178495"/>
                    <a:gd name="connsiteY9" fmla="*/ 142370 h 338485"/>
                    <a:gd name="connsiteX10" fmla="*/ 131038 w 178495"/>
                    <a:gd name="connsiteY10" fmla="*/ 191000 h 338485"/>
                    <a:gd name="connsiteX11" fmla="*/ 126322 w 178495"/>
                    <a:gd name="connsiteY11" fmla="*/ 209876 h 338485"/>
                    <a:gd name="connsiteX12" fmla="*/ 134394 w 178495"/>
                    <a:gd name="connsiteY12" fmla="*/ 261509 h 338485"/>
                    <a:gd name="connsiteX13" fmla="*/ 149650 w 178495"/>
                    <a:gd name="connsiteY13" fmla="*/ 287468 h 338485"/>
                    <a:gd name="connsiteX14" fmla="*/ 164368 w 178495"/>
                    <a:gd name="connsiteY14" fmla="*/ 312162 h 338485"/>
                    <a:gd name="connsiteX15" fmla="*/ 143668 w 178495"/>
                    <a:gd name="connsiteY15" fmla="*/ 310265 h 338485"/>
                    <a:gd name="connsiteX16" fmla="*/ 124676 w 178495"/>
                    <a:gd name="connsiteY16" fmla="*/ 291104 h 338485"/>
                    <a:gd name="connsiteX17" fmla="*/ 112332 w 178495"/>
                    <a:gd name="connsiteY17" fmla="*/ 267612 h 338485"/>
                    <a:gd name="connsiteX18" fmla="*/ 108154 w 178495"/>
                    <a:gd name="connsiteY18" fmla="*/ 289586 h 338485"/>
                    <a:gd name="connsiteX19" fmla="*/ 105337 w 178495"/>
                    <a:gd name="connsiteY19" fmla="*/ 337331 h 338485"/>
                    <a:gd name="connsiteX20" fmla="*/ 86441 w 178495"/>
                    <a:gd name="connsiteY20" fmla="*/ 304036 h 338485"/>
                    <a:gd name="connsiteX21" fmla="*/ 84004 w 178495"/>
                    <a:gd name="connsiteY21" fmla="*/ 285160 h 338485"/>
                    <a:gd name="connsiteX22" fmla="*/ 81376 w 178495"/>
                    <a:gd name="connsiteY22" fmla="*/ 261383 h 338485"/>
                    <a:gd name="connsiteX23" fmla="*/ 82548 w 178495"/>
                    <a:gd name="connsiteY23" fmla="*/ 219994 h 338485"/>
                    <a:gd name="connsiteX24" fmla="*/ 66468 w 178495"/>
                    <a:gd name="connsiteY24" fmla="*/ 180597 h 338485"/>
                    <a:gd name="connsiteX25" fmla="*/ 65297 w 178495"/>
                    <a:gd name="connsiteY25" fmla="*/ 131399 h 338485"/>
                    <a:gd name="connsiteX26" fmla="*/ 53111 w 178495"/>
                    <a:gd name="connsiteY26" fmla="*/ 156188 h 338485"/>
                    <a:gd name="connsiteX27" fmla="*/ 26302 w 178495"/>
                    <a:gd name="connsiteY27" fmla="*/ 186225 h 338485"/>
                    <a:gd name="connsiteX28" fmla="*/ 21111 w 178495"/>
                    <a:gd name="connsiteY28" fmla="*/ 199284 h 338485"/>
                    <a:gd name="connsiteX29" fmla="*/ 17946 w 178495"/>
                    <a:gd name="connsiteY29" fmla="*/ 209275 h 338485"/>
                    <a:gd name="connsiteX30" fmla="*/ 16869 w 178495"/>
                    <a:gd name="connsiteY30" fmla="*/ 211647 h 338485"/>
                    <a:gd name="connsiteX31" fmla="*/ 8070 w 178495"/>
                    <a:gd name="connsiteY31" fmla="*/ 214081 h 338485"/>
                    <a:gd name="connsiteX32" fmla="*/ 62 w 178495"/>
                    <a:gd name="connsiteY32" fmla="*/ 198746 h 338485"/>
                    <a:gd name="connsiteX33" fmla="*/ 13957 w 178495"/>
                    <a:gd name="connsiteY33" fmla="*/ 177688 h 338485"/>
                    <a:gd name="connsiteX34" fmla="*/ 41020 w 178495"/>
                    <a:gd name="connsiteY34" fmla="*/ 125707 h 338485"/>
                    <a:gd name="connsiteX35" fmla="*/ 49376 w 178495"/>
                    <a:gd name="connsiteY35" fmla="*/ 103195 h 338485"/>
                    <a:gd name="connsiteX36" fmla="*/ 68811 w 178495"/>
                    <a:gd name="connsiteY36" fmla="*/ 68541 h 338485"/>
                    <a:gd name="connsiteX37" fmla="*/ 83814 w 178495"/>
                    <a:gd name="connsiteY37" fmla="*/ 56557 h 338485"/>
                    <a:gd name="connsiteX38" fmla="*/ 82991 w 178495"/>
                    <a:gd name="connsiteY38" fmla="*/ 51846 h 338485"/>
                    <a:gd name="connsiteX39" fmla="*/ 77357 w 178495"/>
                    <a:gd name="connsiteY39" fmla="*/ 48305 h 338485"/>
                    <a:gd name="connsiteX40" fmla="*/ 72989 w 178495"/>
                    <a:gd name="connsiteY40" fmla="*/ 22978 h 338485"/>
                    <a:gd name="connsiteX41" fmla="*/ 95715 w 178495"/>
                    <a:gd name="connsiteY41" fmla="*/ 23 h 338485"/>
                    <a:gd name="connsiteX42" fmla="*/ 117776 w 178495"/>
                    <a:gd name="connsiteY42" fmla="*/ 23611 h 338485"/>
                    <a:gd name="connsiteX43" fmla="*/ 124328 w 178495"/>
                    <a:gd name="connsiteY43" fmla="*/ 61363 h 338485"/>
                    <a:gd name="connsiteX44" fmla="*/ 140851 w 178495"/>
                    <a:gd name="connsiteY44" fmla="*/ 69078 h 338485"/>
                    <a:gd name="connsiteX45" fmla="*/ 151739 w 178495"/>
                    <a:gd name="connsiteY45" fmla="*/ 103479 h 338485"/>
                    <a:gd name="connsiteX46" fmla="*/ 159652 w 178495"/>
                    <a:gd name="connsiteY46" fmla="*/ 121818 h 338485"/>
                    <a:gd name="connsiteX47" fmla="*/ 174180 w 178495"/>
                    <a:gd name="connsiteY47" fmla="*/ 178700 h 338485"/>
                    <a:gd name="connsiteX48" fmla="*/ 178453 w 178495"/>
                    <a:gd name="connsiteY48" fmla="*/ 204849 h 338485"/>
                    <a:gd name="connsiteX49" fmla="*/ 166394 w 178495"/>
                    <a:gd name="connsiteY49" fmla="*/ 226571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5" h="338485">
                      <a:moveTo>
                        <a:pt x="166394" y="226571"/>
                      </a:moveTo>
                      <a:lnTo>
                        <a:pt x="161045" y="221575"/>
                      </a:lnTo>
                      <a:cubicBezTo>
                        <a:pt x="160696" y="219931"/>
                        <a:pt x="162501" y="217686"/>
                        <a:pt x="162944" y="214872"/>
                      </a:cubicBezTo>
                      <a:lnTo>
                        <a:pt x="161298" y="214239"/>
                      </a:lnTo>
                      <a:cubicBezTo>
                        <a:pt x="160032" y="209433"/>
                        <a:pt x="158924" y="200707"/>
                        <a:pt x="161298" y="196090"/>
                      </a:cubicBezTo>
                      <a:cubicBezTo>
                        <a:pt x="162374" y="193814"/>
                        <a:pt x="163735" y="190842"/>
                        <a:pt x="163039" y="188186"/>
                      </a:cubicBezTo>
                      <a:cubicBezTo>
                        <a:pt x="158671" y="173388"/>
                        <a:pt x="150125" y="160519"/>
                        <a:pt x="144142" y="146544"/>
                      </a:cubicBezTo>
                      <a:cubicBezTo>
                        <a:pt x="142497" y="142718"/>
                        <a:pt x="142781" y="139999"/>
                        <a:pt x="142497" y="136110"/>
                      </a:cubicBezTo>
                      <a:cubicBezTo>
                        <a:pt x="137875" y="130924"/>
                        <a:pt x="132400" y="117518"/>
                        <a:pt x="129867" y="109234"/>
                      </a:cubicBezTo>
                      <a:cubicBezTo>
                        <a:pt x="124423" y="122925"/>
                        <a:pt x="120783" y="138734"/>
                        <a:pt x="120783" y="142370"/>
                      </a:cubicBezTo>
                      <a:cubicBezTo>
                        <a:pt x="120783" y="157800"/>
                        <a:pt x="136514" y="165325"/>
                        <a:pt x="131038" y="191000"/>
                      </a:cubicBezTo>
                      <a:cubicBezTo>
                        <a:pt x="129962" y="195995"/>
                        <a:pt x="128126" y="202793"/>
                        <a:pt x="126322" y="209876"/>
                      </a:cubicBezTo>
                      <a:cubicBezTo>
                        <a:pt x="129582" y="227741"/>
                        <a:pt x="129582" y="240736"/>
                        <a:pt x="134394" y="261509"/>
                      </a:cubicBezTo>
                      <a:cubicBezTo>
                        <a:pt x="141104" y="268117"/>
                        <a:pt x="146643" y="276655"/>
                        <a:pt x="149650" y="287468"/>
                      </a:cubicBezTo>
                      <a:cubicBezTo>
                        <a:pt x="151454" y="294171"/>
                        <a:pt x="157088" y="309886"/>
                        <a:pt x="164368" y="312162"/>
                      </a:cubicBezTo>
                      <a:cubicBezTo>
                        <a:pt x="168831" y="313617"/>
                        <a:pt x="149207" y="317253"/>
                        <a:pt x="143668" y="310265"/>
                      </a:cubicBezTo>
                      <a:cubicBezTo>
                        <a:pt x="138318" y="303562"/>
                        <a:pt x="129044" y="298187"/>
                        <a:pt x="124676" y="291104"/>
                      </a:cubicBezTo>
                      <a:cubicBezTo>
                        <a:pt x="121226" y="285476"/>
                        <a:pt x="115782" y="273303"/>
                        <a:pt x="112332" y="267612"/>
                      </a:cubicBezTo>
                      <a:lnTo>
                        <a:pt x="108154" y="289586"/>
                      </a:lnTo>
                      <a:cubicBezTo>
                        <a:pt x="113883" y="313079"/>
                        <a:pt x="110433" y="318265"/>
                        <a:pt x="105337" y="337331"/>
                      </a:cubicBezTo>
                      <a:cubicBezTo>
                        <a:pt x="103153" y="345583"/>
                        <a:pt x="86536" y="307008"/>
                        <a:pt x="86441" y="304036"/>
                      </a:cubicBezTo>
                      <a:cubicBezTo>
                        <a:pt x="86441" y="295689"/>
                        <a:pt x="85903" y="292590"/>
                        <a:pt x="84004" y="285160"/>
                      </a:cubicBezTo>
                      <a:cubicBezTo>
                        <a:pt x="80553" y="278362"/>
                        <a:pt x="80902" y="268750"/>
                        <a:pt x="81376" y="261383"/>
                      </a:cubicBezTo>
                      <a:cubicBezTo>
                        <a:pt x="82199" y="249146"/>
                        <a:pt x="82104" y="226096"/>
                        <a:pt x="82548" y="219994"/>
                      </a:cubicBezTo>
                      <a:cubicBezTo>
                        <a:pt x="78369" y="209655"/>
                        <a:pt x="67544" y="191031"/>
                        <a:pt x="66468" y="180597"/>
                      </a:cubicBezTo>
                      <a:cubicBezTo>
                        <a:pt x="64822" y="164250"/>
                        <a:pt x="67544" y="147745"/>
                        <a:pt x="65297" y="131399"/>
                      </a:cubicBezTo>
                      <a:cubicBezTo>
                        <a:pt x="62480" y="139556"/>
                        <a:pt x="59473" y="149896"/>
                        <a:pt x="53111" y="156188"/>
                      </a:cubicBezTo>
                      <a:cubicBezTo>
                        <a:pt x="43584" y="165547"/>
                        <a:pt x="34848" y="175886"/>
                        <a:pt x="26302" y="186225"/>
                      </a:cubicBezTo>
                      <a:cubicBezTo>
                        <a:pt x="23200" y="190494"/>
                        <a:pt x="25954" y="192486"/>
                        <a:pt x="21111" y="199284"/>
                      </a:cubicBezTo>
                      <a:cubicBezTo>
                        <a:pt x="16395" y="205892"/>
                        <a:pt x="18927" y="202920"/>
                        <a:pt x="17946" y="209275"/>
                      </a:cubicBezTo>
                      <a:cubicBezTo>
                        <a:pt x="17756" y="210350"/>
                        <a:pt x="17218" y="211267"/>
                        <a:pt x="16869" y="211647"/>
                      </a:cubicBezTo>
                      <a:cubicBezTo>
                        <a:pt x="14337" y="213733"/>
                        <a:pt x="11678" y="215536"/>
                        <a:pt x="8070" y="214081"/>
                      </a:cubicBezTo>
                      <a:cubicBezTo>
                        <a:pt x="1075" y="210540"/>
                        <a:pt x="537" y="205355"/>
                        <a:pt x="62" y="198746"/>
                      </a:cubicBezTo>
                      <a:cubicBezTo>
                        <a:pt x="-856" y="186036"/>
                        <a:pt x="8608" y="185403"/>
                        <a:pt x="13957" y="177688"/>
                      </a:cubicBezTo>
                      <a:cubicBezTo>
                        <a:pt x="24403" y="162543"/>
                        <a:pt x="29752" y="137122"/>
                        <a:pt x="41020" y="125707"/>
                      </a:cubicBezTo>
                      <a:cubicBezTo>
                        <a:pt x="41748" y="123431"/>
                        <a:pt x="44375" y="115273"/>
                        <a:pt x="49376" y="103195"/>
                      </a:cubicBezTo>
                      <a:cubicBezTo>
                        <a:pt x="49566" y="88144"/>
                        <a:pt x="53269" y="74706"/>
                        <a:pt x="68811" y="68541"/>
                      </a:cubicBezTo>
                      <a:cubicBezTo>
                        <a:pt x="75173" y="66011"/>
                        <a:pt x="83529" y="65379"/>
                        <a:pt x="83814" y="56557"/>
                      </a:cubicBezTo>
                      <a:cubicBezTo>
                        <a:pt x="83814" y="55482"/>
                        <a:pt x="83624" y="52826"/>
                        <a:pt x="82991" y="51846"/>
                      </a:cubicBezTo>
                      <a:cubicBezTo>
                        <a:pt x="80458" y="49759"/>
                        <a:pt x="78623" y="49759"/>
                        <a:pt x="77357" y="48305"/>
                      </a:cubicBezTo>
                      <a:cubicBezTo>
                        <a:pt x="74824" y="45048"/>
                        <a:pt x="72735" y="24338"/>
                        <a:pt x="72989" y="22978"/>
                      </a:cubicBezTo>
                      <a:cubicBezTo>
                        <a:pt x="76629" y="5367"/>
                        <a:pt x="85080" y="-419"/>
                        <a:pt x="95715" y="23"/>
                      </a:cubicBezTo>
                      <a:cubicBezTo>
                        <a:pt x="108344" y="656"/>
                        <a:pt x="118346" y="6726"/>
                        <a:pt x="117776" y="23611"/>
                      </a:cubicBezTo>
                      <a:cubicBezTo>
                        <a:pt x="117333" y="37238"/>
                        <a:pt x="103248" y="54724"/>
                        <a:pt x="124328" y="61363"/>
                      </a:cubicBezTo>
                      <a:cubicBezTo>
                        <a:pt x="132400" y="63893"/>
                        <a:pt x="133856" y="62186"/>
                        <a:pt x="140851" y="69078"/>
                      </a:cubicBezTo>
                      <a:cubicBezTo>
                        <a:pt x="148574" y="76888"/>
                        <a:pt x="150473" y="90674"/>
                        <a:pt x="151739" y="103479"/>
                      </a:cubicBezTo>
                      <a:lnTo>
                        <a:pt x="159652" y="121818"/>
                      </a:lnTo>
                      <a:cubicBezTo>
                        <a:pt x="174180" y="146228"/>
                        <a:pt x="168926" y="153943"/>
                        <a:pt x="174180" y="178700"/>
                      </a:cubicBezTo>
                      <a:cubicBezTo>
                        <a:pt x="175541" y="185150"/>
                        <a:pt x="177915" y="190778"/>
                        <a:pt x="178453" y="204849"/>
                      </a:cubicBezTo>
                      <a:cubicBezTo>
                        <a:pt x="179023" y="211330"/>
                        <a:pt x="173737" y="226318"/>
                        <a:pt x="166394" y="226571"/>
                      </a:cubicBezTo>
                    </a:path>
                  </a:pathLst>
                </a:custGeom>
                <a:solidFill>
                  <a:srgbClr val="F9A93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3" name="Freeform 192">
                  <a:extLst>
                    <a:ext uri="{FF2B5EF4-FFF2-40B4-BE49-F238E27FC236}">
                      <a16:creationId xmlns:a16="http://schemas.microsoft.com/office/drawing/2014/main" id="{D1E8A18C-57FC-03FE-675C-091031704315}"/>
                    </a:ext>
                  </a:extLst>
                </p:cNvPr>
                <p:cNvSpPr/>
                <p:nvPr/>
              </p:nvSpPr>
              <p:spPr>
                <a:xfrm>
                  <a:off x="8470159" y="4788541"/>
                  <a:ext cx="170457" cy="397964"/>
                </a:xfrm>
                <a:custGeom>
                  <a:avLst/>
                  <a:gdLst>
                    <a:gd name="connsiteX0" fmla="*/ 74578 w 170457"/>
                    <a:gd name="connsiteY0" fmla="*/ 18529 h 397964"/>
                    <a:gd name="connsiteX1" fmla="*/ 77680 w 170457"/>
                    <a:gd name="connsiteY1" fmla="*/ 39871 h 397964"/>
                    <a:gd name="connsiteX2" fmla="*/ 84960 w 170457"/>
                    <a:gd name="connsiteY2" fmla="*/ 51412 h 397964"/>
                    <a:gd name="connsiteX3" fmla="*/ 73343 w 170457"/>
                    <a:gd name="connsiteY3" fmla="*/ 65735 h 397964"/>
                    <a:gd name="connsiteX4" fmla="*/ 53719 w 170457"/>
                    <a:gd name="connsiteY4" fmla="*/ 82619 h 397964"/>
                    <a:gd name="connsiteX5" fmla="*/ 51630 w 170457"/>
                    <a:gd name="connsiteY5" fmla="*/ 98397 h 397964"/>
                    <a:gd name="connsiteX6" fmla="*/ 51630 w 170457"/>
                    <a:gd name="connsiteY6" fmla="*/ 98871 h 397964"/>
                    <a:gd name="connsiteX7" fmla="*/ 42451 w 170457"/>
                    <a:gd name="connsiteY7" fmla="*/ 123091 h 397964"/>
                    <a:gd name="connsiteX8" fmla="*/ 9564 w 170457"/>
                    <a:gd name="connsiteY8" fmla="*/ 178613 h 397964"/>
                    <a:gd name="connsiteX9" fmla="*/ 1303 w 170457"/>
                    <a:gd name="connsiteY9" fmla="*/ 200399 h 397964"/>
                    <a:gd name="connsiteX10" fmla="*/ 6747 w 170457"/>
                    <a:gd name="connsiteY10" fmla="*/ 205584 h 397964"/>
                    <a:gd name="connsiteX11" fmla="*/ 10831 w 170457"/>
                    <a:gd name="connsiteY11" fmla="*/ 203055 h 397964"/>
                    <a:gd name="connsiteX12" fmla="*/ 14755 w 170457"/>
                    <a:gd name="connsiteY12" fmla="*/ 191071 h 397964"/>
                    <a:gd name="connsiteX13" fmla="*/ 20105 w 170457"/>
                    <a:gd name="connsiteY13" fmla="*/ 177823 h 397964"/>
                    <a:gd name="connsiteX14" fmla="*/ 45711 w 170457"/>
                    <a:gd name="connsiteY14" fmla="*/ 147343 h 397964"/>
                    <a:gd name="connsiteX15" fmla="*/ 62518 w 170457"/>
                    <a:gd name="connsiteY15" fmla="*/ 111961 h 397964"/>
                    <a:gd name="connsiteX16" fmla="*/ 63784 w 170457"/>
                    <a:gd name="connsiteY16" fmla="*/ 111234 h 397964"/>
                    <a:gd name="connsiteX17" fmla="*/ 66601 w 170457"/>
                    <a:gd name="connsiteY17" fmla="*/ 151706 h 397964"/>
                    <a:gd name="connsiteX18" fmla="*/ 78693 w 170457"/>
                    <a:gd name="connsiteY18" fmla="*/ 205964 h 397964"/>
                    <a:gd name="connsiteX19" fmla="*/ 88853 w 170457"/>
                    <a:gd name="connsiteY19" fmla="*/ 173207 h 397964"/>
                    <a:gd name="connsiteX20" fmla="*/ 79959 w 170457"/>
                    <a:gd name="connsiteY20" fmla="*/ 255858 h 397964"/>
                    <a:gd name="connsiteX21" fmla="*/ 80877 w 170457"/>
                    <a:gd name="connsiteY21" fmla="*/ 278370 h 397964"/>
                    <a:gd name="connsiteX22" fmla="*/ 82048 w 170457"/>
                    <a:gd name="connsiteY22" fmla="*/ 293073 h 397964"/>
                    <a:gd name="connsiteX23" fmla="*/ 82238 w 170457"/>
                    <a:gd name="connsiteY23" fmla="*/ 343694 h 397964"/>
                    <a:gd name="connsiteX24" fmla="*/ 77806 w 170457"/>
                    <a:gd name="connsiteY24" fmla="*/ 365922 h 397964"/>
                    <a:gd name="connsiteX25" fmla="*/ 61822 w 170457"/>
                    <a:gd name="connsiteY25" fmla="*/ 386443 h 397964"/>
                    <a:gd name="connsiteX26" fmla="*/ 55270 w 170457"/>
                    <a:gd name="connsiteY26" fmla="*/ 392071 h 397964"/>
                    <a:gd name="connsiteX27" fmla="*/ 83061 w 170457"/>
                    <a:gd name="connsiteY27" fmla="*/ 394157 h 397964"/>
                    <a:gd name="connsiteX28" fmla="*/ 94772 w 170457"/>
                    <a:gd name="connsiteY28" fmla="*/ 380435 h 397964"/>
                    <a:gd name="connsiteX29" fmla="*/ 94962 w 170457"/>
                    <a:gd name="connsiteY29" fmla="*/ 357385 h 397964"/>
                    <a:gd name="connsiteX30" fmla="*/ 105787 w 170457"/>
                    <a:gd name="connsiteY30" fmla="*/ 312107 h 397964"/>
                    <a:gd name="connsiteX31" fmla="*/ 102780 w 170457"/>
                    <a:gd name="connsiteY31" fmla="*/ 284409 h 397964"/>
                    <a:gd name="connsiteX32" fmla="*/ 105787 w 170457"/>
                    <a:gd name="connsiteY32" fmla="*/ 255383 h 397964"/>
                    <a:gd name="connsiteX33" fmla="*/ 115409 w 170457"/>
                    <a:gd name="connsiteY33" fmla="*/ 274987 h 397964"/>
                    <a:gd name="connsiteX34" fmla="*/ 130950 w 170457"/>
                    <a:gd name="connsiteY34" fmla="*/ 297594 h 397964"/>
                    <a:gd name="connsiteX35" fmla="*/ 140129 w 170457"/>
                    <a:gd name="connsiteY35" fmla="*/ 308661 h 397964"/>
                    <a:gd name="connsiteX36" fmla="*/ 147473 w 170457"/>
                    <a:gd name="connsiteY36" fmla="*/ 331900 h 397964"/>
                    <a:gd name="connsiteX37" fmla="*/ 138293 w 170457"/>
                    <a:gd name="connsiteY37" fmla="*/ 341323 h 397964"/>
                    <a:gd name="connsiteX38" fmla="*/ 141205 w 170457"/>
                    <a:gd name="connsiteY38" fmla="*/ 344864 h 397964"/>
                    <a:gd name="connsiteX39" fmla="*/ 159627 w 170457"/>
                    <a:gd name="connsiteY39" fmla="*/ 327284 h 397964"/>
                    <a:gd name="connsiteX40" fmla="*/ 162254 w 170457"/>
                    <a:gd name="connsiteY40" fmla="*/ 307681 h 397964"/>
                    <a:gd name="connsiteX41" fmla="*/ 153265 w 170457"/>
                    <a:gd name="connsiteY41" fmla="*/ 301041 h 397964"/>
                    <a:gd name="connsiteX42" fmla="*/ 141016 w 170457"/>
                    <a:gd name="connsiteY42" fmla="*/ 276188 h 397964"/>
                    <a:gd name="connsiteX43" fmla="*/ 127563 w 170457"/>
                    <a:gd name="connsiteY43" fmla="*/ 258229 h 397964"/>
                    <a:gd name="connsiteX44" fmla="*/ 121296 w 170457"/>
                    <a:gd name="connsiteY44" fmla="*/ 235369 h 397964"/>
                    <a:gd name="connsiteX45" fmla="*/ 116580 w 170457"/>
                    <a:gd name="connsiteY45" fmla="*/ 202897 h 397964"/>
                    <a:gd name="connsiteX46" fmla="*/ 115504 w 170457"/>
                    <a:gd name="connsiteY46" fmla="*/ 153445 h 397964"/>
                    <a:gd name="connsiteX47" fmla="*/ 111959 w 170457"/>
                    <a:gd name="connsiteY47" fmla="*/ 137098 h 397964"/>
                    <a:gd name="connsiteX48" fmla="*/ 119840 w 170457"/>
                    <a:gd name="connsiteY48" fmla="*/ 104974 h 397964"/>
                    <a:gd name="connsiteX49" fmla="*/ 125759 w 170457"/>
                    <a:gd name="connsiteY49" fmla="*/ 97259 h 397964"/>
                    <a:gd name="connsiteX50" fmla="*/ 141016 w 170457"/>
                    <a:gd name="connsiteY50" fmla="*/ 128656 h 397964"/>
                    <a:gd name="connsiteX51" fmla="*/ 142566 w 170457"/>
                    <a:gd name="connsiteY51" fmla="*/ 139185 h 397964"/>
                    <a:gd name="connsiteX52" fmla="*/ 161368 w 170457"/>
                    <a:gd name="connsiteY52" fmla="*/ 181649 h 397964"/>
                    <a:gd name="connsiteX53" fmla="*/ 159374 w 170457"/>
                    <a:gd name="connsiteY53" fmla="*/ 193537 h 397964"/>
                    <a:gd name="connsiteX54" fmla="*/ 159722 w 170457"/>
                    <a:gd name="connsiteY54" fmla="*/ 205711 h 397964"/>
                    <a:gd name="connsiteX55" fmla="*/ 161811 w 170457"/>
                    <a:gd name="connsiteY55" fmla="*/ 206786 h 397964"/>
                    <a:gd name="connsiteX56" fmla="*/ 159817 w 170457"/>
                    <a:gd name="connsiteY56" fmla="*/ 213394 h 397964"/>
                    <a:gd name="connsiteX57" fmla="*/ 162634 w 170457"/>
                    <a:gd name="connsiteY57" fmla="*/ 216587 h 397964"/>
                    <a:gd name="connsiteX58" fmla="*/ 170452 w 170457"/>
                    <a:gd name="connsiteY58" fmla="*/ 199260 h 397964"/>
                    <a:gd name="connsiteX59" fmla="*/ 165989 w 170457"/>
                    <a:gd name="connsiteY59" fmla="*/ 173934 h 397964"/>
                    <a:gd name="connsiteX60" fmla="*/ 150195 w 170457"/>
                    <a:gd name="connsiteY60" fmla="*/ 118665 h 397964"/>
                    <a:gd name="connsiteX61" fmla="*/ 142377 w 170457"/>
                    <a:gd name="connsiteY61" fmla="*/ 99251 h 397964"/>
                    <a:gd name="connsiteX62" fmla="*/ 124746 w 170457"/>
                    <a:gd name="connsiteY62" fmla="*/ 62605 h 397964"/>
                    <a:gd name="connsiteX63" fmla="*/ 117213 w 170457"/>
                    <a:gd name="connsiteY63" fmla="*/ 60803 h 397964"/>
                    <a:gd name="connsiteX64" fmla="*/ 105122 w 170457"/>
                    <a:gd name="connsiteY64" fmla="*/ 28678 h 397964"/>
                    <a:gd name="connsiteX65" fmla="*/ 91417 w 170457"/>
                    <a:gd name="connsiteY65" fmla="*/ 95 h 397964"/>
                    <a:gd name="connsiteX66" fmla="*/ 89771 w 170457"/>
                    <a:gd name="connsiteY66" fmla="*/ 0 h 397964"/>
                    <a:gd name="connsiteX67" fmla="*/ 74578 w 170457"/>
                    <a:gd name="connsiteY67" fmla="*/ 18529 h 39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0457" h="397964">
                      <a:moveTo>
                        <a:pt x="74578" y="18529"/>
                      </a:moveTo>
                      <a:cubicBezTo>
                        <a:pt x="74673" y="19604"/>
                        <a:pt x="75211" y="36330"/>
                        <a:pt x="77680" y="39871"/>
                      </a:cubicBezTo>
                      <a:cubicBezTo>
                        <a:pt x="82491" y="43507"/>
                        <a:pt x="85213" y="42401"/>
                        <a:pt x="84960" y="51412"/>
                      </a:cubicBezTo>
                      <a:cubicBezTo>
                        <a:pt x="84706" y="58937"/>
                        <a:pt x="79864" y="63395"/>
                        <a:pt x="73343" y="65735"/>
                      </a:cubicBezTo>
                      <a:cubicBezTo>
                        <a:pt x="62708" y="69434"/>
                        <a:pt x="57264" y="71616"/>
                        <a:pt x="53719" y="82619"/>
                      </a:cubicBezTo>
                      <a:cubicBezTo>
                        <a:pt x="52643" y="86066"/>
                        <a:pt x="51630" y="91062"/>
                        <a:pt x="51630" y="98397"/>
                      </a:cubicBezTo>
                      <a:lnTo>
                        <a:pt x="51630" y="98871"/>
                      </a:lnTo>
                      <a:cubicBezTo>
                        <a:pt x="48623" y="106397"/>
                        <a:pt x="44730" y="115028"/>
                        <a:pt x="42451" y="123091"/>
                      </a:cubicBezTo>
                      <a:cubicBezTo>
                        <a:pt x="29379" y="136245"/>
                        <a:pt x="22827" y="165998"/>
                        <a:pt x="9564" y="178613"/>
                      </a:cubicBezTo>
                      <a:cubicBezTo>
                        <a:pt x="765" y="186961"/>
                        <a:pt x="-1894" y="187498"/>
                        <a:pt x="1303" y="200399"/>
                      </a:cubicBezTo>
                      <a:cubicBezTo>
                        <a:pt x="1651" y="201663"/>
                        <a:pt x="5829" y="205047"/>
                        <a:pt x="6747" y="205584"/>
                      </a:cubicBezTo>
                      <a:lnTo>
                        <a:pt x="10831" y="203055"/>
                      </a:lnTo>
                      <a:cubicBezTo>
                        <a:pt x="11464" y="196510"/>
                        <a:pt x="10577" y="197079"/>
                        <a:pt x="14755" y="191071"/>
                      </a:cubicBezTo>
                      <a:cubicBezTo>
                        <a:pt x="18585" y="185538"/>
                        <a:pt x="16749" y="182629"/>
                        <a:pt x="20105" y="177823"/>
                      </a:cubicBezTo>
                      <a:cubicBezTo>
                        <a:pt x="28461" y="167389"/>
                        <a:pt x="36374" y="156860"/>
                        <a:pt x="45711" y="147343"/>
                      </a:cubicBezTo>
                      <a:cubicBezTo>
                        <a:pt x="51978" y="140987"/>
                        <a:pt x="60524" y="119487"/>
                        <a:pt x="62518" y="111961"/>
                      </a:cubicBezTo>
                      <a:cubicBezTo>
                        <a:pt x="62867" y="110886"/>
                        <a:pt x="63500" y="110317"/>
                        <a:pt x="63784" y="111234"/>
                      </a:cubicBezTo>
                      <a:cubicBezTo>
                        <a:pt x="65051" y="125557"/>
                        <a:pt x="67140" y="137541"/>
                        <a:pt x="66601" y="151706"/>
                      </a:cubicBezTo>
                      <a:cubicBezTo>
                        <a:pt x="65525" y="181396"/>
                        <a:pt x="66348" y="178297"/>
                        <a:pt x="78693" y="205964"/>
                      </a:cubicBezTo>
                      <a:cubicBezTo>
                        <a:pt x="79674" y="194802"/>
                        <a:pt x="82396" y="178645"/>
                        <a:pt x="88853" y="173207"/>
                      </a:cubicBezTo>
                      <a:cubicBezTo>
                        <a:pt x="81225" y="202074"/>
                        <a:pt x="80750" y="243274"/>
                        <a:pt x="79959" y="255858"/>
                      </a:cubicBezTo>
                      <a:cubicBezTo>
                        <a:pt x="79484" y="262308"/>
                        <a:pt x="77775" y="272457"/>
                        <a:pt x="80877" y="278370"/>
                      </a:cubicBezTo>
                      <a:cubicBezTo>
                        <a:pt x="81858" y="282354"/>
                        <a:pt x="81953" y="288425"/>
                        <a:pt x="82048" y="293073"/>
                      </a:cubicBezTo>
                      <a:cubicBezTo>
                        <a:pt x="82048" y="295887"/>
                        <a:pt x="82238" y="343694"/>
                        <a:pt x="82238" y="343694"/>
                      </a:cubicBezTo>
                      <a:lnTo>
                        <a:pt x="77806" y="365922"/>
                      </a:lnTo>
                      <a:cubicBezTo>
                        <a:pt x="76255" y="372372"/>
                        <a:pt x="67899" y="383091"/>
                        <a:pt x="61822" y="386443"/>
                      </a:cubicBezTo>
                      <a:cubicBezTo>
                        <a:pt x="59923" y="387518"/>
                        <a:pt x="55270" y="389984"/>
                        <a:pt x="55270" y="392071"/>
                      </a:cubicBezTo>
                      <a:cubicBezTo>
                        <a:pt x="55270" y="395612"/>
                        <a:pt x="77870" y="402157"/>
                        <a:pt x="83061" y="394157"/>
                      </a:cubicBezTo>
                      <a:cubicBezTo>
                        <a:pt x="86954" y="388182"/>
                        <a:pt x="90151" y="384893"/>
                        <a:pt x="94772" y="380435"/>
                      </a:cubicBezTo>
                      <a:cubicBezTo>
                        <a:pt x="101862" y="373637"/>
                        <a:pt x="93949" y="366554"/>
                        <a:pt x="94962" y="357385"/>
                      </a:cubicBezTo>
                      <a:cubicBezTo>
                        <a:pt x="96608" y="341323"/>
                        <a:pt x="103508" y="327347"/>
                        <a:pt x="105787" y="312107"/>
                      </a:cubicBezTo>
                      <a:cubicBezTo>
                        <a:pt x="107148" y="302938"/>
                        <a:pt x="106863" y="294875"/>
                        <a:pt x="102780" y="284409"/>
                      </a:cubicBezTo>
                      <a:lnTo>
                        <a:pt x="105787" y="255383"/>
                      </a:lnTo>
                      <a:cubicBezTo>
                        <a:pt x="109142" y="260379"/>
                        <a:pt x="112244" y="268379"/>
                        <a:pt x="115409" y="274987"/>
                      </a:cubicBezTo>
                      <a:cubicBezTo>
                        <a:pt x="121043" y="286781"/>
                        <a:pt x="121138" y="287887"/>
                        <a:pt x="130950" y="297594"/>
                      </a:cubicBezTo>
                      <a:cubicBezTo>
                        <a:pt x="134210" y="300851"/>
                        <a:pt x="137660" y="304677"/>
                        <a:pt x="140129" y="308661"/>
                      </a:cubicBezTo>
                      <a:cubicBezTo>
                        <a:pt x="144750" y="315933"/>
                        <a:pt x="147852" y="323174"/>
                        <a:pt x="147473" y="331900"/>
                      </a:cubicBezTo>
                      <a:cubicBezTo>
                        <a:pt x="144117" y="337971"/>
                        <a:pt x="142661" y="337623"/>
                        <a:pt x="138293" y="341323"/>
                      </a:cubicBezTo>
                      <a:cubicBezTo>
                        <a:pt x="138483" y="341513"/>
                        <a:pt x="137091" y="344864"/>
                        <a:pt x="141205" y="344864"/>
                      </a:cubicBezTo>
                      <a:cubicBezTo>
                        <a:pt x="155924" y="344864"/>
                        <a:pt x="154119" y="337149"/>
                        <a:pt x="159627" y="327284"/>
                      </a:cubicBezTo>
                      <a:cubicBezTo>
                        <a:pt x="163267" y="320834"/>
                        <a:pt x="173522" y="311032"/>
                        <a:pt x="162254" y="307681"/>
                      </a:cubicBezTo>
                      <a:cubicBezTo>
                        <a:pt x="158709" y="306606"/>
                        <a:pt x="155354" y="304487"/>
                        <a:pt x="153265" y="301041"/>
                      </a:cubicBezTo>
                      <a:cubicBezTo>
                        <a:pt x="145447" y="287982"/>
                        <a:pt x="145099" y="288267"/>
                        <a:pt x="141016" y="276188"/>
                      </a:cubicBezTo>
                      <a:cubicBezTo>
                        <a:pt x="138547" y="268853"/>
                        <a:pt x="133482" y="262940"/>
                        <a:pt x="127563" y="258229"/>
                      </a:cubicBezTo>
                      <a:cubicBezTo>
                        <a:pt x="123923" y="249977"/>
                        <a:pt x="122467" y="244159"/>
                        <a:pt x="121296" y="235369"/>
                      </a:cubicBezTo>
                      <a:cubicBezTo>
                        <a:pt x="119745" y="223480"/>
                        <a:pt x="118669" y="215038"/>
                        <a:pt x="116580" y="202897"/>
                      </a:cubicBezTo>
                      <a:cubicBezTo>
                        <a:pt x="122309" y="180131"/>
                        <a:pt x="125316" y="175294"/>
                        <a:pt x="115504" y="153445"/>
                      </a:cubicBezTo>
                      <a:cubicBezTo>
                        <a:pt x="113225" y="148449"/>
                        <a:pt x="111959" y="143106"/>
                        <a:pt x="111959" y="137098"/>
                      </a:cubicBezTo>
                      <a:cubicBezTo>
                        <a:pt x="111959" y="129826"/>
                        <a:pt x="115947" y="113511"/>
                        <a:pt x="119840" y="104974"/>
                      </a:cubicBezTo>
                      <a:cubicBezTo>
                        <a:pt x="121201" y="101527"/>
                        <a:pt x="123100" y="98271"/>
                        <a:pt x="125759" y="97259"/>
                      </a:cubicBezTo>
                      <a:cubicBezTo>
                        <a:pt x="128133" y="106080"/>
                        <a:pt x="136299" y="124229"/>
                        <a:pt x="141016" y="128656"/>
                      </a:cubicBezTo>
                      <a:cubicBezTo>
                        <a:pt x="141269" y="132197"/>
                        <a:pt x="141205" y="135834"/>
                        <a:pt x="142566" y="139185"/>
                      </a:cubicBezTo>
                      <a:cubicBezTo>
                        <a:pt x="148549" y="153508"/>
                        <a:pt x="157095" y="166504"/>
                        <a:pt x="161368" y="181649"/>
                      </a:cubicBezTo>
                      <a:cubicBezTo>
                        <a:pt x="162824" y="186834"/>
                        <a:pt x="160893" y="189364"/>
                        <a:pt x="159374" y="193537"/>
                      </a:cubicBezTo>
                      <a:cubicBezTo>
                        <a:pt x="158899" y="195529"/>
                        <a:pt x="158836" y="201347"/>
                        <a:pt x="159722" y="205711"/>
                      </a:cubicBezTo>
                      <a:lnTo>
                        <a:pt x="161811" y="206786"/>
                      </a:lnTo>
                      <a:cubicBezTo>
                        <a:pt x="161463" y="208050"/>
                        <a:pt x="160545" y="211781"/>
                        <a:pt x="159817" y="213394"/>
                      </a:cubicBezTo>
                      <a:cubicBezTo>
                        <a:pt x="160102" y="215481"/>
                        <a:pt x="162634" y="216587"/>
                        <a:pt x="162634" y="216587"/>
                      </a:cubicBezTo>
                      <a:cubicBezTo>
                        <a:pt x="165894" y="215860"/>
                        <a:pt x="170642" y="203972"/>
                        <a:pt x="170452" y="199260"/>
                      </a:cubicBezTo>
                      <a:cubicBezTo>
                        <a:pt x="169914" y="184747"/>
                        <a:pt x="166907" y="178202"/>
                        <a:pt x="165989" y="173934"/>
                      </a:cubicBezTo>
                      <a:cubicBezTo>
                        <a:pt x="161178" y="149335"/>
                        <a:pt x="163900" y="142537"/>
                        <a:pt x="150195" y="118665"/>
                      </a:cubicBezTo>
                      <a:lnTo>
                        <a:pt x="142377" y="99251"/>
                      </a:lnTo>
                      <a:cubicBezTo>
                        <a:pt x="141395" y="89354"/>
                        <a:pt x="137471" y="66684"/>
                        <a:pt x="124746" y="62605"/>
                      </a:cubicBezTo>
                      <a:cubicBezTo>
                        <a:pt x="122562" y="61972"/>
                        <a:pt x="120473" y="61783"/>
                        <a:pt x="117213" y="60803"/>
                      </a:cubicBezTo>
                      <a:cubicBezTo>
                        <a:pt x="100596" y="55459"/>
                        <a:pt x="100596" y="42653"/>
                        <a:pt x="105122" y="28678"/>
                      </a:cubicBezTo>
                      <a:cubicBezTo>
                        <a:pt x="109205" y="16252"/>
                        <a:pt x="109680" y="1644"/>
                        <a:pt x="91417" y="95"/>
                      </a:cubicBezTo>
                      <a:cubicBezTo>
                        <a:pt x="90879" y="0"/>
                        <a:pt x="90341" y="0"/>
                        <a:pt x="89771" y="0"/>
                      </a:cubicBezTo>
                      <a:cubicBezTo>
                        <a:pt x="80117" y="285"/>
                        <a:pt x="76920" y="8822"/>
                        <a:pt x="74578" y="18529"/>
                      </a:cubicBezTo>
                    </a:path>
                  </a:pathLst>
                </a:custGeom>
                <a:gradFill>
                  <a:gsLst>
                    <a:gs pos="0">
                      <a:srgbClr val="2C3696"/>
                    </a:gs>
                    <a:gs pos="428">
                      <a:srgbClr val="2C3696"/>
                    </a:gs>
                    <a:gs pos="1200">
                      <a:srgbClr val="2C3696"/>
                    </a:gs>
                    <a:gs pos="1980">
                      <a:srgbClr val="2C3696"/>
                    </a:gs>
                    <a:gs pos="2750">
                      <a:srgbClr val="2C3695"/>
                    </a:gs>
                    <a:gs pos="3530">
                      <a:srgbClr val="2C3695"/>
                    </a:gs>
                    <a:gs pos="4300">
                      <a:srgbClr val="2C3695"/>
                    </a:gs>
                    <a:gs pos="5070">
                      <a:srgbClr val="2C3595"/>
                    </a:gs>
                    <a:gs pos="5850">
                      <a:srgbClr val="2C3594"/>
                    </a:gs>
                    <a:gs pos="6620">
                      <a:srgbClr val="2B3594"/>
                    </a:gs>
                    <a:gs pos="7400">
                      <a:srgbClr val="2B3594"/>
                    </a:gs>
                    <a:gs pos="8170">
                      <a:srgbClr val="2B3594"/>
                    </a:gs>
                    <a:gs pos="8950">
                      <a:srgbClr val="2B3593"/>
                    </a:gs>
                    <a:gs pos="9720">
                      <a:srgbClr val="2B3593"/>
                    </a:gs>
                    <a:gs pos="10500">
                      <a:srgbClr val="2B3593"/>
                    </a:gs>
                    <a:gs pos="11270">
                      <a:srgbClr val="2B3593"/>
                    </a:gs>
                    <a:gs pos="12050">
                      <a:srgbClr val="2B3592"/>
                    </a:gs>
                    <a:gs pos="12820">
                      <a:srgbClr val="2B3592"/>
                    </a:gs>
                    <a:gs pos="13590">
                      <a:srgbClr val="2B3592"/>
                    </a:gs>
                    <a:gs pos="14370">
                      <a:srgbClr val="2B3492"/>
                    </a:gs>
                    <a:gs pos="15140">
                      <a:srgbClr val="2B3492"/>
                    </a:gs>
                    <a:gs pos="15920">
                      <a:srgbClr val="2B3491"/>
                    </a:gs>
                    <a:gs pos="16690">
                      <a:srgbClr val="2B3491"/>
                    </a:gs>
                    <a:gs pos="17470">
                      <a:srgbClr val="2A3491"/>
                    </a:gs>
                    <a:gs pos="18240">
                      <a:srgbClr val="2A3491"/>
                    </a:gs>
                    <a:gs pos="19020">
                      <a:srgbClr val="2A3490"/>
                    </a:gs>
                    <a:gs pos="19790">
                      <a:srgbClr val="2A3490"/>
                    </a:gs>
                    <a:gs pos="20570">
                      <a:srgbClr val="2A3490"/>
                    </a:gs>
                    <a:gs pos="21340">
                      <a:srgbClr val="2A3490"/>
                    </a:gs>
                    <a:gs pos="22120">
                      <a:srgbClr val="2A348F"/>
                    </a:gs>
                    <a:gs pos="22890">
                      <a:srgbClr val="2A348F"/>
                    </a:gs>
                    <a:gs pos="23670">
                      <a:srgbClr val="2A338F"/>
                    </a:gs>
                    <a:gs pos="24440">
                      <a:srgbClr val="2A338F"/>
                    </a:gs>
                    <a:gs pos="25210">
                      <a:srgbClr val="2A338F"/>
                    </a:gs>
                    <a:gs pos="25990">
                      <a:srgbClr val="2A338E"/>
                    </a:gs>
                    <a:gs pos="26760">
                      <a:srgbClr val="2A338E"/>
                    </a:gs>
                    <a:gs pos="27540">
                      <a:srgbClr val="2A338E"/>
                    </a:gs>
                    <a:gs pos="28310">
                      <a:srgbClr val="29338E"/>
                    </a:gs>
                    <a:gs pos="29090">
                      <a:srgbClr val="29338D"/>
                    </a:gs>
                    <a:gs pos="29860">
                      <a:srgbClr val="29338D"/>
                    </a:gs>
                    <a:gs pos="30640">
                      <a:srgbClr val="29338D"/>
                    </a:gs>
                    <a:gs pos="31410">
                      <a:srgbClr val="29338D"/>
                    </a:gs>
                    <a:gs pos="32190">
                      <a:srgbClr val="29328C"/>
                    </a:gs>
                    <a:gs pos="32960">
                      <a:srgbClr val="29328C"/>
                    </a:gs>
                    <a:gs pos="33730">
                      <a:srgbClr val="29328C"/>
                    </a:gs>
                    <a:gs pos="34510">
                      <a:srgbClr val="29328C"/>
                    </a:gs>
                    <a:gs pos="35280">
                      <a:srgbClr val="29328B"/>
                    </a:gs>
                    <a:gs pos="36060">
                      <a:srgbClr val="29328B"/>
                    </a:gs>
                    <a:gs pos="36830">
                      <a:srgbClr val="29328B"/>
                    </a:gs>
                    <a:gs pos="37610">
                      <a:srgbClr val="29328B"/>
                    </a:gs>
                    <a:gs pos="38380">
                      <a:srgbClr val="29328B"/>
                    </a:gs>
                    <a:gs pos="39160">
                      <a:srgbClr val="28328A"/>
                    </a:gs>
                    <a:gs pos="39930">
                      <a:srgbClr val="28328A"/>
                    </a:gs>
                    <a:gs pos="40710">
                      <a:srgbClr val="28328A"/>
                    </a:gs>
                    <a:gs pos="41480">
                      <a:srgbClr val="28318A"/>
                    </a:gs>
                    <a:gs pos="42250">
                      <a:srgbClr val="283189"/>
                    </a:gs>
                    <a:gs pos="43030">
                      <a:srgbClr val="283189"/>
                    </a:gs>
                    <a:gs pos="43800">
                      <a:srgbClr val="283189"/>
                    </a:gs>
                    <a:gs pos="44580">
                      <a:srgbClr val="283189"/>
                    </a:gs>
                    <a:gs pos="45350">
                      <a:srgbClr val="283188"/>
                    </a:gs>
                    <a:gs pos="46130">
                      <a:srgbClr val="283188"/>
                    </a:gs>
                    <a:gs pos="46900">
                      <a:srgbClr val="283188"/>
                    </a:gs>
                    <a:gs pos="47680">
                      <a:srgbClr val="283188"/>
                    </a:gs>
                    <a:gs pos="48450">
                      <a:srgbClr val="283187"/>
                    </a:gs>
                    <a:gs pos="49220">
                      <a:srgbClr val="283187"/>
                    </a:gs>
                    <a:gs pos="50000">
                      <a:srgbClr val="273087"/>
                    </a:gs>
                    <a:gs pos="50770">
                      <a:srgbClr val="273087"/>
                    </a:gs>
                    <a:gs pos="51550">
                      <a:srgbClr val="273087"/>
                    </a:gs>
                    <a:gs pos="52320">
                      <a:srgbClr val="273086"/>
                    </a:gs>
                    <a:gs pos="53100">
                      <a:srgbClr val="273086"/>
                    </a:gs>
                    <a:gs pos="53870">
                      <a:srgbClr val="273086"/>
                    </a:gs>
                    <a:gs pos="54650">
                      <a:srgbClr val="273086"/>
                    </a:gs>
                    <a:gs pos="55420">
                      <a:srgbClr val="273085"/>
                    </a:gs>
                    <a:gs pos="56200">
                      <a:srgbClr val="273085"/>
                    </a:gs>
                    <a:gs pos="56970">
                      <a:srgbClr val="273085"/>
                    </a:gs>
                    <a:gs pos="57750">
                      <a:srgbClr val="273085"/>
                    </a:gs>
                    <a:gs pos="58520">
                      <a:srgbClr val="273084"/>
                    </a:gs>
                    <a:gs pos="59290">
                      <a:srgbClr val="272F84"/>
                    </a:gs>
                    <a:gs pos="60070">
                      <a:srgbClr val="272F84"/>
                    </a:gs>
                    <a:gs pos="60840">
                      <a:srgbClr val="272F84"/>
                    </a:gs>
                    <a:gs pos="61620">
                      <a:srgbClr val="262F83"/>
                    </a:gs>
                    <a:gs pos="62390">
                      <a:srgbClr val="262F83"/>
                    </a:gs>
                    <a:gs pos="63170">
                      <a:srgbClr val="262F83"/>
                    </a:gs>
                    <a:gs pos="63940">
                      <a:srgbClr val="262F83"/>
                    </a:gs>
                    <a:gs pos="64720">
                      <a:srgbClr val="262F83"/>
                    </a:gs>
                    <a:gs pos="65490">
                      <a:srgbClr val="262F82"/>
                    </a:gs>
                    <a:gs pos="66270">
                      <a:srgbClr val="262F82"/>
                    </a:gs>
                    <a:gs pos="67040">
                      <a:srgbClr val="262F82"/>
                    </a:gs>
                    <a:gs pos="67810">
                      <a:srgbClr val="262F82"/>
                    </a:gs>
                    <a:gs pos="68590">
                      <a:srgbClr val="262E81"/>
                    </a:gs>
                    <a:gs pos="69360">
                      <a:srgbClr val="262E81"/>
                    </a:gs>
                    <a:gs pos="70140">
                      <a:srgbClr val="262E81"/>
                    </a:gs>
                    <a:gs pos="70910">
                      <a:srgbClr val="262E81"/>
                    </a:gs>
                    <a:gs pos="71690">
                      <a:srgbClr val="262E80"/>
                    </a:gs>
                    <a:gs pos="72460">
                      <a:srgbClr val="252E80"/>
                    </a:gs>
                    <a:gs pos="73240">
                      <a:srgbClr val="252E80"/>
                    </a:gs>
                    <a:gs pos="74010">
                      <a:srgbClr val="252E80"/>
                    </a:gs>
                    <a:gs pos="74790">
                      <a:srgbClr val="252E80"/>
                    </a:gs>
                    <a:gs pos="75560">
                      <a:srgbClr val="252E7F"/>
                    </a:gs>
                    <a:gs pos="76340">
                      <a:srgbClr val="252E7F"/>
                    </a:gs>
                    <a:gs pos="77110">
                      <a:srgbClr val="252D7F"/>
                    </a:gs>
                    <a:gs pos="77880">
                      <a:srgbClr val="252D7F"/>
                    </a:gs>
                    <a:gs pos="78660">
                      <a:srgbClr val="252D7E"/>
                    </a:gs>
                    <a:gs pos="79430">
                      <a:srgbClr val="252D7E"/>
                    </a:gs>
                    <a:gs pos="80210">
                      <a:srgbClr val="252D7E"/>
                    </a:gs>
                    <a:gs pos="80980">
                      <a:srgbClr val="252D7E"/>
                    </a:gs>
                    <a:gs pos="81760">
                      <a:srgbClr val="252D7D"/>
                    </a:gs>
                    <a:gs pos="82530">
                      <a:srgbClr val="252D7D"/>
                    </a:gs>
                    <a:gs pos="83310">
                      <a:srgbClr val="242D7D"/>
                    </a:gs>
                    <a:gs pos="84080">
                      <a:srgbClr val="242D7D"/>
                    </a:gs>
                    <a:gs pos="84860">
                      <a:srgbClr val="242D7C"/>
                    </a:gs>
                    <a:gs pos="85630">
                      <a:srgbClr val="242D7C"/>
                    </a:gs>
                    <a:gs pos="86400">
                      <a:srgbClr val="242C7C"/>
                    </a:gs>
                    <a:gs pos="87180">
                      <a:srgbClr val="242C7C"/>
                    </a:gs>
                    <a:gs pos="87950">
                      <a:srgbClr val="242C7C"/>
                    </a:gs>
                    <a:gs pos="88730">
                      <a:srgbClr val="242C7B"/>
                    </a:gs>
                    <a:gs pos="89500">
                      <a:srgbClr val="242C7B"/>
                    </a:gs>
                    <a:gs pos="90280">
                      <a:srgbClr val="242C7B"/>
                    </a:gs>
                    <a:gs pos="91050">
                      <a:srgbClr val="242C7B"/>
                    </a:gs>
                    <a:gs pos="91830">
                      <a:srgbClr val="242C7A"/>
                    </a:gs>
                    <a:gs pos="92600">
                      <a:srgbClr val="242C7A"/>
                    </a:gs>
                    <a:gs pos="93380">
                      <a:srgbClr val="242C7A"/>
                    </a:gs>
                    <a:gs pos="94150">
                      <a:srgbClr val="232C7A"/>
                    </a:gs>
                    <a:gs pos="94920">
                      <a:srgbClr val="232C79"/>
                    </a:gs>
                    <a:gs pos="95700">
                      <a:srgbClr val="232B79"/>
                    </a:gs>
                    <a:gs pos="96470">
                      <a:srgbClr val="232B79"/>
                    </a:gs>
                    <a:gs pos="97250">
                      <a:srgbClr val="232B79"/>
                    </a:gs>
                    <a:gs pos="98020">
                      <a:srgbClr val="232B78"/>
                    </a:gs>
                    <a:gs pos="98800">
                      <a:srgbClr val="232B78"/>
                    </a:gs>
                    <a:gs pos="99570">
                      <a:srgbClr val="232B78"/>
                    </a:gs>
                    <a:gs pos="100000">
                      <a:srgbClr val="232B78"/>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221" name="Group 220">
            <a:extLst>
              <a:ext uri="{FF2B5EF4-FFF2-40B4-BE49-F238E27FC236}">
                <a16:creationId xmlns:a16="http://schemas.microsoft.com/office/drawing/2014/main" id="{259810E6-367F-E9A6-4F8C-1B59BA1DE56F}"/>
              </a:ext>
              <a:ext uri="{C183D7F6-B498-43B3-948B-1728B52AA6E4}">
                <adec:decorative xmlns:adec="http://schemas.microsoft.com/office/drawing/2017/decorative" val="1"/>
              </a:ext>
            </a:extLst>
          </p:cNvPr>
          <p:cNvGrpSpPr/>
          <p:nvPr/>
        </p:nvGrpSpPr>
        <p:grpSpPr>
          <a:xfrm>
            <a:off x="596953" y="3040778"/>
            <a:ext cx="11025186" cy="695030"/>
            <a:chOff x="584200" y="3735750"/>
            <a:chExt cx="11025186" cy="695030"/>
          </a:xfrm>
        </p:grpSpPr>
        <p:sp>
          <p:nvSpPr>
            <p:cNvPr id="86" name="Rounded Rectangle 85">
              <a:extLst>
                <a:ext uri="{FF2B5EF4-FFF2-40B4-BE49-F238E27FC236}">
                  <a16:creationId xmlns:a16="http://schemas.microsoft.com/office/drawing/2014/main" id="{55D752A7-9EB6-62ED-6DB1-4DBA895DB41D}"/>
                </a:ext>
              </a:extLst>
            </p:cNvPr>
            <p:cNvSpPr/>
            <p:nvPr/>
          </p:nvSpPr>
          <p:spPr bwMode="auto">
            <a:xfrm>
              <a:off x="3753952"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8" name="Rounded Rectangle 118">
              <a:extLst>
                <a:ext uri="{FF2B5EF4-FFF2-40B4-BE49-F238E27FC236}">
                  <a16:creationId xmlns:a16="http://schemas.microsoft.com/office/drawing/2014/main" id="{84846ADA-D41C-8D4D-E0B0-97AF98492692}"/>
                </a:ext>
              </a:extLst>
            </p:cNvPr>
            <p:cNvSpPr/>
            <p:nvPr/>
          </p:nvSpPr>
          <p:spPr bwMode="auto">
            <a:xfrm>
              <a:off x="584200"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9" name="Rounded Rectangle 129">
              <a:extLst>
                <a:ext uri="{FF2B5EF4-FFF2-40B4-BE49-F238E27FC236}">
                  <a16:creationId xmlns:a16="http://schemas.microsoft.com/office/drawing/2014/main" id="{3CAF55FB-95FD-989B-7558-708762DDA24A}"/>
                </a:ext>
              </a:extLst>
            </p:cNvPr>
            <p:cNvSpPr/>
            <p:nvPr/>
          </p:nvSpPr>
          <p:spPr bwMode="auto">
            <a:xfrm>
              <a:off x="2169076"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0" name="Rounded Rectangle 130">
              <a:extLst>
                <a:ext uri="{FF2B5EF4-FFF2-40B4-BE49-F238E27FC236}">
                  <a16:creationId xmlns:a16="http://schemas.microsoft.com/office/drawing/2014/main" id="{68E486BD-2A61-55F6-1467-2AAE9BCE49DE}"/>
                </a:ext>
              </a:extLst>
            </p:cNvPr>
            <p:cNvSpPr/>
            <p:nvPr/>
          </p:nvSpPr>
          <p:spPr bwMode="auto">
            <a:xfrm>
              <a:off x="5338828"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1" name="Rounded Rectangle 135">
              <a:extLst>
                <a:ext uri="{FF2B5EF4-FFF2-40B4-BE49-F238E27FC236}">
                  <a16:creationId xmlns:a16="http://schemas.microsoft.com/office/drawing/2014/main" id="{5E28E6D0-1789-432F-128B-355B01146112}"/>
                </a:ext>
              </a:extLst>
            </p:cNvPr>
            <p:cNvSpPr/>
            <p:nvPr/>
          </p:nvSpPr>
          <p:spPr bwMode="auto">
            <a:xfrm>
              <a:off x="6923704"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2" name="Rounded Rectangle 136">
              <a:extLst>
                <a:ext uri="{FF2B5EF4-FFF2-40B4-BE49-F238E27FC236}">
                  <a16:creationId xmlns:a16="http://schemas.microsoft.com/office/drawing/2014/main" id="{F0435E99-CADC-6AEF-3559-6F8A8C7062ED}"/>
                </a:ext>
              </a:extLst>
            </p:cNvPr>
            <p:cNvSpPr/>
            <p:nvPr/>
          </p:nvSpPr>
          <p:spPr bwMode="auto">
            <a:xfrm>
              <a:off x="10093455"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3" name="Rounded Rectangle 135">
              <a:extLst>
                <a:ext uri="{FF2B5EF4-FFF2-40B4-BE49-F238E27FC236}">
                  <a16:creationId xmlns:a16="http://schemas.microsoft.com/office/drawing/2014/main" id="{86CE44D2-30B9-0E69-7EE6-2A1A3EE1B4D0}"/>
                </a:ext>
              </a:extLst>
            </p:cNvPr>
            <p:cNvSpPr/>
            <p:nvPr/>
          </p:nvSpPr>
          <p:spPr bwMode="auto">
            <a:xfrm>
              <a:off x="8508580"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7" name="Picture 6" descr="Logo&#10;&#10;Description automatically generated">
              <a:extLst>
                <a:ext uri="{FF2B5EF4-FFF2-40B4-BE49-F238E27FC236}">
                  <a16:creationId xmlns:a16="http://schemas.microsoft.com/office/drawing/2014/main" id="{9CE173D4-EE0B-AE26-2598-05D47B889A4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35902" y="3946418"/>
              <a:ext cx="612526" cy="273695"/>
            </a:xfrm>
            <a:prstGeom prst="rect">
              <a:avLst/>
            </a:prstGeom>
          </p:spPr>
        </p:pic>
        <p:pic>
          <p:nvPicPr>
            <p:cNvPr id="27" name="Picture 26" descr="Logo&#10;&#10;Description automatically generated">
              <a:extLst>
                <a:ext uri="{FF2B5EF4-FFF2-40B4-BE49-F238E27FC236}">
                  <a16:creationId xmlns:a16="http://schemas.microsoft.com/office/drawing/2014/main" id="{375026FB-5481-233D-42F3-09E0D89DCBE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600681" y="3963891"/>
              <a:ext cx="652721" cy="238749"/>
            </a:xfrm>
            <a:prstGeom prst="rect">
              <a:avLst/>
            </a:prstGeom>
          </p:spPr>
        </p:pic>
        <p:pic>
          <p:nvPicPr>
            <p:cNvPr id="81" name="Picture 80">
              <a:extLst>
                <a:ext uri="{FF2B5EF4-FFF2-40B4-BE49-F238E27FC236}">
                  <a16:creationId xmlns:a16="http://schemas.microsoft.com/office/drawing/2014/main" id="{D049CB34-5371-02E5-64E7-8B93A35B82FA}"/>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990385" y="4005909"/>
              <a:ext cx="1043065" cy="154713"/>
            </a:xfrm>
            <a:prstGeom prst="rect">
              <a:avLst/>
            </a:prstGeom>
          </p:spPr>
        </p:pic>
        <p:pic>
          <p:nvPicPr>
            <p:cNvPr id="170" name="Graphic 169">
              <a:extLst>
                <a:ext uri="{FF2B5EF4-FFF2-40B4-BE49-F238E27FC236}">
                  <a16:creationId xmlns:a16="http://schemas.microsoft.com/office/drawing/2014/main" id="{26746526-8622-6A65-1E72-F2A82664BAE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702894" y="3876415"/>
              <a:ext cx="787799" cy="379832"/>
            </a:xfrm>
            <a:prstGeom prst="rect">
              <a:avLst/>
            </a:prstGeom>
          </p:spPr>
        </p:pic>
        <p:pic>
          <p:nvPicPr>
            <p:cNvPr id="62" name="Picture 8" descr="See the source image">
              <a:extLst>
                <a:ext uri="{FF2B5EF4-FFF2-40B4-BE49-F238E27FC236}">
                  <a16:creationId xmlns:a16="http://schemas.microsoft.com/office/drawing/2014/main" id="{680F2AA8-C04E-6B01-7013-3D75CDBD099A}"/>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187235" y="3753643"/>
              <a:ext cx="988868" cy="65924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B4CBA39A-3882-CD37-12B9-36CA02CF7EF5}"/>
                </a:ext>
              </a:extLst>
            </p:cNvPr>
            <p:cNvPicPr>
              <a:picLocks noChangeAspect="1" noChangeArrowheads="1"/>
            </p:cNvPicPr>
            <p:nvPr/>
          </p:nvPicPr>
          <p:blipFill>
            <a:blip r:embed="rId48"/>
            <a:srcRect/>
            <a:stretch/>
          </p:blipFill>
          <p:spPr bwMode="auto">
            <a:xfrm>
              <a:off x="8706012" y="3944786"/>
              <a:ext cx="1121066" cy="276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D90CEB3-55AF-2D3D-FAC9-36647607E0D4}"/>
              </a:ext>
              <a:ext uri="{C183D7F6-B498-43B3-948B-1728B52AA6E4}">
                <adec:decorative xmlns:adec="http://schemas.microsoft.com/office/drawing/2017/decorative" val="1"/>
              </a:ext>
            </a:extLst>
          </p:cNvPr>
          <p:cNvGrpSpPr/>
          <p:nvPr/>
        </p:nvGrpSpPr>
        <p:grpSpPr>
          <a:xfrm>
            <a:off x="596953" y="5325713"/>
            <a:ext cx="11025186" cy="695030"/>
            <a:chOff x="584200" y="5268459"/>
            <a:chExt cx="11025186" cy="695030"/>
          </a:xfrm>
        </p:grpSpPr>
        <p:sp>
          <p:nvSpPr>
            <p:cNvPr id="3" name="Rounded Rectangle 102">
              <a:extLst>
                <a:ext uri="{FF2B5EF4-FFF2-40B4-BE49-F238E27FC236}">
                  <a16:creationId xmlns:a16="http://schemas.microsoft.com/office/drawing/2014/main" id="{C10B868F-6317-E699-69DB-44C2FE91A21A}"/>
                </a:ext>
              </a:extLst>
            </p:cNvPr>
            <p:cNvSpPr/>
            <p:nvPr/>
          </p:nvSpPr>
          <p:spPr bwMode="auto">
            <a:xfrm>
              <a:off x="3753952"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 name="Rounded Rectangle 118">
              <a:extLst>
                <a:ext uri="{FF2B5EF4-FFF2-40B4-BE49-F238E27FC236}">
                  <a16:creationId xmlns:a16="http://schemas.microsoft.com/office/drawing/2014/main" id="{3E121341-21AE-68FB-7237-182591FA2750}"/>
                </a:ext>
              </a:extLst>
            </p:cNvPr>
            <p:cNvSpPr/>
            <p:nvPr/>
          </p:nvSpPr>
          <p:spPr bwMode="auto">
            <a:xfrm>
              <a:off x="58420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2" name="Rounded Rectangle 129">
              <a:extLst>
                <a:ext uri="{FF2B5EF4-FFF2-40B4-BE49-F238E27FC236}">
                  <a16:creationId xmlns:a16="http://schemas.microsoft.com/office/drawing/2014/main" id="{EFD91174-AB9E-19C8-856B-FD38D143B0BC}"/>
                </a:ext>
              </a:extLst>
            </p:cNvPr>
            <p:cNvSpPr/>
            <p:nvPr/>
          </p:nvSpPr>
          <p:spPr bwMode="auto">
            <a:xfrm>
              <a:off x="2169076"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 name="Rounded Rectangle 130">
              <a:extLst>
                <a:ext uri="{FF2B5EF4-FFF2-40B4-BE49-F238E27FC236}">
                  <a16:creationId xmlns:a16="http://schemas.microsoft.com/office/drawing/2014/main" id="{8D9D938D-C293-4FCD-9822-8CF4E2A1EBE7}"/>
                </a:ext>
              </a:extLst>
            </p:cNvPr>
            <p:cNvSpPr/>
            <p:nvPr/>
          </p:nvSpPr>
          <p:spPr bwMode="auto">
            <a:xfrm>
              <a:off x="5338828"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 name="Rounded Rectangle 135">
              <a:extLst>
                <a:ext uri="{FF2B5EF4-FFF2-40B4-BE49-F238E27FC236}">
                  <a16:creationId xmlns:a16="http://schemas.microsoft.com/office/drawing/2014/main" id="{07F5157C-60ED-D8DB-7C29-C8BA63C80EAC}"/>
                </a:ext>
              </a:extLst>
            </p:cNvPr>
            <p:cNvSpPr/>
            <p:nvPr/>
          </p:nvSpPr>
          <p:spPr bwMode="auto">
            <a:xfrm>
              <a:off x="6923704"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1" name="Rounded Rectangle 136">
              <a:extLst>
                <a:ext uri="{FF2B5EF4-FFF2-40B4-BE49-F238E27FC236}">
                  <a16:creationId xmlns:a16="http://schemas.microsoft.com/office/drawing/2014/main" id="{E8E49AC4-B997-92CF-B99B-37D350412753}"/>
                </a:ext>
              </a:extLst>
            </p:cNvPr>
            <p:cNvSpPr/>
            <p:nvPr/>
          </p:nvSpPr>
          <p:spPr bwMode="auto">
            <a:xfrm>
              <a:off x="10093455"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3" name="Rounded Rectangle 135">
              <a:extLst>
                <a:ext uri="{FF2B5EF4-FFF2-40B4-BE49-F238E27FC236}">
                  <a16:creationId xmlns:a16="http://schemas.microsoft.com/office/drawing/2014/main" id="{AEDFD320-1D08-8942-6E49-66A4ECAD75DA}"/>
                </a:ext>
              </a:extLst>
            </p:cNvPr>
            <p:cNvSpPr/>
            <p:nvPr/>
          </p:nvSpPr>
          <p:spPr bwMode="auto">
            <a:xfrm>
              <a:off x="850858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5" name="Group 44">
            <a:extLst>
              <a:ext uri="{FF2B5EF4-FFF2-40B4-BE49-F238E27FC236}">
                <a16:creationId xmlns:a16="http://schemas.microsoft.com/office/drawing/2014/main" id="{76DD5808-BCF6-83B6-ACB1-A92F857E7570}"/>
              </a:ext>
              <a:ext uri="{C183D7F6-B498-43B3-948B-1728B52AA6E4}">
                <adec:decorative xmlns:adec="http://schemas.microsoft.com/office/drawing/2017/decorative" val="1"/>
              </a:ext>
            </a:extLst>
          </p:cNvPr>
          <p:cNvGrpSpPr>
            <a:grpSpLocks noChangeAspect="1"/>
          </p:cNvGrpSpPr>
          <p:nvPr/>
        </p:nvGrpSpPr>
        <p:grpSpPr>
          <a:xfrm>
            <a:off x="1140301" y="5443348"/>
            <a:ext cx="438636" cy="473993"/>
            <a:chOff x="1750477" y="2087552"/>
            <a:chExt cx="2503889" cy="2705718"/>
          </a:xfrm>
        </p:grpSpPr>
        <p:sp>
          <p:nvSpPr>
            <p:cNvPr id="46" name="Rectangle 45">
              <a:extLst>
                <a:ext uri="{FF2B5EF4-FFF2-40B4-BE49-F238E27FC236}">
                  <a16:creationId xmlns:a16="http://schemas.microsoft.com/office/drawing/2014/main" id="{60C18A9B-6897-14B1-464B-12F82040E2AF}"/>
                </a:ext>
              </a:extLst>
            </p:cNvPr>
            <p:cNvSpPr/>
            <p:nvPr/>
          </p:nvSpPr>
          <p:spPr bwMode="auto">
            <a:xfrm>
              <a:off x="1750477" y="2087552"/>
              <a:ext cx="2503889" cy="2705718"/>
            </a:xfrm>
            <a:prstGeom prst="rect">
              <a:avLst/>
            </a:prstGeom>
            <a:solidFill>
              <a:srgbClr val="D51C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8" name="Freeform 5">
              <a:extLst>
                <a:ext uri="{FF2B5EF4-FFF2-40B4-BE49-F238E27FC236}">
                  <a16:creationId xmlns:a16="http://schemas.microsoft.com/office/drawing/2014/main" id="{76D4ABC5-C167-4BB1-75C3-A01AE2973593}"/>
                </a:ext>
              </a:extLst>
            </p:cNvPr>
            <p:cNvSpPr/>
            <p:nvPr/>
          </p:nvSpPr>
          <p:spPr>
            <a:xfrm>
              <a:off x="1750477" y="4594662"/>
              <a:ext cx="2503889" cy="198608"/>
            </a:xfrm>
            <a:custGeom>
              <a:avLst/>
              <a:gdLst>
                <a:gd name="connsiteX0" fmla="*/ 0 w 2995646"/>
                <a:gd name="connsiteY0" fmla="*/ 118807 h 237614"/>
                <a:gd name="connsiteX1" fmla="*/ 0 w 2995646"/>
                <a:gd name="connsiteY1" fmla="*/ 237615 h 237614"/>
                <a:gd name="connsiteX2" fmla="*/ 1497823 w 2995646"/>
                <a:gd name="connsiteY2" fmla="*/ 237615 h 237614"/>
                <a:gd name="connsiteX3" fmla="*/ 2995646 w 2995646"/>
                <a:gd name="connsiteY3" fmla="*/ 237615 h 237614"/>
                <a:gd name="connsiteX4" fmla="*/ 2995646 w 2995646"/>
                <a:gd name="connsiteY4" fmla="*/ 118807 h 237614"/>
                <a:gd name="connsiteX5" fmla="*/ 2995646 w 2995646"/>
                <a:gd name="connsiteY5" fmla="*/ 0 h 237614"/>
                <a:gd name="connsiteX6" fmla="*/ 1497823 w 2995646"/>
                <a:gd name="connsiteY6" fmla="*/ 0 h 237614"/>
                <a:gd name="connsiteX7" fmla="*/ 0 w 2995646"/>
                <a:gd name="connsiteY7" fmla="*/ 0 h 237614"/>
                <a:gd name="connsiteX8" fmla="*/ 0 w 2995646"/>
                <a:gd name="connsiteY8" fmla="*/ 118807 h 2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646" h="237614">
                  <a:moveTo>
                    <a:pt x="0" y="118807"/>
                  </a:moveTo>
                  <a:lnTo>
                    <a:pt x="0" y="237615"/>
                  </a:lnTo>
                  <a:lnTo>
                    <a:pt x="1497823" y="237615"/>
                  </a:lnTo>
                  <a:lnTo>
                    <a:pt x="2995646" y="237615"/>
                  </a:lnTo>
                  <a:lnTo>
                    <a:pt x="2995646" y="118807"/>
                  </a:lnTo>
                  <a:lnTo>
                    <a:pt x="2995646" y="0"/>
                  </a:lnTo>
                  <a:lnTo>
                    <a:pt x="1497823" y="0"/>
                  </a:lnTo>
                  <a:lnTo>
                    <a:pt x="0" y="0"/>
                  </a:lnTo>
                  <a:lnTo>
                    <a:pt x="0" y="118807"/>
                  </a:lnTo>
                </a:path>
              </a:pathLst>
            </a:custGeom>
            <a:solidFill>
              <a:srgbClr val="FCCC44"/>
            </a:solidFill>
            <a:ln w="771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7">
              <a:extLst>
                <a:ext uri="{FF2B5EF4-FFF2-40B4-BE49-F238E27FC236}">
                  <a16:creationId xmlns:a16="http://schemas.microsoft.com/office/drawing/2014/main" id="{57FD8413-3CD7-EC25-3DD3-2E26532CBC30}"/>
                </a:ext>
              </a:extLst>
            </p:cNvPr>
            <p:cNvSpPr/>
            <p:nvPr/>
          </p:nvSpPr>
          <p:spPr bwMode="auto">
            <a:xfrm>
              <a:off x="1962827" y="2818143"/>
              <a:ext cx="2039997" cy="1025394"/>
            </a:xfrm>
            <a:custGeom>
              <a:avLst/>
              <a:gdLst>
                <a:gd name="connsiteX0" fmla="*/ 0 w 2503889"/>
                <a:gd name="connsiteY0" fmla="*/ 1773942 h 1773943"/>
                <a:gd name="connsiteX1" fmla="*/ 1251944 w 2503889"/>
                <a:gd name="connsiteY1" fmla="*/ 1773942 h 1773943"/>
                <a:gd name="connsiteX2" fmla="*/ 2503889 w 2503889"/>
                <a:gd name="connsiteY2" fmla="*/ 1773942 h 1773943"/>
                <a:gd name="connsiteX3" fmla="*/ 2503889 w 2503889"/>
                <a:gd name="connsiteY3" fmla="*/ 1773943 h 1773943"/>
                <a:gd name="connsiteX4" fmla="*/ 0 w 2503889"/>
                <a:gd name="connsiteY4" fmla="*/ 1773943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988649 w 2503889"/>
                <a:gd name="connsiteY58" fmla="*/ 612837 h 1773943"/>
                <a:gd name="connsiteX59" fmla="*/ 1120942 w 2503889"/>
                <a:gd name="connsiteY59" fmla="*/ 613927 h 1773943"/>
                <a:gd name="connsiteX60" fmla="*/ 1298015 w 2503889"/>
                <a:gd name="connsiteY60" fmla="*/ 630795 h 1773943"/>
                <a:gd name="connsiteX61" fmla="*/ 1351325 w 2503889"/>
                <a:gd name="connsiteY61" fmla="*/ 720233 h 1773943"/>
                <a:gd name="connsiteX62" fmla="*/ 1274886 w 2503889"/>
                <a:gd name="connsiteY62" fmla="*/ 817997 h 1773943"/>
                <a:gd name="connsiteX63" fmla="*/ 1264852 w 2503889"/>
                <a:gd name="connsiteY63" fmla="*/ 822910 h 1773943"/>
                <a:gd name="connsiteX64" fmla="*/ 1328236 w 2503889"/>
                <a:gd name="connsiteY64" fmla="*/ 906178 h 1773943"/>
                <a:gd name="connsiteX65" fmla="*/ 1366595 w 2503889"/>
                <a:gd name="connsiteY65" fmla="*/ 966612 h 1773943"/>
                <a:gd name="connsiteX66" fmla="*/ 1383592 w 2503889"/>
                <a:gd name="connsiteY66" fmla="*/ 991740 h 1773943"/>
                <a:gd name="connsiteX67" fmla="*/ 1337980 w 2503889"/>
                <a:gd name="connsiteY67" fmla="*/ 1016908 h 1773943"/>
                <a:gd name="connsiteX68" fmla="*/ 1243987 w 2503889"/>
                <a:gd name="connsiteY68" fmla="*/ 944346 h 1773943"/>
                <a:gd name="connsiteX69" fmla="*/ 1157081 w 2503889"/>
                <a:gd name="connsiteY69" fmla="*/ 845764 h 1773943"/>
                <a:gd name="connsiteX70" fmla="*/ 1125460 w 2503889"/>
                <a:gd name="connsiteY70" fmla="*/ 844854 h 1773943"/>
                <a:gd name="connsiteX71" fmla="*/ 1125460 w 2503889"/>
                <a:gd name="connsiteY71" fmla="*/ 903063 h 1773943"/>
                <a:gd name="connsiteX72" fmla="*/ 1125460 w 2503889"/>
                <a:gd name="connsiteY72" fmla="*/ 961272 h 1773943"/>
                <a:gd name="connsiteX73" fmla="*/ 1151918 w 2503889"/>
                <a:gd name="connsiteY73" fmla="*/ 962008 h 1773943"/>
                <a:gd name="connsiteX74" fmla="*/ 1178377 w 2503889"/>
                <a:gd name="connsiteY74" fmla="*/ 962742 h 1773943"/>
                <a:gd name="connsiteX75" fmla="*/ 1179113 w 2503889"/>
                <a:gd name="connsiteY75" fmla="*/ 987891 h 1773943"/>
                <a:gd name="connsiteX76" fmla="*/ 1179855 w 2503889"/>
                <a:gd name="connsiteY76" fmla="*/ 1013039 h 1773943"/>
                <a:gd name="connsiteX77" fmla="*/ 999064 w 2503889"/>
                <a:gd name="connsiteY77" fmla="*/ 1013039 h 1773943"/>
                <a:gd name="connsiteX78" fmla="*/ 818282 w 2503889"/>
                <a:gd name="connsiteY78" fmla="*/ 1013039 h 1773943"/>
                <a:gd name="connsiteX79" fmla="*/ 818282 w 2503889"/>
                <a:gd name="connsiteY79" fmla="*/ 987246 h 1773943"/>
                <a:gd name="connsiteX80" fmla="*/ 818282 w 2503889"/>
                <a:gd name="connsiteY80" fmla="*/ 961453 h 1773943"/>
                <a:gd name="connsiteX81" fmla="*/ 840223 w 2503889"/>
                <a:gd name="connsiteY81" fmla="*/ 961453 h 1773943"/>
                <a:gd name="connsiteX82" fmla="*/ 850768 w 2503889"/>
                <a:gd name="connsiteY82" fmla="*/ 925342 h 1773943"/>
                <a:gd name="connsiteX83" fmla="*/ 839558 w 2503889"/>
                <a:gd name="connsiteY83" fmla="*/ 895679 h 1773943"/>
                <a:gd name="connsiteX84" fmla="*/ 766603 w 2503889"/>
                <a:gd name="connsiteY84" fmla="*/ 895679 h 1773943"/>
                <a:gd name="connsiteX85" fmla="*/ 693642 w 2503889"/>
                <a:gd name="connsiteY85" fmla="*/ 895679 h 1773943"/>
                <a:gd name="connsiteX86" fmla="*/ 681464 w 2503889"/>
                <a:gd name="connsiteY86" fmla="*/ 927921 h 1773943"/>
                <a:gd name="connsiteX87" fmla="*/ 669287 w 2503889"/>
                <a:gd name="connsiteY87" fmla="*/ 960163 h 1773943"/>
                <a:gd name="connsiteX88" fmla="*/ 692157 w 2503889"/>
                <a:gd name="connsiteY88" fmla="*/ 960904 h 1773943"/>
                <a:gd name="connsiteX89" fmla="*/ 715028 w 2503889"/>
                <a:gd name="connsiteY89" fmla="*/ 961646 h 1773943"/>
                <a:gd name="connsiteX90" fmla="*/ 715028 w 2503889"/>
                <a:gd name="connsiteY90" fmla="*/ 987343 h 1773943"/>
                <a:gd name="connsiteX91" fmla="*/ 715028 w 2503889"/>
                <a:gd name="connsiteY91" fmla="*/ 1013039 h 1773943"/>
                <a:gd name="connsiteX92" fmla="*/ 638879 w 2503889"/>
                <a:gd name="connsiteY92" fmla="*/ 1013039 h 1773943"/>
                <a:gd name="connsiteX93" fmla="*/ 562730 w 2503889"/>
                <a:gd name="connsiteY93" fmla="*/ 1013039 h 1773943"/>
                <a:gd name="connsiteX94" fmla="*/ 562730 w 2503889"/>
                <a:gd name="connsiteY94" fmla="*/ 987355 h 1773943"/>
                <a:gd name="connsiteX95" fmla="*/ 562730 w 2503889"/>
                <a:gd name="connsiteY95" fmla="*/ 961672 h 1773943"/>
                <a:gd name="connsiteX96" fmla="*/ 582206 w 2503889"/>
                <a:gd name="connsiteY96" fmla="*/ 960918 h 1773943"/>
                <a:gd name="connsiteX97" fmla="*/ 601676 w 2503889"/>
                <a:gd name="connsiteY97" fmla="*/ 960163 h 1773943"/>
                <a:gd name="connsiteX98" fmla="*/ 621081 w 2503889"/>
                <a:gd name="connsiteY98" fmla="*/ 912446 h 1773943"/>
                <a:gd name="connsiteX99" fmla="*/ 684026 w 2503889"/>
                <a:gd name="connsiteY99" fmla="*/ 755107 h 1773943"/>
                <a:gd name="connsiteX100" fmla="*/ 731929 w 2503889"/>
                <a:gd name="connsiteY100" fmla="*/ 635167 h 1773943"/>
                <a:gd name="connsiteX101" fmla="*/ 738532 w 2503889"/>
                <a:gd name="connsiteY101" fmla="*/ 618982 h 1773943"/>
                <a:gd name="connsiteX102" fmla="*/ 780168 w 2503889"/>
                <a:gd name="connsiteY102" fmla="*/ 613823 h 1773943"/>
                <a:gd name="connsiteX103" fmla="*/ 819572 w 2503889"/>
                <a:gd name="connsiteY103" fmla="*/ 614533 h 1773943"/>
                <a:gd name="connsiteX104" fmla="*/ 834621 w 2503889"/>
                <a:gd name="connsiteY104" fmla="*/ 651933 h 1773943"/>
                <a:gd name="connsiteX105" fmla="*/ 866404 w 2503889"/>
                <a:gd name="connsiteY105" fmla="*/ 729313 h 1773943"/>
                <a:gd name="connsiteX106" fmla="*/ 912784 w 2503889"/>
                <a:gd name="connsiteY106" fmla="*/ 842803 h 1773943"/>
                <a:gd name="connsiteX107" fmla="*/ 951704 w 2503889"/>
                <a:gd name="connsiteY107" fmla="*/ 938883 h 1773943"/>
                <a:gd name="connsiteX108" fmla="*/ 960964 w 2503889"/>
                <a:gd name="connsiteY108" fmla="*/ 961453 h 1773943"/>
                <a:gd name="connsiteX109" fmla="*/ 998039 w 2503889"/>
                <a:gd name="connsiteY109" fmla="*/ 961453 h 1773943"/>
                <a:gd name="connsiteX110" fmla="*/ 1035113 w 2503889"/>
                <a:gd name="connsiteY110" fmla="*/ 961453 h 1773943"/>
                <a:gd name="connsiteX111" fmla="*/ 1035113 w 2503889"/>
                <a:gd name="connsiteY111" fmla="*/ 814430 h 1773943"/>
                <a:gd name="connsiteX112" fmla="*/ 1035113 w 2503889"/>
                <a:gd name="connsiteY112" fmla="*/ 667409 h 1773943"/>
                <a:gd name="connsiteX113" fmla="*/ 1011881 w 2503889"/>
                <a:gd name="connsiteY113" fmla="*/ 667409 h 1773943"/>
                <a:gd name="connsiteX114" fmla="*/ 988649 w 2503889"/>
                <a:gd name="connsiteY114" fmla="*/ 667409 h 1773943"/>
                <a:gd name="connsiteX115" fmla="*/ 988649 w 2503889"/>
                <a:gd name="connsiteY115" fmla="*/ 640120 h 1773943"/>
                <a:gd name="connsiteX116" fmla="*/ 2036438 w 2503889"/>
                <a:gd name="connsiteY116" fmla="*/ 600060 h 1773943"/>
                <a:gd name="connsiteX117" fmla="*/ 2096446 w 2503889"/>
                <a:gd name="connsiteY117" fmla="*/ 607956 h 1773943"/>
                <a:gd name="connsiteX118" fmla="*/ 2102492 w 2503889"/>
                <a:gd name="connsiteY118" fmla="*/ 1016934 h 1773943"/>
                <a:gd name="connsiteX119" fmla="*/ 1832931 w 2503889"/>
                <a:gd name="connsiteY119" fmla="*/ 870699 h 1773943"/>
                <a:gd name="connsiteX120" fmla="*/ 2036438 w 2503889"/>
                <a:gd name="connsiteY120" fmla="*/ 600060 h 1773943"/>
                <a:gd name="connsiteX121" fmla="*/ 1617737 w 2503889"/>
                <a:gd name="connsiteY121" fmla="*/ 599882 h 1773943"/>
                <a:gd name="connsiteX122" fmla="*/ 1673992 w 2503889"/>
                <a:gd name="connsiteY122" fmla="*/ 606756 h 1773943"/>
                <a:gd name="connsiteX123" fmla="*/ 1747560 w 2503889"/>
                <a:gd name="connsiteY123" fmla="*/ 630795 h 1773943"/>
                <a:gd name="connsiteX124" fmla="*/ 1761757 w 2503889"/>
                <a:gd name="connsiteY124" fmla="*/ 637747 h 1773943"/>
                <a:gd name="connsiteX125" fmla="*/ 1761757 w 2503889"/>
                <a:gd name="connsiteY125" fmla="*/ 689333 h 1773943"/>
                <a:gd name="connsiteX126" fmla="*/ 1761757 w 2503889"/>
                <a:gd name="connsiteY126" fmla="*/ 740920 h 1773943"/>
                <a:gd name="connsiteX127" fmla="*/ 1740487 w 2503889"/>
                <a:gd name="connsiteY127" fmla="*/ 741668 h 1773943"/>
                <a:gd name="connsiteX128" fmla="*/ 1719217 w 2503889"/>
                <a:gd name="connsiteY128" fmla="*/ 742416 h 1773943"/>
                <a:gd name="connsiteX129" fmla="*/ 1709098 w 2503889"/>
                <a:gd name="connsiteY129" fmla="*/ 720524 h 1773943"/>
                <a:gd name="connsiteX130" fmla="*/ 1614622 w 2503889"/>
                <a:gd name="connsiteY130" fmla="*/ 658440 h 1773943"/>
                <a:gd name="connsiteX131" fmla="*/ 1498494 w 2503889"/>
                <a:gd name="connsiteY131" fmla="*/ 813142 h 1773943"/>
                <a:gd name="connsiteX132" fmla="*/ 1577405 w 2503889"/>
                <a:gd name="connsiteY132" fmla="*/ 964122 h 1773943"/>
                <a:gd name="connsiteX133" fmla="*/ 1670765 w 2503889"/>
                <a:gd name="connsiteY133" fmla="*/ 962833 h 1773943"/>
                <a:gd name="connsiteX134" fmla="*/ 1683026 w 2503889"/>
                <a:gd name="connsiteY134" fmla="*/ 958389 h 1773943"/>
                <a:gd name="connsiteX135" fmla="*/ 1683026 w 2503889"/>
                <a:gd name="connsiteY135" fmla="*/ 909621 h 1773943"/>
                <a:gd name="connsiteX136" fmla="*/ 1683026 w 2503889"/>
                <a:gd name="connsiteY136" fmla="*/ 860859 h 1773943"/>
                <a:gd name="connsiteX137" fmla="*/ 1649405 w 2503889"/>
                <a:gd name="connsiteY137" fmla="*/ 860859 h 1773943"/>
                <a:gd name="connsiteX138" fmla="*/ 1615783 w 2503889"/>
                <a:gd name="connsiteY138" fmla="*/ 860859 h 1773943"/>
                <a:gd name="connsiteX139" fmla="*/ 1613266 w 2503889"/>
                <a:gd name="connsiteY139" fmla="*/ 854242 h 1773943"/>
                <a:gd name="connsiteX140" fmla="*/ 1615267 w 2503889"/>
                <a:gd name="connsiteY140" fmla="*/ 806912 h 1773943"/>
                <a:gd name="connsiteX141" fmla="*/ 1694643 w 2503889"/>
                <a:gd name="connsiteY141" fmla="*/ 802114 h 1773943"/>
                <a:gd name="connsiteX142" fmla="*/ 1769501 w 2503889"/>
                <a:gd name="connsiteY142" fmla="*/ 802824 h 1773943"/>
                <a:gd name="connsiteX143" fmla="*/ 1770179 w 2503889"/>
                <a:gd name="connsiteY143" fmla="*/ 893301 h 1773943"/>
                <a:gd name="connsiteX144" fmla="*/ 1770857 w 2503889"/>
                <a:gd name="connsiteY144" fmla="*/ 983777 h 1773943"/>
                <a:gd name="connsiteX145" fmla="*/ 1749528 w 2503889"/>
                <a:gd name="connsiteY145" fmla="*/ 992979 h 1773943"/>
                <a:gd name="connsiteX146" fmla="*/ 1400423 w 2503889"/>
                <a:gd name="connsiteY146" fmla="*/ 813142 h 1773943"/>
                <a:gd name="connsiteX147" fmla="*/ 1617737 w 2503889"/>
                <a:gd name="connsiteY147" fmla="*/ 599882 h 1773943"/>
                <a:gd name="connsiteX148" fmla="*/ 1641838 w 2503889"/>
                <a:gd name="connsiteY148" fmla="*/ 9713 h 1773943"/>
                <a:gd name="connsiteX149" fmla="*/ 1735731 w 2503889"/>
                <a:gd name="connsiteY149" fmla="*/ 11246 h 1773943"/>
                <a:gd name="connsiteX150" fmla="*/ 1739816 w 2503889"/>
                <a:gd name="connsiteY150" fmla="*/ 38239 h 1773943"/>
                <a:gd name="connsiteX151" fmla="*/ 1739816 w 2503889"/>
                <a:gd name="connsiteY151" fmla="*/ 63665 h 1773943"/>
                <a:gd name="connsiteX152" fmla="*/ 1713357 w 2503889"/>
                <a:gd name="connsiteY152" fmla="*/ 64399 h 1773943"/>
                <a:gd name="connsiteX153" fmla="*/ 1686899 w 2503889"/>
                <a:gd name="connsiteY153" fmla="*/ 65135 h 1773943"/>
                <a:gd name="connsiteX154" fmla="*/ 1686234 w 2503889"/>
                <a:gd name="connsiteY154" fmla="*/ 211512 h 1773943"/>
                <a:gd name="connsiteX155" fmla="*/ 1685563 w 2503889"/>
                <a:gd name="connsiteY155" fmla="*/ 357889 h 1773943"/>
                <a:gd name="connsiteX156" fmla="*/ 1733175 w 2503889"/>
                <a:gd name="connsiteY156" fmla="*/ 357889 h 1773943"/>
                <a:gd name="connsiteX157" fmla="*/ 1825226 w 2503889"/>
                <a:gd name="connsiteY157" fmla="*/ 294960 h 1773943"/>
                <a:gd name="connsiteX158" fmla="*/ 1830795 w 2503889"/>
                <a:gd name="connsiteY158" fmla="*/ 272771 h 1773943"/>
                <a:gd name="connsiteX159" fmla="*/ 1852368 w 2503889"/>
                <a:gd name="connsiteY159" fmla="*/ 272771 h 1773943"/>
                <a:gd name="connsiteX160" fmla="*/ 1876065 w 2503889"/>
                <a:gd name="connsiteY160" fmla="*/ 347572 h 1773943"/>
                <a:gd name="connsiteX161" fmla="*/ 1875335 w 2503889"/>
                <a:gd name="connsiteY161" fmla="*/ 410765 h 1773943"/>
                <a:gd name="connsiteX162" fmla="*/ 1712712 w 2503889"/>
                <a:gd name="connsiteY162" fmla="*/ 410765 h 1773943"/>
                <a:gd name="connsiteX163" fmla="*/ 1550088 w 2503889"/>
                <a:gd name="connsiteY163" fmla="*/ 410765 h 1773943"/>
                <a:gd name="connsiteX164" fmla="*/ 1550088 w 2503889"/>
                <a:gd name="connsiteY164" fmla="*/ 384972 h 1773943"/>
                <a:gd name="connsiteX165" fmla="*/ 1550088 w 2503889"/>
                <a:gd name="connsiteY165" fmla="*/ 359179 h 1773943"/>
                <a:gd name="connsiteX166" fmla="*/ 1573966 w 2503889"/>
                <a:gd name="connsiteY166" fmla="*/ 358437 h 1773943"/>
                <a:gd name="connsiteX167" fmla="*/ 1597843 w 2503889"/>
                <a:gd name="connsiteY167" fmla="*/ 357696 h 1773943"/>
                <a:gd name="connsiteX168" fmla="*/ 1597843 w 2503889"/>
                <a:gd name="connsiteY168" fmla="*/ 210770 h 1773943"/>
                <a:gd name="connsiteX169" fmla="*/ 1597843 w 2503889"/>
                <a:gd name="connsiteY169" fmla="*/ 63845 h 1773943"/>
                <a:gd name="connsiteX170" fmla="*/ 1573320 w 2503889"/>
                <a:gd name="connsiteY170" fmla="*/ 63845 h 1773943"/>
                <a:gd name="connsiteX171" fmla="*/ 1548797 w 2503889"/>
                <a:gd name="connsiteY171" fmla="*/ 63845 h 1773943"/>
                <a:gd name="connsiteX172" fmla="*/ 1548797 w 2503889"/>
                <a:gd name="connsiteY172" fmla="*/ 38484 h 1773943"/>
                <a:gd name="connsiteX173" fmla="*/ 1550520 w 2503889"/>
                <a:gd name="connsiteY173" fmla="*/ 11401 h 1773943"/>
                <a:gd name="connsiteX174" fmla="*/ 1641838 w 2503889"/>
                <a:gd name="connsiteY174" fmla="*/ 9713 h 1773943"/>
                <a:gd name="connsiteX175" fmla="*/ 1319195 w 2503889"/>
                <a:gd name="connsiteY175" fmla="*/ 9477 h 1773943"/>
                <a:gd name="connsiteX176" fmla="*/ 1380469 w 2503889"/>
                <a:gd name="connsiteY176" fmla="*/ 11872 h 1773943"/>
                <a:gd name="connsiteX177" fmla="*/ 1383051 w 2503889"/>
                <a:gd name="connsiteY177" fmla="*/ 38265 h 1773943"/>
                <a:gd name="connsiteX178" fmla="*/ 1382302 w 2503889"/>
                <a:gd name="connsiteY178" fmla="*/ 62555 h 1773943"/>
                <a:gd name="connsiteX179" fmla="*/ 1354553 w 2503889"/>
                <a:gd name="connsiteY179" fmla="*/ 63291 h 1773943"/>
                <a:gd name="connsiteX180" fmla="*/ 1326803 w 2503889"/>
                <a:gd name="connsiteY180" fmla="*/ 64019 h 1773943"/>
                <a:gd name="connsiteX181" fmla="*/ 1326803 w 2503889"/>
                <a:gd name="connsiteY181" fmla="*/ 210958 h 1773943"/>
                <a:gd name="connsiteX182" fmla="*/ 1326803 w 2503889"/>
                <a:gd name="connsiteY182" fmla="*/ 357889 h 1773943"/>
                <a:gd name="connsiteX183" fmla="*/ 1375203 w 2503889"/>
                <a:gd name="connsiteY183" fmla="*/ 357831 h 1773943"/>
                <a:gd name="connsiteX184" fmla="*/ 1466311 w 2503889"/>
                <a:gd name="connsiteY184" fmla="*/ 300215 h 1773943"/>
                <a:gd name="connsiteX185" fmla="*/ 1473107 w 2503889"/>
                <a:gd name="connsiteY185" fmla="*/ 274060 h 1773943"/>
                <a:gd name="connsiteX186" fmla="*/ 1495461 w 2503889"/>
                <a:gd name="connsiteY186" fmla="*/ 273312 h 1773943"/>
                <a:gd name="connsiteX187" fmla="*/ 1517821 w 2503889"/>
                <a:gd name="connsiteY187" fmla="*/ 272571 h 1773943"/>
                <a:gd name="connsiteX188" fmla="*/ 1517821 w 2503889"/>
                <a:gd name="connsiteY188" fmla="*/ 342329 h 1773943"/>
                <a:gd name="connsiteX189" fmla="*/ 1517821 w 2503889"/>
                <a:gd name="connsiteY189" fmla="*/ 412094 h 1773943"/>
                <a:gd name="connsiteX190" fmla="*/ 1354553 w 2503889"/>
                <a:gd name="connsiteY190" fmla="*/ 411430 h 1773943"/>
                <a:gd name="connsiteX191" fmla="*/ 1191283 w 2503889"/>
                <a:gd name="connsiteY191" fmla="*/ 410765 h 1773943"/>
                <a:gd name="connsiteX192" fmla="*/ 1190535 w 2503889"/>
                <a:gd name="connsiteY192" fmla="*/ 387938 h 1773943"/>
                <a:gd name="connsiteX193" fmla="*/ 1218723 w 2503889"/>
                <a:gd name="connsiteY193" fmla="*/ 357889 h 1773943"/>
                <a:gd name="connsiteX194" fmla="*/ 1241665 w 2503889"/>
                <a:gd name="connsiteY194" fmla="*/ 357889 h 1773943"/>
                <a:gd name="connsiteX195" fmla="*/ 1240993 w 2503889"/>
                <a:gd name="connsiteY195" fmla="*/ 211512 h 1773943"/>
                <a:gd name="connsiteX196" fmla="*/ 1240329 w 2503889"/>
                <a:gd name="connsiteY196" fmla="*/ 65135 h 1773943"/>
                <a:gd name="connsiteX197" fmla="*/ 1215806 w 2503889"/>
                <a:gd name="connsiteY197" fmla="*/ 63845 h 1773943"/>
                <a:gd name="connsiteX198" fmla="*/ 1191283 w 2503889"/>
                <a:gd name="connsiteY198" fmla="*/ 62555 h 1773943"/>
                <a:gd name="connsiteX199" fmla="*/ 1190535 w 2503889"/>
                <a:gd name="connsiteY199" fmla="*/ 39729 h 1773943"/>
                <a:gd name="connsiteX200" fmla="*/ 1192787 w 2503889"/>
                <a:gd name="connsiteY200" fmla="*/ 13290 h 1773943"/>
                <a:gd name="connsiteX201" fmla="*/ 1319195 w 2503889"/>
                <a:gd name="connsiteY201" fmla="*/ 9477 h 1773943"/>
                <a:gd name="connsiteX202" fmla="*/ 533759 w 2503889"/>
                <a:gd name="connsiteY202" fmla="*/ 9254 h 1773943"/>
                <a:gd name="connsiteX203" fmla="*/ 575352 w 2503889"/>
                <a:gd name="connsiteY203" fmla="*/ 14309 h 1773943"/>
                <a:gd name="connsiteX204" fmla="*/ 645713 w 2503889"/>
                <a:gd name="connsiteY204" fmla="*/ 264259 h 1773943"/>
                <a:gd name="connsiteX205" fmla="*/ 654858 w 2503889"/>
                <a:gd name="connsiteY205" fmla="*/ 295069 h 1773943"/>
                <a:gd name="connsiteX206" fmla="*/ 715028 w 2503889"/>
                <a:gd name="connsiteY206" fmla="*/ 67805 h 1773943"/>
                <a:gd name="connsiteX207" fmla="*/ 689125 w 2503889"/>
                <a:gd name="connsiteY207" fmla="*/ 63845 h 1773943"/>
                <a:gd name="connsiteX208" fmla="*/ 663221 w 2503889"/>
                <a:gd name="connsiteY208" fmla="*/ 63845 h 1773943"/>
                <a:gd name="connsiteX209" fmla="*/ 663957 w 2503889"/>
                <a:gd name="connsiteY209" fmla="*/ 37407 h 1773943"/>
                <a:gd name="connsiteX210" fmla="*/ 664692 w 2503889"/>
                <a:gd name="connsiteY210" fmla="*/ 10969 h 1773943"/>
                <a:gd name="connsiteX211" fmla="*/ 900884 w 2503889"/>
                <a:gd name="connsiteY211" fmla="*/ 10259 h 1773943"/>
                <a:gd name="connsiteX212" fmla="*/ 1142929 w 2503889"/>
                <a:gd name="connsiteY212" fmla="*/ 10962 h 1773943"/>
                <a:gd name="connsiteX213" fmla="*/ 1148782 w 2503889"/>
                <a:gd name="connsiteY213" fmla="*/ 12381 h 1773943"/>
                <a:gd name="connsiteX214" fmla="*/ 1148091 w 2503889"/>
                <a:gd name="connsiteY214" fmla="*/ 77444 h 1773943"/>
                <a:gd name="connsiteX215" fmla="*/ 1147401 w 2503889"/>
                <a:gd name="connsiteY215" fmla="*/ 142515 h 1773943"/>
                <a:gd name="connsiteX216" fmla="*/ 1125711 w 2503889"/>
                <a:gd name="connsiteY216" fmla="*/ 142515 h 1773943"/>
                <a:gd name="connsiteX217" fmla="*/ 1104021 w 2503889"/>
                <a:gd name="connsiteY217" fmla="*/ 142515 h 1773943"/>
                <a:gd name="connsiteX218" fmla="*/ 1095942 w 2503889"/>
                <a:gd name="connsiteY218" fmla="*/ 117450 h 1773943"/>
                <a:gd name="connsiteX219" fmla="*/ 993167 w 2503889"/>
                <a:gd name="connsiteY219" fmla="*/ 63955 h 1773943"/>
                <a:gd name="connsiteX220" fmla="*/ 944766 w 2503889"/>
                <a:gd name="connsiteY220" fmla="*/ 63845 h 1773943"/>
                <a:gd name="connsiteX221" fmla="*/ 944766 w 2503889"/>
                <a:gd name="connsiteY221" fmla="*/ 121880 h 1773943"/>
                <a:gd name="connsiteX222" fmla="*/ 944766 w 2503889"/>
                <a:gd name="connsiteY222" fmla="*/ 179915 h 1773943"/>
                <a:gd name="connsiteX223" fmla="*/ 1001621 w 2503889"/>
                <a:gd name="connsiteY223" fmla="*/ 179915 h 1773943"/>
                <a:gd name="connsiteX224" fmla="*/ 1058474 w 2503889"/>
                <a:gd name="connsiteY224" fmla="*/ 179915 h 1773943"/>
                <a:gd name="connsiteX225" fmla="*/ 1060991 w 2503889"/>
                <a:gd name="connsiteY225" fmla="*/ 186531 h 1773943"/>
                <a:gd name="connsiteX226" fmla="*/ 1060991 w 2503889"/>
                <a:gd name="connsiteY226" fmla="*/ 232624 h 1773943"/>
                <a:gd name="connsiteX227" fmla="*/ 1058474 w 2503889"/>
                <a:gd name="connsiteY227" fmla="*/ 239240 h 1773943"/>
                <a:gd name="connsiteX228" fmla="*/ 1001621 w 2503889"/>
                <a:gd name="connsiteY228" fmla="*/ 239240 h 1773943"/>
                <a:gd name="connsiteX229" fmla="*/ 944766 w 2503889"/>
                <a:gd name="connsiteY229" fmla="*/ 239240 h 1773943"/>
                <a:gd name="connsiteX230" fmla="*/ 944766 w 2503889"/>
                <a:gd name="connsiteY230" fmla="*/ 298564 h 1773943"/>
                <a:gd name="connsiteX231" fmla="*/ 944766 w 2503889"/>
                <a:gd name="connsiteY231" fmla="*/ 357889 h 1773943"/>
                <a:gd name="connsiteX232" fmla="*/ 1002949 w 2503889"/>
                <a:gd name="connsiteY232" fmla="*/ 357889 h 1773943"/>
                <a:gd name="connsiteX233" fmla="*/ 1101021 w 2503889"/>
                <a:gd name="connsiteY233" fmla="*/ 303723 h 1773943"/>
                <a:gd name="connsiteX234" fmla="*/ 1108849 w 2503889"/>
                <a:gd name="connsiteY234" fmla="*/ 275892 h 1773943"/>
                <a:gd name="connsiteX235" fmla="*/ 1131229 w 2503889"/>
                <a:gd name="connsiteY235" fmla="*/ 273312 h 1773943"/>
                <a:gd name="connsiteX236" fmla="*/ 1152564 w 2503889"/>
                <a:gd name="connsiteY236" fmla="*/ 274060 h 1773943"/>
                <a:gd name="connsiteX237" fmla="*/ 1152564 w 2503889"/>
                <a:gd name="connsiteY237" fmla="*/ 342413 h 1773943"/>
                <a:gd name="connsiteX238" fmla="*/ 1152564 w 2503889"/>
                <a:gd name="connsiteY238" fmla="*/ 410765 h 1773943"/>
                <a:gd name="connsiteX239" fmla="*/ 980169 w 2503889"/>
                <a:gd name="connsiteY239" fmla="*/ 411430 h 1773943"/>
                <a:gd name="connsiteX240" fmla="*/ 807775 w 2503889"/>
                <a:gd name="connsiteY240" fmla="*/ 412094 h 1773943"/>
                <a:gd name="connsiteX241" fmla="*/ 808511 w 2503889"/>
                <a:gd name="connsiteY241" fmla="*/ 385636 h 1773943"/>
                <a:gd name="connsiteX242" fmla="*/ 809246 w 2503889"/>
                <a:gd name="connsiteY242" fmla="*/ 359179 h 1773943"/>
                <a:gd name="connsiteX243" fmla="*/ 833124 w 2503889"/>
                <a:gd name="connsiteY243" fmla="*/ 358437 h 1773943"/>
                <a:gd name="connsiteX244" fmla="*/ 857001 w 2503889"/>
                <a:gd name="connsiteY244" fmla="*/ 357696 h 1773943"/>
                <a:gd name="connsiteX245" fmla="*/ 857001 w 2503889"/>
                <a:gd name="connsiteY245" fmla="*/ 210770 h 1773943"/>
                <a:gd name="connsiteX246" fmla="*/ 857001 w 2503889"/>
                <a:gd name="connsiteY246" fmla="*/ 63845 h 1773943"/>
                <a:gd name="connsiteX247" fmla="*/ 819921 w 2503889"/>
                <a:gd name="connsiteY247" fmla="*/ 63845 h 1773943"/>
                <a:gd name="connsiteX248" fmla="*/ 782834 w 2503889"/>
                <a:gd name="connsiteY248" fmla="*/ 63845 h 1773943"/>
                <a:gd name="connsiteX249" fmla="*/ 774883 w 2503889"/>
                <a:gd name="connsiteY249" fmla="*/ 88994 h 1773943"/>
                <a:gd name="connsiteX250" fmla="*/ 726780 w 2503889"/>
                <a:gd name="connsiteY250" fmla="*/ 257295 h 1773943"/>
                <a:gd name="connsiteX251" fmla="*/ 684104 w 2503889"/>
                <a:gd name="connsiteY251" fmla="*/ 406252 h 1773943"/>
                <a:gd name="connsiteX252" fmla="*/ 641454 w 2503889"/>
                <a:gd name="connsiteY252" fmla="*/ 412055 h 1773943"/>
                <a:gd name="connsiteX253" fmla="*/ 601320 w 2503889"/>
                <a:gd name="connsiteY253" fmla="*/ 412055 h 1773943"/>
                <a:gd name="connsiteX254" fmla="*/ 598933 w 2503889"/>
                <a:gd name="connsiteY254" fmla="*/ 405781 h 1773943"/>
                <a:gd name="connsiteX255" fmla="*/ 575604 w 2503889"/>
                <a:gd name="connsiteY255" fmla="*/ 322597 h 1773943"/>
                <a:gd name="connsiteX256" fmla="*/ 522307 w 2503889"/>
                <a:gd name="connsiteY256" fmla="*/ 136066 h 1773943"/>
                <a:gd name="connsiteX257" fmla="*/ 506876 w 2503889"/>
                <a:gd name="connsiteY257" fmla="*/ 181205 h 1773943"/>
                <a:gd name="connsiteX258" fmla="*/ 473732 w 2503889"/>
                <a:gd name="connsiteY258" fmla="*/ 294696 h 1773943"/>
                <a:gd name="connsiteX259" fmla="*/ 447241 w 2503889"/>
                <a:gd name="connsiteY259" fmla="*/ 384972 h 1773943"/>
                <a:gd name="connsiteX260" fmla="*/ 439872 w 2503889"/>
                <a:gd name="connsiteY260" fmla="*/ 410765 h 1773943"/>
                <a:gd name="connsiteX261" fmla="*/ 399067 w 2503889"/>
                <a:gd name="connsiteY261" fmla="*/ 410765 h 1773943"/>
                <a:gd name="connsiteX262" fmla="*/ 358269 w 2503889"/>
                <a:gd name="connsiteY262" fmla="*/ 410765 h 1773943"/>
                <a:gd name="connsiteX263" fmla="*/ 340548 w 2503889"/>
                <a:gd name="connsiteY263" fmla="*/ 351440 h 1773943"/>
                <a:gd name="connsiteX264" fmla="*/ 290800 w 2503889"/>
                <a:gd name="connsiteY264" fmla="*/ 178626 h 1773943"/>
                <a:gd name="connsiteX265" fmla="*/ 258779 w 2503889"/>
                <a:gd name="connsiteY265" fmla="*/ 65135 h 1773943"/>
                <a:gd name="connsiteX266" fmla="*/ 235224 w 2503889"/>
                <a:gd name="connsiteY266" fmla="*/ 64393 h 1773943"/>
                <a:gd name="connsiteX267" fmla="*/ 211669 w 2503889"/>
                <a:gd name="connsiteY267" fmla="*/ 63652 h 1773943"/>
                <a:gd name="connsiteX268" fmla="*/ 211669 w 2503889"/>
                <a:gd name="connsiteY268" fmla="*/ 38168 h 1773943"/>
                <a:gd name="connsiteX269" fmla="*/ 214896 w 2503889"/>
                <a:gd name="connsiteY269" fmla="*/ 11388 h 1773943"/>
                <a:gd name="connsiteX270" fmla="*/ 399564 w 2503889"/>
                <a:gd name="connsiteY270" fmla="*/ 11872 h 1773943"/>
                <a:gd name="connsiteX271" fmla="*/ 402146 w 2503889"/>
                <a:gd name="connsiteY271" fmla="*/ 38265 h 1773943"/>
                <a:gd name="connsiteX272" fmla="*/ 401397 w 2503889"/>
                <a:gd name="connsiteY272" fmla="*/ 62555 h 1773943"/>
                <a:gd name="connsiteX273" fmla="*/ 374938 w 2503889"/>
                <a:gd name="connsiteY273" fmla="*/ 63291 h 1773943"/>
                <a:gd name="connsiteX274" fmla="*/ 348480 w 2503889"/>
                <a:gd name="connsiteY274" fmla="*/ 65251 h 1773943"/>
                <a:gd name="connsiteX275" fmla="*/ 385354 w 2503889"/>
                <a:gd name="connsiteY275" fmla="*/ 196681 h 1773943"/>
                <a:gd name="connsiteX276" fmla="*/ 405308 w 2503889"/>
                <a:gd name="connsiteY276" fmla="*/ 268290 h 1773943"/>
                <a:gd name="connsiteX277" fmla="*/ 412142 w 2503889"/>
                <a:gd name="connsiteY277" fmla="*/ 289975 h 1773943"/>
                <a:gd name="connsiteX278" fmla="*/ 476300 w 2503889"/>
                <a:gd name="connsiteY278" fmla="*/ 62555 h 1773943"/>
                <a:gd name="connsiteX279" fmla="*/ 491111 w 2503889"/>
                <a:gd name="connsiteY279" fmla="*/ 12903 h 1773943"/>
                <a:gd name="connsiteX280" fmla="*/ 533759 w 2503889"/>
                <a:gd name="connsiteY280" fmla="*/ 9254 h 1773943"/>
                <a:gd name="connsiteX281" fmla="*/ 2055785 w 2503889"/>
                <a:gd name="connsiteY281" fmla="*/ 1 h 1773943"/>
                <a:gd name="connsiteX282" fmla="*/ 2136050 w 2503889"/>
                <a:gd name="connsiteY282" fmla="*/ 6829 h 1773943"/>
                <a:gd name="connsiteX283" fmla="*/ 2201926 w 2503889"/>
                <a:gd name="connsiteY283" fmla="*/ 29256 h 1773943"/>
                <a:gd name="connsiteX284" fmla="*/ 2217362 w 2503889"/>
                <a:gd name="connsiteY284" fmla="*/ 36175 h 1773943"/>
                <a:gd name="connsiteX285" fmla="*/ 2217362 w 2503889"/>
                <a:gd name="connsiteY285" fmla="*/ 86125 h 1773943"/>
                <a:gd name="connsiteX286" fmla="*/ 2217362 w 2503889"/>
                <a:gd name="connsiteY286" fmla="*/ 136066 h 1773943"/>
                <a:gd name="connsiteX287" fmla="*/ 2194130 w 2503889"/>
                <a:gd name="connsiteY287" fmla="*/ 136066 h 1773943"/>
                <a:gd name="connsiteX288" fmla="*/ 2170898 w 2503889"/>
                <a:gd name="connsiteY288" fmla="*/ 132468 h 1773943"/>
                <a:gd name="connsiteX289" fmla="*/ 2075208 w 2503889"/>
                <a:gd name="connsiteY289" fmla="*/ 57410 h 1773943"/>
                <a:gd name="connsiteX290" fmla="*/ 1997949 w 2503889"/>
                <a:gd name="connsiteY290" fmla="*/ 106894 h 1773943"/>
                <a:gd name="connsiteX291" fmla="*/ 2090877 w 2503889"/>
                <a:gd name="connsiteY291" fmla="*/ 167225 h 1773943"/>
                <a:gd name="connsiteX292" fmla="*/ 2183004 w 2503889"/>
                <a:gd name="connsiteY292" fmla="*/ 197706 h 1773943"/>
                <a:gd name="connsiteX293" fmla="*/ 2177119 w 2503889"/>
                <a:gd name="connsiteY293" fmla="*/ 401196 h 1773943"/>
                <a:gd name="connsiteX294" fmla="*/ 1925671 w 2503889"/>
                <a:gd name="connsiteY294" fmla="*/ 393187 h 1773943"/>
                <a:gd name="connsiteX295" fmla="*/ 1908893 w 2503889"/>
                <a:gd name="connsiteY295" fmla="*/ 384972 h 1773943"/>
                <a:gd name="connsiteX296" fmla="*/ 1908196 w 2503889"/>
                <a:gd name="connsiteY296" fmla="*/ 328936 h 1773943"/>
                <a:gd name="connsiteX297" fmla="*/ 1907499 w 2503889"/>
                <a:gd name="connsiteY297" fmla="*/ 272894 h 1773943"/>
                <a:gd name="connsiteX298" fmla="*/ 1913442 w 2503889"/>
                <a:gd name="connsiteY298" fmla="*/ 271404 h 1773943"/>
                <a:gd name="connsiteX299" fmla="*/ 1936074 w 2503889"/>
                <a:gd name="connsiteY299" fmla="*/ 270701 h 1773943"/>
                <a:gd name="connsiteX300" fmla="*/ 1952775 w 2503889"/>
                <a:gd name="connsiteY300" fmla="*/ 271481 h 1773943"/>
                <a:gd name="connsiteX301" fmla="*/ 1958268 w 2503889"/>
                <a:gd name="connsiteY301" fmla="*/ 288582 h 1773943"/>
                <a:gd name="connsiteX302" fmla="*/ 2066354 w 2503889"/>
                <a:gd name="connsiteY302" fmla="*/ 366743 h 1773943"/>
                <a:gd name="connsiteX303" fmla="*/ 2149634 w 2503889"/>
                <a:gd name="connsiteY303" fmla="*/ 322114 h 1773943"/>
                <a:gd name="connsiteX304" fmla="*/ 2054970 w 2503889"/>
                <a:gd name="connsiteY304" fmla="*/ 249590 h 1773943"/>
                <a:gd name="connsiteX305" fmla="*/ 1919148 w 2503889"/>
                <a:gd name="connsiteY305" fmla="*/ 171462 h 1773943"/>
                <a:gd name="connsiteX306" fmla="*/ 2035378 w 2503889"/>
                <a:gd name="connsiteY306" fmla="*/ 1026 h 1773943"/>
                <a:gd name="connsiteX307" fmla="*/ 2055785 w 2503889"/>
                <a:gd name="connsiteY307" fmla="*/ 1 h 1773943"/>
                <a:gd name="connsiteX0" fmla="*/ 0 w 2503889"/>
                <a:gd name="connsiteY0" fmla="*/ 1773942 h 1773943"/>
                <a:gd name="connsiteX1" fmla="*/ 1251944 w 2503889"/>
                <a:gd name="connsiteY1" fmla="*/ 1773942 h 1773943"/>
                <a:gd name="connsiteX2" fmla="*/ 2503889 w 2503889"/>
                <a:gd name="connsiteY2" fmla="*/ 1773942 h 1773943"/>
                <a:gd name="connsiteX3" fmla="*/ 0 w 2503889"/>
                <a:gd name="connsiteY3" fmla="*/ 1773943 h 1773943"/>
                <a:gd name="connsiteX4" fmla="*/ 0 w 2503889"/>
                <a:gd name="connsiteY4" fmla="*/ 1773942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1125460 w 2503889"/>
                <a:gd name="connsiteY18" fmla="*/ 666919 h 1773943"/>
                <a:gd name="connsiteX19" fmla="*/ 2046389 w 2503889"/>
                <a:gd name="connsiteY19" fmla="*/ 656775 h 1773943"/>
                <a:gd name="connsiteX20" fmla="*/ 2008274 w 2503889"/>
                <a:gd name="connsiteY20" fmla="*/ 660477 h 1773943"/>
                <a:gd name="connsiteX21" fmla="*/ 1924459 w 2503889"/>
                <a:gd name="connsiteY21" fmla="*/ 813142 h 1773943"/>
                <a:gd name="connsiteX22" fmla="*/ 1938584 w 2503889"/>
                <a:gd name="connsiteY22" fmla="*/ 905443 h 1773943"/>
                <a:gd name="connsiteX23" fmla="*/ 2135921 w 2503889"/>
                <a:gd name="connsiteY23" fmla="*/ 912703 h 1773943"/>
                <a:gd name="connsiteX24" fmla="*/ 2137192 w 2503889"/>
                <a:gd name="connsiteY24" fmla="*/ 717390 h 1773943"/>
                <a:gd name="connsiteX25" fmla="*/ 2046389 w 2503889"/>
                <a:gd name="connsiteY25" fmla="*/ 656775 h 1773943"/>
                <a:gd name="connsiteX26" fmla="*/ 276203 w 2503889"/>
                <a:gd name="connsiteY26" fmla="*/ 613205 h 1773943"/>
                <a:gd name="connsiteX27" fmla="*/ 448506 w 2503889"/>
                <a:gd name="connsiteY27" fmla="*/ 613868 h 1773943"/>
                <a:gd name="connsiteX28" fmla="*/ 620810 w 2503889"/>
                <a:gd name="connsiteY28" fmla="*/ 614533 h 1773943"/>
                <a:gd name="connsiteX29" fmla="*/ 620810 w 2503889"/>
                <a:gd name="connsiteY29" fmla="*/ 680305 h 1773943"/>
                <a:gd name="connsiteX30" fmla="*/ 620810 w 2503889"/>
                <a:gd name="connsiteY30" fmla="*/ 746079 h 1773943"/>
                <a:gd name="connsiteX31" fmla="*/ 599475 w 2503889"/>
                <a:gd name="connsiteY31" fmla="*/ 746827 h 1773943"/>
                <a:gd name="connsiteX32" fmla="*/ 577134 w 2503889"/>
                <a:gd name="connsiteY32" fmla="*/ 744247 h 1773943"/>
                <a:gd name="connsiteX33" fmla="*/ 569493 w 2503889"/>
                <a:gd name="connsiteY33" fmla="*/ 718828 h 1773943"/>
                <a:gd name="connsiteX34" fmla="*/ 470544 w 2503889"/>
                <a:gd name="connsiteY34" fmla="*/ 667409 h 1773943"/>
                <a:gd name="connsiteX35" fmla="*/ 413013 w 2503889"/>
                <a:gd name="connsiteY35" fmla="*/ 667409 h 1773943"/>
                <a:gd name="connsiteX36" fmla="*/ 413013 w 2503889"/>
                <a:gd name="connsiteY36" fmla="*/ 728024 h 1773943"/>
                <a:gd name="connsiteX37" fmla="*/ 413013 w 2503889"/>
                <a:gd name="connsiteY37" fmla="*/ 788637 h 1773943"/>
                <a:gd name="connsiteX38" fmla="*/ 469485 w 2503889"/>
                <a:gd name="connsiteY38" fmla="*/ 788637 h 1773943"/>
                <a:gd name="connsiteX39" fmla="*/ 533045 w 2503889"/>
                <a:gd name="connsiteY39" fmla="*/ 819589 h 1773943"/>
                <a:gd name="connsiteX40" fmla="*/ 469485 w 2503889"/>
                <a:gd name="connsiteY40" fmla="*/ 850541 h 1773943"/>
                <a:gd name="connsiteX41" fmla="*/ 413013 w 2503889"/>
                <a:gd name="connsiteY41" fmla="*/ 850541 h 1773943"/>
                <a:gd name="connsiteX42" fmla="*/ 413013 w 2503889"/>
                <a:gd name="connsiteY42" fmla="*/ 905997 h 1773943"/>
                <a:gd name="connsiteX43" fmla="*/ 413013 w 2503889"/>
                <a:gd name="connsiteY43" fmla="*/ 961453 h 1773943"/>
                <a:gd name="connsiteX44" fmla="*/ 440116 w 2503889"/>
                <a:gd name="connsiteY44" fmla="*/ 961453 h 1773943"/>
                <a:gd name="connsiteX45" fmla="*/ 467220 w 2503889"/>
                <a:gd name="connsiteY45" fmla="*/ 961453 h 1773943"/>
                <a:gd name="connsiteX46" fmla="*/ 467220 w 2503889"/>
                <a:gd name="connsiteY46" fmla="*/ 987246 h 1773943"/>
                <a:gd name="connsiteX47" fmla="*/ 467220 w 2503889"/>
                <a:gd name="connsiteY47" fmla="*/ 1013039 h 1773943"/>
                <a:gd name="connsiteX48" fmla="*/ 371711 w 2503889"/>
                <a:gd name="connsiteY48" fmla="*/ 1013039 h 1773943"/>
                <a:gd name="connsiteX49" fmla="*/ 276203 w 2503889"/>
                <a:gd name="connsiteY49" fmla="*/ 1013039 h 1773943"/>
                <a:gd name="connsiteX50" fmla="*/ 276203 w 2503889"/>
                <a:gd name="connsiteY50" fmla="*/ 987246 h 1773943"/>
                <a:gd name="connsiteX51" fmla="*/ 276203 w 2503889"/>
                <a:gd name="connsiteY51" fmla="*/ 961453 h 1773943"/>
                <a:gd name="connsiteX52" fmla="*/ 299434 w 2503889"/>
                <a:gd name="connsiteY52" fmla="*/ 961453 h 1773943"/>
                <a:gd name="connsiteX53" fmla="*/ 322666 w 2503889"/>
                <a:gd name="connsiteY53" fmla="*/ 961453 h 1773943"/>
                <a:gd name="connsiteX54" fmla="*/ 322666 w 2503889"/>
                <a:gd name="connsiteY54" fmla="*/ 814430 h 1773943"/>
                <a:gd name="connsiteX55" fmla="*/ 322666 w 2503889"/>
                <a:gd name="connsiteY55" fmla="*/ 667409 h 1773943"/>
                <a:gd name="connsiteX56" fmla="*/ 299434 w 2503889"/>
                <a:gd name="connsiteY56" fmla="*/ 667409 h 1773943"/>
                <a:gd name="connsiteX57" fmla="*/ 276203 w 2503889"/>
                <a:gd name="connsiteY57" fmla="*/ 667409 h 1773943"/>
                <a:gd name="connsiteX58" fmla="*/ 276203 w 2503889"/>
                <a:gd name="connsiteY58" fmla="*/ 640307 h 1773943"/>
                <a:gd name="connsiteX59" fmla="*/ 276203 w 2503889"/>
                <a:gd name="connsiteY59" fmla="*/ 613205 h 1773943"/>
                <a:gd name="connsiteX60" fmla="*/ 988649 w 2503889"/>
                <a:gd name="connsiteY60" fmla="*/ 612837 h 1773943"/>
                <a:gd name="connsiteX61" fmla="*/ 1120942 w 2503889"/>
                <a:gd name="connsiteY61" fmla="*/ 613927 h 1773943"/>
                <a:gd name="connsiteX62" fmla="*/ 1298015 w 2503889"/>
                <a:gd name="connsiteY62" fmla="*/ 630795 h 1773943"/>
                <a:gd name="connsiteX63" fmla="*/ 1351325 w 2503889"/>
                <a:gd name="connsiteY63" fmla="*/ 720233 h 1773943"/>
                <a:gd name="connsiteX64" fmla="*/ 1274886 w 2503889"/>
                <a:gd name="connsiteY64" fmla="*/ 817997 h 1773943"/>
                <a:gd name="connsiteX65" fmla="*/ 1264852 w 2503889"/>
                <a:gd name="connsiteY65" fmla="*/ 822910 h 1773943"/>
                <a:gd name="connsiteX66" fmla="*/ 1328236 w 2503889"/>
                <a:gd name="connsiteY66" fmla="*/ 906178 h 1773943"/>
                <a:gd name="connsiteX67" fmla="*/ 1366595 w 2503889"/>
                <a:gd name="connsiteY67" fmla="*/ 966612 h 1773943"/>
                <a:gd name="connsiteX68" fmla="*/ 1383592 w 2503889"/>
                <a:gd name="connsiteY68" fmla="*/ 991740 h 1773943"/>
                <a:gd name="connsiteX69" fmla="*/ 1337980 w 2503889"/>
                <a:gd name="connsiteY69" fmla="*/ 1016908 h 1773943"/>
                <a:gd name="connsiteX70" fmla="*/ 1243987 w 2503889"/>
                <a:gd name="connsiteY70" fmla="*/ 944346 h 1773943"/>
                <a:gd name="connsiteX71" fmla="*/ 1157081 w 2503889"/>
                <a:gd name="connsiteY71" fmla="*/ 845764 h 1773943"/>
                <a:gd name="connsiteX72" fmla="*/ 1125460 w 2503889"/>
                <a:gd name="connsiteY72" fmla="*/ 844854 h 1773943"/>
                <a:gd name="connsiteX73" fmla="*/ 1125460 w 2503889"/>
                <a:gd name="connsiteY73" fmla="*/ 903063 h 1773943"/>
                <a:gd name="connsiteX74" fmla="*/ 1125460 w 2503889"/>
                <a:gd name="connsiteY74" fmla="*/ 961272 h 1773943"/>
                <a:gd name="connsiteX75" fmla="*/ 1151918 w 2503889"/>
                <a:gd name="connsiteY75" fmla="*/ 962008 h 1773943"/>
                <a:gd name="connsiteX76" fmla="*/ 1178377 w 2503889"/>
                <a:gd name="connsiteY76" fmla="*/ 962742 h 1773943"/>
                <a:gd name="connsiteX77" fmla="*/ 1179113 w 2503889"/>
                <a:gd name="connsiteY77" fmla="*/ 987891 h 1773943"/>
                <a:gd name="connsiteX78" fmla="*/ 1179855 w 2503889"/>
                <a:gd name="connsiteY78" fmla="*/ 1013039 h 1773943"/>
                <a:gd name="connsiteX79" fmla="*/ 999064 w 2503889"/>
                <a:gd name="connsiteY79" fmla="*/ 1013039 h 1773943"/>
                <a:gd name="connsiteX80" fmla="*/ 818282 w 2503889"/>
                <a:gd name="connsiteY80" fmla="*/ 1013039 h 1773943"/>
                <a:gd name="connsiteX81" fmla="*/ 818282 w 2503889"/>
                <a:gd name="connsiteY81" fmla="*/ 987246 h 1773943"/>
                <a:gd name="connsiteX82" fmla="*/ 818282 w 2503889"/>
                <a:gd name="connsiteY82" fmla="*/ 961453 h 1773943"/>
                <a:gd name="connsiteX83" fmla="*/ 840223 w 2503889"/>
                <a:gd name="connsiteY83" fmla="*/ 961453 h 1773943"/>
                <a:gd name="connsiteX84" fmla="*/ 850768 w 2503889"/>
                <a:gd name="connsiteY84" fmla="*/ 925342 h 1773943"/>
                <a:gd name="connsiteX85" fmla="*/ 839558 w 2503889"/>
                <a:gd name="connsiteY85" fmla="*/ 895679 h 1773943"/>
                <a:gd name="connsiteX86" fmla="*/ 766603 w 2503889"/>
                <a:gd name="connsiteY86" fmla="*/ 895679 h 1773943"/>
                <a:gd name="connsiteX87" fmla="*/ 693642 w 2503889"/>
                <a:gd name="connsiteY87" fmla="*/ 895679 h 1773943"/>
                <a:gd name="connsiteX88" fmla="*/ 681464 w 2503889"/>
                <a:gd name="connsiteY88" fmla="*/ 927921 h 1773943"/>
                <a:gd name="connsiteX89" fmla="*/ 669287 w 2503889"/>
                <a:gd name="connsiteY89" fmla="*/ 960163 h 1773943"/>
                <a:gd name="connsiteX90" fmla="*/ 692157 w 2503889"/>
                <a:gd name="connsiteY90" fmla="*/ 960904 h 1773943"/>
                <a:gd name="connsiteX91" fmla="*/ 715028 w 2503889"/>
                <a:gd name="connsiteY91" fmla="*/ 961646 h 1773943"/>
                <a:gd name="connsiteX92" fmla="*/ 715028 w 2503889"/>
                <a:gd name="connsiteY92" fmla="*/ 987343 h 1773943"/>
                <a:gd name="connsiteX93" fmla="*/ 715028 w 2503889"/>
                <a:gd name="connsiteY93" fmla="*/ 1013039 h 1773943"/>
                <a:gd name="connsiteX94" fmla="*/ 638879 w 2503889"/>
                <a:gd name="connsiteY94" fmla="*/ 1013039 h 1773943"/>
                <a:gd name="connsiteX95" fmla="*/ 562730 w 2503889"/>
                <a:gd name="connsiteY95" fmla="*/ 1013039 h 1773943"/>
                <a:gd name="connsiteX96" fmla="*/ 562730 w 2503889"/>
                <a:gd name="connsiteY96" fmla="*/ 987355 h 1773943"/>
                <a:gd name="connsiteX97" fmla="*/ 562730 w 2503889"/>
                <a:gd name="connsiteY97" fmla="*/ 961672 h 1773943"/>
                <a:gd name="connsiteX98" fmla="*/ 582206 w 2503889"/>
                <a:gd name="connsiteY98" fmla="*/ 960918 h 1773943"/>
                <a:gd name="connsiteX99" fmla="*/ 601676 w 2503889"/>
                <a:gd name="connsiteY99" fmla="*/ 960163 h 1773943"/>
                <a:gd name="connsiteX100" fmla="*/ 621081 w 2503889"/>
                <a:gd name="connsiteY100" fmla="*/ 912446 h 1773943"/>
                <a:gd name="connsiteX101" fmla="*/ 684026 w 2503889"/>
                <a:gd name="connsiteY101" fmla="*/ 755107 h 1773943"/>
                <a:gd name="connsiteX102" fmla="*/ 731929 w 2503889"/>
                <a:gd name="connsiteY102" fmla="*/ 635167 h 1773943"/>
                <a:gd name="connsiteX103" fmla="*/ 738532 w 2503889"/>
                <a:gd name="connsiteY103" fmla="*/ 618982 h 1773943"/>
                <a:gd name="connsiteX104" fmla="*/ 780168 w 2503889"/>
                <a:gd name="connsiteY104" fmla="*/ 613823 h 1773943"/>
                <a:gd name="connsiteX105" fmla="*/ 819572 w 2503889"/>
                <a:gd name="connsiteY105" fmla="*/ 614533 h 1773943"/>
                <a:gd name="connsiteX106" fmla="*/ 834621 w 2503889"/>
                <a:gd name="connsiteY106" fmla="*/ 651933 h 1773943"/>
                <a:gd name="connsiteX107" fmla="*/ 866404 w 2503889"/>
                <a:gd name="connsiteY107" fmla="*/ 729313 h 1773943"/>
                <a:gd name="connsiteX108" fmla="*/ 912784 w 2503889"/>
                <a:gd name="connsiteY108" fmla="*/ 842803 h 1773943"/>
                <a:gd name="connsiteX109" fmla="*/ 951704 w 2503889"/>
                <a:gd name="connsiteY109" fmla="*/ 938883 h 1773943"/>
                <a:gd name="connsiteX110" fmla="*/ 960964 w 2503889"/>
                <a:gd name="connsiteY110" fmla="*/ 961453 h 1773943"/>
                <a:gd name="connsiteX111" fmla="*/ 998039 w 2503889"/>
                <a:gd name="connsiteY111" fmla="*/ 961453 h 1773943"/>
                <a:gd name="connsiteX112" fmla="*/ 1035113 w 2503889"/>
                <a:gd name="connsiteY112" fmla="*/ 961453 h 1773943"/>
                <a:gd name="connsiteX113" fmla="*/ 1035113 w 2503889"/>
                <a:gd name="connsiteY113" fmla="*/ 814430 h 1773943"/>
                <a:gd name="connsiteX114" fmla="*/ 1035113 w 2503889"/>
                <a:gd name="connsiteY114" fmla="*/ 667409 h 1773943"/>
                <a:gd name="connsiteX115" fmla="*/ 1011881 w 2503889"/>
                <a:gd name="connsiteY115" fmla="*/ 667409 h 1773943"/>
                <a:gd name="connsiteX116" fmla="*/ 988649 w 2503889"/>
                <a:gd name="connsiteY116" fmla="*/ 667409 h 1773943"/>
                <a:gd name="connsiteX117" fmla="*/ 988649 w 2503889"/>
                <a:gd name="connsiteY117" fmla="*/ 640120 h 1773943"/>
                <a:gd name="connsiteX118" fmla="*/ 988649 w 2503889"/>
                <a:gd name="connsiteY118" fmla="*/ 612837 h 1773943"/>
                <a:gd name="connsiteX119" fmla="*/ 2036438 w 2503889"/>
                <a:gd name="connsiteY119" fmla="*/ 600060 h 1773943"/>
                <a:gd name="connsiteX120" fmla="*/ 2096446 w 2503889"/>
                <a:gd name="connsiteY120" fmla="*/ 607956 h 1773943"/>
                <a:gd name="connsiteX121" fmla="*/ 2102492 w 2503889"/>
                <a:gd name="connsiteY121" fmla="*/ 1016934 h 1773943"/>
                <a:gd name="connsiteX122" fmla="*/ 1832931 w 2503889"/>
                <a:gd name="connsiteY122" fmla="*/ 870699 h 1773943"/>
                <a:gd name="connsiteX123" fmla="*/ 2036438 w 2503889"/>
                <a:gd name="connsiteY123" fmla="*/ 600060 h 1773943"/>
                <a:gd name="connsiteX124" fmla="*/ 1617737 w 2503889"/>
                <a:gd name="connsiteY124" fmla="*/ 599882 h 1773943"/>
                <a:gd name="connsiteX125" fmla="*/ 1673992 w 2503889"/>
                <a:gd name="connsiteY125" fmla="*/ 606756 h 1773943"/>
                <a:gd name="connsiteX126" fmla="*/ 1747560 w 2503889"/>
                <a:gd name="connsiteY126" fmla="*/ 630795 h 1773943"/>
                <a:gd name="connsiteX127" fmla="*/ 1761757 w 2503889"/>
                <a:gd name="connsiteY127" fmla="*/ 637747 h 1773943"/>
                <a:gd name="connsiteX128" fmla="*/ 1761757 w 2503889"/>
                <a:gd name="connsiteY128" fmla="*/ 689333 h 1773943"/>
                <a:gd name="connsiteX129" fmla="*/ 1761757 w 2503889"/>
                <a:gd name="connsiteY129" fmla="*/ 740920 h 1773943"/>
                <a:gd name="connsiteX130" fmla="*/ 1740487 w 2503889"/>
                <a:gd name="connsiteY130" fmla="*/ 741668 h 1773943"/>
                <a:gd name="connsiteX131" fmla="*/ 1719217 w 2503889"/>
                <a:gd name="connsiteY131" fmla="*/ 742416 h 1773943"/>
                <a:gd name="connsiteX132" fmla="*/ 1709098 w 2503889"/>
                <a:gd name="connsiteY132" fmla="*/ 720524 h 1773943"/>
                <a:gd name="connsiteX133" fmla="*/ 1614622 w 2503889"/>
                <a:gd name="connsiteY133" fmla="*/ 658440 h 1773943"/>
                <a:gd name="connsiteX134" fmla="*/ 1498494 w 2503889"/>
                <a:gd name="connsiteY134" fmla="*/ 813142 h 1773943"/>
                <a:gd name="connsiteX135" fmla="*/ 1577405 w 2503889"/>
                <a:gd name="connsiteY135" fmla="*/ 964122 h 1773943"/>
                <a:gd name="connsiteX136" fmla="*/ 1670765 w 2503889"/>
                <a:gd name="connsiteY136" fmla="*/ 962833 h 1773943"/>
                <a:gd name="connsiteX137" fmla="*/ 1683026 w 2503889"/>
                <a:gd name="connsiteY137" fmla="*/ 958389 h 1773943"/>
                <a:gd name="connsiteX138" fmla="*/ 1683026 w 2503889"/>
                <a:gd name="connsiteY138" fmla="*/ 909621 h 1773943"/>
                <a:gd name="connsiteX139" fmla="*/ 1683026 w 2503889"/>
                <a:gd name="connsiteY139" fmla="*/ 860859 h 1773943"/>
                <a:gd name="connsiteX140" fmla="*/ 1649405 w 2503889"/>
                <a:gd name="connsiteY140" fmla="*/ 860859 h 1773943"/>
                <a:gd name="connsiteX141" fmla="*/ 1615783 w 2503889"/>
                <a:gd name="connsiteY141" fmla="*/ 860859 h 1773943"/>
                <a:gd name="connsiteX142" fmla="*/ 1613266 w 2503889"/>
                <a:gd name="connsiteY142" fmla="*/ 854242 h 1773943"/>
                <a:gd name="connsiteX143" fmla="*/ 1615267 w 2503889"/>
                <a:gd name="connsiteY143" fmla="*/ 806912 h 1773943"/>
                <a:gd name="connsiteX144" fmla="*/ 1694643 w 2503889"/>
                <a:gd name="connsiteY144" fmla="*/ 802114 h 1773943"/>
                <a:gd name="connsiteX145" fmla="*/ 1769501 w 2503889"/>
                <a:gd name="connsiteY145" fmla="*/ 802824 h 1773943"/>
                <a:gd name="connsiteX146" fmla="*/ 1770179 w 2503889"/>
                <a:gd name="connsiteY146" fmla="*/ 893301 h 1773943"/>
                <a:gd name="connsiteX147" fmla="*/ 1770857 w 2503889"/>
                <a:gd name="connsiteY147" fmla="*/ 983777 h 1773943"/>
                <a:gd name="connsiteX148" fmla="*/ 1749528 w 2503889"/>
                <a:gd name="connsiteY148" fmla="*/ 992979 h 1773943"/>
                <a:gd name="connsiteX149" fmla="*/ 1400423 w 2503889"/>
                <a:gd name="connsiteY149" fmla="*/ 813142 h 1773943"/>
                <a:gd name="connsiteX150" fmla="*/ 1617737 w 2503889"/>
                <a:gd name="connsiteY150" fmla="*/ 599882 h 1773943"/>
                <a:gd name="connsiteX151" fmla="*/ 1641838 w 2503889"/>
                <a:gd name="connsiteY151" fmla="*/ 9713 h 1773943"/>
                <a:gd name="connsiteX152" fmla="*/ 1735731 w 2503889"/>
                <a:gd name="connsiteY152" fmla="*/ 11246 h 1773943"/>
                <a:gd name="connsiteX153" fmla="*/ 1739816 w 2503889"/>
                <a:gd name="connsiteY153" fmla="*/ 38239 h 1773943"/>
                <a:gd name="connsiteX154" fmla="*/ 1739816 w 2503889"/>
                <a:gd name="connsiteY154" fmla="*/ 63665 h 1773943"/>
                <a:gd name="connsiteX155" fmla="*/ 1713357 w 2503889"/>
                <a:gd name="connsiteY155" fmla="*/ 64399 h 1773943"/>
                <a:gd name="connsiteX156" fmla="*/ 1686899 w 2503889"/>
                <a:gd name="connsiteY156" fmla="*/ 65135 h 1773943"/>
                <a:gd name="connsiteX157" fmla="*/ 1686234 w 2503889"/>
                <a:gd name="connsiteY157" fmla="*/ 211512 h 1773943"/>
                <a:gd name="connsiteX158" fmla="*/ 1685563 w 2503889"/>
                <a:gd name="connsiteY158" fmla="*/ 357889 h 1773943"/>
                <a:gd name="connsiteX159" fmla="*/ 1733175 w 2503889"/>
                <a:gd name="connsiteY159" fmla="*/ 357889 h 1773943"/>
                <a:gd name="connsiteX160" fmla="*/ 1825226 w 2503889"/>
                <a:gd name="connsiteY160" fmla="*/ 294960 h 1773943"/>
                <a:gd name="connsiteX161" fmla="*/ 1830795 w 2503889"/>
                <a:gd name="connsiteY161" fmla="*/ 272771 h 1773943"/>
                <a:gd name="connsiteX162" fmla="*/ 1852368 w 2503889"/>
                <a:gd name="connsiteY162" fmla="*/ 272771 h 1773943"/>
                <a:gd name="connsiteX163" fmla="*/ 1876065 w 2503889"/>
                <a:gd name="connsiteY163" fmla="*/ 347572 h 1773943"/>
                <a:gd name="connsiteX164" fmla="*/ 1875335 w 2503889"/>
                <a:gd name="connsiteY164" fmla="*/ 410765 h 1773943"/>
                <a:gd name="connsiteX165" fmla="*/ 1712712 w 2503889"/>
                <a:gd name="connsiteY165" fmla="*/ 410765 h 1773943"/>
                <a:gd name="connsiteX166" fmla="*/ 1550088 w 2503889"/>
                <a:gd name="connsiteY166" fmla="*/ 410765 h 1773943"/>
                <a:gd name="connsiteX167" fmla="*/ 1550088 w 2503889"/>
                <a:gd name="connsiteY167" fmla="*/ 384972 h 1773943"/>
                <a:gd name="connsiteX168" fmla="*/ 1550088 w 2503889"/>
                <a:gd name="connsiteY168" fmla="*/ 359179 h 1773943"/>
                <a:gd name="connsiteX169" fmla="*/ 1573966 w 2503889"/>
                <a:gd name="connsiteY169" fmla="*/ 358437 h 1773943"/>
                <a:gd name="connsiteX170" fmla="*/ 1597843 w 2503889"/>
                <a:gd name="connsiteY170" fmla="*/ 357696 h 1773943"/>
                <a:gd name="connsiteX171" fmla="*/ 1597843 w 2503889"/>
                <a:gd name="connsiteY171" fmla="*/ 210770 h 1773943"/>
                <a:gd name="connsiteX172" fmla="*/ 1597843 w 2503889"/>
                <a:gd name="connsiteY172" fmla="*/ 63845 h 1773943"/>
                <a:gd name="connsiteX173" fmla="*/ 1573320 w 2503889"/>
                <a:gd name="connsiteY173" fmla="*/ 63845 h 1773943"/>
                <a:gd name="connsiteX174" fmla="*/ 1548797 w 2503889"/>
                <a:gd name="connsiteY174" fmla="*/ 63845 h 1773943"/>
                <a:gd name="connsiteX175" fmla="*/ 1548797 w 2503889"/>
                <a:gd name="connsiteY175" fmla="*/ 38484 h 1773943"/>
                <a:gd name="connsiteX176" fmla="*/ 1550520 w 2503889"/>
                <a:gd name="connsiteY176" fmla="*/ 11401 h 1773943"/>
                <a:gd name="connsiteX177" fmla="*/ 1641838 w 2503889"/>
                <a:gd name="connsiteY177" fmla="*/ 9713 h 1773943"/>
                <a:gd name="connsiteX178" fmla="*/ 1319195 w 2503889"/>
                <a:gd name="connsiteY178" fmla="*/ 9477 h 1773943"/>
                <a:gd name="connsiteX179" fmla="*/ 1380469 w 2503889"/>
                <a:gd name="connsiteY179" fmla="*/ 11872 h 1773943"/>
                <a:gd name="connsiteX180" fmla="*/ 1383051 w 2503889"/>
                <a:gd name="connsiteY180" fmla="*/ 38265 h 1773943"/>
                <a:gd name="connsiteX181" fmla="*/ 1382302 w 2503889"/>
                <a:gd name="connsiteY181" fmla="*/ 62555 h 1773943"/>
                <a:gd name="connsiteX182" fmla="*/ 1354553 w 2503889"/>
                <a:gd name="connsiteY182" fmla="*/ 63291 h 1773943"/>
                <a:gd name="connsiteX183" fmla="*/ 1326803 w 2503889"/>
                <a:gd name="connsiteY183" fmla="*/ 64019 h 1773943"/>
                <a:gd name="connsiteX184" fmla="*/ 1326803 w 2503889"/>
                <a:gd name="connsiteY184" fmla="*/ 210958 h 1773943"/>
                <a:gd name="connsiteX185" fmla="*/ 1326803 w 2503889"/>
                <a:gd name="connsiteY185" fmla="*/ 357889 h 1773943"/>
                <a:gd name="connsiteX186" fmla="*/ 1375203 w 2503889"/>
                <a:gd name="connsiteY186" fmla="*/ 357831 h 1773943"/>
                <a:gd name="connsiteX187" fmla="*/ 1466311 w 2503889"/>
                <a:gd name="connsiteY187" fmla="*/ 300215 h 1773943"/>
                <a:gd name="connsiteX188" fmla="*/ 1473107 w 2503889"/>
                <a:gd name="connsiteY188" fmla="*/ 274060 h 1773943"/>
                <a:gd name="connsiteX189" fmla="*/ 1495461 w 2503889"/>
                <a:gd name="connsiteY189" fmla="*/ 273312 h 1773943"/>
                <a:gd name="connsiteX190" fmla="*/ 1517821 w 2503889"/>
                <a:gd name="connsiteY190" fmla="*/ 272571 h 1773943"/>
                <a:gd name="connsiteX191" fmla="*/ 1517821 w 2503889"/>
                <a:gd name="connsiteY191" fmla="*/ 342329 h 1773943"/>
                <a:gd name="connsiteX192" fmla="*/ 1517821 w 2503889"/>
                <a:gd name="connsiteY192" fmla="*/ 412094 h 1773943"/>
                <a:gd name="connsiteX193" fmla="*/ 1354553 w 2503889"/>
                <a:gd name="connsiteY193" fmla="*/ 411430 h 1773943"/>
                <a:gd name="connsiteX194" fmla="*/ 1191283 w 2503889"/>
                <a:gd name="connsiteY194" fmla="*/ 410765 h 1773943"/>
                <a:gd name="connsiteX195" fmla="*/ 1190535 w 2503889"/>
                <a:gd name="connsiteY195" fmla="*/ 387938 h 1773943"/>
                <a:gd name="connsiteX196" fmla="*/ 1218723 w 2503889"/>
                <a:gd name="connsiteY196" fmla="*/ 357889 h 1773943"/>
                <a:gd name="connsiteX197" fmla="*/ 1241665 w 2503889"/>
                <a:gd name="connsiteY197" fmla="*/ 357889 h 1773943"/>
                <a:gd name="connsiteX198" fmla="*/ 1240993 w 2503889"/>
                <a:gd name="connsiteY198" fmla="*/ 211512 h 1773943"/>
                <a:gd name="connsiteX199" fmla="*/ 1240329 w 2503889"/>
                <a:gd name="connsiteY199" fmla="*/ 65135 h 1773943"/>
                <a:gd name="connsiteX200" fmla="*/ 1215806 w 2503889"/>
                <a:gd name="connsiteY200" fmla="*/ 63845 h 1773943"/>
                <a:gd name="connsiteX201" fmla="*/ 1191283 w 2503889"/>
                <a:gd name="connsiteY201" fmla="*/ 62555 h 1773943"/>
                <a:gd name="connsiteX202" fmla="*/ 1190535 w 2503889"/>
                <a:gd name="connsiteY202" fmla="*/ 39729 h 1773943"/>
                <a:gd name="connsiteX203" fmla="*/ 1192787 w 2503889"/>
                <a:gd name="connsiteY203" fmla="*/ 13290 h 1773943"/>
                <a:gd name="connsiteX204" fmla="*/ 1319195 w 2503889"/>
                <a:gd name="connsiteY204" fmla="*/ 9477 h 1773943"/>
                <a:gd name="connsiteX205" fmla="*/ 533759 w 2503889"/>
                <a:gd name="connsiteY205" fmla="*/ 9254 h 1773943"/>
                <a:gd name="connsiteX206" fmla="*/ 575352 w 2503889"/>
                <a:gd name="connsiteY206" fmla="*/ 14309 h 1773943"/>
                <a:gd name="connsiteX207" fmla="*/ 645713 w 2503889"/>
                <a:gd name="connsiteY207" fmla="*/ 264259 h 1773943"/>
                <a:gd name="connsiteX208" fmla="*/ 654858 w 2503889"/>
                <a:gd name="connsiteY208" fmla="*/ 295069 h 1773943"/>
                <a:gd name="connsiteX209" fmla="*/ 715028 w 2503889"/>
                <a:gd name="connsiteY209" fmla="*/ 67805 h 1773943"/>
                <a:gd name="connsiteX210" fmla="*/ 689125 w 2503889"/>
                <a:gd name="connsiteY210" fmla="*/ 63845 h 1773943"/>
                <a:gd name="connsiteX211" fmla="*/ 663221 w 2503889"/>
                <a:gd name="connsiteY211" fmla="*/ 63845 h 1773943"/>
                <a:gd name="connsiteX212" fmla="*/ 663957 w 2503889"/>
                <a:gd name="connsiteY212" fmla="*/ 37407 h 1773943"/>
                <a:gd name="connsiteX213" fmla="*/ 664692 w 2503889"/>
                <a:gd name="connsiteY213" fmla="*/ 10969 h 1773943"/>
                <a:gd name="connsiteX214" fmla="*/ 900884 w 2503889"/>
                <a:gd name="connsiteY214" fmla="*/ 10259 h 1773943"/>
                <a:gd name="connsiteX215" fmla="*/ 1142929 w 2503889"/>
                <a:gd name="connsiteY215" fmla="*/ 10962 h 1773943"/>
                <a:gd name="connsiteX216" fmla="*/ 1148782 w 2503889"/>
                <a:gd name="connsiteY216" fmla="*/ 12381 h 1773943"/>
                <a:gd name="connsiteX217" fmla="*/ 1148091 w 2503889"/>
                <a:gd name="connsiteY217" fmla="*/ 77444 h 1773943"/>
                <a:gd name="connsiteX218" fmla="*/ 1147401 w 2503889"/>
                <a:gd name="connsiteY218" fmla="*/ 142515 h 1773943"/>
                <a:gd name="connsiteX219" fmla="*/ 1125711 w 2503889"/>
                <a:gd name="connsiteY219" fmla="*/ 142515 h 1773943"/>
                <a:gd name="connsiteX220" fmla="*/ 1104021 w 2503889"/>
                <a:gd name="connsiteY220" fmla="*/ 142515 h 1773943"/>
                <a:gd name="connsiteX221" fmla="*/ 1095942 w 2503889"/>
                <a:gd name="connsiteY221" fmla="*/ 117450 h 1773943"/>
                <a:gd name="connsiteX222" fmla="*/ 993167 w 2503889"/>
                <a:gd name="connsiteY222" fmla="*/ 63955 h 1773943"/>
                <a:gd name="connsiteX223" fmla="*/ 944766 w 2503889"/>
                <a:gd name="connsiteY223" fmla="*/ 63845 h 1773943"/>
                <a:gd name="connsiteX224" fmla="*/ 944766 w 2503889"/>
                <a:gd name="connsiteY224" fmla="*/ 121880 h 1773943"/>
                <a:gd name="connsiteX225" fmla="*/ 944766 w 2503889"/>
                <a:gd name="connsiteY225" fmla="*/ 179915 h 1773943"/>
                <a:gd name="connsiteX226" fmla="*/ 1001621 w 2503889"/>
                <a:gd name="connsiteY226" fmla="*/ 179915 h 1773943"/>
                <a:gd name="connsiteX227" fmla="*/ 1058474 w 2503889"/>
                <a:gd name="connsiteY227" fmla="*/ 179915 h 1773943"/>
                <a:gd name="connsiteX228" fmla="*/ 1060991 w 2503889"/>
                <a:gd name="connsiteY228" fmla="*/ 186531 h 1773943"/>
                <a:gd name="connsiteX229" fmla="*/ 1060991 w 2503889"/>
                <a:gd name="connsiteY229" fmla="*/ 232624 h 1773943"/>
                <a:gd name="connsiteX230" fmla="*/ 1058474 w 2503889"/>
                <a:gd name="connsiteY230" fmla="*/ 239240 h 1773943"/>
                <a:gd name="connsiteX231" fmla="*/ 1001621 w 2503889"/>
                <a:gd name="connsiteY231" fmla="*/ 239240 h 1773943"/>
                <a:gd name="connsiteX232" fmla="*/ 944766 w 2503889"/>
                <a:gd name="connsiteY232" fmla="*/ 239240 h 1773943"/>
                <a:gd name="connsiteX233" fmla="*/ 944766 w 2503889"/>
                <a:gd name="connsiteY233" fmla="*/ 298564 h 1773943"/>
                <a:gd name="connsiteX234" fmla="*/ 944766 w 2503889"/>
                <a:gd name="connsiteY234" fmla="*/ 357889 h 1773943"/>
                <a:gd name="connsiteX235" fmla="*/ 1002949 w 2503889"/>
                <a:gd name="connsiteY235" fmla="*/ 357889 h 1773943"/>
                <a:gd name="connsiteX236" fmla="*/ 1101021 w 2503889"/>
                <a:gd name="connsiteY236" fmla="*/ 303723 h 1773943"/>
                <a:gd name="connsiteX237" fmla="*/ 1108849 w 2503889"/>
                <a:gd name="connsiteY237" fmla="*/ 275892 h 1773943"/>
                <a:gd name="connsiteX238" fmla="*/ 1131229 w 2503889"/>
                <a:gd name="connsiteY238" fmla="*/ 273312 h 1773943"/>
                <a:gd name="connsiteX239" fmla="*/ 1152564 w 2503889"/>
                <a:gd name="connsiteY239" fmla="*/ 274060 h 1773943"/>
                <a:gd name="connsiteX240" fmla="*/ 1152564 w 2503889"/>
                <a:gd name="connsiteY240" fmla="*/ 342413 h 1773943"/>
                <a:gd name="connsiteX241" fmla="*/ 1152564 w 2503889"/>
                <a:gd name="connsiteY241" fmla="*/ 410765 h 1773943"/>
                <a:gd name="connsiteX242" fmla="*/ 980169 w 2503889"/>
                <a:gd name="connsiteY242" fmla="*/ 411430 h 1773943"/>
                <a:gd name="connsiteX243" fmla="*/ 807775 w 2503889"/>
                <a:gd name="connsiteY243" fmla="*/ 412094 h 1773943"/>
                <a:gd name="connsiteX244" fmla="*/ 808511 w 2503889"/>
                <a:gd name="connsiteY244" fmla="*/ 385636 h 1773943"/>
                <a:gd name="connsiteX245" fmla="*/ 809246 w 2503889"/>
                <a:gd name="connsiteY245" fmla="*/ 359179 h 1773943"/>
                <a:gd name="connsiteX246" fmla="*/ 833124 w 2503889"/>
                <a:gd name="connsiteY246" fmla="*/ 358437 h 1773943"/>
                <a:gd name="connsiteX247" fmla="*/ 857001 w 2503889"/>
                <a:gd name="connsiteY247" fmla="*/ 357696 h 1773943"/>
                <a:gd name="connsiteX248" fmla="*/ 857001 w 2503889"/>
                <a:gd name="connsiteY248" fmla="*/ 210770 h 1773943"/>
                <a:gd name="connsiteX249" fmla="*/ 857001 w 2503889"/>
                <a:gd name="connsiteY249" fmla="*/ 63845 h 1773943"/>
                <a:gd name="connsiteX250" fmla="*/ 819921 w 2503889"/>
                <a:gd name="connsiteY250" fmla="*/ 63845 h 1773943"/>
                <a:gd name="connsiteX251" fmla="*/ 782834 w 2503889"/>
                <a:gd name="connsiteY251" fmla="*/ 63845 h 1773943"/>
                <a:gd name="connsiteX252" fmla="*/ 774883 w 2503889"/>
                <a:gd name="connsiteY252" fmla="*/ 88994 h 1773943"/>
                <a:gd name="connsiteX253" fmla="*/ 726780 w 2503889"/>
                <a:gd name="connsiteY253" fmla="*/ 257295 h 1773943"/>
                <a:gd name="connsiteX254" fmla="*/ 684104 w 2503889"/>
                <a:gd name="connsiteY254" fmla="*/ 406252 h 1773943"/>
                <a:gd name="connsiteX255" fmla="*/ 641454 w 2503889"/>
                <a:gd name="connsiteY255" fmla="*/ 412055 h 1773943"/>
                <a:gd name="connsiteX256" fmla="*/ 601320 w 2503889"/>
                <a:gd name="connsiteY256" fmla="*/ 412055 h 1773943"/>
                <a:gd name="connsiteX257" fmla="*/ 598933 w 2503889"/>
                <a:gd name="connsiteY257" fmla="*/ 405781 h 1773943"/>
                <a:gd name="connsiteX258" fmla="*/ 575604 w 2503889"/>
                <a:gd name="connsiteY258" fmla="*/ 322597 h 1773943"/>
                <a:gd name="connsiteX259" fmla="*/ 522307 w 2503889"/>
                <a:gd name="connsiteY259" fmla="*/ 136066 h 1773943"/>
                <a:gd name="connsiteX260" fmla="*/ 506876 w 2503889"/>
                <a:gd name="connsiteY260" fmla="*/ 181205 h 1773943"/>
                <a:gd name="connsiteX261" fmla="*/ 473732 w 2503889"/>
                <a:gd name="connsiteY261" fmla="*/ 294696 h 1773943"/>
                <a:gd name="connsiteX262" fmla="*/ 447241 w 2503889"/>
                <a:gd name="connsiteY262" fmla="*/ 384972 h 1773943"/>
                <a:gd name="connsiteX263" fmla="*/ 439872 w 2503889"/>
                <a:gd name="connsiteY263" fmla="*/ 410765 h 1773943"/>
                <a:gd name="connsiteX264" fmla="*/ 399067 w 2503889"/>
                <a:gd name="connsiteY264" fmla="*/ 410765 h 1773943"/>
                <a:gd name="connsiteX265" fmla="*/ 358269 w 2503889"/>
                <a:gd name="connsiteY265" fmla="*/ 410765 h 1773943"/>
                <a:gd name="connsiteX266" fmla="*/ 340548 w 2503889"/>
                <a:gd name="connsiteY266" fmla="*/ 351440 h 1773943"/>
                <a:gd name="connsiteX267" fmla="*/ 290800 w 2503889"/>
                <a:gd name="connsiteY267" fmla="*/ 178626 h 1773943"/>
                <a:gd name="connsiteX268" fmla="*/ 258779 w 2503889"/>
                <a:gd name="connsiteY268" fmla="*/ 65135 h 1773943"/>
                <a:gd name="connsiteX269" fmla="*/ 235224 w 2503889"/>
                <a:gd name="connsiteY269" fmla="*/ 64393 h 1773943"/>
                <a:gd name="connsiteX270" fmla="*/ 211669 w 2503889"/>
                <a:gd name="connsiteY270" fmla="*/ 63652 h 1773943"/>
                <a:gd name="connsiteX271" fmla="*/ 211669 w 2503889"/>
                <a:gd name="connsiteY271" fmla="*/ 38168 h 1773943"/>
                <a:gd name="connsiteX272" fmla="*/ 214896 w 2503889"/>
                <a:gd name="connsiteY272" fmla="*/ 11388 h 1773943"/>
                <a:gd name="connsiteX273" fmla="*/ 399564 w 2503889"/>
                <a:gd name="connsiteY273" fmla="*/ 11872 h 1773943"/>
                <a:gd name="connsiteX274" fmla="*/ 402146 w 2503889"/>
                <a:gd name="connsiteY274" fmla="*/ 38265 h 1773943"/>
                <a:gd name="connsiteX275" fmla="*/ 401397 w 2503889"/>
                <a:gd name="connsiteY275" fmla="*/ 62555 h 1773943"/>
                <a:gd name="connsiteX276" fmla="*/ 374938 w 2503889"/>
                <a:gd name="connsiteY276" fmla="*/ 63291 h 1773943"/>
                <a:gd name="connsiteX277" fmla="*/ 348480 w 2503889"/>
                <a:gd name="connsiteY277" fmla="*/ 65251 h 1773943"/>
                <a:gd name="connsiteX278" fmla="*/ 385354 w 2503889"/>
                <a:gd name="connsiteY278" fmla="*/ 196681 h 1773943"/>
                <a:gd name="connsiteX279" fmla="*/ 405308 w 2503889"/>
                <a:gd name="connsiteY279" fmla="*/ 268290 h 1773943"/>
                <a:gd name="connsiteX280" fmla="*/ 412142 w 2503889"/>
                <a:gd name="connsiteY280" fmla="*/ 289975 h 1773943"/>
                <a:gd name="connsiteX281" fmla="*/ 476300 w 2503889"/>
                <a:gd name="connsiteY281" fmla="*/ 62555 h 1773943"/>
                <a:gd name="connsiteX282" fmla="*/ 491111 w 2503889"/>
                <a:gd name="connsiteY282" fmla="*/ 12903 h 1773943"/>
                <a:gd name="connsiteX283" fmla="*/ 533759 w 2503889"/>
                <a:gd name="connsiteY283" fmla="*/ 9254 h 1773943"/>
                <a:gd name="connsiteX284" fmla="*/ 2055785 w 2503889"/>
                <a:gd name="connsiteY284" fmla="*/ 1 h 1773943"/>
                <a:gd name="connsiteX285" fmla="*/ 2136050 w 2503889"/>
                <a:gd name="connsiteY285" fmla="*/ 6829 h 1773943"/>
                <a:gd name="connsiteX286" fmla="*/ 2201926 w 2503889"/>
                <a:gd name="connsiteY286" fmla="*/ 29256 h 1773943"/>
                <a:gd name="connsiteX287" fmla="*/ 2217362 w 2503889"/>
                <a:gd name="connsiteY287" fmla="*/ 36175 h 1773943"/>
                <a:gd name="connsiteX288" fmla="*/ 2217362 w 2503889"/>
                <a:gd name="connsiteY288" fmla="*/ 86125 h 1773943"/>
                <a:gd name="connsiteX289" fmla="*/ 2217362 w 2503889"/>
                <a:gd name="connsiteY289" fmla="*/ 136066 h 1773943"/>
                <a:gd name="connsiteX290" fmla="*/ 2194130 w 2503889"/>
                <a:gd name="connsiteY290" fmla="*/ 136066 h 1773943"/>
                <a:gd name="connsiteX291" fmla="*/ 2170898 w 2503889"/>
                <a:gd name="connsiteY291" fmla="*/ 132468 h 1773943"/>
                <a:gd name="connsiteX292" fmla="*/ 2075208 w 2503889"/>
                <a:gd name="connsiteY292" fmla="*/ 57410 h 1773943"/>
                <a:gd name="connsiteX293" fmla="*/ 1997949 w 2503889"/>
                <a:gd name="connsiteY293" fmla="*/ 106894 h 1773943"/>
                <a:gd name="connsiteX294" fmla="*/ 2090877 w 2503889"/>
                <a:gd name="connsiteY294" fmla="*/ 167225 h 1773943"/>
                <a:gd name="connsiteX295" fmla="*/ 2183004 w 2503889"/>
                <a:gd name="connsiteY295" fmla="*/ 197706 h 1773943"/>
                <a:gd name="connsiteX296" fmla="*/ 2177119 w 2503889"/>
                <a:gd name="connsiteY296" fmla="*/ 401196 h 1773943"/>
                <a:gd name="connsiteX297" fmla="*/ 1925671 w 2503889"/>
                <a:gd name="connsiteY297" fmla="*/ 393187 h 1773943"/>
                <a:gd name="connsiteX298" fmla="*/ 1908893 w 2503889"/>
                <a:gd name="connsiteY298" fmla="*/ 384972 h 1773943"/>
                <a:gd name="connsiteX299" fmla="*/ 1908196 w 2503889"/>
                <a:gd name="connsiteY299" fmla="*/ 328936 h 1773943"/>
                <a:gd name="connsiteX300" fmla="*/ 1907499 w 2503889"/>
                <a:gd name="connsiteY300" fmla="*/ 272894 h 1773943"/>
                <a:gd name="connsiteX301" fmla="*/ 1913442 w 2503889"/>
                <a:gd name="connsiteY301" fmla="*/ 271404 h 1773943"/>
                <a:gd name="connsiteX302" fmla="*/ 1936074 w 2503889"/>
                <a:gd name="connsiteY302" fmla="*/ 270701 h 1773943"/>
                <a:gd name="connsiteX303" fmla="*/ 1952775 w 2503889"/>
                <a:gd name="connsiteY303" fmla="*/ 271481 h 1773943"/>
                <a:gd name="connsiteX304" fmla="*/ 1958268 w 2503889"/>
                <a:gd name="connsiteY304" fmla="*/ 288582 h 1773943"/>
                <a:gd name="connsiteX305" fmla="*/ 2066354 w 2503889"/>
                <a:gd name="connsiteY305" fmla="*/ 366743 h 1773943"/>
                <a:gd name="connsiteX306" fmla="*/ 2149634 w 2503889"/>
                <a:gd name="connsiteY306" fmla="*/ 322114 h 1773943"/>
                <a:gd name="connsiteX307" fmla="*/ 2054970 w 2503889"/>
                <a:gd name="connsiteY307" fmla="*/ 249590 h 1773943"/>
                <a:gd name="connsiteX308" fmla="*/ 1919148 w 2503889"/>
                <a:gd name="connsiteY308" fmla="*/ 171462 h 1773943"/>
                <a:gd name="connsiteX309" fmla="*/ 2035378 w 2503889"/>
                <a:gd name="connsiteY309" fmla="*/ 1026 h 1773943"/>
                <a:gd name="connsiteX310" fmla="*/ 2055785 w 2503889"/>
                <a:gd name="connsiteY310" fmla="*/ 1 h 1773943"/>
                <a:gd name="connsiteX0" fmla="*/ 0 w 2503889"/>
                <a:gd name="connsiteY0" fmla="*/ 1773942 h 1773943"/>
                <a:gd name="connsiteX1" fmla="*/ 2503889 w 2503889"/>
                <a:gd name="connsiteY1" fmla="*/ 1773942 h 1773943"/>
                <a:gd name="connsiteX2" fmla="*/ 0 w 2503889"/>
                <a:gd name="connsiteY2" fmla="*/ 1773943 h 1773943"/>
                <a:gd name="connsiteX3" fmla="*/ 0 w 2503889"/>
                <a:gd name="connsiteY3" fmla="*/ 1773942 h 1773943"/>
                <a:gd name="connsiteX4" fmla="*/ 766777 w 2503889"/>
                <a:gd name="connsiteY4" fmla="*/ 702765 h 1773943"/>
                <a:gd name="connsiteX5" fmla="*/ 739041 w 2503889"/>
                <a:gd name="connsiteY5" fmla="*/ 771762 h 1773943"/>
                <a:gd name="connsiteX6" fmla="*/ 713195 w 2503889"/>
                <a:gd name="connsiteY6" fmla="*/ 842803 h 1773943"/>
                <a:gd name="connsiteX7" fmla="*/ 766016 w 2503889"/>
                <a:gd name="connsiteY7" fmla="*/ 842803 h 1773943"/>
                <a:gd name="connsiteX8" fmla="*/ 817087 w 2503889"/>
                <a:gd name="connsiteY8" fmla="*/ 838290 h 1773943"/>
                <a:gd name="connsiteX9" fmla="*/ 792004 w 2503889"/>
                <a:gd name="connsiteY9" fmla="*/ 769292 h 1773943"/>
                <a:gd name="connsiteX10" fmla="*/ 766777 w 2503889"/>
                <a:gd name="connsiteY10" fmla="*/ 702765 h 1773943"/>
                <a:gd name="connsiteX11" fmla="*/ 1125460 w 2503889"/>
                <a:gd name="connsiteY11" fmla="*/ 666919 h 1773943"/>
                <a:gd name="connsiteX12" fmla="*/ 1125460 w 2503889"/>
                <a:gd name="connsiteY12" fmla="*/ 727978 h 1773943"/>
                <a:gd name="connsiteX13" fmla="*/ 1125460 w 2503889"/>
                <a:gd name="connsiteY13" fmla="*/ 789038 h 1773943"/>
                <a:gd name="connsiteX14" fmla="*/ 1173859 w 2503889"/>
                <a:gd name="connsiteY14" fmla="*/ 788193 h 1773943"/>
                <a:gd name="connsiteX15" fmla="*/ 1264090 w 2503889"/>
                <a:gd name="connsiteY15" fmla="*/ 735116 h 1773943"/>
                <a:gd name="connsiteX16" fmla="*/ 1172569 w 2503889"/>
                <a:gd name="connsiteY16" fmla="*/ 667867 h 1773943"/>
                <a:gd name="connsiteX17" fmla="*/ 1125460 w 2503889"/>
                <a:gd name="connsiteY17" fmla="*/ 666919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276203 w 2503889"/>
                <a:gd name="connsiteY58" fmla="*/ 613205 h 1773943"/>
                <a:gd name="connsiteX59" fmla="*/ 988649 w 2503889"/>
                <a:gd name="connsiteY59" fmla="*/ 612837 h 1773943"/>
                <a:gd name="connsiteX60" fmla="*/ 1120942 w 2503889"/>
                <a:gd name="connsiteY60" fmla="*/ 613927 h 1773943"/>
                <a:gd name="connsiteX61" fmla="*/ 1298015 w 2503889"/>
                <a:gd name="connsiteY61" fmla="*/ 630795 h 1773943"/>
                <a:gd name="connsiteX62" fmla="*/ 1351325 w 2503889"/>
                <a:gd name="connsiteY62" fmla="*/ 720233 h 1773943"/>
                <a:gd name="connsiteX63" fmla="*/ 1274886 w 2503889"/>
                <a:gd name="connsiteY63" fmla="*/ 817997 h 1773943"/>
                <a:gd name="connsiteX64" fmla="*/ 1264852 w 2503889"/>
                <a:gd name="connsiteY64" fmla="*/ 822910 h 1773943"/>
                <a:gd name="connsiteX65" fmla="*/ 1328236 w 2503889"/>
                <a:gd name="connsiteY65" fmla="*/ 906178 h 1773943"/>
                <a:gd name="connsiteX66" fmla="*/ 1366595 w 2503889"/>
                <a:gd name="connsiteY66" fmla="*/ 966612 h 1773943"/>
                <a:gd name="connsiteX67" fmla="*/ 1383592 w 2503889"/>
                <a:gd name="connsiteY67" fmla="*/ 991740 h 1773943"/>
                <a:gd name="connsiteX68" fmla="*/ 1337980 w 2503889"/>
                <a:gd name="connsiteY68" fmla="*/ 1016908 h 1773943"/>
                <a:gd name="connsiteX69" fmla="*/ 1243987 w 2503889"/>
                <a:gd name="connsiteY69" fmla="*/ 944346 h 1773943"/>
                <a:gd name="connsiteX70" fmla="*/ 1157081 w 2503889"/>
                <a:gd name="connsiteY70" fmla="*/ 845764 h 1773943"/>
                <a:gd name="connsiteX71" fmla="*/ 1125460 w 2503889"/>
                <a:gd name="connsiteY71" fmla="*/ 844854 h 1773943"/>
                <a:gd name="connsiteX72" fmla="*/ 1125460 w 2503889"/>
                <a:gd name="connsiteY72" fmla="*/ 903063 h 1773943"/>
                <a:gd name="connsiteX73" fmla="*/ 1125460 w 2503889"/>
                <a:gd name="connsiteY73" fmla="*/ 961272 h 1773943"/>
                <a:gd name="connsiteX74" fmla="*/ 1151918 w 2503889"/>
                <a:gd name="connsiteY74" fmla="*/ 962008 h 1773943"/>
                <a:gd name="connsiteX75" fmla="*/ 1178377 w 2503889"/>
                <a:gd name="connsiteY75" fmla="*/ 962742 h 1773943"/>
                <a:gd name="connsiteX76" fmla="*/ 1179113 w 2503889"/>
                <a:gd name="connsiteY76" fmla="*/ 987891 h 1773943"/>
                <a:gd name="connsiteX77" fmla="*/ 1179855 w 2503889"/>
                <a:gd name="connsiteY77" fmla="*/ 1013039 h 1773943"/>
                <a:gd name="connsiteX78" fmla="*/ 999064 w 2503889"/>
                <a:gd name="connsiteY78" fmla="*/ 1013039 h 1773943"/>
                <a:gd name="connsiteX79" fmla="*/ 818282 w 2503889"/>
                <a:gd name="connsiteY79" fmla="*/ 1013039 h 1773943"/>
                <a:gd name="connsiteX80" fmla="*/ 818282 w 2503889"/>
                <a:gd name="connsiteY80" fmla="*/ 987246 h 1773943"/>
                <a:gd name="connsiteX81" fmla="*/ 818282 w 2503889"/>
                <a:gd name="connsiteY81" fmla="*/ 961453 h 1773943"/>
                <a:gd name="connsiteX82" fmla="*/ 840223 w 2503889"/>
                <a:gd name="connsiteY82" fmla="*/ 961453 h 1773943"/>
                <a:gd name="connsiteX83" fmla="*/ 850768 w 2503889"/>
                <a:gd name="connsiteY83" fmla="*/ 925342 h 1773943"/>
                <a:gd name="connsiteX84" fmla="*/ 839558 w 2503889"/>
                <a:gd name="connsiteY84" fmla="*/ 895679 h 1773943"/>
                <a:gd name="connsiteX85" fmla="*/ 766603 w 2503889"/>
                <a:gd name="connsiteY85" fmla="*/ 895679 h 1773943"/>
                <a:gd name="connsiteX86" fmla="*/ 693642 w 2503889"/>
                <a:gd name="connsiteY86" fmla="*/ 895679 h 1773943"/>
                <a:gd name="connsiteX87" fmla="*/ 681464 w 2503889"/>
                <a:gd name="connsiteY87" fmla="*/ 927921 h 1773943"/>
                <a:gd name="connsiteX88" fmla="*/ 669287 w 2503889"/>
                <a:gd name="connsiteY88" fmla="*/ 960163 h 1773943"/>
                <a:gd name="connsiteX89" fmla="*/ 692157 w 2503889"/>
                <a:gd name="connsiteY89" fmla="*/ 960904 h 1773943"/>
                <a:gd name="connsiteX90" fmla="*/ 715028 w 2503889"/>
                <a:gd name="connsiteY90" fmla="*/ 961646 h 1773943"/>
                <a:gd name="connsiteX91" fmla="*/ 715028 w 2503889"/>
                <a:gd name="connsiteY91" fmla="*/ 987343 h 1773943"/>
                <a:gd name="connsiteX92" fmla="*/ 715028 w 2503889"/>
                <a:gd name="connsiteY92" fmla="*/ 1013039 h 1773943"/>
                <a:gd name="connsiteX93" fmla="*/ 638879 w 2503889"/>
                <a:gd name="connsiteY93" fmla="*/ 1013039 h 1773943"/>
                <a:gd name="connsiteX94" fmla="*/ 562730 w 2503889"/>
                <a:gd name="connsiteY94" fmla="*/ 1013039 h 1773943"/>
                <a:gd name="connsiteX95" fmla="*/ 562730 w 2503889"/>
                <a:gd name="connsiteY95" fmla="*/ 987355 h 1773943"/>
                <a:gd name="connsiteX96" fmla="*/ 562730 w 2503889"/>
                <a:gd name="connsiteY96" fmla="*/ 961672 h 1773943"/>
                <a:gd name="connsiteX97" fmla="*/ 582206 w 2503889"/>
                <a:gd name="connsiteY97" fmla="*/ 960918 h 1773943"/>
                <a:gd name="connsiteX98" fmla="*/ 601676 w 2503889"/>
                <a:gd name="connsiteY98" fmla="*/ 960163 h 1773943"/>
                <a:gd name="connsiteX99" fmla="*/ 621081 w 2503889"/>
                <a:gd name="connsiteY99" fmla="*/ 912446 h 1773943"/>
                <a:gd name="connsiteX100" fmla="*/ 684026 w 2503889"/>
                <a:gd name="connsiteY100" fmla="*/ 755107 h 1773943"/>
                <a:gd name="connsiteX101" fmla="*/ 731929 w 2503889"/>
                <a:gd name="connsiteY101" fmla="*/ 635167 h 1773943"/>
                <a:gd name="connsiteX102" fmla="*/ 738532 w 2503889"/>
                <a:gd name="connsiteY102" fmla="*/ 618982 h 1773943"/>
                <a:gd name="connsiteX103" fmla="*/ 780168 w 2503889"/>
                <a:gd name="connsiteY103" fmla="*/ 613823 h 1773943"/>
                <a:gd name="connsiteX104" fmla="*/ 819572 w 2503889"/>
                <a:gd name="connsiteY104" fmla="*/ 614533 h 1773943"/>
                <a:gd name="connsiteX105" fmla="*/ 834621 w 2503889"/>
                <a:gd name="connsiteY105" fmla="*/ 651933 h 1773943"/>
                <a:gd name="connsiteX106" fmla="*/ 866404 w 2503889"/>
                <a:gd name="connsiteY106" fmla="*/ 729313 h 1773943"/>
                <a:gd name="connsiteX107" fmla="*/ 912784 w 2503889"/>
                <a:gd name="connsiteY107" fmla="*/ 842803 h 1773943"/>
                <a:gd name="connsiteX108" fmla="*/ 951704 w 2503889"/>
                <a:gd name="connsiteY108" fmla="*/ 938883 h 1773943"/>
                <a:gd name="connsiteX109" fmla="*/ 960964 w 2503889"/>
                <a:gd name="connsiteY109" fmla="*/ 961453 h 1773943"/>
                <a:gd name="connsiteX110" fmla="*/ 998039 w 2503889"/>
                <a:gd name="connsiteY110" fmla="*/ 961453 h 1773943"/>
                <a:gd name="connsiteX111" fmla="*/ 1035113 w 2503889"/>
                <a:gd name="connsiteY111" fmla="*/ 961453 h 1773943"/>
                <a:gd name="connsiteX112" fmla="*/ 1035113 w 2503889"/>
                <a:gd name="connsiteY112" fmla="*/ 814430 h 1773943"/>
                <a:gd name="connsiteX113" fmla="*/ 1035113 w 2503889"/>
                <a:gd name="connsiteY113" fmla="*/ 667409 h 1773943"/>
                <a:gd name="connsiteX114" fmla="*/ 1011881 w 2503889"/>
                <a:gd name="connsiteY114" fmla="*/ 667409 h 1773943"/>
                <a:gd name="connsiteX115" fmla="*/ 988649 w 2503889"/>
                <a:gd name="connsiteY115" fmla="*/ 667409 h 1773943"/>
                <a:gd name="connsiteX116" fmla="*/ 988649 w 2503889"/>
                <a:gd name="connsiteY116" fmla="*/ 640120 h 1773943"/>
                <a:gd name="connsiteX117" fmla="*/ 988649 w 2503889"/>
                <a:gd name="connsiteY117" fmla="*/ 612837 h 1773943"/>
                <a:gd name="connsiteX118" fmla="*/ 2036438 w 2503889"/>
                <a:gd name="connsiteY118" fmla="*/ 600060 h 1773943"/>
                <a:gd name="connsiteX119" fmla="*/ 2096446 w 2503889"/>
                <a:gd name="connsiteY119" fmla="*/ 607956 h 1773943"/>
                <a:gd name="connsiteX120" fmla="*/ 2102492 w 2503889"/>
                <a:gd name="connsiteY120" fmla="*/ 1016934 h 1773943"/>
                <a:gd name="connsiteX121" fmla="*/ 1832931 w 2503889"/>
                <a:gd name="connsiteY121" fmla="*/ 870699 h 1773943"/>
                <a:gd name="connsiteX122" fmla="*/ 2036438 w 2503889"/>
                <a:gd name="connsiteY122" fmla="*/ 600060 h 1773943"/>
                <a:gd name="connsiteX123" fmla="*/ 1617737 w 2503889"/>
                <a:gd name="connsiteY123" fmla="*/ 599882 h 1773943"/>
                <a:gd name="connsiteX124" fmla="*/ 1673992 w 2503889"/>
                <a:gd name="connsiteY124" fmla="*/ 606756 h 1773943"/>
                <a:gd name="connsiteX125" fmla="*/ 1747560 w 2503889"/>
                <a:gd name="connsiteY125" fmla="*/ 630795 h 1773943"/>
                <a:gd name="connsiteX126" fmla="*/ 1761757 w 2503889"/>
                <a:gd name="connsiteY126" fmla="*/ 637747 h 1773943"/>
                <a:gd name="connsiteX127" fmla="*/ 1761757 w 2503889"/>
                <a:gd name="connsiteY127" fmla="*/ 689333 h 1773943"/>
                <a:gd name="connsiteX128" fmla="*/ 1761757 w 2503889"/>
                <a:gd name="connsiteY128" fmla="*/ 740920 h 1773943"/>
                <a:gd name="connsiteX129" fmla="*/ 1740487 w 2503889"/>
                <a:gd name="connsiteY129" fmla="*/ 741668 h 1773943"/>
                <a:gd name="connsiteX130" fmla="*/ 1719217 w 2503889"/>
                <a:gd name="connsiteY130" fmla="*/ 742416 h 1773943"/>
                <a:gd name="connsiteX131" fmla="*/ 1709098 w 2503889"/>
                <a:gd name="connsiteY131" fmla="*/ 720524 h 1773943"/>
                <a:gd name="connsiteX132" fmla="*/ 1614622 w 2503889"/>
                <a:gd name="connsiteY132" fmla="*/ 658440 h 1773943"/>
                <a:gd name="connsiteX133" fmla="*/ 1498494 w 2503889"/>
                <a:gd name="connsiteY133" fmla="*/ 813142 h 1773943"/>
                <a:gd name="connsiteX134" fmla="*/ 1577405 w 2503889"/>
                <a:gd name="connsiteY134" fmla="*/ 964122 h 1773943"/>
                <a:gd name="connsiteX135" fmla="*/ 1670765 w 2503889"/>
                <a:gd name="connsiteY135" fmla="*/ 962833 h 1773943"/>
                <a:gd name="connsiteX136" fmla="*/ 1683026 w 2503889"/>
                <a:gd name="connsiteY136" fmla="*/ 958389 h 1773943"/>
                <a:gd name="connsiteX137" fmla="*/ 1683026 w 2503889"/>
                <a:gd name="connsiteY137" fmla="*/ 909621 h 1773943"/>
                <a:gd name="connsiteX138" fmla="*/ 1683026 w 2503889"/>
                <a:gd name="connsiteY138" fmla="*/ 860859 h 1773943"/>
                <a:gd name="connsiteX139" fmla="*/ 1649405 w 2503889"/>
                <a:gd name="connsiteY139" fmla="*/ 860859 h 1773943"/>
                <a:gd name="connsiteX140" fmla="*/ 1615783 w 2503889"/>
                <a:gd name="connsiteY140" fmla="*/ 860859 h 1773943"/>
                <a:gd name="connsiteX141" fmla="*/ 1613266 w 2503889"/>
                <a:gd name="connsiteY141" fmla="*/ 854242 h 1773943"/>
                <a:gd name="connsiteX142" fmla="*/ 1615267 w 2503889"/>
                <a:gd name="connsiteY142" fmla="*/ 806912 h 1773943"/>
                <a:gd name="connsiteX143" fmla="*/ 1694643 w 2503889"/>
                <a:gd name="connsiteY143" fmla="*/ 802114 h 1773943"/>
                <a:gd name="connsiteX144" fmla="*/ 1769501 w 2503889"/>
                <a:gd name="connsiteY144" fmla="*/ 802824 h 1773943"/>
                <a:gd name="connsiteX145" fmla="*/ 1770179 w 2503889"/>
                <a:gd name="connsiteY145" fmla="*/ 893301 h 1773943"/>
                <a:gd name="connsiteX146" fmla="*/ 1770857 w 2503889"/>
                <a:gd name="connsiteY146" fmla="*/ 983777 h 1773943"/>
                <a:gd name="connsiteX147" fmla="*/ 1749528 w 2503889"/>
                <a:gd name="connsiteY147" fmla="*/ 992979 h 1773943"/>
                <a:gd name="connsiteX148" fmla="*/ 1400423 w 2503889"/>
                <a:gd name="connsiteY148" fmla="*/ 813142 h 1773943"/>
                <a:gd name="connsiteX149" fmla="*/ 1617737 w 2503889"/>
                <a:gd name="connsiteY149" fmla="*/ 599882 h 1773943"/>
                <a:gd name="connsiteX150" fmla="*/ 1641838 w 2503889"/>
                <a:gd name="connsiteY150" fmla="*/ 9713 h 1773943"/>
                <a:gd name="connsiteX151" fmla="*/ 1735731 w 2503889"/>
                <a:gd name="connsiteY151" fmla="*/ 11246 h 1773943"/>
                <a:gd name="connsiteX152" fmla="*/ 1739816 w 2503889"/>
                <a:gd name="connsiteY152" fmla="*/ 38239 h 1773943"/>
                <a:gd name="connsiteX153" fmla="*/ 1739816 w 2503889"/>
                <a:gd name="connsiteY153" fmla="*/ 63665 h 1773943"/>
                <a:gd name="connsiteX154" fmla="*/ 1713357 w 2503889"/>
                <a:gd name="connsiteY154" fmla="*/ 64399 h 1773943"/>
                <a:gd name="connsiteX155" fmla="*/ 1686899 w 2503889"/>
                <a:gd name="connsiteY155" fmla="*/ 65135 h 1773943"/>
                <a:gd name="connsiteX156" fmla="*/ 1686234 w 2503889"/>
                <a:gd name="connsiteY156" fmla="*/ 211512 h 1773943"/>
                <a:gd name="connsiteX157" fmla="*/ 1685563 w 2503889"/>
                <a:gd name="connsiteY157" fmla="*/ 357889 h 1773943"/>
                <a:gd name="connsiteX158" fmla="*/ 1733175 w 2503889"/>
                <a:gd name="connsiteY158" fmla="*/ 357889 h 1773943"/>
                <a:gd name="connsiteX159" fmla="*/ 1825226 w 2503889"/>
                <a:gd name="connsiteY159" fmla="*/ 294960 h 1773943"/>
                <a:gd name="connsiteX160" fmla="*/ 1830795 w 2503889"/>
                <a:gd name="connsiteY160" fmla="*/ 272771 h 1773943"/>
                <a:gd name="connsiteX161" fmla="*/ 1852368 w 2503889"/>
                <a:gd name="connsiteY161" fmla="*/ 272771 h 1773943"/>
                <a:gd name="connsiteX162" fmla="*/ 1876065 w 2503889"/>
                <a:gd name="connsiteY162" fmla="*/ 347572 h 1773943"/>
                <a:gd name="connsiteX163" fmla="*/ 1875335 w 2503889"/>
                <a:gd name="connsiteY163" fmla="*/ 410765 h 1773943"/>
                <a:gd name="connsiteX164" fmla="*/ 1712712 w 2503889"/>
                <a:gd name="connsiteY164" fmla="*/ 410765 h 1773943"/>
                <a:gd name="connsiteX165" fmla="*/ 1550088 w 2503889"/>
                <a:gd name="connsiteY165" fmla="*/ 410765 h 1773943"/>
                <a:gd name="connsiteX166" fmla="*/ 1550088 w 2503889"/>
                <a:gd name="connsiteY166" fmla="*/ 384972 h 1773943"/>
                <a:gd name="connsiteX167" fmla="*/ 1550088 w 2503889"/>
                <a:gd name="connsiteY167" fmla="*/ 359179 h 1773943"/>
                <a:gd name="connsiteX168" fmla="*/ 1573966 w 2503889"/>
                <a:gd name="connsiteY168" fmla="*/ 358437 h 1773943"/>
                <a:gd name="connsiteX169" fmla="*/ 1597843 w 2503889"/>
                <a:gd name="connsiteY169" fmla="*/ 357696 h 1773943"/>
                <a:gd name="connsiteX170" fmla="*/ 1597843 w 2503889"/>
                <a:gd name="connsiteY170" fmla="*/ 210770 h 1773943"/>
                <a:gd name="connsiteX171" fmla="*/ 1597843 w 2503889"/>
                <a:gd name="connsiteY171" fmla="*/ 63845 h 1773943"/>
                <a:gd name="connsiteX172" fmla="*/ 1573320 w 2503889"/>
                <a:gd name="connsiteY172" fmla="*/ 63845 h 1773943"/>
                <a:gd name="connsiteX173" fmla="*/ 1548797 w 2503889"/>
                <a:gd name="connsiteY173" fmla="*/ 63845 h 1773943"/>
                <a:gd name="connsiteX174" fmla="*/ 1548797 w 2503889"/>
                <a:gd name="connsiteY174" fmla="*/ 38484 h 1773943"/>
                <a:gd name="connsiteX175" fmla="*/ 1550520 w 2503889"/>
                <a:gd name="connsiteY175" fmla="*/ 11401 h 1773943"/>
                <a:gd name="connsiteX176" fmla="*/ 1641838 w 2503889"/>
                <a:gd name="connsiteY176" fmla="*/ 9713 h 1773943"/>
                <a:gd name="connsiteX177" fmla="*/ 1319195 w 2503889"/>
                <a:gd name="connsiteY177" fmla="*/ 9477 h 1773943"/>
                <a:gd name="connsiteX178" fmla="*/ 1380469 w 2503889"/>
                <a:gd name="connsiteY178" fmla="*/ 11872 h 1773943"/>
                <a:gd name="connsiteX179" fmla="*/ 1383051 w 2503889"/>
                <a:gd name="connsiteY179" fmla="*/ 38265 h 1773943"/>
                <a:gd name="connsiteX180" fmla="*/ 1382302 w 2503889"/>
                <a:gd name="connsiteY180" fmla="*/ 62555 h 1773943"/>
                <a:gd name="connsiteX181" fmla="*/ 1354553 w 2503889"/>
                <a:gd name="connsiteY181" fmla="*/ 63291 h 1773943"/>
                <a:gd name="connsiteX182" fmla="*/ 1326803 w 2503889"/>
                <a:gd name="connsiteY182" fmla="*/ 64019 h 1773943"/>
                <a:gd name="connsiteX183" fmla="*/ 1326803 w 2503889"/>
                <a:gd name="connsiteY183" fmla="*/ 210958 h 1773943"/>
                <a:gd name="connsiteX184" fmla="*/ 1326803 w 2503889"/>
                <a:gd name="connsiteY184" fmla="*/ 357889 h 1773943"/>
                <a:gd name="connsiteX185" fmla="*/ 1375203 w 2503889"/>
                <a:gd name="connsiteY185" fmla="*/ 357831 h 1773943"/>
                <a:gd name="connsiteX186" fmla="*/ 1466311 w 2503889"/>
                <a:gd name="connsiteY186" fmla="*/ 300215 h 1773943"/>
                <a:gd name="connsiteX187" fmla="*/ 1473107 w 2503889"/>
                <a:gd name="connsiteY187" fmla="*/ 274060 h 1773943"/>
                <a:gd name="connsiteX188" fmla="*/ 1495461 w 2503889"/>
                <a:gd name="connsiteY188" fmla="*/ 273312 h 1773943"/>
                <a:gd name="connsiteX189" fmla="*/ 1517821 w 2503889"/>
                <a:gd name="connsiteY189" fmla="*/ 272571 h 1773943"/>
                <a:gd name="connsiteX190" fmla="*/ 1517821 w 2503889"/>
                <a:gd name="connsiteY190" fmla="*/ 342329 h 1773943"/>
                <a:gd name="connsiteX191" fmla="*/ 1517821 w 2503889"/>
                <a:gd name="connsiteY191" fmla="*/ 412094 h 1773943"/>
                <a:gd name="connsiteX192" fmla="*/ 1354553 w 2503889"/>
                <a:gd name="connsiteY192" fmla="*/ 411430 h 1773943"/>
                <a:gd name="connsiteX193" fmla="*/ 1191283 w 2503889"/>
                <a:gd name="connsiteY193" fmla="*/ 410765 h 1773943"/>
                <a:gd name="connsiteX194" fmla="*/ 1190535 w 2503889"/>
                <a:gd name="connsiteY194" fmla="*/ 387938 h 1773943"/>
                <a:gd name="connsiteX195" fmla="*/ 1218723 w 2503889"/>
                <a:gd name="connsiteY195" fmla="*/ 357889 h 1773943"/>
                <a:gd name="connsiteX196" fmla="*/ 1241665 w 2503889"/>
                <a:gd name="connsiteY196" fmla="*/ 357889 h 1773943"/>
                <a:gd name="connsiteX197" fmla="*/ 1240993 w 2503889"/>
                <a:gd name="connsiteY197" fmla="*/ 211512 h 1773943"/>
                <a:gd name="connsiteX198" fmla="*/ 1240329 w 2503889"/>
                <a:gd name="connsiteY198" fmla="*/ 65135 h 1773943"/>
                <a:gd name="connsiteX199" fmla="*/ 1215806 w 2503889"/>
                <a:gd name="connsiteY199" fmla="*/ 63845 h 1773943"/>
                <a:gd name="connsiteX200" fmla="*/ 1191283 w 2503889"/>
                <a:gd name="connsiteY200" fmla="*/ 62555 h 1773943"/>
                <a:gd name="connsiteX201" fmla="*/ 1190535 w 2503889"/>
                <a:gd name="connsiteY201" fmla="*/ 39729 h 1773943"/>
                <a:gd name="connsiteX202" fmla="*/ 1192787 w 2503889"/>
                <a:gd name="connsiteY202" fmla="*/ 13290 h 1773943"/>
                <a:gd name="connsiteX203" fmla="*/ 1319195 w 2503889"/>
                <a:gd name="connsiteY203" fmla="*/ 9477 h 1773943"/>
                <a:gd name="connsiteX204" fmla="*/ 533759 w 2503889"/>
                <a:gd name="connsiteY204" fmla="*/ 9254 h 1773943"/>
                <a:gd name="connsiteX205" fmla="*/ 575352 w 2503889"/>
                <a:gd name="connsiteY205" fmla="*/ 14309 h 1773943"/>
                <a:gd name="connsiteX206" fmla="*/ 645713 w 2503889"/>
                <a:gd name="connsiteY206" fmla="*/ 264259 h 1773943"/>
                <a:gd name="connsiteX207" fmla="*/ 654858 w 2503889"/>
                <a:gd name="connsiteY207" fmla="*/ 295069 h 1773943"/>
                <a:gd name="connsiteX208" fmla="*/ 715028 w 2503889"/>
                <a:gd name="connsiteY208" fmla="*/ 67805 h 1773943"/>
                <a:gd name="connsiteX209" fmla="*/ 689125 w 2503889"/>
                <a:gd name="connsiteY209" fmla="*/ 63845 h 1773943"/>
                <a:gd name="connsiteX210" fmla="*/ 663221 w 2503889"/>
                <a:gd name="connsiteY210" fmla="*/ 63845 h 1773943"/>
                <a:gd name="connsiteX211" fmla="*/ 663957 w 2503889"/>
                <a:gd name="connsiteY211" fmla="*/ 37407 h 1773943"/>
                <a:gd name="connsiteX212" fmla="*/ 664692 w 2503889"/>
                <a:gd name="connsiteY212" fmla="*/ 10969 h 1773943"/>
                <a:gd name="connsiteX213" fmla="*/ 900884 w 2503889"/>
                <a:gd name="connsiteY213" fmla="*/ 10259 h 1773943"/>
                <a:gd name="connsiteX214" fmla="*/ 1142929 w 2503889"/>
                <a:gd name="connsiteY214" fmla="*/ 10962 h 1773943"/>
                <a:gd name="connsiteX215" fmla="*/ 1148782 w 2503889"/>
                <a:gd name="connsiteY215" fmla="*/ 12381 h 1773943"/>
                <a:gd name="connsiteX216" fmla="*/ 1148091 w 2503889"/>
                <a:gd name="connsiteY216" fmla="*/ 77444 h 1773943"/>
                <a:gd name="connsiteX217" fmla="*/ 1147401 w 2503889"/>
                <a:gd name="connsiteY217" fmla="*/ 142515 h 1773943"/>
                <a:gd name="connsiteX218" fmla="*/ 1125711 w 2503889"/>
                <a:gd name="connsiteY218" fmla="*/ 142515 h 1773943"/>
                <a:gd name="connsiteX219" fmla="*/ 1104021 w 2503889"/>
                <a:gd name="connsiteY219" fmla="*/ 142515 h 1773943"/>
                <a:gd name="connsiteX220" fmla="*/ 1095942 w 2503889"/>
                <a:gd name="connsiteY220" fmla="*/ 117450 h 1773943"/>
                <a:gd name="connsiteX221" fmla="*/ 993167 w 2503889"/>
                <a:gd name="connsiteY221" fmla="*/ 63955 h 1773943"/>
                <a:gd name="connsiteX222" fmla="*/ 944766 w 2503889"/>
                <a:gd name="connsiteY222" fmla="*/ 63845 h 1773943"/>
                <a:gd name="connsiteX223" fmla="*/ 944766 w 2503889"/>
                <a:gd name="connsiteY223" fmla="*/ 121880 h 1773943"/>
                <a:gd name="connsiteX224" fmla="*/ 944766 w 2503889"/>
                <a:gd name="connsiteY224" fmla="*/ 179915 h 1773943"/>
                <a:gd name="connsiteX225" fmla="*/ 1001621 w 2503889"/>
                <a:gd name="connsiteY225" fmla="*/ 179915 h 1773943"/>
                <a:gd name="connsiteX226" fmla="*/ 1058474 w 2503889"/>
                <a:gd name="connsiteY226" fmla="*/ 179915 h 1773943"/>
                <a:gd name="connsiteX227" fmla="*/ 1060991 w 2503889"/>
                <a:gd name="connsiteY227" fmla="*/ 186531 h 1773943"/>
                <a:gd name="connsiteX228" fmla="*/ 1060991 w 2503889"/>
                <a:gd name="connsiteY228" fmla="*/ 232624 h 1773943"/>
                <a:gd name="connsiteX229" fmla="*/ 1058474 w 2503889"/>
                <a:gd name="connsiteY229" fmla="*/ 239240 h 1773943"/>
                <a:gd name="connsiteX230" fmla="*/ 1001621 w 2503889"/>
                <a:gd name="connsiteY230" fmla="*/ 239240 h 1773943"/>
                <a:gd name="connsiteX231" fmla="*/ 944766 w 2503889"/>
                <a:gd name="connsiteY231" fmla="*/ 239240 h 1773943"/>
                <a:gd name="connsiteX232" fmla="*/ 944766 w 2503889"/>
                <a:gd name="connsiteY232" fmla="*/ 298564 h 1773943"/>
                <a:gd name="connsiteX233" fmla="*/ 944766 w 2503889"/>
                <a:gd name="connsiteY233" fmla="*/ 357889 h 1773943"/>
                <a:gd name="connsiteX234" fmla="*/ 1002949 w 2503889"/>
                <a:gd name="connsiteY234" fmla="*/ 357889 h 1773943"/>
                <a:gd name="connsiteX235" fmla="*/ 1101021 w 2503889"/>
                <a:gd name="connsiteY235" fmla="*/ 303723 h 1773943"/>
                <a:gd name="connsiteX236" fmla="*/ 1108849 w 2503889"/>
                <a:gd name="connsiteY236" fmla="*/ 275892 h 1773943"/>
                <a:gd name="connsiteX237" fmla="*/ 1131229 w 2503889"/>
                <a:gd name="connsiteY237" fmla="*/ 273312 h 1773943"/>
                <a:gd name="connsiteX238" fmla="*/ 1152564 w 2503889"/>
                <a:gd name="connsiteY238" fmla="*/ 274060 h 1773943"/>
                <a:gd name="connsiteX239" fmla="*/ 1152564 w 2503889"/>
                <a:gd name="connsiteY239" fmla="*/ 342413 h 1773943"/>
                <a:gd name="connsiteX240" fmla="*/ 1152564 w 2503889"/>
                <a:gd name="connsiteY240" fmla="*/ 410765 h 1773943"/>
                <a:gd name="connsiteX241" fmla="*/ 980169 w 2503889"/>
                <a:gd name="connsiteY241" fmla="*/ 411430 h 1773943"/>
                <a:gd name="connsiteX242" fmla="*/ 807775 w 2503889"/>
                <a:gd name="connsiteY242" fmla="*/ 412094 h 1773943"/>
                <a:gd name="connsiteX243" fmla="*/ 808511 w 2503889"/>
                <a:gd name="connsiteY243" fmla="*/ 385636 h 1773943"/>
                <a:gd name="connsiteX244" fmla="*/ 809246 w 2503889"/>
                <a:gd name="connsiteY244" fmla="*/ 359179 h 1773943"/>
                <a:gd name="connsiteX245" fmla="*/ 833124 w 2503889"/>
                <a:gd name="connsiteY245" fmla="*/ 358437 h 1773943"/>
                <a:gd name="connsiteX246" fmla="*/ 857001 w 2503889"/>
                <a:gd name="connsiteY246" fmla="*/ 357696 h 1773943"/>
                <a:gd name="connsiteX247" fmla="*/ 857001 w 2503889"/>
                <a:gd name="connsiteY247" fmla="*/ 210770 h 1773943"/>
                <a:gd name="connsiteX248" fmla="*/ 857001 w 2503889"/>
                <a:gd name="connsiteY248" fmla="*/ 63845 h 1773943"/>
                <a:gd name="connsiteX249" fmla="*/ 819921 w 2503889"/>
                <a:gd name="connsiteY249" fmla="*/ 63845 h 1773943"/>
                <a:gd name="connsiteX250" fmla="*/ 782834 w 2503889"/>
                <a:gd name="connsiteY250" fmla="*/ 63845 h 1773943"/>
                <a:gd name="connsiteX251" fmla="*/ 774883 w 2503889"/>
                <a:gd name="connsiteY251" fmla="*/ 88994 h 1773943"/>
                <a:gd name="connsiteX252" fmla="*/ 726780 w 2503889"/>
                <a:gd name="connsiteY252" fmla="*/ 257295 h 1773943"/>
                <a:gd name="connsiteX253" fmla="*/ 684104 w 2503889"/>
                <a:gd name="connsiteY253" fmla="*/ 406252 h 1773943"/>
                <a:gd name="connsiteX254" fmla="*/ 641454 w 2503889"/>
                <a:gd name="connsiteY254" fmla="*/ 412055 h 1773943"/>
                <a:gd name="connsiteX255" fmla="*/ 601320 w 2503889"/>
                <a:gd name="connsiteY255" fmla="*/ 412055 h 1773943"/>
                <a:gd name="connsiteX256" fmla="*/ 598933 w 2503889"/>
                <a:gd name="connsiteY256" fmla="*/ 405781 h 1773943"/>
                <a:gd name="connsiteX257" fmla="*/ 575604 w 2503889"/>
                <a:gd name="connsiteY257" fmla="*/ 322597 h 1773943"/>
                <a:gd name="connsiteX258" fmla="*/ 522307 w 2503889"/>
                <a:gd name="connsiteY258" fmla="*/ 136066 h 1773943"/>
                <a:gd name="connsiteX259" fmla="*/ 506876 w 2503889"/>
                <a:gd name="connsiteY259" fmla="*/ 181205 h 1773943"/>
                <a:gd name="connsiteX260" fmla="*/ 473732 w 2503889"/>
                <a:gd name="connsiteY260" fmla="*/ 294696 h 1773943"/>
                <a:gd name="connsiteX261" fmla="*/ 447241 w 2503889"/>
                <a:gd name="connsiteY261" fmla="*/ 384972 h 1773943"/>
                <a:gd name="connsiteX262" fmla="*/ 439872 w 2503889"/>
                <a:gd name="connsiteY262" fmla="*/ 410765 h 1773943"/>
                <a:gd name="connsiteX263" fmla="*/ 399067 w 2503889"/>
                <a:gd name="connsiteY263" fmla="*/ 410765 h 1773943"/>
                <a:gd name="connsiteX264" fmla="*/ 358269 w 2503889"/>
                <a:gd name="connsiteY264" fmla="*/ 410765 h 1773943"/>
                <a:gd name="connsiteX265" fmla="*/ 340548 w 2503889"/>
                <a:gd name="connsiteY265" fmla="*/ 351440 h 1773943"/>
                <a:gd name="connsiteX266" fmla="*/ 290800 w 2503889"/>
                <a:gd name="connsiteY266" fmla="*/ 178626 h 1773943"/>
                <a:gd name="connsiteX267" fmla="*/ 258779 w 2503889"/>
                <a:gd name="connsiteY267" fmla="*/ 65135 h 1773943"/>
                <a:gd name="connsiteX268" fmla="*/ 235224 w 2503889"/>
                <a:gd name="connsiteY268" fmla="*/ 64393 h 1773943"/>
                <a:gd name="connsiteX269" fmla="*/ 211669 w 2503889"/>
                <a:gd name="connsiteY269" fmla="*/ 63652 h 1773943"/>
                <a:gd name="connsiteX270" fmla="*/ 211669 w 2503889"/>
                <a:gd name="connsiteY270" fmla="*/ 38168 h 1773943"/>
                <a:gd name="connsiteX271" fmla="*/ 214896 w 2503889"/>
                <a:gd name="connsiteY271" fmla="*/ 11388 h 1773943"/>
                <a:gd name="connsiteX272" fmla="*/ 399564 w 2503889"/>
                <a:gd name="connsiteY272" fmla="*/ 11872 h 1773943"/>
                <a:gd name="connsiteX273" fmla="*/ 402146 w 2503889"/>
                <a:gd name="connsiteY273" fmla="*/ 38265 h 1773943"/>
                <a:gd name="connsiteX274" fmla="*/ 401397 w 2503889"/>
                <a:gd name="connsiteY274" fmla="*/ 62555 h 1773943"/>
                <a:gd name="connsiteX275" fmla="*/ 374938 w 2503889"/>
                <a:gd name="connsiteY275" fmla="*/ 63291 h 1773943"/>
                <a:gd name="connsiteX276" fmla="*/ 348480 w 2503889"/>
                <a:gd name="connsiteY276" fmla="*/ 65251 h 1773943"/>
                <a:gd name="connsiteX277" fmla="*/ 385354 w 2503889"/>
                <a:gd name="connsiteY277" fmla="*/ 196681 h 1773943"/>
                <a:gd name="connsiteX278" fmla="*/ 405308 w 2503889"/>
                <a:gd name="connsiteY278" fmla="*/ 268290 h 1773943"/>
                <a:gd name="connsiteX279" fmla="*/ 412142 w 2503889"/>
                <a:gd name="connsiteY279" fmla="*/ 289975 h 1773943"/>
                <a:gd name="connsiteX280" fmla="*/ 476300 w 2503889"/>
                <a:gd name="connsiteY280" fmla="*/ 62555 h 1773943"/>
                <a:gd name="connsiteX281" fmla="*/ 491111 w 2503889"/>
                <a:gd name="connsiteY281" fmla="*/ 12903 h 1773943"/>
                <a:gd name="connsiteX282" fmla="*/ 533759 w 2503889"/>
                <a:gd name="connsiteY282" fmla="*/ 9254 h 1773943"/>
                <a:gd name="connsiteX283" fmla="*/ 2055785 w 2503889"/>
                <a:gd name="connsiteY283" fmla="*/ 1 h 1773943"/>
                <a:gd name="connsiteX284" fmla="*/ 2136050 w 2503889"/>
                <a:gd name="connsiteY284" fmla="*/ 6829 h 1773943"/>
                <a:gd name="connsiteX285" fmla="*/ 2201926 w 2503889"/>
                <a:gd name="connsiteY285" fmla="*/ 29256 h 1773943"/>
                <a:gd name="connsiteX286" fmla="*/ 2217362 w 2503889"/>
                <a:gd name="connsiteY286" fmla="*/ 36175 h 1773943"/>
                <a:gd name="connsiteX287" fmla="*/ 2217362 w 2503889"/>
                <a:gd name="connsiteY287" fmla="*/ 86125 h 1773943"/>
                <a:gd name="connsiteX288" fmla="*/ 2217362 w 2503889"/>
                <a:gd name="connsiteY288" fmla="*/ 136066 h 1773943"/>
                <a:gd name="connsiteX289" fmla="*/ 2194130 w 2503889"/>
                <a:gd name="connsiteY289" fmla="*/ 136066 h 1773943"/>
                <a:gd name="connsiteX290" fmla="*/ 2170898 w 2503889"/>
                <a:gd name="connsiteY290" fmla="*/ 132468 h 1773943"/>
                <a:gd name="connsiteX291" fmla="*/ 2075208 w 2503889"/>
                <a:gd name="connsiteY291" fmla="*/ 57410 h 1773943"/>
                <a:gd name="connsiteX292" fmla="*/ 1997949 w 2503889"/>
                <a:gd name="connsiteY292" fmla="*/ 106894 h 1773943"/>
                <a:gd name="connsiteX293" fmla="*/ 2090877 w 2503889"/>
                <a:gd name="connsiteY293" fmla="*/ 167225 h 1773943"/>
                <a:gd name="connsiteX294" fmla="*/ 2183004 w 2503889"/>
                <a:gd name="connsiteY294" fmla="*/ 197706 h 1773943"/>
                <a:gd name="connsiteX295" fmla="*/ 2177119 w 2503889"/>
                <a:gd name="connsiteY295" fmla="*/ 401196 h 1773943"/>
                <a:gd name="connsiteX296" fmla="*/ 1925671 w 2503889"/>
                <a:gd name="connsiteY296" fmla="*/ 393187 h 1773943"/>
                <a:gd name="connsiteX297" fmla="*/ 1908893 w 2503889"/>
                <a:gd name="connsiteY297" fmla="*/ 384972 h 1773943"/>
                <a:gd name="connsiteX298" fmla="*/ 1908196 w 2503889"/>
                <a:gd name="connsiteY298" fmla="*/ 328936 h 1773943"/>
                <a:gd name="connsiteX299" fmla="*/ 1907499 w 2503889"/>
                <a:gd name="connsiteY299" fmla="*/ 272894 h 1773943"/>
                <a:gd name="connsiteX300" fmla="*/ 1913442 w 2503889"/>
                <a:gd name="connsiteY300" fmla="*/ 271404 h 1773943"/>
                <a:gd name="connsiteX301" fmla="*/ 1936074 w 2503889"/>
                <a:gd name="connsiteY301" fmla="*/ 270701 h 1773943"/>
                <a:gd name="connsiteX302" fmla="*/ 1952775 w 2503889"/>
                <a:gd name="connsiteY302" fmla="*/ 271481 h 1773943"/>
                <a:gd name="connsiteX303" fmla="*/ 1958268 w 2503889"/>
                <a:gd name="connsiteY303" fmla="*/ 288582 h 1773943"/>
                <a:gd name="connsiteX304" fmla="*/ 2066354 w 2503889"/>
                <a:gd name="connsiteY304" fmla="*/ 366743 h 1773943"/>
                <a:gd name="connsiteX305" fmla="*/ 2149634 w 2503889"/>
                <a:gd name="connsiteY305" fmla="*/ 322114 h 1773943"/>
                <a:gd name="connsiteX306" fmla="*/ 2054970 w 2503889"/>
                <a:gd name="connsiteY306" fmla="*/ 249590 h 1773943"/>
                <a:gd name="connsiteX307" fmla="*/ 1919148 w 2503889"/>
                <a:gd name="connsiteY307" fmla="*/ 171462 h 1773943"/>
                <a:gd name="connsiteX308" fmla="*/ 2035378 w 2503889"/>
                <a:gd name="connsiteY308" fmla="*/ 1026 h 1773943"/>
                <a:gd name="connsiteX309" fmla="*/ 2055785 w 2503889"/>
                <a:gd name="connsiteY309" fmla="*/ 1 h 1773943"/>
                <a:gd name="connsiteX0" fmla="*/ 0 w 2251666"/>
                <a:gd name="connsiteY0" fmla="*/ 1773942 h 1773943"/>
                <a:gd name="connsiteX1" fmla="*/ 0 w 2251666"/>
                <a:gd name="connsiteY1" fmla="*/ 1773943 h 1773943"/>
                <a:gd name="connsiteX2" fmla="*/ 0 w 2251666"/>
                <a:gd name="connsiteY2" fmla="*/ 1773942 h 1773943"/>
                <a:gd name="connsiteX3" fmla="*/ 766777 w 2251666"/>
                <a:gd name="connsiteY3" fmla="*/ 702765 h 1773943"/>
                <a:gd name="connsiteX4" fmla="*/ 739041 w 2251666"/>
                <a:gd name="connsiteY4" fmla="*/ 771762 h 1773943"/>
                <a:gd name="connsiteX5" fmla="*/ 713195 w 2251666"/>
                <a:gd name="connsiteY5" fmla="*/ 842803 h 1773943"/>
                <a:gd name="connsiteX6" fmla="*/ 766016 w 2251666"/>
                <a:gd name="connsiteY6" fmla="*/ 842803 h 1773943"/>
                <a:gd name="connsiteX7" fmla="*/ 817087 w 2251666"/>
                <a:gd name="connsiteY7" fmla="*/ 838290 h 1773943"/>
                <a:gd name="connsiteX8" fmla="*/ 792004 w 2251666"/>
                <a:gd name="connsiteY8" fmla="*/ 769292 h 1773943"/>
                <a:gd name="connsiteX9" fmla="*/ 766777 w 2251666"/>
                <a:gd name="connsiteY9" fmla="*/ 702765 h 1773943"/>
                <a:gd name="connsiteX10" fmla="*/ 1125460 w 2251666"/>
                <a:gd name="connsiteY10" fmla="*/ 666919 h 1773943"/>
                <a:gd name="connsiteX11" fmla="*/ 1125460 w 2251666"/>
                <a:gd name="connsiteY11" fmla="*/ 727978 h 1773943"/>
                <a:gd name="connsiteX12" fmla="*/ 1125460 w 2251666"/>
                <a:gd name="connsiteY12" fmla="*/ 789038 h 1773943"/>
                <a:gd name="connsiteX13" fmla="*/ 1173859 w 2251666"/>
                <a:gd name="connsiteY13" fmla="*/ 788193 h 1773943"/>
                <a:gd name="connsiteX14" fmla="*/ 1264090 w 2251666"/>
                <a:gd name="connsiteY14" fmla="*/ 735116 h 1773943"/>
                <a:gd name="connsiteX15" fmla="*/ 1172569 w 2251666"/>
                <a:gd name="connsiteY15" fmla="*/ 667867 h 1773943"/>
                <a:gd name="connsiteX16" fmla="*/ 1125460 w 2251666"/>
                <a:gd name="connsiteY16" fmla="*/ 666919 h 1773943"/>
                <a:gd name="connsiteX17" fmla="*/ 2046389 w 2251666"/>
                <a:gd name="connsiteY17" fmla="*/ 656775 h 1773943"/>
                <a:gd name="connsiteX18" fmla="*/ 2008274 w 2251666"/>
                <a:gd name="connsiteY18" fmla="*/ 660477 h 1773943"/>
                <a:gd name="connsiteX19" fmla="*/ 1924459 w 2251666"/>
                <a:gd name="connsiteY19" fmla="*/ 813142 h 1773943"/>
                <a:gd name="connsiteX20" fmla="*/ 1938584 w 2251666"/>
                <a:gd name="connsiteY20" fmla="*/ 905443 h 1773943"/>
                <a:gd name="connsiteX21" fmla="*/ 2135921 w 2251666"/>
                <a:gd name="connsiteY21" fmla="*/ 912703 h 1773943"/>
                <a:gd name="connsiteX22" fmla="*/ 2137192 w 2251666"/>
                <a:gd name="connsiteY22" fmla="*/ 717390 h 1773943"/>
                <a:gd name="connsiteX23" fmla="*/ 2046389 w 2251666"/>
                <a:gd name="connsiteY23" fmla="*/ 656775 h 1773943"/>
                <a:gd name="connsiteX24" fmla="*/ 276203 w 2251666"/>
                <a:gd name="connsiteY24" fmla="*/ 613205 h 1773943"/>
                <a:gd name="connsiteX25" fmla="*/ 448506 w 2251666"/>
                <a:gd name="connsiteY25" fmla="*/ 613868 h 1773943"/>
                <a:gd name="connsiteX26" fmla="*/ 620810 w 2251666"/>
                <a:gd name="connsiteY26" fmla="*/ 614533 h 1773943"/>
                <a:gd name="connsiteX27" fmla="*/ 620810 w 2251666"/>
                <a:gd name="connsiteY27" fmla="*/ 680305 h 1773943"/>
                <a:gd name="connsiteX28" fmla="*/ 620810 w 2251666"/>
                <a:gd name="connsiteY28" fmla="*/ 746079 h 1773943"/>
                <a:gd name="connsiteX29" fmla="*/ 599475 w 2251666"/>
                <a:gd name="connsiteY29" fmla="*/ 746827 h 1773943"/>
                <a:gd name="connsiteX30" fmla="*/ 577134 w 2251666"/>
                <a:gd name="connsiteY30" fmla="*/ 744247 h 1773943"/>
                <a:gd name="connsiteX31" fmla="*/ 569493 w 2251666"/>
                <a:gd name="connsiteY31" fmla="*/ 718828 h 1773943"/>
                <a:gd name="connsiteX32" fmla="*/ 470544 w 2251666"/>
                <a:gd name="connsiteY32" fmla="*/ 667409 h 1773943"/>
                <a:gd name="connsiteX33" fmla="*/ 413013 w 2251666"/>
                <a:gd name="connsiteY33" fmla="*/ 667409 h 1773943"/>
                <a:gd name="connsiteX34" fmla="*/ 413013 w 2251666"/>
                <a:gd name="connsiteY34" fmla="*/ 728024 h 1773943"/>
                <a:gd name="connsiteX35" fmla="*/ 413013 w 2251666"/>
                <a:gd name="connsiteY35" fmla="*/ 788637 h 1773943"/>
                <a:gd name="connsiteX36" fmla="*/ 469485 w 2251666"/>
                <a:gd name="connsiteY36" fmla="*/ 788637 h 1773943"/>
                <a:gd name="connsiteX37" fmla="*/ 533045 w 2251666"/>
                <a:gd name="connsiteY37" fmla="*/ 819589 h 1773943"/>
                <a:gd name="connsiteX38" fmla="*/ 469485 w 2251666"/>
                <a:gd name="connsiteY38" fmla="*/ 850541 h 1773943"/>
                <a:gd name="connsiteX39" fmla="*/ 413013 w 2251666"/>
                <a:gd name="connsiteY39" fmla="*/ 850541 h 1773943"/>
                <a:gd name="connsiteX40" fmla="*/ 413013 w 2251666"/>
                <a:gd name="connsiteY40" fmla="*/ 905997 h 1773943"/>
                <a:gd name="connsiteX41" fmla="*/ 413013 w 2251666"/>
                <a:gd name="connsiteY41" fmla="*/ 961453 h 1773943"/>
                <a:gd name="connsiteX42" fmla="*/ 440116 w 2251666"/>
                <a:gd name="connsiteY42" fmla="*/ 961453 h 1773943"/>
                <a:gd name="connsiteX43" fmla="*/ 467220 w 2251666"/>
                <a:gd name="connsiteY43" fmla="*/ 961453 h 1773943"/>
                <a:gd name="connsiteX44" fmla="*/ 467220 w 2251666"/>
                <a:gd name="connsiteY44" fmla="*/ 987246 h 1773943"/>
                <a:gd name="connsiteX45" fmla="*/ 467220 w 2251666"/>
                <a:gd name="connsiteY45" fmla="*/ 1013039 h 1773943"/>
                <a:gd name="connsiteX46" fmla="*/ 371711 w 2251666"/>
                <a:gd name="connsiteY46" fmla="*/ 1013039 h 1773943"/>
                <a:gd name="connsiteX47" fmla="*/ 276203 w 2251666"/>
                <a:gd name="connsiteY47" fmla="*/ 1013039 h 1773943"/>
                <a:gd name="connsiteX48" fmla="*/ 276203 w 2251666"/>
                <a:gd name="connsiteY48" fmla="*/ 987246 h 1773943"/>
                <a:gd name="connsiteX49" fmla="*/ 276203 w 2251666"/>
                <a:gd name="connsiteY49" fmla="*/ 961453 h 1773943"/>
                <a:gd name="connsiteX50" fmla="*/ 299434 w 2251666"/>
                <a:gd name="connsiteY50" fmla="*/ 961453 h 1773943"/>
                <a:gd name="connsiteX51" fmla="*/ 322666 w 2251666"/>
                <a:gd name="connsiteY51" fmla="*/ 961453 h 1773943"/>
                <a:gd name="connsiteX52" fmla="*/ 322666 w 2251666"/>
                <a:gd name="connsiteY52" fmla="*/ 814430 h 1773943"/>
                <a:gd name="connsiteX53" fmla="*/ 322666 w 2251666"/>
                <a:gd name="connsiteY53" fmla="*/ 667409 h 1773943"/>
                <a:gd name="connsiteX54" fmla="*/ 299434 w 2251666"/>
                <a:gd name="connsiteY54" fmla="*/ 667409 h 1773943"/>
                <a:gd name="connsiteX55" fmla="*/ 276203 w 2251666"/>
                <a:gd name="connsiteY55" fmla="*/ 667409 h 1773943"/>
                <a:gd name="connsiteX56" fmla="*/ 276203 w 2251666"/>
                <a:gd name="connsiteY56" fmla="*/ 640307 h 1773943"/>
                <a:gd name="connsiteX57" fmla="*/ 276203 w 2251666"/>
                <a:gd name="connsiteY57" fmla="*/ 613205 h 1773943"/>
                <a:gd name="connsiteX58" fmla="*/ 988649 w 2251666"/>
                <a:gd name="connsiteY58" fmla="*/ 612837 h 1773943"/>
                <a:gd name="connsiteX59" fmla="*/ 1120942 w 2251666"/>
                <a:gd name="connsiteY59" fmla="*/ 613927 h 1773943"/>
                <a:gd name="connsiteX60" fmla="*/ 1298015 w 2251666"/>
                <a:gd name="connsiteY60" fmla="*/ 630795 h 1773943"/>
                <a:gd name="connsiteX61" fmla="*/ 1351325 w 2251666"/>
                <a:gd name="connsiteY61" fmla="*/ 720233 h 1773943"/>
                <a:gd name="connsiteX62" fmla="*/ 1274886 w 2251666"/>
                <a:gd name="connsiteY62" fmla="*/ 817997 h 1773943"/>
                <a:gd name="connsiteX63" fmla="*/ 1264852 w 2251666"/>
                <a:gd name="connsiteY63" fmla="*/ 822910 h 1773943"/>
                <a:gd name="connsiteX64" fmla="*/ 1328236 w 2251666"/>
                <a:gd name="connsiteY64" fmla="*/ 906178 h 1773943"/>
                <a:gd name="connsiteX65" fmla="*/ 1366595 w 2251666"/>
                <a:gd name="connsiteY65" fmla="*/ 966612 h 1773943"/>
                <a:gd name="connsiteX66" fmla="*/ 1383592 w 2251666"/>
                <a:gd name="connsiteY66" fmla="*/ 991740 h 1773943"/>
                <a:gd name="connsiteX67" fmla="*/ 1337980 w 2251666"/>
                <a:gd name="connsiteY67" fmla="*/ 1016908 h 1773943"/>
                <a:gd name="connsiteX68" fmla="*/ 1243987 w 2251666"/>
                <a:gd name="connsiteY68" fmla="*/ 944346 h 1773943"/>
                <a:gd name="connsiteX69" fmla="*/ 1157081 w 2251666"/>
                <a:gd name="connsiteY69" fmla="*/ 845764 h 1773943"/>
                <a:gd name="connsiteX70" fmla="*/ 1125460 w 2251666"/>
                <a:gd name="connsiteY70" fmla="*/ 844854 h 1773943"/>
                <a:gd name="connsiteX71" fmla="*/ 1125460 w 2251666"/>
                <a:gd name="connsiteY71" fmla="*/ 903063 h 1773943"/>
                <a:gd name="connsiteX72" fmla="*/ 1125460 w 2251666"/>
                <a:gd name="connsiteY72" fmla="*/ 961272 h 1773943"/>
                <a:gd name="connsiteX73" fmla="*/ 1151918 w 2251666"/>
                <a:gd name="connsiteY73" fmla="*/ 962008 h 1773943"/>
                <a:gd name="connsiteX74" fmla="*/ 1178377 w 2251666"/>
                <a:gd name="connsiteY74" fmla="*/ 962742 h 1773943"/>
                <a:gd name="connsiteX75" fmla="*/ 1179113 w 2251666"/>
                <a:gd name="connsiteY75" fmla="*/ 987891 h 1773943"/>
                <a:gd name="connsiteX76" fmla="*/ 1179855 w 2251666"/>
                <a:gd name="connsiteY76" fmla="*/ 1013039 h 1773943"/>
                <a:gd name="connsiteX77" fmla="*/ 999064 w 2251666"/>
                <a:gd name="connsiteY77" fmla="*/ 1013039 h 1773943"/>
                <a:gd name="connsiteX78" fmla="*/ 818282 w 2251666"/>
                <a:gd name="connsiteY78" fmla="*/ 1013039 h 1773943"/>
                <a:gd name="connsiteX79" fmla="*/ 818282 w 2251666"/>
                <a:gd name="connsiteY79" fmla="*/ 987246 h 1773943"/>
                <a:gd name="connsiteX80" fmla="*/ 818282 w 2251666"/>
                <a:gd name="connsiteY80" fmla="*/ 961453 h 1773943"/>
                <a:gd name="connsiteX81" fmla="*/ 840223 w 2251666"/>
                <a:gd name="connsiteY81" fmla="*/ 961453 h 1773943"/>
                <a:gd name="connsiteX82" fmla="*/ 850768 w 2251666"/>
                <a:gd name="connsiteY82" fmla="*/ 925342 h 1773943"/>
                <a:gd name="connsiteX83" fmla="*/ 839558 w 2251666"/>
                <a:gd name="connsiteY83" fmla="*/ 895679 h 1773943"/>
                <a:gd name="connsiteX84" fmla="*/ 766603 w 2251666"/>
                <a:gd name="connsiteY84" fmla="*/ 895679 h 1773943"/>
                <a:gd name="connsiteX85" fmla="*/ 693642 w 2251666"/>
                <a:gd name="connsiteY85" fmla="*/ 895679 h 1773943"/>
                <a:gd name="connsiteX86" fmla="*/ 681464 w 2251666"/>
                <a:gd name="connsiteY86" fmla="*/ 927921 h 1773943"/>
                <a:gd name="connsiteX87" fmla="*/ 669287 w 2251666"/>
                <a:gd name="connsiteY87" fmla="*/ 960163 h 1773943"/>
                <a:gd name="connsiteX88" fmla="*/ 692157 w 2251666"/>
                <a:gd name="connsiteY88" fmla="*/ 960904 h 1773943"/>
                <a:gd name="connsiteX89" fmla="*/ 715028 w 2251666"/>
                <a:gd name="connsiteY89" fmla="*/ 961646 h 1773943"/>
                <a:gd name="connsiteX90" fmla="*/ 715028 w 2251666"/>
                <a:gd name="connsiteY90" fmla="*/ 987343 h 1773943"/>
                <a:gd name="connsiteX91" fmla="*/ 715028 w 2251666"/>
                <a:gd name="connsiteY91" fmla="*/ 1013039 h 1773943"/>
                <a:gd name="connsiteX92" fmla="*/ 638879 w 2251666"/>
                <a:gd name="connsiteY92" fmla="*/ 1013039 h 1773943"/>
                <a:gd name="connsiteX93" fmla="*/ 562730 w 2251666"/>
                <a:gd name="connsiteY93" fmla="*/ 1013039 h 1773943"/>
                <a:gd name="connsiteX94" fmla="*/ 562730 w 2251666"/>
                <a:gd name="connsiteY94" fmla="*/ 987355 h 1773943"/>
                <a:gd name="connsiteX95" fmla="*/ 562730 w 2251666"/>
                <a:gd name="connsiteY95" fmla="*/ 961672 h 1773943"/>
                <a:gd name="connsiteX96" fmla="*/ 582206 w 2251666"/>
                <a:gd name="connsiteY96" fmla="*/ 960918 h 1773943"/>
                <a:gd name="connsiteX97" fmla="*/ 601676 w 2251666"/>
                <a:gd name="connsiteY97" fmla="*/ 960163 h 1773943"/>
                <a:gd name="connsiteX98" fmla="*/ 621081 w 2251666"/>
                <a:gd name="connsiteY98" fmla="*/ 912446 h 1773943"/>
                <a:gd name="connsiteX99" fmla="*/ 684026 w 2251666"/>
                <a:gd name="connsiteY99" fmla="*/ 755107 h 1773943"/>
                <a:gd name="connsiteX100" fmla="*/ 731929 w 2251666"/>
                <a:gd name="connsiteY100" fmla="*/ 635167 h 1773943"/>
                <a:gd name="connsiteX101" fmla="*/ 738532 w 2251666"/>
                <a:gd name="connsiteY101" fmla="*/ 618982 h 1773943"/>
                <a:gd name="connsiteX102" fmla="*/ 780168 w 2251666"/>
                <a:gd name="connsiteY102" fmla="*/ 613823 h 1773943"/>
                <a:gd name="connsiteX103" fmla="*/ 819572 w 2251666"/>
                <a:gd name="connsiteY103" fmla="*/ 614533 h 1773943"/>
                <a:gd name="connsiteX104" fmla="*/ 834621 w 2251666"/>
                <a:gd name="connsiteY104" fmla="*/ 651933 h 1773943"/>
                <a:gd name="connsiteX105" fmla="*/ 866404 w 2251666"/>
                <a:gd name="connsiteY105" fmla="*/ 729313 h 1773943"/>
                <a:gd name="connsiteX106" fmla="*/ 912784 w 2251666"/>
                <a:gd name="connsiteY106" fmla="*/ 842803 h 1773943"/>
                <a:gd name="connsiteX107" fmla="*/ 951704 w 2251666"/>
                <a:gd name="connsiteY107" fmla="*/ 938883 h 1773943"/>
                <a:gd name="connsiteX108" fmla="*/ 960964 w 2251666"/>
                <a:gd name="connsiteY108" fmla="*/ 961453 h 1773943"/>
                <a:gd name="connsiteX109" fmla="*/ 998039 w 2251666"/>
                <a:gd name="connsiteY109" fmla="*/ 961453 h 1773943"/>
                <a:gd name="connsiteX110" fmla="*/ 1035113 w 2251666"/>
                <a:gd name="connsiteY110" fmla="*/ 961453 h 1773943"/>
                <a:gd name="connsiteX111" fmla="*/ 1035113 w 2251666"/>
                <a:gd name="connsiteY111" fmla="*/ 814430 h 1773943"/>
                <a:gd name="connsiteX112" fmla="*/ 1035113 w 2251666"/>
                <a:gd name="connsiteY112" fmla="*/ 667409 h 1773943"/>
                <a:gd name="connsiteX113" fmla="*/ 1011881 w 2251666"/>
                <a:gd name="connsiteY113" fmla="*/ 667409 h 1773943"/>
                <a:gd name="connsiteX114" fmla="*/ 988649 w 2251666"/>
                <a:gd name="connsiteY114" fmla="*/ 667409 h 1773943"/>
                <a:gd name="connsiteX115" fmla="*/ 988649 w 2251666"/>
                <a:gd name="connsiteY115" fmla="*/ 640120 h 1773943"/>
                <a:gd name="connsiteX116" fmla="*/ 988649 w 2251666"/>
                <a:gd name="connsiteY116" fmla="*/ 612837 h 1773943"/>
                <a:gd name="connsiteX117" fmla="*/ 2036438 w 2251666"/>
                <a:gd name="connsiteY117" fmla="*/ 600060 h 1773943"/>
                <a:gd name="connsiteX118" fmla="*/ 2096446 w 2251666"/>
                <a:gd name="connsiteY118" fmla="*/ 607956 h 1773943"/>
                <a:gd name="connsiteX119" fmla="*/ 2102492 w 2251666"/>
                <a:gd name="connsiteY119" fmla="*/ 1016934 h 1773943"/>
                <a:gd name="connsiteX120" fmla="*/ 1832931 w 2251666"/>
                <a:gd name="connsiteY120" fmla="*/ 870699 h 1773943"/>
                <a:gd name="connsiteX121" fmla="*/ 2036438 w 2251666"/>
                <a:gd name="connsiteY121" fmla="*/ 600060 h 1773943"/>
                <a:gd name="connsiteX122" fmla="*/ 1617737 w 2251666"/>
                <a:gd name="connsiteY122" fmla="*/ 599882 h 1773943"/>
                <a:gd name="connsiteX123" fmla="*/ 1673992 w 2251666"/>
                <a:gd name="connsiteY123" fmla="*/ 606756 h 1773943"/>
                <a:gd name="connsiteX124" fmla="*/ 1747560 w 2251666"/>
                <a:gd name="connsiteY124" fmla="*/ 630795 h 1773943"/>
                <a:gd name="connsiteX125" fmla="*/ 1761757 w 2251666"/>
                <a:gd name="connsiteY125" fmla="*/ 637747 h 1773943"/>
                <a:gd name="connsiteX126" fmla="*/ 1761757 w 2251666"/>
                <a:gd name="connsiteY126" fmla="*/ 689333 h 1773943"/>
                <a:gd name="connsiteX127" fmla="*/ 1761757 w 2251666"/>
                <a:gd name="connsiteY127" fmla="*/ 740920 h 1773943"/>
                <a:gd name="connsiteX128" fmla="*/ 1740487 w 2251666"/>
                <a:gd name="connsiteY128" fmla="*/ 741668 h 1773943"/>
                <a:gd name="connsiteX129" fmla="*/ 1719217 w 2251666"/>
                <a:gd name="connsiteY129" fmla="*/ 742416 h 1773943"/>
                <a:gd name="connsiteX130" fmla="*/ 1709098 w 2251666"/>
                <a:gd name="connsiteY130" fmla="*/ 720524 h 1773943"/>
                <a:gd name="connsiteX131" fmla="*/ 1614622 w 2251666"/>
                <a:gd name="connsiteY131" fmla="*/ 658440 h 1773943"/>
                <a:gd name="connsiteX132" fmla="*/ 1498494 w 2251666"/>
                <a:gd name="connsiteY132" fmla="*/ 813142 h 1773943"/>
                <a:gd name="connsiteX133" fmla="*/ 1577405 w 2251666"/>
                <a:gd name="connsiteY133" fmla="*/ 964122 h 1773943"/>
                <a:gd name="connsiteX134" fmla="*/ 1670765 w 2251666"/>
                <a:gd name="connsiteY134" fmla="*/ 962833 h 1773943"/>
                <a:gd name="connsiteX135" fmla="*/ 1683026 w 2251666"/>
                <a:gd name="connsiteY135" fmla="*/ 958389 h 1773943"/>
                <a:gd name="connsiteX136" fmla="*/ 1683026 w 2251666"/>
                <a:gd name="connsiteY136" fmla="*/ 909621 h 1773943"/>
                <a:gd name="connsiteX137" fmla="*/ 1683026 w 2251666"/>
                <a:gd name="connsiteY137" fmla="*/ 860859 h 1773943"/>
                <a:gd name="connsiteX138" fmla="*/ 1649405 w 2251666"/>
                <a:gd name="connsiteY138" fmla="*/ 860859 h 1773943"/>
                <a:gd name="connsiteX139" fmla="*/ 1615783 w 2251666"/>
                <a:gd name="connsiteY139" fmla="*/ 860859 h 1773943"/>
                <a:gd name="connsiteX140" fmla="*/ 1613266 w 2251666"/>
                <a:gd name="connsiteY140" fmla="*/ 854242 h 1773943"/>
                <a:gd name="connsiteX141" fmla="*/ 1615267 w 2251666"/>
                <a:gd name="connsiteY141" fmla="*/ 806912 h 1773943"/>
                <a:gd name="connsiteX142" fmla="*/ 1694643 w 2251666"/>
                <a:gd name="connsiteY142" fmla="*/ 802114 h 1773943"/>
                <a:gd name="connsiteX143" fmla="*/ 1769501 w 2251666"/>
                <a:gd name="connsiteY143" fmla="*/ 802824 h 1773943"/>
                <a:gd name="connsiteX144" fmla="*/ 1770179 w 2251666"/>
                <a:gd name="connsiteY144" fmla="*/ 893301 h 1773943"/>
                <a:gd name="connsiteX145" fmla="*/ 1770857 w 2251666"/>
                <a:gd name="connsiteY145" fmla="*/ 983777 h 1773943"/>
                <a:gd name="connsiteX146" fmla="*/ 1749528 w 2251666"/>
                <a:gd name="connsiteY146" fmla="*/ 992979 h 1773943"/>
                <a:gd name="connsiteX147" fmla="*/ 1400423 w 2251666"/>
                <a:gd name="connsiteY147" fmla="*/ 813142 h 1773943"/>
                <a:gd name="connsiteX148" fmla="*/ 1617737 w 2251666"/>
                <a:gd name="connsiteY148" fmla="*/ 599882 h 1773943"/>
                <a:gd name="connsiteX149" fmla="*/ 1641838 w 2251666"/>
                <a:gd name="connsiteY149" fmla="*/ 9713 h 1773943"/>
                <a:gd name="connsiteX150" fmla="*/ 1735731 w 2251666"/>
                <a:gd name="connsiteY150" fmla="*/ 11246 h 1773943"/>
                <a:gd name="connsiteX151" fmla="*/ 1739816 w 2251666"/>
                <a:gd name="connsiteY151" fmla="*/ 38239 h 1773943"/>
                <a:gd name="connsiteX152" fmla="*/ 1739816 w 2251666"/>
                <a:gd name="connsiteY152" fmla="*/ 63665 h 1773943"/>
                <a:gd name="connsiteX153" fmla="*/ 1713357 w 2251666"/>
                <a:gd name="connsiteY153" fmla="*/ 64399 h 1773943"/>
                <a:gd name="connsiteX154" fmla="*/ 1686899 w 2251666"/>
                <a:gd name="connsiteY154" fmla="*/ 65135 h 1773943"/>
                <a:gd name="connsiteX155" fmla="*/ 1686234 w 2251666"/>
                <a:gd name="connsiteY155" fmla="*/ 211512 h 1773943"/>
                <a:gd name="connsiteX156" fmla="*/ 1685563 w 2251666"/>
                <a:gd name="connsiteY156" fmla="*/ 357889 h 1773943"/>
                <a:gd name="connsiteX157" fmla="*/ 1733175 w 2251666"/>
                <a:gd name="connsiteY157" fmla="*/ 357889 h 1773943"/>
                <a:gd name="connsiteX158" fmla="*/ 1825226 w 2251666"/>
                <a:gd name="connsiteY158" fmla="*/ 294960 h 1773943"/>
                <a:gd name="connsiteX159" fmla="*/ 1830795 w 2251666"/>
                <a:gd name="connsiteY159" fmla="*/ 272771 h 1773943"/>
                <a:gd name="connsiteX160" fmla="*/ 1852368 w 2251666"/>
                <a:gd name="connsiteY160" fmla="*/ 272771 h 1773943"/>
                <a:gd name="connsiteX161" fmla="*/ 1876065 w 2251666"/>
                <a:gd name="connsiteY161" fmla="*/ 347572 h 1773943"/>
                <a:gd name="connsiteX162" fmla="*/ 1875335 w 2251666"/>
                <a:gd name="connsiteY162" fmla="*/ 410765 h 1773943"/>
                <a:gd name="connsiteX163" fmla="*/ 1712712 w 2251666"/>
                <a:gd name="connsiteY163" fmla="*/ 410765 h 1773943"/>
                <a:gd name="connsiteX164" fmla="*/ 1550088 w 2251666"/>
                <a:gd name="connsiteY164" fmla="*/ 410765 h 1773943"/>
                <a:gd name="connsiteX165" fmla="*/ 1550088 w 2251666"/>
                <a:gd name="connsiteY165" fmla="*/ 384972 h 1773943"/>
                <a:gd name="connsiteX166" fmla="*/ 1550088 w 2251666"/>
                <a:gd name="connsiteY166" fmla="*/ 359179 h 1773943"/>
                <a:gd name="connsiteX167" fmla="*/ 1573966 w 2251666"/>
                <a:gd name="connsiteY167" fmla="*/ 358437 h 1773943"/>
                <a:gd name="connsiteX168" fmla="*/ 1597843 w 2251666"/>
                <a:gd name="connsiteY168" fmla="*/ 357696 h 1773943"/>
                <a:gd name="connsiteX169" fmla="*/ 1597843 w 2251666"/>
                <a:gd name="connsiteY169" fmla="*/ 210770 h 1773943"/>
                <a:gd name="connsiteX170" fmla="*/ 1597843 w 2251666"/>
                <a:gd name="connsiteY170" fmla="*/ 63845 h 1773943"/>
                <a:gd name="connsiteX171" fmla="*/ 1573320 w 2251666"/>
                <a:gd name="connsiteY171" fmla="*/ 63845 h 1773943"/>
                <a:gd name="connsiteX172" fmla="*/ 1548797 w 2251666"/>
                <a:gd name="connsiteY172" fmla="*/ 63845 h 1773943"/>
                <a:gd name="connsiteX173" fmla="*/ 1548797 w 2251666"/>
                <a:gd name="connsiteY173" fmla="*/ 38484 h 1773943"/>
                <a:gd name="connsiteX174" fmla="*/ 1550520 w 2251666"/>
                <a:gd name="connsiteY174" fmla="*/ 11401 h 1773943"/>
                <a:gd name="connsiteX175" fmla="*/ 1641838 w 2251666"/>
                <a:gd name="connsiteY175" fmla="*/ 9713 h 1773943"/>
                <a:gd name="connsiteX176" fmla="*/ 1319195 w 2251666"/>
                <a:gd name="connsiteY176" fmla="*/ 9477 h 1773943"/>
                <a:gd name="connsiteX177" fmla="*/ 1380469 w 2251666"/>
                <a:gd name="connsiteY177" fmla="*/ 11872 h 1773943"/>
                <a:gd name="connsiteX178" fmla="*/ 1383051 w 2251666"/>
                <a:gd name="connsiteY178" fmla="*/ 38265 h 1773943"/>
                <a:gd name="connsiteX179" fmla="*/ 1382302 w 2251666"/>
                <a:gd name="connsiteY179" fmla="*/ 62555 h 1773943"/>
                <a:gd name="connsiteX180" fmla="*/ 1354553 w 2251666"/>
                <a:gd name="connsiteY180" fmla="*/ 63291 h 1773943"/>
                <a:gd name="connsiteX181" fmla="*/ 1326803 w 2251666"/>
                <a:gd name="connsiteY181" fmla="*/ 64019 h 1773943"/>
                <a:gd name="connsiteX182" fmla="*/ 1326803 w 2251666"/>
                <a:gd name="connsiteY182" fmla="*/ 210958 h 1773943"/>
                <a:gd name="connsiteX183" fmla="*/ 1326803 w 2251666"/>
                <a:gd name="connsiteY183" fmla="*/ 357889 h 1773943"/>
                <a:gd name="connsiteX184" fmla="*/ 1375203 w 2251666"/>
                <a:gd name="connsiteY184" fmla="*/ 357831 h 1773943"/>
                <a:gd name="connsiteX185" fmla="*/ 1466311 w 2251666"/>
                <a:gd name="connsiteY185" fmla="*/ 300215 h 1773943"/>
                <a:gd name="connsiteX186" fmla="*/ 1473107 w 2251666"/>
                <a:gd name="connsiteY186" fmla="*/ 274060 h 1773943"/>
                <a:gd name="connsiteX187" fmla="*/ 1495461 w 2251666"/>
                <a:gd name="connsiteY187" fmla="*/ 273312 h 1773943"/>
                <a:gd name="connsiteX188" fmla="*/ 1517821 w 2251666"/>
                <a:gd name="connsiteY188" fmla="*/ 272571 h 1773943"/>
                <a:gd name="connsiteX189" fmla="*/ 1517821 w 2251666"/>
                <a:gd name="connsiteY189" fmla="*/ 342329 h 1773943"/>
                <a:gd name="connsiteX190" fmla="*/ 1517821 w 2251666"/>
                <a:gd name="connsiteY190" fmla="*/ 412094 h 1773943"/>
                <a:gd name="connsiteX191" fmla="*/ 1354553 w 2251666"/>
                <a:gd name="connsiteY191" fmla="*/ 411430 h 1773943"/>
                <a:gd name="connsiteX192" fmla="*/ 1191283 w 2251666"/>
                <a:gd name="connsiteY192" fmla="*/ 410765 h 1773943"/>
                <a:gd name="connsiteX193" fmla="*/ 1190535 w 2251666"/>
                <a:gd name="connsiteY193" fmla="*/ 387938 h 1773943"/>
                <a:gd name="connsiteX194" fmla="*/ 1218723 w 2251666"/>
                <a:gd name="connsiteY194" fmla="*/ 357889 h 1773943"/>
                <a:gd name="connsiteX195" fmla="*/ 1241665 w 2251666"/>
                <a:gd name="connsiteY195" fmla="*/ 357889 h 1773943"/>
                <a:gd name="connsiteX196" fmla="*/ 1240993 w 2251666"/>
                <a:gd name="connsiteY196" fmla="*/ 211512 h 1773943"/>
                <a:gd name="connsiteX197" fmla="*/ 1240329 w 2251666"/>
                <a:gd name="connsiteY197" fmla="*/ 65135 h 1773943"/>
                <a:gd name="connsiteX198" fmla="*/ 1215806 w 2251666"/>
                <a:gd name="connsiteY198" fmla="*/ 63845 h 1773943"/>
                <a:gd name="connsiteX199" fmla="*/ 1191283 w 2251666"/>
                <a:gd name="connsiteY199" fmla="*/ 62555 h 1773943"/>
                <a:gd name="connsiteX200" fmla="*/ 1190535 w 2251666"/>
                <a:gd name="connsiteY200" fmla="*/ 39729 h 1773943"/>
                <a:gd name="connsiteX201" fmla="*/ 1192787 w 2251666"/>
                <a:gd name="connsiteY201" fmla="*/ 13290 h 1773943"/>
                <a:gd name="connsiteX202" fmla="*/ 1319195 w 2251666"/>
                <a:gd name="connsiteY202" fmla="*/ 9477 h 1773943"/>
                <a:gd name="connsiteX203" fmla="*/ 533759 w 2251666"/>
                <a:gd name="connsiteY203" fmla="*/ 9254 h 1773943"/>
                <a:gd name="connsiteX204" fmla="*/ 575352 w 2251666"/>
                <a:gd name="connsiteY204" fmla="*/ 14309 h 1773943"/>
                <a:gd name="connsiteX205" fmla="*/ 645713 w 2251666"/>
                <a:gd name="connsiteY205" fmla="*/ 264259 h 1773943"/>
                <a:gd name="connsiteX206" fmla="*/ 654858 w 2251666"/>
                <a:gd name="connsiteY206" fmla="*/ 295069 h 1773943"/>
                <a:gd name="connsiteX207" fmla="*/ 715028 w 2251666"/>
                <a:gd name="connsiteY207" fmla="*/ 67805 h 1773943"/>
                <a:gd name="connsiteX208" fmla="*/ 689125 w 2251666"/>
                <a:gd name="connsiteY208" fmla="*/ 63845 h 1773943"/>
                <a:gd name="connsiteX209" fmla="*/ 663221 w 2251666"/>
                <a:gd name="connsiteY209" fmla="*/ 63845 h 1773943"/>
                <a:gd name="connsiteX210" fmla="*/ 663957 w 2251666"/>
                <a:gd name="connsiteY210" fmla="*/ 37407 h 1773943"/>
                <a:gd name="connsiteX211" fmla="*/ 664692 w 2251666"/>
                <a:gd name="connsiteY211" fmla="*/ 10969 h 1773943"/>
                <a:gd name="connsiteX212" fmla="*/ 900884 w 2251666"/>
                <a:gd name="connsiteY212" fmla="*/ 10259 h 1773943"/>
                <a:gd name="connsiteX213" fmla="*/ 1142929 w 2251666"/>
                <a:gd name="connsiteY213" fmla="*/ 10962 h 1773943"/>
                <a:gd name="connsiteX214" fmla="*/ 1148782 w 2251666"/>
                <a:gd name="connsiteY214" fmla="*/ 12381 h 1773943"/>
                <a:gd name="connsiteX215" fmla="*/ 1148091 w 2251666"/>
                <a:gd name="connsiteY215" fmla="*/ 77444 h 1773943"/>
                <a:gd name="connsiteX216" fmla="*/ 1147401 w 2251666"/>
                <a:gd name="connsiteY216" fmla="*/ 142515 h 1773943"/>
                <a:gd name="connsiteX217" fmla="*/ 1125711 w 2251666"/>
                <a:gd name="connsiteY217" fmla="*/ 142515 h 1773943"/>
                <a:gd name="connsiteX218" fmla="*/ 1104021 w 2251666"/>
                <a:gd name="connsiteY218" fmla="*/ 142515 h 1773943"/>
                <a:gd name="connsiteX219" fmla="*/ 1095942 w 2251666"/>
                <a:gd name="connsiteY219" fmla="*/ 117450 h 1773943"/>
                <a:gd name="connsiteX220" fmla="*/ 993167 w 2251666"/>
                <a:gd name="connsiteY220" fmla="*/ 63955 h 1773943"/>
                <a:gd name="connsiteX221" fmla="*/ 944766 w 2251666"/>
                <a:gd name="connsiteY221" fmla="*/ 63845 h 1773943"/>
                <a:gd name="connsiteX222" fmla="*/ 944766 w 2251666"/>
                <a:gd name="connsiteY222" fmla="*/ 121880 h 1773943"/>
                <a:gd name="connsiteX223" fmla="*/ 944766 w 2251666"/>
                <a:gd name="connsiteY223" fmla="*/ 179915 h 1773943"/>
                <a:gd name="connsiteX224" fmla="*/ 1001621 w 2251666"/>
                <a:gd name="connsiteY224" fmla="*/ 179915 h 1773943"/>
                <a:gd name="connsiteX225" fmla="*/ 1058474 w 2251666"/>
                <a:gd name="connsiteY225" fmla="*/ 179915 h 1773943"/>
                <a:gd name="connsiteX226" fmla="*/ 1060991 w 2251666"/>
                <a:gd name="connsiteY226" fmla="*/ 186531 h 1773943"/>
                <a:gd name="connsiteX227" fmla="*/ 1060991 w 2251666"/>
                <a:gd name="connsiteY227" fmla="*/ 232624 h 1773943"/>
                <a:gd name="connsiteX228" fmla="*/ 1058474 w 2251666"/>
                <a:gd name="connsiteY228" fmla="*/ 239240 h 1773943"/>
                <a:gd name="connsiteX229" fmla="*/ 1001621 w 2251666"/>
                <a:gd name="connsiteY229" fmla="*/ 239240 h 1773943"/>
                <a:gd name="connsiteX230" fmla="*/ 944766 w 2251666"/>
                <a:gd name="connsiteY230" fmla="*/ 239240 h 1773943"/>
                <a:gd name="connsiteX231" fmla="*/ 944766 w 2251666"/>
                <a:gd name="connsiteY231" fmla="*/ 298564 h 1773943"/>
                <a:gd name="connsiteX232" fmla="*/ 944766 w 2251666"/>
                <a:gd name="connsiteY232" fmla="*/ 357889 h 1773943"/>
                <a:gd name="connsiteX233" fmla="*/ 1002949 w 2251666"/>
                <a:gd name="connsiteY233" fmla="*/ 357889 h 1773943"/>
                <a:gd name="connsiteX234" fmla="*/ 1101021 w 2251666"/>
                <a:gd name="connsiteY234" fmla="*/ 303723 h 1773943"/>
                <a:gd name="connsiteX235" fmla="*/ 1108849 w 2251666"/>
                <a:gd name="connsiteY235" fmla="*/ 275892 h 1773943"/>
                <a:gd name="connsiteX236" fmla="*/ 1131229 w 2251666"/>
                <a:gd name="connsiteY236" fmla="*/ 273312 h 1773943"/>
                <a:gd name="connsiteX237" fmla="*/ 1152564 w 2251666"/>
                <a:gd name="connsiteY237" fmla="*/ 274060 h 1773943"/>
                <a:gd name="connsiteX238" fmla="*/ 1152564 w 2251666"/>
                <a:gd name="connsiteY238" fmla="*/ 342413 h 1773943"/>
                <a:gd name="connsiteX239" fmla="*/ 1152564 w 2251666"/>
                <a:gd name="connsiteY239" fmla="*/ 410765 h 1773943"/>
                <a:gd name="connsiteX240" fmla="*/ 980169 w 2251666"/>
                <a:gd name="connsiteY240" fmla="*/ 411430 h 1773943"/>
                <a:gd name="connsiteX241" fmla="*/ 807775 w 2251666"/>
                <a:gd name="connsiteY241" fmla="*/ 412094 h 1773943"/>
                <a:gd name="connsiteX242" fmla="*/ 808511 w 2251666"/>
                <a:gd name="connsiteY242" fmla="*/ 385636 h 1773943"/>
                <a:gd name="connsiteX243" fmla="*/ 809246 w 2251666"/>
                <a:gd name="connsiteY243" fmla="*/ 359179 h 1773943"/>
                <a:gd name="connsiteX244" fmla="*/ 833124 w 2251666"/>
                <a:gd name="connsiteY244" fmla="*/ 358437 h 1773943"/>
                <a:gd name="connsiteX245" fmla="*/ 857001 w 2251666"/>
                <a:gd name="connsiteY245" fmla="*/ 357696 h 1773943"/>
                <a:gd name="connsiteX246" fmla="*/ 857001 w 2251666"/>
                <a:gd name="connsiteY246" fmla="*/ 210770 h 1773943"/>
                <a:gd name="connsiteX247" fmla="*/ 857001 w 2251666"/>
                <a:gd name="connsiteY247" fmla="*/ 63845 h 1773943"/>
                <a:gd name="connsiteX248" fmla="*/ 819921 w 2251666"/>
                <a:gd name="connsiteY248" fmla="*/ 63845 h 1773943"/>
                <a:gd name="connsiteX249" fmla="*/ 782834 w 2251666"/>
                <a:gd name="connsiteY249" fmla="*/ 63845 h 1773943"/>
                <a:gd name="connsiteX250" fmla="*/ 774883 w 2251666"/>
                <a:gd name="connsiteY250" fmla="*/ 88994 h 1773943"/>
                <a:gd name="connsiteX251" fmla="*/ 726780 w 2251666"/>
                <a:gd name="connsiteY251" fmla="*/ 257295 h 1773943"/>
                <a:gd name="connsiteX252" fmla="*/ 684104 w 2251666"/>
                <a:gd name="connsiteY252" fmla="*/ 406252 h 1773943"/>
                <a:gd name="connsiteX253" fmla="*/ 641454 w 2251666"/>
                <a:gd name="connsiteY253" fmla="*/ 412055 h 1773943"/>
                <a:gd name="connsiteX254" fmla="*/ 601320 w 2251666"/>
                <a:gd name="connsiteY254" fmla="*/ 412055 h 1773943"/>
                <a:gd name="connsiteX255" fmla="*/ 598933 w 2251666"/>
                <a:gd name="connsiteY255" fmla="*/ 405781 h 1773943"/>
                <a:gd name="connsiteX256" fmla="*/ 575604 w 2251666"/>
                <a:gd name="connsiteY256" fmla="*/ 322597 h 1773943"/>
                <a:gd name="connsiteX257" fmla="*/ 522307 w 2251666"/>
                <a:gd name="connsiteY257" fmla="*/ 136066 h 1773943"/>
                <a:gd name="connsiteX258" fmla="*/ 506876 w 2251666"/>
                <a:gd name="connsiteY258" fmla="*/ 181205 h 1773943"/>
                <a:gd name="connsiteX259" fmla="*/ 473732 w 2251666"/>
                <a:gd name="connsiteY259" fmla="*/ 294696 h 1773943"/>
                <a:gd name="connsiteX260" fmla="*/ 447241 w 2251666"/>
                <a:gd name="connsiteY260" fmla="*/ 384972 h 1773943"/>
                <a:gd name="connsiteX261" fmla="*/ 439872 w 2251666"/>
                <a:gd name="connsiteY261" fmla="*/ 410765 h 1773943"/>
                <a:gd name="connsiteX262" fmla="*/ 399067 w 2251666"/>
                <a:gd name="connsiteY262" fmla="*/ 410765 h 1773943"/>
                <a:gd name="connsiteX263" fmla="*/ 358269 w 2251666"/>
                <a:gd name="connsiteY263" fmla="*/ 410765 h 1773943"/>
                <a:gd name="connsiteX264" fmla="*/ 340548 w 2251666"/>
                <a:gd name="connsiteY264" fmla="*/ 351440 h 1773943"/>
                <a:gd name="connsiteX265" fmla="*/ 290800 w 2251666"/>
                <a:gd name="connsiteY265" fmla="*/ 178626 h 1773943"/>
                <a:gd name="connsiteX266" fmla="*/ 258779 w 2251666"/>
                <a:gd name="connsiteY266" fmla="*/ 65135 h 1773943"/>
                <a:gd name="connsiteX267" fmla="*/ 235224 w 2251666"/>
                <a:gd name="connsiteY267" fmla="*/ 64393 h 1773943"/>
                <a:gd name="connsiteX268" fmla="*/ 211669 w 2251666"/>
                <a:gd name="connsiteY268" fmla="*/ 63652 h 1773943"/>
                <a:gd name="connsiteX269" fmla="*/ 211669 w 2251666"/>
                <a:gd name="connsiteY269" fmla="*/ 38168 h 1773943"/>
                <a:gd name="connsiteX270" fmla="*/ 214896 w 2251666"/>
                <a:gd name="connsiteY270" fmla="*/ 11388 h 1773943"/>
                <a:gd name="connsiteX271" fmla="*/ 399564 w 2251666"/>
                <a:gd name="connsiteY271" fmla="*/ 11872 h 1773943"/>
                <a:gd name="connsiteX272" fmla="*/ 402146 w 2251666"/>
                <a:gd name="connsiteY272" fmla="*/ 38265 h 1773943"/>
                <a:gd name="connsiteX273" fmla="*/ 401397 w 2251666"/>
                <a:gd name="connsiteY273" fmla="*/ 62555 h 1773943"/>
                <a:gd name="connsiteX274" fmla="*/ 374938 w 2251666"/>
                <a:gd name="connsiteY274" fmla="*/ 63291 h 1773943"/>
                <a:gd name="connsiteX275" fmla="*/ 348480 w 2251666"/>
                <a:gd name="connsiteY275" fmla="*/ 65251 h 1773943"/>
                <a:gd name="connsiteX276" fmla="*/ 385354 w 2251666"/>
                <a:gd name="connsiteY276" fmla="*/ 196681 h 1773943"/>
                <a:gd name="connsiteX277" fmla="*/ 405308 w 2251666"/>
                <a:gd name="connsiteY277" fmla="*/ 268290 h 1773943"/>
                <a:gd name="connsiteX278" fmla="*/ 412142 w 2251666"/>
                <a:gd name="connsiteY278" fmla="*/ 289975 h 1773943"/>
                <a:gd name="connsiteX279" fmla="*/ 476300 w 2251666"/>
                <a:gd name="connsiteY279" fmla="*/ 62555 h 1773943"/>
                <a:gd name="connsiteX280" fmla="*/ 491111 w 2251666"/>
                <a:gd name="connsiteY280" fmla="*/ 12903 h 1773943"/>
                <a:gd name="connsiteX281" fmla="*/ 533759 w 2251666"/>
                <a:gd name="connsiteY281" fmla="*/ 9254 h 1773943"/>
                <a:gd name="connsiteX282" fmla="*/ 2055785 w 2251666"/>
                <a:gd name="connsiteY282" fmla="*/ 1 h 1773943"/>
                <a:gd name="connsiteX283" fmla="*/ 2136050 w 2251666"/>
                <a:gd name="connsiteY283" fmla="*/ 6829 h 1773943"/>
                <a:gd name="connsiteX284" fmla="*/ 2201926 w 2251666"/>
                <a:gd name="connsiteY284" fmla="*/ 29256 h 1773943"/>
                <a:gd name="connsiteX285" fmla="*/ 2217362 w 2251666"/>
                <a:gd name="connsiteY285" fmla="*/ 36175 h 1773943"/>
                <a:gd name="connsiteX286" fmla="*/ 2217362 w 2251666"/>
                <a:gd name="connsiteY286" fmla="*/ 86125 h 1773943"/>
                <a:gd name="connsiteX287" fmla="*/ 2217362 w 2251666"/>
                <a:gd name="connsiteY287" fmla="*/ 136066 h 1773943"/>
                <a:gd name="connsiteX288" fmla="*/ 2194130 w 2251666"/>
                <a:gd name="connsiteY288" fmla="*/ 136066 h 1773943"/>
                <a:gd name="connsiteX289" fmla="*/ 2170898 w 2251666"/>
                <a:gd name="connsiteY289" fmla="*/ 132468 h 1773943"/>
                <a:gd name="connsiteX290" fmla="*/ 2075208 w 2251666"/>
                <a:gd name="connsiteY290" fmla="*/ 57410 h 1773943"/>
                <a:gd name="connsiteX291" fmla="*/ 1997949 w 2251666"/>
                <a:gd name="connsiteY291" fmla="*/ 106894 h 1773943"/>
                <a:gd name="connsiteX292" fmla="*/ 2090877 w 2251666"/>
                <a:gd name="connsiteY292" fmla="*/ 167225 h 1773943"/>
                <a:gd name="connsiteX293" fmla="*/ 2183004 w 2251666"/>
                <a:gd name="connsiteY293" fmla="*/ 197706 h 1773943"/>
                <a:gd name="connsiteX294" fmla="*/ 2177119 w 2251666"/>
                <a:gd name="connsiteY294" fmla="*/ 401196 h 1773943"/>
                <a:gd name="connsiteX295" fmla="*/ 1925671 w 2251666"/>
                <a:gd name="connsiteY295" fmla="*/ 393187 h 1773943"/>
                <a:gd name="connsiteX296" fmla="*/ 1908893 w 2251666"/>
                <a:gd name="connsiteY296" fmla="*/ 384972 h 1773943"/>
                <a:gd name="connsiteX297" fmla="*/ 1908196 w 2251666"/>
                <a:gd name="connsiteY297" fmla="*/ 328936 h 1773943"/>
                <a:gd name="connsiteX298" fmla="*/ 1907499 w 2251666"/>
                <a:gd name="connsiteY298" fmla="*/ 272894 h 1773943"/>
                <a:gd name="connsiteX299" fmla="*/ 1913442 w 2251666"/>
                <a:gd name="connsiteY299" fmla="*/ 271404 h 1773943"/>
                <a:gd name="connsiteX300" fmla="*/ 1936074 w 2251666"/>
                <a:gd name="connsiteY300" fmla="*/ 270701 h 1773943"/>
                <a:gd name="connsiteX301" fmla="*/ 1952775 w 2251666"/>
                <a:gd name="connsiteY301" fmla="*/ 271481 h 1773943"/>
                <a:gd name="connsiteX302" fmla="*/ 1958268 w 2251666"/>
                <a:gd name="connsiteY302" fmla="*/ 288582 h 1773943"/>
                <a:gd name="connsiteX303" fmla="*/ 2066354 w 2251666"/>
                <a:gd name="connsiteY303" fmla="*/ 366743 h 1773943"/>
                <a:gd name="connsiteX304" fmla="*/ 2149634 w 2251666"/>
                <a:gd name="connsiteY304" fmla="*/ 322114 h 1773943"/>
                <a:gd name="connsiteX305" fmla="*/ 2054970 w 2251666"/>
                <a:gd name="connsiteY305" fmla="*/ 249590 h 1773943"/>
                <a:gd name="connsiteX306" fmla="*/ 1919148 w 2251666"/>
                <a:gd name="connsiteY306" fmla="*/ 171462 h 1773943"/>
                <a:gd name="connsiteX307" fmla="*/ 2035378 w 2251666"/>
                <a:gd name="connsiteY307" fmla="*/ 1026 h 1773943"/>
                <a:gd name="connsiteX308" fmla="*/ 2055785 w 2251666"/>
                <a:gd name="connsiteY308" fmla="*/ 1 h 1773943"/>
                <a:gd name="connsiteX0" fmla="*/ 0 w 2259286"/>
                <a:gd name="connsiteY0" fmla="*/ 1796802 h 1796802"/>
                <a:gd name="connsiteX1" fmla="*/ 7620 w 2259286"/>
                <a:gd name="connsiteY1" fmla="*/ 1773943 h 1796802"/>
                <a:gd name="connsiteX2" fmla="*/ 0 w 2259286"/>
                <a:gd name="connsiteY2" fmla="*/ 1796802 h 1796802"/>
                <a:gd name="connsiteX3" fmla="*/ 774397 w 2259286"/>
                <a:gd name="connsiteY3" fmla="*/ 702765 h 1796802"/>
                <a:gd name="connsiteX4" fmla="*/ 746661 w 2259286"/>
                <a:gd name="connsiteY4" fmla="*/ 771762 h 1796802"/>
                <a:gd name="connsiteX5" fmla="*/ 720815 w 2259286"/>
                <a:gd name="connsiteY5" fmla="*/ 842803 h 1796802"/>
                <a:gd name="connsiteX6" fmla="*/ 773636 w 2259286"/>
                <a:gd name="connsiteY6" fmla="*/ 842803 h 1796802"/>
                <a:gd name="connsiteX7" fmla="*/ 824707 w 2259286"/>
                <a:gd name="connsiteY7" fmla="*/ 838290 h 1796802"/>
                <a:gd name="connsiteX8" fmla="*/ 799624 w 2259286"/>
                <a:gd name="connsiteY8" fmla="*/ 769292 h 1796802"/>
                <a:gd name="connsiteX9" fmla="*/ 774397 w 2259286"/>
                <a:gd name="connsiteY9" fmla="*/ 702765 h 1796802"/>
                <a:gd name="connsiteX10" fmla="*/ 1133080 w 2259286"/>
                <a:gd name="connsiteY10" fmla="*/ 666919 h 1796802"/>
                <a:gd name="connsiteX11" fmla="*/ 1133080 w 2259286"/>
                <a:gd name="connsiteY11" fmla="*/ 727978 h 1796802"/>
                <a:gd name="connsiteX12" fmla="*/ 1133080 w 2259286"/>
                <a:gd name="connsiteY12" fmla="*/ 789038 h 1796802"/>
                <a:gd name="connsiteX13" fmla="*/ 1181479 w 2259286"/>
                <a:gd name="connsiteY13" fmla="*/ 788193 h 1796802"/>
                <a:gd name="connsiteX14" fmla="*/ 1271710 w 2259286"/>
                <a:gd name="connsiteY14" fmla="*/ 735116 h 1796802"/>
                <a:gd name="connsiteX15" fmla="*/ 1180189 w 2259286"/>
                <a:gd name="connsiteY15" fmla="*/ 667867 h 1796802"/>
                <a:gd name="connsiteX16" fmla="*/ 1133080 w 2259286"/>
                <a:gd name="connsiteY16" fmla="*/ 666919 h 1796802"/>
                <a:gd name="connsiteX17" fmla="*/ 2054009 w 2259286"/>
                <a:gd name="connsiteY17" fmla="*/ 656775 h 1796802"/>
                <a:gd name="connsiteX18" fmla="*/ 2015894 w 2259286"/>
                <a:gd name="connsiteY18" fmla="*/ 660477 h 1796802"/>
                <a:gd name="connsiteX19" fmla="*/ 1932079 w 2259286"/>
                <a:gd name="connsiteY19" fmla="*/ 813142 h 1796802"/>
                <a:gd name="connsiteX20" fmla="*/ 1946204 w 2259286"/>
                <a:gd name="connsiteY20" fmla="*/ 905443 h 1796802"/>
                <a:gd name="connsiteX21" fmla="*/ 2143541 w 2259286"/>
                <a:gd name="connsiteY21" fmla="*/ 912703 h 1796802"/>
                <a:gd name="connsiteX22" fmla="*/ 2144812 w 2259286"/>
                <a:gd name="connsiteY22" fmla="*/ 717390 h 1796802"/>
                <a:gd name="connsiteX23" fmla="*/ 2054009 w 2259286"/>
                <a:gd name="connsiteY23" fmla="*/ 656775 h 1796802"/>
                <a:gd name="connsiteX24" fmla="*/ 283823 w 2259286"/>
                <a:gd name="connsiteY24" fmla="*/ 613205 h 1796802"/>
                <a:gd name="connsiteX25" fmla="*/ 456126 w 2259286"/>
                <a:gd name="connsiteY25" fmla="*/ 613868 h 1796802"/>
                <a:gd name="connsiteX26" fmla="*/ 628430 w 2259286"/>
                <a:gd name="connsiteY26" fmla="*/ 614533 h 1796802"/>
                <a:gd name="connsiteX27" fmla="*/ 628430 w 2259286"/>
                <a:gd name="connsiteY27" fmla="*/ 680305 h 1796802"/>
                <a:gd name="connsiteX28" fmla="*/ 628430 w 2259286"/>
                <a:gd name="connsiteY28" fmla="*/ 746079 h 1796802"/>
                <a:gd name="connsiteX29" fmla="*/ 607095 w 2259286"/>
                <a:gd name="connsiteY29" fmla="*/ 746827 h 1796802"/>
                <a:gd name="connsiteX30" fmla="*/ 584754 w 2259286"/>
                <a:gd name="connsiteY30" fmla="*/ 744247 h 1796802"/>
                <a:gd name="connsiteX31" fmla="*/ 577113 w 2259286"/>
                <a:gd name="connsiteY31" fmla="*/ 718828 h 1796802"/>
                <a:gd name="connsiteX32" fmla="*/ 478164 w 2259286"/>
                <a:gd name="connsiteY32" fmla="*/ 667409 h 1796802"/>
                <a:gd name="connsiteX33" fmla="*/ 420633 w 2259286"/>
                <a:gd name="connsiteY33" fmla="*/ 667409 h 1796802"/>
                <a:gd name="connsiteX34" fmla="*/ 420633 w 2259286"/>
                <a:gd name="connsiteY34" fmla="*/ 728024 h 1796802"/>
                <a:gd name="connsiteX35" fmla="*/ 420633 w 2259286"/>
                <a:gd name="connsiteY35" fmla="*/ 788637 h 1796802"/>
                <a:gd name="connsiteX36" fmla="*/ 477105 w 2259286"/>
                <a:gd name="connsiteY36" fmla="*/ 788637 h 1796802"/>
                <a:gd name="connsiteX37" fmla="*/ 540665 w 2259286"/>
                <a:gd name="connsiteY37" fmla="*/ 819589 h 1796802"/>
                <a:gd name="connsiteX38" fmla="*/ 477105 w 2259286"/>
                <a:gd name="connsiteY38" fmla="*/ 850541 h 1796802"/>
                <a:gd name="connsiteX39" fmla="*/ 420633 w 2259286"/>
                <a:gd name="connsiteY39" fmla="*/ 850541 h 1796802"/>
                <a:gd name="connsiteX40" fmla="*/ 420633 w 2259286"/>
                <a:gd name="connsiteY40" fmla="*/ 905997 h 1796802"/>
                <a:gd name="connsiteX41" fmla="*/ 420633 w 2259286"/>
                <a:gd name="connsiteY41" fmla="*/ 961453 h 1796802"/>
                <a:gd name="connsiteX42" fmla="*/ 447736 w 2259286"/>
                <a:gd name="connsiteY42" fmla="*/ 961453 h 1796802"/>
                <a:gd name="connsiteX43" fmla="*/ 474840 w 2259286"/>
                <a:gd name="connsiteY43" fmla="*/ 961453 h 1796802"/>
                <a:gd name="connsiteX44" fmla="*/ 474840 w 2259286"/>
                <a:gd name="connsiteY44" fmla="*/ 987246 h 1796802"/>
                <a:gd name="connsiteX45" fmla="*/ 474840 w 2259286"/>
                <a:gd name="connsiteY45" fmla="*/ 1013039 h 1796802"/>
                <a:gd name="connsiteX46" fmla="*/ 379331 w 2259286"/>
                <a:gd name="connsiteY46" fmla="*/ 1013039 h 1796802"/>
                <a:gd name="connsiteX47" fmla="*/ 283823 w 2259286"/>
                <a:gd name="connsiteY47" fmla="*/ 1013039 h 1796802"/>
                <a:gd name="connsiteX48" fmla="*/ 283823 w 2259286"/>
                <a:gd name="connsiteY48" fmla="*/ 987246 h 1796802"/>
                <a:gd name="connsiteX49" fmla="*/ 283823 w 2259286"/>
                <a:gd name="connsiteY49" fmla="*/ 961453 h 1796802"/>
                <a:gd name="connsiteX50" fmla="*/ 307054 w 2259286"/>
                <a:gd name="connsiteY50" fmla="*/ 961453 h 1796802"/>
                <a:gd name="connsiteX51" fmla="*/ 330286 w 2259286"/>
                <a:gd name="connsiteY51" fmla="*/ 961453 h 1796802"/>
                <a:gd name="connsiteX52" fmla="*/ 330286 w 2259286"/>
                <a:gd name="connsiteY52" fmla="*/ 814430 h 1796802"/>
                <a:gd name="connsiteX53" fmla="*/ 330286 w 2259286"/>
                <a:gd name="connsiteY53" fmla="*/ 667409 h 1796802"/>
                <a:gd name="connsiteX54" fmla="*/ 307054 w 2259286"/>
                <a:gd name="connsiteY54" fmla="*/ 667409 h 1796802"/>
                <a:gd name="connsiteX55" fmla="*/ 283823 w 2259286"/>
                <a:gd name="connsiteY55" fmla="*/ 667409 h 1796802"/>
                <a:gd name="connsiteX56" fmla="*/ 283823 w 2259286"/>
                <a:gd name="connsiteY56" fmla="*/ 640307 h 1796802"/>
                <a:gd name="connsiteX57" fmla="*/ 283823 w 2259286"/>
                <a:gd name="connsiteY57" fmla="*/ 613205 h 1796802"/>
                <a:gd name="connsiteX58" fmla="*/ 996269 w 2259286"/>
                <a:gd name="connsiteY58" fmla="*/ 612837 h 1796802"/>
                <a:gd name="connsiteX59" fmla="*/ 1128562 w 2259286"/>
                <a:gd name="connsiteY59" fmla="*/ 613927 h 1796802"/>
                <a:gd name="connsiteX60" fmla="*/ 1305635 w 2259286"/>
                <a:gd name="connsiteY60" fmla="*/ 630795 h 1796802"/>
                <a:gd name="connsiteX61" fmla="*/ 1358945 w 2259286"/>
                <a:gd name="connsiteY61" fmla="*/ 720233 h 1796802"/>
                <a:gd name="connsiteX62" fmla="*/ 1282506 w 2259286"/>
                <a:gd name="connsiteY62" fmla="*/ 817997 h 1796802"/>
                <a:gd name="connsiteX63" fmla="*/ 1272472 w 2259286"/>
                <a:gd name="connsiteY63" fmla="*/ 822910 h 1796802"/>
                <a:gd name="connsiteX64" fmla="*/ 1335856 w 2259286"/>
                <a:gd name="connsiteY64" fmla="*/ 906178 h 1796802"/>
                <a:gd name="connsiteX65" fmla="*/ 1374215 w 2259286"/>
                <a:gd name="connsiteY65" fmla="*/ 966612 h 1796802"/>
                <a:gd name="connsiteX66" fmla="*/ 1391212 w 2259286"/>
                <a:gd name="connsiteY66" fmla="*/ 991740 h 1796802"/>
                <a:gd name="connsiteX67" fmla="*/ 1345600 w 2259286"/>
                <a:gd name="connsiteY67" fmla="*/ 1016908 h 1796802"/>
                <a:gd name="connsiteX68" fmla="*/ 1251607 w 2259286"/>
                <a:gd name="connsiteY68" fmla="*/ 944346 h 1796802"/>
                <a:gd name="connsiteX69" fmla="*/ 1164701 w 2259286"/>
                <a:gd name="connsiteY69" fmla="*/ 845764 h 1796802"/>
                <a:gd name="connsiteX70" fmla="*/ 1133080 w 2259286"/>
                <a:gd name="connsiteY70" fmla="*/ 844854 h 1796802"/>
                <a:gd name="connsiteX71" fmla="*/ 1133080 w 2259286"/>
                <a:gd name="connsiteY71" fmla="*/ 903063 h 1796802"/>
                <a:gd name="connsiteX72" fmla="*/ 1133080 w 2259286"/>
                <a:gd name="connsiteY72" fmla="*/ 961272 h 1796802"/>
                <a:gd name="connsiteX73" fmla="*/ 1159538 w 2259286"/>
                <a:gd name="connsiteY73" fmla="*/ 962008 h 1796802"/>
                <a:gd name="connsiteX74" fmla="*/ 1185997 w 2259286"/>
                <a:gd name="connsiteY74" fmla="*/ 962742 h 1796802"/>
                <a:gd name="connsiteX75" fmla="*/ 1186733 w 2259286"/>
                <a:gd name="connsiteY75" fmla="*/ 987891 h 1796802"/>
                <a:gd name="connsiteX76" fmla="*/ 1187475 w 2259286"/>
                <a:gd name="connsiteY76" fmla="*/ 1013039 h 1796802"/>
                <a:gd name="connsiteX77" fmla="*/ 1006684 w 2259286"/>
                <a:gd name="connsiteY77" fmla="*/ 1013039 h 1796802"/>
                <a:gd name="connsiteX78" fmla="*/ 825902 w 2259286"/>
                <a:gd name="connsiteY78" fmla="*/ 1013039 h 1796802"/>
                <a:gd name="connsiteX79" fmla="*/ 825902 w 2259286"/>
                <a:gd name="connsiteY79" fmla="*/ 987246 h 1796802"/>
                <a:gd name="connsiteX80" fmla="*/ 825902 w 2259286"/>
                <a:gd name="connsiteY80" fmla="*/ 961453 h 1796802"/>
                <a:gd name="connsiteX81" fmla="*/ 847843 w 2259286"/>
                <a:gd name="connsiteY81" fmla="*/ 961453 h 1796802"/>
                <a:gd name="connsiteX82" fmla="*/ 858388 w 2259286"/>
                <a:gd name="connsiteY82" fmla="*/ 925342 h 1796802"/>
                <a:gd name="connsiteX83" fmla="*/ 847178 w 2259286"/>
                <a:gd name="connsiteY83" fmla="*/ 895679 h 1796802"/>
                <a:gd name="connsiteX84" fmla="*/ 774223 w 2259286"/>
                <a:gd name="connsiteY84" fmla="*/ 895679 h 1796802"/>
                <a:gd name="connsiteX85" fmla="*/ 701262 w 2259286"/>
                <a:gd name="connsiteY85" fmla="*/ 895679 h 1796802"/>
                <a:gd name="connsiteX86" fmla="*/ 689084 w 2259286"/>
                <a:gd name="connsiteY86" fmla="*/ 927921 h 1796802"/>
                <a:gd name="connsiteX87" fmla="*/ 676907 w 2259286"/>
                <a:gd name="connsiteY87" fmla="*/ 960163 h 1796802"/>
                <a:gd name="connsiteX88" fmla="*/ 699777 w 2259286"/>
                <a:gd name="connsiteY88" fmla="*/ 960904 h 1796802"/>
                <a:gd name="connsiteX89" fmla="*/ 722648 w 2259286"/>
                <a:gd name="connsiteY89" fmla="*/ 961646 h 1796802"/>
                <a:gd name="connsiteX90" fmla="*/ 722648 w 2259286"/>
                <a:gd name="connsiteY90" fmla="*/ 987343 h 1796802"/>
                <a:gd name="connsiteX91" fmla="*/ 722648 w 2259286"/>
                <a:gd name="connsiteY91" fmla="*/ 1013039 h 1796802"/>
                <a:gd name="connsiteX92" fmla="*/ 646499 w 2259286"/>
                <a:gd name="connsiteY92" fmla="*/ 1013039 h 1796802"/>
                <a:gd name="connsiteX93" fmla="*/ 570350 w 2259286"/>
                <a:gd name="connsiteY93" fmla="*/ 1013039 h 1796802"/>
                <a:gd name="connsiteX94" fmla="*/ 570350 w 2259286"/>
                <a:gd name="connsiteY94" fmla="*/ 987355 h 1796802"/>
                <a:gd name="connsiteX95" fmla="*/ 570350 w 2259286"/>
                <a:gd name="connsiteY95" fmla="*/ 961672 h 1796802"/>
                <a:gd name="connsiteX96" fmla="*/ 589826 w 2259286"/>
                <a:gd name="connsiteY96" fmla="*/ 960918 h 1796802"/>
                <a:gd name="connsiteX97" fmla="*/ 609296 w 2259286"/>
                <a:gd name="connsiteY97" fmla="*/ 960163 h 1796802"/>
                <a:gd name="connsiteX98" fmla="*/ 628701 w 2259286"/>
                <a:gd name="connsiteY98" fmla="*/ 912446 h 1796802"/>
                <a:gd name="connsiteX99" fmla="*/ 691646 w 2259286"/>
                <a:gd name="connsiteY99" fmla="*/ 755107 h 1796802"/>
                <a:gd name="connsiteX100" fmla="*/ 739549 w 2259286"/>
                <a:gd name="connsiteY100" fmla="*/ 635167 h 1796802"/>
                <a:gd name="connsiteX101" fmla="*/ 746152 w 2259286"/>
                <a:gd name="connsiteY101" fmla="*/ 618982 h 1796802"/>
                <a:gd name="connsiteX102" fmla="*/ 787788 w 2259286"/>
                <a:gd name="connsiteY102" fmla="*/ 613823 h 1796802"/>
                <a:gd name="connsiteX103" fmla="*/ 827192 w 2259286"/>
                <a:gd name="connsiteY103" fmla="*/ 614533 h 1796802"/>
                <a:gd name="connsiteX104" fmla="*/ 842241 w 2259286"/>
                <a:gd name="connsiteY104" fmla="*/ 651933 h 1796802"/>
                <a:gd name="connsiteX105" fmla="*/ 874024 w 2259286"/>
                <a:gd name="connsiteY105" fmla="*/ 729313 h 1796802"/>
                <a:gd name="connsiteX106" fmla="*/ 920404 w 2259286"/>
                <a:gd name="connsiteY106" fmla="*/ 842803 h 1796802"/>
                <a:gd name="connsiteX107" fmla="*/ 959324 w 2259286"/>
                <a:gd name="connsiteY107" fmla="*/ 938883 h 1796802"/>
                <a:gd name="connsiteX108" fmla="*/ 968584 w 2259286"/>
                <a:gd name="connsiteY108" fmla="*/ 961453 h 1796802"/>
                <a:gd name="connsiteX109" fmla="*/ 1005659 w 2259286"/>
                <a:gd name="connsiteY109" fmla="*/ 961453 h 1796802"/>
                <a:gd name="connsiteX110" fmla="*/ 1042733 w 2259286"/>
                <a:gd name="connsiteY110" fmla="*/ 961453 h 1796802"/>
                <a:gd name="connsiteX111" fmla="*/ 1042733 w 2259286"/>
                <a:gd name="connsiteY111" fmla="*/ 814430 h 1796802"/>
                <a:gd name="connsiteX112" fmla="*/ 1042733 w 2259286"/>
                <a:gd name="connsiteY112" fmla="*/ 667409 h 1796802"/>
                <a:gd name="connsiteX113" fmla="*/ 1019501 w 2259286"/>
                <a:gd name="connsiteY113" fmla="*/ 667409 h 1796802"/>
                <a:gd name="connsiteX114" fmla="*/ 996269 w 2259286"/>
                <a:gd name="connsiteY114" fmla="*/ 667409 h 1796802"/>
                <a:gd name="connsiteX115" fmla="*/ 996269 w 2259286"/>
                <a:gd name="connsiteY115" fmla="*/ 640120 h 1796802"/>
                <a:gd name="connsiteX116" fmla="*/ 996269 w 2259286"/>
                <a:gd name="connsiteY116" fmla="*/ 612837 h 1796802"/>
                <a:gd name="connsiteX117" fmla="*/ 2044058 w 2259286"/>
                <a:gd name="connsiteY117" fmla="*/ 600060 h 1796802"/>
                <a:gd name="connsiteX118" fmla="*/ 2104066 w 2259286"/>
                <a:gd name="connsiteY118" fmla="*/ 607956 h 1796802"/>
                <a:gd name="connsiteX119" fmla="*/ 2110112 w 2259286"/>
                <a:gd name="connsiteY119" fmla="*/ 1016934 h 1796802"/>
                <a:gd name="connsiteX120" fmla="*/ 1840551 w 2259286"/>
                <a:gd name="connsiteY120" fmla="*/ 870699 h 1796802"/>
                <a:gd name="connsiteX121" fmla="*/ 2044058 w 2259286"/>
                <a:gd name="connsiteY121" fmla="*/ 600060 h 1796802"/>
                <a:gd name="connsiteX122" fmla="*/ 1625357 w 2259286"/>
                <a:gd name="connsiteY122" fmla="*/ 599882 h 1796802"/>
                <a:gd name="connsiteX123" fmla="*/ 1681612 w 2259286"/>
                <a:gd name="connsiteY123" fmla="*/ 606756 h 1796802"/>
                <a:gd name="connsiteX124" fmla="*/ 1755180 w 2259286"/>
                <a:gd name="connsiteY124" fmla="*/ 630795 h 1796802"/>
                <a:gd name="connsiteX125" fmla="*/ 1769377 w 2259286"/>
                <a:gd name="connsiteY125" fmla="*/ 637747 h 1796802"/>
                <a:gd name="connsiteX126" fmla="*/ 1769377 w 2259286"/>
                <a:gd name="connsiteY126" fmla="*/ 689333 h 1796802"/>
                <a:gd name="connsiteX127" fmla="*/ 1769377 w 2259286"/>
                <a:gd name="connsiteY127" fmla="*/ 740920 h 1796802"/>
                <a:gd name="connsiteX128" fmla="*/ 1748107 w 2259286"/>
                <a:gd name="connsiteY128" fmla="*/ 741668 h 1796802"/>
                <a:gd name="connsiteX129" fmla="*/ 1726837 w 2259286"/>
                <a:gd name="connsiteY129" fmla="*/ 742416 h 1796802"/>
                <a:gd name="connsiteX130" fmla="*/ 1716718 w 2259286"/>
                <a:gd name="connsiteY130" fmla="*/ 720524 h 1796802"/>
                <a:gd name="connsiteX131" fmla="*/ 1622242 w 2259286"/>
                <a:gd name="connsiteY131" fmla="*/ 658440 h 1796802"/>
                <a:gd name="connsiteX132" fmla="*/ 1506114 w 2259286"/>
                <a:gd name="connsiteY132" fmla="*/ 813142 h 1796802"/>
                <a:gd name="connsiteX133" fmla="*/ 1585025 w 2259286"/>
                <a:gd name="connsiteY133" fmla="*/ 964122 h 1796802"/>
                <a:gd name="connsiteX134" fmla="*/ 1678385 w 2259286"/>
                <a:gd name="connsiteY134" fmla="*/ 962833 h 1796802"/>
                <a:gd name="connsiteX135" fmla="*/ 1690646 w 2259286"/>
                <a:gd name="connsiteY135" fmla="*/ 958389 h 1796802"/>
                <a:gd name="connsiteX136" fmla="*/ 1690646 w 2259286"/>
                <a:gd name="connsiteY136" fmla="*/ 909621 h 1796802"/>
                <a:gd name="connsiteX137" fmla="*/ 1690646 w 2259286"/>
                <a:gd name="connsiteY137" fmla="*/ 860859 h 1796802"/>
                <a:gd name="connsiteX138" fmla="*/ 1657025 w 2259286"/>
                <a:gd name="connsiteY138" fmla="*/ 860859 h 1796802"/>
                <a:gd name="connsiteX139" fmla="*/ 1623403 w 2259286"/>
                <a:gd name="connsiteY139" fmla="*/ 860859 h 1796802"/>
                <a:gd name="connsiteX140" fmla="*/ 1620886 w 2259286"/>
                <a:gd name="connsiteY140" fmla="*/ 854242 h 1796802"/>
                <a:gd name="connsiteX141" fmla="*/ 1622887 w 2259286"/>
                <a:gd name="connsiteY141" fmla="*/ 806912 h 1796802"/>
                <a:gd name="connsiteX142" fmla="*/ 1702263 w 2259286"/>
                <a:gd name="connsiteY142" fmla="*/ 802114 h 1796802"/>
                <a:gd name="connsiteX143" fmla="*/ 1777121 w 2259286"/>
                <a:gd name="connsiteY143" fmla="*/ 802824 h 1796802"/>
                <a:gd name="connsiteX144" fmla="*/ 1777799 w 2259286"/>
                <a:gd name="connsiteY144" fmla="*/ 893301 h 1796802"/>
                <a:gd name="connsiteX145" fmla="*/ 1778477 w 2259286"/>
                <a:gd name="connsiteY145" fmla="*/ 983777 h 1796802"/>
                <a:gd name="connsiteX146" fmla="*/ 1757148 w 2259286"/>
                <a:gd name="connsiteY146" fmla="*/ 992979 h 1796802"/>
                <a:gd name="connsiteX147" fmla="*/ 1408043 w 2259286"/>
                <a:gd name="connsiteY147" fmla="*/ 813142 h 1796802"/>
                <a:gd name="connsiteX148" fmla="*/ 1625357 w 2259286"/>
                <a:gd name="connsiteY148" fmla="*/ 599882 h 1796802"/>
                <a:gd name="connsiteX149" fmla="*/ 1649458 w 2259286"/>
                <a:gd name="connsiteY149" fmla="*/ 9713 h 1796802"/>
                <a:gd name="connsiteX150" fmla="*/ 1743351 w 2259286"/>
                <a:gd name="connsiteY150" fmla="*/ 11246 h 1796802"/>
                <a:gd name="connsiteX151" fmla="*/ 1747436 w 2259286"/>
                <a:gd name="connsiteY151" fmla="*/ 38239 h 1796802"/>
                <a:gd name="connsiteX152" fmla="*/ 1747436 w 2259286"/>
                <a:gd name="connsiteY152" fmla="*/ 63665 h 1796802"/>
                <a:gd name="connsiteX153" fmla="*/ 1720977 w 2259286"/>
                <a:gd name="connsiteY153" fmla="*/ 64399 h 1796802"/>
                <a:gd name="connsiteX154" fmla="*/ 1694519 w 2259286"/>
                <a:gd name="connsiteY154" fmla="*/ 65135 h 1796802"/>
                <a:gd name="connsiteX155" fmla="*/ 1693854 w 2259286"/>
                <a:gd name="connsiteY155" fmla="*/ 211512 h 1796802"/>
                <a:gd name="connsiteX156" fmla="*/ 1693183 w 2259286"/>
                <a:gd name="connsiteY156" fmla="*/ 357889 h 1796802"/>
                <a:gd name="connsiteX157" fmla="*/ 1740795 w 2259286"/>
                <a:gd name="connsiteY157" fmla="*/ 357889 h 1796802"/>
                <a:gd name="connsiteX158" fmla="*/ 1832846 w 2259286"/>
                <a:gd name="connsiteY158" fmla="*/ 294960 h 1796802"/>
                <a:gd name="connsiteX159" fmla="*/ 1838415 w 2259286"/>
                <a:gd name="connsiteY159" fmla="*/ 272771 h 1796802"/>
                <a:gd name="connsiteX160" fmla="*/ 1859988 w 2259286"/>
                <a:gd name="connsiteY160" fmla="*/ 272771 h 1796802"/>
                <a:gd name="connsiteX161" fmla="*/ 1883685 w 2259286"/>
                <a:gd name="connsiteY161" fmla="*/ 347572 h 1796802"/>
                <a:gd name="connsiteX162" fmla="*/ 1882955 w 2259286"/>
                <a:gd name="connsiteY162" fmla="*/ 410765 h 1796802"/>
                <a:gd name="connsiteX163" fmla="*/ 1720332 w 2259286"/>
                <a:gd name="connsiteY163" fmla="*/ 410765 h 1796802"/>
                <a:gd name="connsiteX164" fmla="*/ 1557708 w 2259286"/>
                <a:gd name="connsiteY164" fmla="*/ 410765 h 1796802"/>
                <a:gd name="connsiteX165" fmla="*/ 1557708 w 2259286"/>
                <a:gd name="connsiteY165" fmla="*/ 384972 h 1796802"/>
                <a:gd name="connsiteX166" fmla="*/ 1557708 w 2259286"/>
                <a:gd name="connsiteY166" fmla="*/ 359179 h 1796802"/>
                <a:gd name="connsiteX167" fmla="*/ 1581586 w 2259286"/>
                <a:gd name="connsiteY167" fmla="*/ 358437 h 1796802"/>
                <a:gd name="connsiteX168" fmla="*/ 1605463 w 2259286"/>
                <a:gd name="connsiteY168" fmla="*/ 357696 h 1796802"/>
                <a:gd name="connsiteX169" fmla="*/ 1605463 w 2259286"/>
                <a:gd name="connsiteY169" fmla="*/ 210770 h 1796802"/>
                <a:gd name="connsiteX170" fmla="*/ 1605463 w 2259286"/>
                <a:gd name="connsiteY170" fmla="*/ 63845 h 1796802"/>
                <a:gd name="connsiteX171" fmla="*/ 1580940 w 2259286"/>
                <a:gd name="connsiteY171" fmla="*/ 63845 h 1796802"/>
                <a:gd name="connsiteX172" fmla="*/ 1556417 w 2259286"/>
                <a:gd name="connsiteY172" fmla="*/ 63845 h 1796802"/>
                <a:gd name="connsiteX173" fmla="*/ 1556417 w 2259286"/>
                <a:gd name="connsiteY173" fmla="*/ 38484 h 1796802"/>
                <a:gd name="connsiteX174" fmla="*/ 1558140 w 2259286"/>
                <a:gd name="connsiteY174" fmla="*/ 11401 h 1796802"/>
                <a:gd name="connsiteX175" fmla="*/ 1649458 w 2259286"/>
                <a:gd name="connsiteY175" fmla="*/ 9713 h 1796802"/>
                <a:gd name="connsiteX176" fmla="*/ 1326815 w 2259286"/>
                <a:gd name="connsiteY176" fmla="*/ 9477 h 1796802"/>
                <a:gd name="connsiteX177" fmla="*/ 1388089 w 2259286"/>
                <a:gd name="connsiteY177" fmla="*/ 11872 h 1796802"/>
                <a:gd name="connsiteX178" fmla="*/ 1390671 w 2259286"/>
                <a:gd name="connsiteY178" fmla="*/ 38265 h 1796802"/>
                <a:gd name="connsiteX179" fmla="*/ 1389922 w 2259286"/>
                <a:gd name="connsiteY179" fmla="*/ 62555 h 1796802"/>
                <a:gd name="connsiteX180" fmla="*/ 1362173 w 2259286"/>
                <a:gd name="connsiteY180" fmla="*/ 63291 h 1796802"/>
                <a:gd name="connsiteX181" fmla="*/ 1334423 w 2259286"/>
                <a:gd name="connsiteY181" fmla="*/ 64019 h 1796802"/>
                <a:gd name="connsiteX182" fmla="*/ 1334423 w 2259286"/>
                <a:gd name="connsiteY182" fmla="*/ 210958 h 1796802"/>
                <a:gd name="connsiteX183" fmla="*/ 1334423 w 2259286"/>
                <a:gd name="connsiteY183" fmla="*/ 357889 h 1796802"/>
                <a:gd name="connsiteX184" fmla="*/ 1382823 w 2259286"/>
                <a:gd name="connsiteY184" fmla="*/ 357831 h 1796802"/>
                <a:gd name="connsiteX185" fmla="*/ 1473931 w 2259286"/>
                <a:gd name="connsiteY185" fmla="*/ 300215 h 1796802"/>
                <a:gd name="connsiteX186" fmla="*/ 1480727 w 2259286"/>
                <a:gd name="connsiteY186" fmla="*/ 274060 h 1796802"/>
                <a:gd name="connsiteX187" fmla="*/ 1503081 w 2259286"/>
                <a:gd name="connsiteY187" fmla="*/ 273312 h 1796802"/>
                <a:gd name="connsiteX188" fmla="*/ 1525441 w 2259286"/>
                <a:gd name="connsiteY188" fmla="*/ 272571 h 1796802"/>
                <a:gd name="connsiteX189" fmla="*/ 1525441 w 2259286"/>
                <a:gd name="connsiteY189" fmla="*/ 342329 h 1796802"/>
                <a:gd name="connsiteX190" fmla="*/ 1525441 w 2259286"/>
                <a:gd name="connsiteY190" fmla="*/ 412094 h 1796802"/>
                <a:gd name="connsiteX191" fmla="*/ 1362173 w 2259286"/>
                <a:gd name="connsiteY191" fmla="*/ 411430 h 1796802"/>
                <a:gd name="connsiteX192" fmla="*/ 1198903 w 2259286"/>
                <a:gd name="connsiteY192" fmla="*/ 410765 h 1796802"/>
                <a:gd name="connsiteX193" fmla="*/ 1198155 w 2259286"/>
                <a:gd name="connsiteY193" fmla="*/ 387938 h 1796802"/>
                <a:gd name="connsiteX194" fmla="*/ 1226343 w 2259286"/>
                <a:gd name="connsiteY194" fmla="*/ 357889 h 1796802"/>
                <a:gd name="connsiteX195" fmla="*/ 1249285 w 2259286"/>
                <a:gd name="connsiteY195" fmla="*/ 357889 h 1796802"/>
                <a:gd name="connsiteX196" fmla="*/ 1248613 w 2259286"/>
                <a:gd name="connsiteY196" fmla="*/ 211512 h 1796802"/>
                <a:gd name="connsiteX197" fmla="*/ 1247949 w 2259286"/>
                <a:gd name="connsiteY197" fmla="*/ 65135 h 1796802"/>
                <a:gd name="connsiteX198" fmla="*/ 1223426 w 2259286"/>
                <a:gd name="connsiteY198" fmla="*/ 63845 h 1796802"/>
                <a:gd name="connsiteX199" fmla="*/ 1198903 w 2259286"/>
                <a:gd name="connsiteY199" fmla="*/ 62555 h 1796802"/>
                <a:gd name="connsiteX200" fmla="*/ 1198155 w 2259286"/>
                <a:gd name="connsiteY200" fmla="*/ 39729 h 1796802"/>
                <a:gd name="connsiteX201" fmla="*/ 1200407 w 2259286"/>
                <a:gd name="connsiteY201" fmla="*/ 13290 h 1796802"/>
                <a:gd name="connsiteX202" fmla="*/ 1326815 w 2259286"/>
                <a:gd name="connsiteY202" fmla="*/ 9477 h 1796802"/>
                <a:gd name="connsiteX203" fmla="*/ 541379 w 2259286"/>
                <a:gd name="connsiteY203" fmla="*/ 9254 h 1796802"/>
                <a:gd name="connsiteX204" fmla="*/ 582972 w 2259286"/>
                <a:gd name="connsiteY204" fmla="*/ 14309 h 1796802"/>
                <a:gd name="connsiteX205" fmla="*/ 653333 w 2259286"/>
                <a:gd name="connsiteY205" fmla="*/ 264259 h 1796802"/>
                <a:gd name="connsiteX206" fmla="*/ 662478 w 2259286"/>
                <a:gd name="connsiteY206" fmla="*/ 295069 h 1796802"/>
                <a:gd name="connsiteX207" fmla="*/ 722648 w 2259286"/>
                <a:gd name="connsiteY207" fmla="*/ 67805 h 1796802"/>
                <a:gd name="connsiteX208" fmla="*/ 696745 w 2259286"/>
                <a:gd name="connsiteY208" fmla="*/ 63845 h 1796802"/>
                <a:gd name="connsiteX209" fmla="*/ 670841 w 2259286"/>
                <a:gd name="connsiteY209" fmla="*/ 63845 h 1796802"/>
                <a:gd name="connsiteX210" fmla="*/ 671577 w 2259286"/>
                <a:gd name="connsiteY210" fmla="*/ 37407 h 1796802"/>
                <a:gd name="connsiteX211" fmla="*/ 672312 w 2259286"/>
                <a:gd name="connsiteY211" fmla="*/ 10969 h 1796802"/>
                <a:gd name="connsiteX212" fmla="*/ 908504 w 2259286"/>
                <a:gd name="connsiteY212" fmla="*/ 10259 h 1796802"/>
                <a:gd name="connsiteX213" fmla="*/ 1150549 w 2259286"/>
                <a:gd name="connsiteY213" fmla="*/ 10962 h 1796802"/>
                <a:gd name="connsiteX214" fmla="*/ 1156402 w 2259286"/>
                <a:gd name="connsiteY214" fmla="*/ 12381 h 1796802"/>
                <a:gd name="connsiteX215" fmla="*/ 1155711 w 2259286"/>
                <a:gd name="connsiteY215" fmla="*/ 77444 h 1796802"/>
                <a:gd name="connsiteX216" fmla="*/ 1155021 w 2259286"/>
                <a:gd name="connsiteY216" fmla="*/ 142515 h 1796802"/>
                <a:gd name="connsiteX217" fmla="*/ 1133331 w 2259286"/>
                <a:gd name="connsiteY217" fmla="*/ 142515 h 1796802"/>
                <a:gd name="connsiteX218" fmla="*/ 1111641 w 2259286"/>
                <a:gd name="connsiteY218" fmla="*/ 142515 h 1796802"/>
                <a:gd name="connsiteX219" fmla="*/ 1103562 w 2259286"/>
                <a:gd name="connsiteY219" fmla="*/ 117450 h 1796802"/>
                <a:gd name="connsiteX220" fmla="*/ 1000787 w 2259286"/>
                <a:gd name="connsiteY220" fmla="*/ 63955 h 1796802"/>
                <a:gd name="connsiteX221" fmla="*/ 952386 w 2259286"/>
                <a:gd name="connsiteY221" fmla="*/ 63845 h 1796802"/>
                <a:gd name="connsiteX222" fmla="*/ 952386 w 2259286"/>
                <a:gd name="connsiteY222" fmla="*/ 121880 h 1796802"/>
                <a:gd name="connsiteX223" fmla="*/ 952386 w 2259286"/>
                <a:gd name="connsiteY223" fmla="*/ 179915 h 1796802"/>
                <a:gd name="connsiteX224" fmla="*/ 1009241 w 2259286"/>
                <a:gd name="connsiteY224" fmla="*/ 179915 h 1796802"/>
                <a:gd name="connsiteX225" fmla="*/ 1066094 w 2259286"/>
                <a:gd name="connsiteY225" fmla="*/ 179915 h 1796802"/>
                <a:gd name="connsiteX226" fmla="*/ 1068611 w 2259286"/>
                <a:gd name="connsiteY226" fmla="*/ 186531 h 1796802"/>
                <a:gd name="connsiteX227" fmla="*/ 1068611 w 2259286"/>
                <a:gd name="connsiteY227" fmla="*/ 232624 h 1796802"/>
                <a:gd name="connsiteX228" fmla="*/ 1066094 w 2259286"/>
                <a:gd name="connsiteY228" fmla="*/ 239240 h 1796802"/>
                <a:gd name="connsiteX229" fmla="*/ 1009241 w 2259286"/>
                <a:gd name="connsiteY229" fmla="*/ 239240 h 1796802"/>
                <a:gd name="connsiteX230" fmla="*/ 952386 w 2259286"/>
                <a:gd name="connsiteY230" fmla="*/ 239240 h 1796802"/>
                <a:gd name="connsiteX231" fmla="*/ 952386 w 2259286"/>
                <a:gd name="connsiteY231" fmla="*/ 298564 h 1796802"/>
                <a:gd name="connsiteX232" fmla="*/ 952386 w 2259286"/>
                <a:gd name="connsiteY232" fmla="*/ 357889 h 1796802"/>
                <a:gd name="connsiteX233" fmla="*/ 1010569 w 2259286"/>
                <a:gd name="connsiteY233" fmla="*/ 357889 h 1796802"/>
                <a:gd name="connsiteX234" fmla="*/ 1108641 w 2259286"/>
                <a:gd name="connsiteY234" fmla="*/ 303723 h 1796802"/>
                <a:gd name="connsiteX235" fmla="*/ 1116469 w 2259286"/>
                <a:gd name="connsiteY235" fmla="*/ 275892 h 1796802"/>
                <a:gd name="connsiteX236" fmla="*/ 1138849 w 2259286"/>
                <a:gd name="connsiteY236" fmla="*/ 273312 h 1796802"/>
                <a:gd name="connsiteX237" fmla="*/ 1160184 w 2259286"/>
                <a:gd name="connsiteY237" fmla="*/ 274060 h 1796802"/>
                <a:gd name="connsiteX238" fmla="*/ 1160184 w 2259286"/>
                <a:gd name="connsiteY238" fmla="*/ 342413 h 1796802"/>
                <a:gd name="connsiteX239" fmla="*/ 1160184 w 2259286"/>
                <a:gd name="connsiteY239" fmla="*/ 410765 h 1796802"/>
                <a:gd name="connsiteX240" fmla="*/ 987789 w 2259286"/>
                <a:gd name="connsiteY240" fmla="*/ 411430 h 1796802"/>
                <a:gd name="connsiteX241" fmla="*/ 815395 w 2259286"/>
                <a:gd name="connsiteY241" fmla="*/ 412094 h 1796802"/>
                <a:gd name="connsiteX242" fmla="*/ 816131 w 2259286"/>
                <a:gd name="connsiteY242" fmla="*/ 385636 h 1796802"/>
                <a:gd name="connsiteX243" fmla="*/ 816866 w 2259286"/>
                <a:gd name="connsiteY243" fmla="*/ 359179 h 1796802"/>
                <a:gd name="connsiteX244" fmla="*/ 840744 w 2259286"/>
                <a:gd name="connsiteY244" fmla="*/ 358437 h 1796802"/>
                <a:gd name="connsiteX245" fmla="*/ 864621 w 2259286"/>
                <a:gd name="connsiteY245" fmla="*/ 357696 h 1796802"/>
                <a:gd name="connsiteX246" fmla="*/ 864621 w 2259286"/>
                <a:gd name="connsiteY246" fmla="*/ 210770 h 1796802"/>
                <a:gd name="connsiteX247" fmla="*/ 864621 w 2259286"/>
                <a:gd name="connsiteY247" fmla="*/ 63845 h 1796802"/>
                <a:gd name="connsiteX248" fmla="*/ 827541 w 2259286"/>
                <a:gd name="connsiteY248" fmla="*/ 63845 h 1796802"/>
                <a:gd name="connsiteX249" fmla="*/ 790454 w 2259286"/>
                <a:gd name="connsiteY249" fmla="*/ 63845 h 1796802"/>
                <a:gd name="connsiteX250" fmla="*/ 782503 w 2259286"/>
                <a:gd name="connsiteY250" fmla="*/ 88994 h 1796802"/>
                <a:gd name="connsiteX251" fmla="*/ 734400 w 2259286"/>
                <a:gd name="connsiteY251" fmla="*/ 257295 h 1796802"/>
                <a:gd name="connsiteX252" fmla="*/ 691724 w 2259286"/>
                <a:gd name="connsiteY252" fmla="*/ 406252 h 1796802"/>
                <a:gd name="connsiteX253" fmla="*/ 649074 w 2259286"/>
                <a:gd name="connsiteY253" fmla="*/ 412055 h 1796802"/>
                <a:gd name="connsiteX254" fmla="*/ 608940 w 2259286"/>
                <a:gd name="connsiteY254" fmla="*/ 412055 h 1796802"/>
                <a:gd name="connsiteX255" fmla="*/ 606553 w 2259286"/>
                <a:gd name="connsiteY255" fmla="*/ 405781 h 1796802"/>
                <a:gd name="connsiteX256" fmla="*/ 583224 w 2259286"/>
                <a:gd name="connsiteY256" fmla="*/ 322597 h 1796802"/>
                <a:gd name="connsiteX257" fmla="*/ 529927 w 2259286"/>
                <a:gd name="connsiteY257" fmla="*/ 136066 h 1796802"/>
                <a:gd name="connsiteX258" fmla="*/ 514496 w 2259286"/>
                <a:gd name="connsiteY258" fmla="*/ 181205 h 1796802"/>
                <a:gd name="connsiteX259" fmla="*/ 481352 w 2259286"/>
                <a:gd name="connsiteY259" fmla="*/ 294696 h 1796802"/>
                <a:gd name="connsiteX260" fmla="*/ 454861 w 2259286"/>
                <a:gd name="connsiteY260" fmla="*/ 384972 h 1796802"/>
                <a:gd name="connsiteX261" fmla="*/ 447492 w 2259286"/>
                <a:gd name="connsiteY261" fmla="*/ 410765 h 1796802"/>
                <a:gd name="connsiteX262" fmla="*/ 406687 w 2259286"/>
                <a:gd name="connsiteY262" fmla="*/ 410765 h 1796802"/>
                <a:gd name="connsiteX263" fmla="*/ 365889 w 2259286"/>
                <a:gd name="connsiteY263" fmla="*/ 410765 h 1796802"/>
                <a:gd name="connsiteX264" fmla="*/ 348168 w 2259286"/>
                <a:gd name="connsiteY264" fmla="*/ 351440 h 1796802"/>
                <a:gd name="connsiteX265" fmla="*/ 298420 w 2259286"/>
                <a:gd name="connsiteY265" fmla="*/ 178626 h 1796802"/>
                <a:gd name="connsiteX266" fmla="*/ 266399 w 2259286"/>
                <a:gd name="connsiteY266" fmla="*/ 65135 h 1796802"/>
                <a:gd name="connsiteX267" fmla="*/ 242844 w 2259286"/>
                <a:gd name="connsiteY267" fmla="*/ 64393 h 1796802"/>
                <a:gd name="connsiteX268" fmla="*/ 219289 w 2259286"/>
                <a:gd name="connsiteY268" fmla="*/ 63652 h 1796802"/>
                <a:gd name="connsiteX269" fmla="*/ 219289 w 2259286"/>
                <a:gd name="connsiteY269" fmla="*/ 38168 h 1796802"/>
                <a:gd name="connsiteX270" fmla="*/ 222516 w 2259286"/>
                <a:gd name="connsiteY270" fmla="*/ 11388 h 1796802"/>
                <a:gd name="connsiteX271" fmla="*/ 407184 w 2259286"/>
                <a:gd name="connsiteY271" fmla="*/ 11872 h 1796802"/>
                <a:gd name="connsiteX272" fmla="*/ 409766 w 2259286"/>
                <a:gd name="connsiteY272" fmla="*/ 38265 h 1796802"/>
                <a:gd name="connsiteX273" fmla="*/ 409017 w 2259286"/>
                <a:gd name="connsiteY273" fmla="*/ 62555 h 1796802"/>
                <a:gd name="connsiteX274" fmla="*/ 382558 w 2259286"/>
                <a:gd name="connsiteY274" fmla="*/ 63291 h 1796802"/>
                <a:gd name="connsiteX275" fmla="*/ 356100 w 2259286"/>
                <a:gd name="connsiteY275" fmla="*/ 65251 h 1796802"/>
                <a:gd name="connsiteX276" fmla="*/ 392974 w 2259286"/>
                <a:gd name="connsiteY276" fmla="*/ 196681 h 1796802"/>
                <a:gd name="connsiteX277" fmla="*/ 412928 w 2259286"/>
                <a:gd name="connsiteY277" fmla="*/ 268290 h 1796802"/>
                <a:gd name="connsiteX278" fmla="*/ 419762 w 2259286"/>
                <a:gd name="connsiteY278" fmla="*/ 289975 h 1796802"/>
                <a:gd name="connsiteX279" fmla="*/ 483920 w 2259286"/>
                <a:gd name="connsiteY279" fmla="*/ 62555 h 1796802"/>
                <a:gd name="connsiteX280" fmla="*/ 498731 w 2259286"/>
                <a:gd name="connsiteY280" fmla="*/ 12903 h 1796802"/>
                <a:gd name="connsiteX281" fmla="*/ 541379 w 2259286"/>
                <a:gd name="connsiteY281" fmla="*/ 9254 h 1796802"/>
                <a:gd name="connsiteX282" fmla="*/ 2063405 w 2259286"/>
                <a:gd name="connsiteY282" fmla="*/ 1 h 1796802"/>
                <a:gd name="connsiteX283" fmla="*/ 2143670 w 2259286"/>
                <a:gd name="connsiteY283" fmla="*/ 6829 h 1796802"/>
                <a:gd name="connsiteX284" fmla="*/ 2209546 w 2259286"/>
                <a:gd name="connsiteY284" fmla="*/ 29256 h 1796802"/>
                <a:gd name="connsiteX285" fmla="*/ 2224982 w 2259286"/>
                <a:gd name="connsiteY285" fmla="*/ 36175 h 1796802"/>
                <a:gd name="connsiteX286" fmla="*/ 2224982 w 2259286"/>
                <a:gd name="connsiteY286" fmla="*/ 86125 h 1796802"/>
                <a:gd name="connsiteX287" fmla="*/ 2224982 w 2259286"/>
                <a:gd name="connsiteY287" fmla="*/ 136066 h 1796802"/>
                <a:gd name="connsiteX288" fmla="*/ 2201750 w 2259286"/>
                <a:gd name="connsiteY288" fmla="*/ 136066 h 1796802"/>
                <a:gd name="connsiteX289" fmla="*/ 2178518 w 2259286"/>
                <a:gd name="connsiteY289" fmla="*/ 132468 h 1796802"/>
                <a:gd name="connsiteX290" fmla="*/ 2082828 w 2259286"/>
                <a:gd name="connsiteY290" fmla="*/ 57410 h 1796802"/>
                <a:gd name="connsiteX291" fmla="*/ 2005569 w 2259286"/>
                <a:gd name="connsiteY291" fmla="*/ 106894 h 1796802"/>
                <a:gd name="connsiteX292" fmla="*/ 2098497 w 2259286"/>
                <a:gd name="connsiteY292" fmla="*/ 167225 h 1796802"/>
                <a:gd name="connsiteX293" fmla="*/ 2190624 w 2259286"/>
                <a:gd name="connsiteY293" fmla="*/ 197706 h 1796802"/>
                <a:gd name="connsiteX294" fmla="*/ 2184739 w 2259286"/>
                <a:gd name="connsiteY294" fmla="*/ 401196 h 1796802"/>
                <a:gd name="connsiteX295" fmla="*/ 1933291 w 2259286"/>
                <a:gd name="connsiteY295" fmla="*/ 393187 h 1796802"/>
                <a:gd name="connsiteX296" fmla="*/ 1916513 w 2259286"/>
                <a:gd name="connsiteY296" fmla="*/ 384972 h 1796802"/>
                <a:gd name="connsiteX297" fmla="*/ 1915816 w 2259286"/>
                <a:gd name="connsiteY297" fmla="*/ 328936 h 1796802"/>
                <a:gd name="connsiteX298" fmla="*/ 1915119 w 2259286"/>
                <a:gd name="connsiteY298" fmla="*/ 272894 h 1796802"/>
                <a:gd name="connsiteX299" fmla="*/ 1921062 w 2259286"/>
                <a:gd name="connsiteY299" fmla="*/ 271404 h 1796802"/>
                <a:gd name="connsiteX300" fmla="*/ 1943694 w 2259286"/>
                <a:gd name="connsiteY300" fmla="*/ 270701 h 1796802"/>
                <a:gd name="connsiteX301" fmla="*/ 1960395 w 2259286"/>
                <a:gd name="connsiteY301" fmla="*/ 271481 h 1796802"/>
                <a:gd name="connsiteX302" fmla="*/ 1965888 w 2259286"/>
                <a:gd name="connsiteY302" fmla="*/ 288582 h 1796802"/>
                <a:gd name="connsiteX303" fmla="*/ 2073974 w 2259286"/>
                <a:gd name="connsiteY303" fmla="*/ 366743 h 1796802"/>
                <a:gd name="connsiteX304" fmla="*/ 2157254 w 2259286"/>
                <a:gd name="connsiteY304" fmla="*/ 322114 h 1796802"/>
                <a:gd name="connsiteX305" fmla="*/ 2062590 w 2259286"/>
                <a:gd name="connsiteY305" fmla="*/ 249590 h 1796802"/>
                <a:gd name="connsiteX306" fmla="*/ 1926768 w 2259286"/>
                <a:gd name="connsiteY306" fmla="*/ 171462 h 1796802"/>
                <a:gd name="connsiteX307" fmla="*/ 2042998 w 2259286"/>
                <a:gd name="connsiteY307" fmla="*/ 1026 h 1796802"/>
                <a:gd name="connsiteX308" fmla="*/ 2063405 w 2259286"/>
                <a:gd name="connsiteY308" fmla="*/ 1 h 1796802"/>
                <a:gd name="connsiteX0" fmla="*/ 555108 w 2039997"/>
                <a:gd name="connsiteY0" fmla="*/ 702765 h 1025394"/>
                <a:gd name="connsiteX1" fmla="*/ 527372 w 2039997"/>
                <a:gd name="connsiteY1" fmla="*/ 771762 h 1025394"/>
                <a:gd name="connsiteX2" fmla="*/ 501526 w 2039997"/>
                <a:gd name="connsiteY2" fmla="*/ 842803 h 1025394"/>
                <a:gd name="connsiteX3" fmla="*/ 554347 w 2039997"/>
                <a:gd name="connsiteY3" fmla="*/ 842803 h 1025394"/>
                <a:gd name="connsiteX4" fmla="*/ 605418 w 2039997"/>
                <a:gd name="connsiteY4" fmla="*/ 838290 h 1025394"/>
                <a:gd name="connsiteX5" fmla="*/ 580335 w 2039997"/>
                <a:gd name="connsiteY5" fmla="*/ 769292 h 1025394"/>
                <a:gd name="connsiteX6" fmla="*/ 555108 w 2039997"/>
                <a:gd name="connsiteY6" fmla="*/ 702765 h 1025394"/>
                <a:gd name="connsiteX7" fmla="*/ 913791 w 2039997"/>
                <a:gd name="connsiteY7" fmla="*/ 666919 h 1025394"/>
                <a:gd name="connsiteX8" fmla="*/ 913791 w 2039997"/>
                <a:gd name="connsiteY8" fmla="*/ 727978 h 1025394"/>
                <a:gd name="connsiteX9" fmla="*/ 913791 w 2039997"/>
                <a:gd name="connsiteY9" fmla="*/ 789038 h 1025394"/>
                <a:gd name="connsiteX10" fmla="*/ 962190 w 2039997"/>
                <a:gd name="connsiteY10" fmla="*/ 788193 h 1025394"/>
                <a:gd name="connsiteX11" fmla="*/ 1052421 w 2039997"/>
                <a:gd name="connsiteY11" fmla="*/ 735116 h 1025394"/>
                <a:gd name="connsiteX12" fmla="*/ 960900 w 2039997"/>
                <a:gd name="connsiteY12" fmla="*/ 667867 h 1025394"/>
                <a:gd name="connsiteX13" fmla="*/ 913791 w 2039997"/>
                <a:gd name="connsiteY13" fmla="*/ 666919 h 1025394"/>
                <a:gd name="connsiteX14" fmla="*/ 1834720 w 2039997"/>
                <a:gd name="connsiteY14" fmla="*/ 656775 h 1025394"/>
                <a:gd name="connsiteX15" fmla="*/ 1796605 w 2039997"/>
                <a:gd name="connsiteY15" fmla="*/ 660477 h 1025394"/>
                <a:gd name="connsiteX16" fmla="*/ 1712790 w 2039997"/>
                <a:gd name="connsiteY16" fmla="*/ 813142 h 1025394"/>
                <a:gd name="connsiteX17" fmla="*/ 1726915 w 2039997"/>
                <a:gd name="connsiteY17" fmla="*/ 905443 h 1025394"/>
                <a:gd name="connsiteX18" fmla="*/ 1924252 w 2039997"/>
                <a:gd name="connsiteY18" fmla="*/ 912703 h 1025394"/>
                <a:gd name="connsiteX19" fmla="*/ 1925523 w 2039997"/>
                <a:gd name="connsiteY19" fmla="*/ 717390 h 1025394"/>
                <a:gd name="connsiteX20" fmla="*/ 1834720 w 2039997"/>
                <a:gd name="connsiteY20" fmla="*/ 656775 h 1025394"/>
                <a:gd name="connsiteX21" fmla="*/ 64534 w 2039997"/>
                <a:gd name="connsiteY21" fmla="*/ 613205 h 1025394"/>
                <a:gd name="connsiteX22" fmla="*/ 236837 w 2039997"/>
                <a:gd name="connsiteY22" fmla="*/ 613868 h 1025394"/>
                <a:gd name="connsiteX23" fmla="*/ 409141 w 2039997"/>
                <a:gd name="connsiteY23" fmla="*/ 614533 h 1025394"/>
                <a:gd name="connsiteX24" fmla="*/ 409141 w 2039997"/>
                <a:gd name="connsiteY24" fmla="*/ 680305 h 1025394"/>
                <a:gd name="connsiteX25" fmla="*/ 409141 w 2039997"/>
                <a:gd name="connsiteY25" fmla="*/ 746079 h 1025394"/>
                <a:gd name="connsiteX26" fmla="*/ 387806 w 2039997"/>
                <a:gd name="connsiteY26" fmla="*/ 746827 h 1025394"/>
                <a:gd name="connsiteX27" fmla="*/ 365465 w 2039997"/>
                <a:gd name="connsiteY27" fmla="*/ 744247 h 1025394"/>
                <a:gd name="connsiteX28" fmla="*/ 357824 w 2039997"/>
                <a:gd name="connsiteY28" fmla="*/ 718828 h 1025394"/>
                <a:gd name="connsiteX29" fmla="*/ 258875 w 2039997"/>
                <a:gd name="connsiteY29" fmla="*/ 667409 h 1025394"/>
                <a:gd name="connsiteX30" fmla="*/ 201344 w 2039997"/>
                <a:gd name="connsiteY30" fmla="*/ 667409 h 1025394"/>
                <a:gd name="connsiteX31" fmla="*/ 201344 w 2039997"/>
                <a:gd name="connsiteY31" fmla="*/ 728024 h 1025394"/>
                <a:gd name="connsiteX32" fmla="*/ 201344 w 2039997"/>
                <a:gd name="connsiteY32" fmla="*/ 788637 h 1025394"/>
                <a:gd name="connsiteX33" fmla="*/ 257816 w 2039997"/>
                <a:gd name="connsiteY33" fmla="*/ 788637 h 1025394"/>
                <a:gd name="connsiteX34" fmla="*/ 321376 w 2039997"/>
                <a:gd name="connsiteY34" fmla="*/ 819589 h 1025394"/>
                <a:gd name="connsiteX35" fmla="*/ 257816 w 2039997"/>
                <a:gd name="connsiteY35" fmla="*/ 850541 h 1025394"/>
                <a:gd name="connsiteX36" fmla="*/ 201344 w 2039997"/>
                <a:gd name="connsiteY36" fmla="*/ 850541 h 1025394"/>
                <a:gd name="connsiteX37" fmla="*/ 201344 w 2039997"/>
                <a:gd name="connsiteY37" fmla="*/ 905997 h 1025394"/>
                <a:gd name="connsiteX38" fmla="*/ 201344 w 2039997"/>
                <a:gd name="connsiteY38" fmla="*/ 961453 h 1025394"/>
                <a:gd name="connsiteX39" fmla="*/ 228447 w 2039997"/>
                <a:gd name="connsiteY39" fmla="*/ 961453 h 1025394"/>
                <a:gd name="connsiteX40" fmla="*/ 255551 w 2039997"/>
                <a:gd name="connsiteY40" fmla="*/ 961453 h 1025394"/>
                <a:gd name="connsiteX41" fmla="*/ 255551 w 2039997"/>
                <a:gd name="connsiteY41" fmla="*/ 987246 h 1025394"/>
                <a:gd name="connsiteX42" fmla="*/ 255551 w 2039997"/>
                <a:gd name="connsiteY42" fmla="*/ 1013039 h 1025394"/>
                <a:gd name="connsiteX43" fmla="*/ 160042 w 2039997"/>
                <a:gd name="connsiteY43" fmla="*/ 1013039 h 1025394"/>
                <a:gd name="connsiteX44" fmla="*/ 64534 w 2039997"/>
                <a:gd name="connsiteY44" fmla="*/ 1013039 h 1025394"/>
                <a:gd name="connsiteX45" fmla="*/ 64534 w 2039997"/>
                <a:gd name="connsiteY45" fmla="*/ 987246 h 1025394"/>
                <a:gd name="connsiteX46" fmla="*/ 64534 w 2039997"/>
                <a:gd name="connsiteY46" fmla="*/ 961453 h 1025394"/>
                <a:gd name="connsiteX47" fmla="*/ 87765 w 2039997"/>
                <a:gd name="connsiteY47" fmla="*/ 961453 h 1025394"/>
                <a:gd name="connsiteX48" fmla="*/ 110997 w 2039997"/>
                <a:gd name="connsiteY48" fmla="*/ 961453 h 1025394"/>
                <a:gd name="connsiteX49" fmla="*/ 110997 w 2039997"/>
                <a:gd name="connsiteY49" fmla="*/ 814430 h 1025394"/>
                <a:gd name="connsiteX50" fmla="*/ 110997 w 2039997"/>
                <a:gd name="connsiteY50" fmla="*/ 667409 h 1025394"/>
                <a:gd name="connsiteX51" fmla="*/ 87765 w 2039997"/>
                <a:gd name="connsiteY51" fmla="*/ 667409 h 1025394"/>
                <a:gd name="connsiteX52" fmla="*/ 64534 w 2039997"/>
                <a:gd name="connsiteY52" fmla="*/ 667409 h 1025394"/>
                <a:gd name="connsiteX53" fmla="*/ 64534 w 2039997"/>
                <a:gd name="connsiteY53" fmla="*/ 640307 h 1025394"/>
                <a:gd name="connsiteX54" fmla="*/ 64534 w 2039997"/>
                <a:gd name="connsiteY54" fmla="*/ 613205 h 1025394"/>
                <a:gd name="connsiteX55" fmla="*/ 776980 w 2039997"/>
                <a:gd name="connsiteY55" fmla="*/ 612837 h 1025394"/>
                <a:gd name="connsiteX56" fmla="*/ 909273 w 2039997"/>
                <a:gd name="connsiteY56" fmla="*/ 613927 h 1025394"/>
                <a:gd name="connsiteX57" fmla="*/ 1086346 w 2039997"/>
                <a:gd name="connsiteY57" fmla="*/ 630795 h 1025394"/>
                <a:gd name="connsiteX58" fmla="*/ 1139656 w 2039997"/>
                <a:gd name="connsiteY58" fmla="*/ 720233 h 1025394"/>
                <a:gd name="connsiteX59" fmla="*/ 1063217 w 2039997"/>
                <a:gd name="connsiteY59" fmla="*/ 817997 h 1025394"/>
                <a:gd name="connsiteX60" fmla="*/ 1053183 w 2039997"/>
                <a:gd name="connsiteY60" fmla="*/ 822910 h 1025394"/>
                <a:gd name="connsiteX61" fmla="*/ 1116567 w 2039997"/>
                <a:gd name="connsiteY61" fmla="*/ 906178 h 1025394"/>
                <a:gd name="connsiteX62" fmla="*/ 1154926 w 2039997"/>
                <a:gd name="connsiteY62" fmla="*/ 966612 h 1025394"/>
                <a:gd name="connsiteX63" fmla="*/ 1171923 w 2039997"/>
                <a:gd name="connsiteY63" fmla="*/ 991740 h 1025394"/>
                <a:gd name="connsiteX64" fmla="*/ 1126311 w 2039997"/>
                <a:gd name="connsiteY64" fmla="*/ 1016908 h 1025394"/>
                <a:gd name="connsiteX65" fmla="*/ 1032318 w 2039997"/>
                <a:gd name="connsiteY65" fmla="*/ 944346 h 1025394"/>
                <a:gd name="connsiteX66" fmla="*/ 945412 w 2039997"/>
                <a:gd name="connsiteY66" fmla="*/ 845764 h 1025394"/>
                <a:gd name="connsiteX67" fmla="*/ 913791 w 2039997"/>
                <a:gd name="connsiteY67" fmla="*/ 844854 h 1025394"/>
                <a:gd name="connsiteX68" fmla="*/ 913791 w 2039997"/>
                <a:gd name="connsiteY68" fmla="*/ 903063 h 1025394"/>
                <a:gd name="connsiteX69" fmla="*/ 913791 w 2039997"/>
                <a:gd name="connsiteY69" fmla="*/ 961272 h 1025394"/>
                <a:gd name="connsiteX70" fmla="*/ 940249 w 2039997"/>
                <a:gd name="connsiteY70" fmla="*/ 962008 h 1025394"/>
                <a:gd name="connsiteX71" fmla="*/ 966708 w 2039997"/>
                <a:gd name="connsiteY71" fmla="*/ 962742 h 1025394"/>
                <a:gd name="connsiteX72" fmla="*/ 967444 w 2039997"/>
                <a:gd name="connsiteY72" fmla="*/ 987891 h 1025394"/>
                <a:gd name="connsiteX73" fmla="*/ 968186 w 2039997"/>
                <a:gd name="connsiteY73" fmla="*/ 1013039 h 1025394"/>
                <a:gd name="connsiteX74" fmla="*/ 787395 w 2039997"/>
                <a:gd name="connsiteY74" fmla="*/ 1013039 h 1025394"/>
                <a:gd name="connsiteX75" fmla="*/ 606613 w 2039997"/>
                <a:gd name="connsiteY75" fmla="*/ 1013039 h 1025394"/>
                <a:gd name="connsiteX76" fmla="*/ 606613 w 2039997"/>
                <a:gd name="connsiteY76" fmla="*/ 987246 h 1025394"/>
                <a:gd name="connsiteX77" fmla="*/ 606613 w 2039997"/>
                <a:gd name="connsiteY77" fmla="*/ 961453 h 1025394"/>
                <a:gd name="connsiteX78" fmla="*/ 628554 w 2039997"/>
                <a:gd name="connsiteY78" fmla="*/ 961453 h 1025394"/>
                <a:gd name="connsiteX79" fmla="*/ 639099 w 2039997"/>
                <a:gd name="connsiteY79" fmla="*/ 925342 h 1025394"/>
                <a:gd name="connsiteX80" fmla="*/ 627889 w 2039997"/>
                <a:gd name="connsiteY80" fmla="*/ 895679 h 1025394"/>
                <a:gd name="connsiteX81" fmla="*/ 554934 w 2039997"/>
                <a:gd name="connsiteY81" fmla="*/ 895679 h 1025394"/>
                <a:gd name="connsiteX82" fmla="*/ 481973 w 2039997"/>
                <a:gd name="connsiteY82" fmla="*/ 895679 h 1025394"/>
                <a:gd name="connsiteX83" fmla="*/ 469795 w 2039997"/>
                <a:gd name="connsiteY83" fmla="*/ 927921 h 1025394"/>
                <a:gd name="connsiteX84" fmla="*/ 457618 w 2039997"/>
                <a:gd name="connsiteY84" fmla="*/ 960163 h 1025394"/>
                <a:gd name="connsiteX85" fmla="*/ 480488 w 2039997"/>
                <a:gd name="connsiteY85" fmla="*/ 960904 h 1025394"/>
                <a:gd name="connsiteX86" fmla="*/ 503359 w 2039997"/>
                <a:gd name="connsiteY86" fmla="*/ 961646 h 1025394"/>
                <a:gd name="connsiteX87" fmla="*/ 503359 w 2039997"/>
                <a:gd name="connsiteY87" fmla="*/ 987343 h 1025394"/>
                <a:gd name="connsiteX88" fmla="*/ 503359 w 2039997"/>
                <a:gd name="connsiteY88" fmla="*/ 1013039 h 1025394"/>
                <a:gd name="connsiteX89" fmla="*/ 427210 w 2039997"/>
                <a:gd name="connsiteY89" fmla="*/ 1013039 h 1025394"/>
                <a:gd name="connsiteX90" fmla="*/ 351061 w 2039997"/>
                <a:gd name="connsiteY90" fmla="*/ 1013039 h 1025394"/>
                <a:gd name="connsiteX91" fmla="*/ 351061 w 2039997"/>
                <a:gd name="connsiteY91" fmla="*/ 987355 h 1025394"/>
                <a:gd name="connsiteX92" fmla="*/ 351061 w 2039997"/>
                <a:gd name="connsiteY92" fmla="*/ 961672 h 1025394"/>
                <a:gd name="connsiteX93" fmla="*/ 370537 w 2039997"/>
                <a:gd name="connsiteY93" fmla="*/ 960918 h 1025394"/>
                <a:gd name="connsiteX94" fmla="*/ 390007 w 2039997"/>
                <a:gd name="connsiteY94" fmla="*/ 960163 h 1025394"/>
                <a:gd name="connsiteX95" fmla="*/ 409412 w 2039997"/>
                <a:gd name="connsiteY95" fmla="*/ 912446 h 1025394"/>
                <a:gd name="connsiteX96" fmla="*/ 472357 w 2039997"/>
                <a:gd name="connsiteY96" fmla="*/ 755107 h 1025394"/>
                <a:gd name="connsiteX97" fmla="*/ 520260 w 2039997"/>
                <a:gd name="connsiteY97" fmla="*/ 635167 h 1025394"/>
                <a:gd name="connsiteX98" fmla="*/ 526863 w 2039997"/>
                <a:gd name="connsiteY98" fmla="*/ 618982 h 1025394"/>
                <a:gd name="connsiteX99" fmla="*/ 568499 w 2039997"/>
                <a:gd name="connsiteY99" fmla="*/ 613823 h 1025394"/>
                <a:gd name="connsiteX100" fmla="*/ 607903 w 2039997"/>
                <a:gd name="connsiteY100" fmla="*/ 614533 h 1025394"/>
                <a:gd name="connsiteX101" fmla="*/ 622952 w 2039997"/>
                <a:gd name="connsiteY101" fmla="*/ 651933 h 1025394"/>
                <a:gd name="connsiteX102" fmla="*/ 654735 w 2039997"/>
                <a:gd name="connsiteY102" fmla="*/ 729313 h 1025394"/>
                <a:gd name="connsiteX103" fmla="*/ 701115 w 2039997"/>
                <a:gd name="connsiteY103" fmla="*/ 842803 h 1025394"/>
                <a:gd name="connsiteX104" fmla="*/ 740035 w 2039997"/>
                <a:gd name="connsiteY104" fmla="*/ 938883 h 1025394"/>
                <a:gd name="connsiteX105" fmla="*/ 749295 w 2039997"/>
                <a:gd name="connsiteY105" fmla="*/ 961453 h 1025394"/>
                <a:gd name="connsiteX106" fmla="*/ 786370 w 2039997"/>
                <a:gd name="connsiteY106" fmla="*/ 961453 h 1025394"/>
                <a:gd name="connsiteX107" fmla="*/ 823444 w 2039997"/>
                <a:gd name="connsiteY107" fmla="*/ 961453 h 1025394"/>
                <a:gd name="connsiteX108" fmla="*/ 823444 w 2039997"/>
                <a:gd name="connsiteY108" fmla="*/ 814430 h 1025394"/>
                <a:gd name="connsiteX109" fmla="*/ 823444 w 2039997"/>
                <a:gd name="connsiteY109" fmla="*/ 667409 h 1025394"/>
                <a:gd name="connsiteX110" fmla="*/ 800212 w 2039997"/>
                <a:gd name="connsiteY110" fmla="*/ 667409 h 1025394"/>
                <a:gd name="connsiteX111" fmla="*/ 776980 w 2039997"/>
                <a:gd name="connsiteY111" fmla="*/ 667409 h 1025394"/>
                <a:gd name="connsiteX112" fmla="*/ 776980 w 2039997"/>
                <a:gd name="connsiteY112" fmla="*/ 640120 h 1025394"/>
                <a:gd name="connsiteX113" fmla="*/ 776980 w 2039997"/>
                <a:gd name="connsiteY113" fmla="*/ 612837 h 1025394"/>
                <a:gd name="connsiteX114" fmla="*/ 1824769 w 2039997"/>
                <a:gd name="connsiteY114" fmla="*/ 600060 h 1025394"/>
                <a:gd name="connsiteX115" fmla="*/ 1884777 w 2039997"/>
                <a:gd name="connsiteY115" fmla="*/ 607956 h 1025394"/>
                <a:gd name="connsiteX116" fmla="*/ 1890823 w 2039997"/>
                <a:gd name="connsiteY116" fmla="*/ 1016934 h 1025394"/>
                <a:gd name="connsiteX117" fmla="*/ 1621262 w 2039997"/>
                <a:gd name="connsiteY117" fmla="*/ 870699 h 1025394"/>
                <a:gd name="connsiteX118" fmla="*/ 1824769 w 2039997"/>
                <a:gd name="connsiteY118" fmla="*/ 600060 h 1025394"/>
                <a:gd name="connsiteX119" fmla="*/ 1406068 w 2039997"/>
                <a:gd name="connsiteY119" fmla="*/ 599882 h 1025394"/>
                <a:gd name="connsiteX120" fmla="*/ 1462323 w 2039997"/>
                <a:gd name="connsiteY120" fmla="*/ 606756 h 1025394"/>
                <a:gd name="connsiteX121" fmla="*/ 1535891 w 2039997"/>
                <a:gd name="connsiteY121" fmla="*/ 630795 h 1025394"/>
                <a:gd name="connsiteX122" fmla="*/ 1550088 w 2039997"/>
                <a:gd name="connsiteY122" fmla="*/ 637747 h 1025394"/>
                <a:gd name="connsiteX123" fmla="*/ 1550088 w 2039997"/>
                <a:gd name="connsiteY123" fmla="*/ 689333 h 1025394"/>
                <a:gd name="connsiteX124" fmla="*/ 1550088 w 2039997"/>
                <a:gd name="connsiteY124" fmla="*/ 740920 h 1025394"/>
                <a:gd name="connsiteX125" fmla="*/ 1528818 w 2039997"/>
                <a:gd name="connsiteY125" fmla="*/ 741668 h 1025394"/>
                <a:gd name="connsiteX126" fmla="*/ 1507548 w 2039997"/>
                <a:gd name="connsiteY126" fmla="*/ 742416 h 1025394"/>
                <a:gd name="connsiteX127" fmla="*/ 1497429 w 2039997"/>
                <a:gd name="connsiteY127" fmla="*/ 720524 h 1025394"/>
                <a:gd name="connsiteX128" fmla="*/ 1402953 w 2039997"/>
                <a:gd name="connsiteY128" fmla="*/ 658440 h 1025394"/>
                <a:gd name="connsiteX129" fmla="*/ 1286825 w 2039997"/>
                <a:gd name="connsiteY129" fmla="*/ 813142 h 1025394"/>
                <a:gd name="connsiteX130" fmla="*/ 1365736 w 2039997"/>
                <a:gd name="connsiteY130" fmla="*/ 964122 h 1025394"/>
                <a:gd name="connsiteX131" fmla="*/ 1459096 w 2039997"/>
                <a:gd name="connsiteY131" fmla="*/ 962833 h 1025394"/>
                <a:gd name="connsiteX132" fmla="*/ 1471357 w 2039997"/>
                <a:gd name="connsiteY132" fmla="*/ 958389 h 1025394"/>
                <a:gd name="connsiteX133" fmla="*/ 1471357 w 2039997"/>
                <a:gd name="connsiteY133" fmla="*/ 909621 h 1025394"/>
                <a:gd name="connsiteX134" fmla="*/ 1471357 w 2039997"/>
                <a:gd name="connsiteY134" fmla="*/ 860859 h 1025394"/>
                <a:gd name="connsiteX135" fmla="*/ 1437736 w 2039997"/>
                <a:gd name="connsiteY135" fmla="*/ 860859 h 1025394"/>
                <a:gd name="connsiteX136" fmla="*/ 1404114 w 2039997"/>
                <a:gd name="connsiteY136" fmla="*/ 860859 h 1025394"/>
                <a:gd name="connsiteX137" fmla="*/ 1401597 w 2039997"/>
                <a:gd name="connsiteY137" fmla="*/ 854242 h 1025394"/>
                <a:gd name="connsiteX138" fmla="*/ 1403598 w 2039997"/>
                <a:gd name="connsiteY138" fmla="*/ 806912 h 1025394"/>
                <a:gd name="connsiteX139" fmla="*/ 1482974 w 2039997"/>
                <a:gd name="connsiteY139" fmla="*/ 802114 h 1025394"/>
                <a:gd name="connsiteX140" fmla="*/ 1557832 w 2039997"/>
                <a:gd name="connsiteY140" fmla="*/ 802824 h 1025394"/>
                <a:gd name="connsiteX141" fmla="*/ 1558510 w 2039997"/>
                <a:gd name="connsiteY141" fmla="*/ 893301 h 1025394"/>
                <a:gd name="connsiteX142" fmla="*/ 1559188 w 2039997"/>
                <a:gd name="connsiteY142" fmla="*/ 983777 h 1025394"/>
                <a:gd name="connsiteX143" fmla="*/ 1537859 w 2039997"/>
                <a:gd name="connsiteY143" fmla="*/ 992979 h 1025394"/>
                <a:gd name="connsiteX144" fmla="*/ 1188754 w 2039997"/>
                <a:gd name="connsiteY144" fmla="*/ 813142 h 1025394"/>
                <a:gd name="connsiteX145" fmla="*/ 1406068 w 2039997"/>
                <a:gd name="connsiteY145" fmla="*/ 599882 h 1025394"/>
                <a:gd name="connsiteX146" fmla="*/ 1430169 w 2039997"/>
                <a:gd name="connsiteY146" fmla="*/ 9713 h 1025394"/>
                <a:gd name="connsiteX147" fmla="*/ 1524062 w 2039997"/>
                <a:gd name="connsiteY147" fmla="*/ 11246 h 1025394"/>
                <a:gd name="connsiteX148" fmla="*/ 1528147 w 2039997"/>
                <a:gd name="connsiteY148" fmla="*/ 38239 h 1025394"/>
                <a:gd name="connsiteX149" fmla="*/ 1528147 w 2039997"/>
                <a:gd name="connsiteY149" fmla="*/ 63665 h 1025394"/>
                <a:gd name="connsiteX150" fmla="*/ 1501688 w 2039997"/>
                <a:gd name="connsiteY150" fmla="*/ 64399 h 1025394"/>
                <a:gd name="connsiteX151" fmla="*/ 1475230 w 2039997"/>
                <a:gd name="connsiteY151" fmla="*/ 65135 h 1025394"/>
                <a:gd name="connsiteX152" fmla="*/ 1474565 w 2039997"/>
                <a:gd name="connsiteY152" fmla="*/ 211512 h 1025394"/>
                <a:gd name="connsiteX153" fmla="*/ 1473894 w 2039997"/>
                <a:gd name="connsiteY153" fmla="*/ 357889 h 1025394"/>
                <a:gd name="connsiteX154" fmla="*/ 1521506 w 2039997"/>
                <a:gd name="connsiteY154" fmla="*/ 357889 h 1025394"/>
                <a:gd name="connsiteX155" fmla="*/ 1613557 w 2039997"/>
                <a:gd name="connsiteY155" fmla="*/ 294960 h 1025394"/>
                <a:gd name="connsiteX156" fmla="*/ 1619126 w 2039997"/>
                <a:gd name="connsiteY156" fmla="*/ 272771 h 1025394"/>
                <a:gd name="connsiteX157" fmla="*/ 1640699 w 2039997"/>
                <a:gd name="connsiteY157" fmla="*/ 272771 h 1025394"/>
                <a:gd name="connsiteX158" fmla="*/ 1664396 w 2039997"/>
                <a:gd name="connsiteY158" fmla="*/ 347572 h 1025394"/>
                <a:gd name="connsiteX159" fmla="*/ 1663666 w 2039997"/>
                <a:gd name="connsiteY159" fmla="*/ 410765 h 1025394"/>
                <a:gd name="connsiteX160" fmla="*/ 1501043 w 2039997"/>
                <a:gd name="connsiteY160" fmla="*/ 410765 h 1025394"/>
                <a:gd name="connsiteX161" fmla="*/ 1338419 w 2039997"/>
                <a:gd name="connsiteY161" fmla="*/ 410765 h 1025394"/>
                <a:gd name="connsiteX162" fmla="*/ 1338419 w 2039997"/>
                <a:gd name="connsiteY162" fmla="*/ 384972 h 1025394"/>
                <a:gd name="connsiteX163" fmla="*/ 1338419 w 2039997"/>
                <a:gd name="connsiteY163" fmla="*/ 359179 h 1025394"/>
                <a:gd name="connsiteX164" fmla="*/ 1362297 w 2039997"/>
                <a:gd name="connsiteY164" fmla="*/ 358437 h 1025394"/>
                <a:gd name="connsiteX165" fmla="*/ 1386174 w 2039997"/>
                <a:gd name="connsiteY165" fmla="*/ 357696 h 1025394"/>
                <a:gd name="connsiteX166" fmla="*/ 1386174 w 2039997"/>
                <a:gd name="connsiteY166" fmla="*/ 210770 h 1025394"/>
                <a:gd name="connsiteX167" fmla="*/ 1386174 w 2039997"/>
                <a:gd name="connsiteY167" fmla="*/ 63845 h 1025394"/>
                <a:gd name="connsiteX168" fmla="*/ 1361651 w 2039997"/>
                <a:gd name="connsiteY168" fmla="*/ 63845 h 1025394"/>
                <a:gd name="connsiteX169" fmla="*/ 1337128 w 2039997"/>
                <a:gd name="connsiteY169" fmla="*/ 63845 h 1025394"/>
                <a:gd name="connsiteX170" fmla="*/ 1337128 w 2039997"/>
                <a:gd name="connsiteY170" fmla="*/ 38484 h 1025394"/>
                <a:gd name="connsiteX171" fmla="*/ 1338851 w 2039997"/>
                <a:gd name="connsiteY171" fmla="*/ 11401 h 1025394"/>
                <a:gd name="connsiteX172" fmla="*/ 1430169 w 2039997"/>
                <a:gd name="connsiteY172" fmla="*/ 9713 h 1025394"/>
                <a:gd name="connsiteX173" fmla="*/ 1107526 w 2039997"/>
                <a:gd name="connsiteY173" fmla="*/ 9477 h 1025394"/>
                <a:gd name="connsiteX174" fmla="*/ 1168800 w 2039997"/>
                <a:gd name="connsiteY174" fmla="*/ 11872 h 1025394"/>
                <a:gd name="connsiteX175" fmla="*/ 1171382 w 2039997"/>
                <a:gd name="connsiteY175" fmla="*/ 38265 h 1025394"/>
                <a:gd name="connsiteX176" fmla="*/ 1170633 w 2039997"/>
                <a:gd name="connsiteY176" fmla="*/ 62555 h 1025394"/>
                <a:gd name="connsiteX177" fmla="*/ 1142884 w 2039997"/>
                <a:gd name="connsiteY177" fmla="*/ 63291 h 1025394"/>
                <a:gd name="connsiteX178" fmla="*/ 1115134 w 2039997"/>
                <a:gd name="connsiteY178" fmla="*/ 64019 h 1025394"/>
                <a:gd name="connsiteX179" fmla="*/ 1115134 w 2039997"/>
                <a:gd name="connsiteY179" fmla="*/ 210958 h 1025394"/>
                <a:gd name="connsiteX180" fmla="*/ 1115134 w 2039997"/>
                <a:gd name="connsiteY180" fmla="*/ 357889 h 1025394"/>
                <a:gd name="connsiteX181" fmla="*/ 1163534 w 2039997"/>
                <a:gd name="connsiteY181" fmla="*/ 357831 h 1025394"/>
                <a:gd name="connsiteX182" fmla="*/ 1254642 w 2039997"/>
                <a:gd name="connsiteY182" fmla="*/ 300215 h 1025394"/>
                <a:gd name="connsiteX183" fmla="*/ 1261438 w 2039997"/>
                <a:gd name="connsiteY183" fmla="*/ 274060 h 1025394"/>
                <a:gd name="connsiteX184" fmla="*/ 1283792 w 2039997"/>
                <a:gd name="connsiteY184" fmla="*/ 273312 h 1025394"/>
                <a:gd name="connsiteX185" fmla="*/ 1306152 w 2039997"/>
                <a:gd name="connsiteY185" fmla="*/ 272571 h 1025394"/>
                <a:gd name="connsiteX186" fmla="*/ 1306152 w 2039997"/>
                <a:gd name="connsiteY186" fmla="*/ 342329 h 1025394"/>
                <a:gd name="connsiteX187" fmla="*/ 1306152 w 2039997"/>
                <a:gd name="connsiteY187" fmla="*/ 412094 h 1025394"/>
                <a:gd name="connsiteX188" fmla="*/ 1142884 w 2039997"/>
                <a:gd name="connsiteY188" fmla="*/ 411430 h 1025394"/>
                <a:gd name="connsiteX189" fmla="*/ 979614 w 2039997"/>
                <a:gd name="connsiteY189" fmla="*/ 410765 h 1025394"/>
                <a:gd name="connsiteX190" fmla="*/ 978866 w 2039997"/>
                <a:gd name="connsiteY190" fmla="*/ 387938 h 1025394"/>
                <a:gd name="connsiteX191" fmla="*/ 1007054 w 2039997"/>
                <a:gd name="connsiteY191" fmla="*/ 357889 h 1025394"/>
                <a:gd name="connsiteX192" fmla="*/ 1029996 w 2039997"/>
                <a:gd name="connsiteY192" fmla="*/ 357889 h 1025394"/>
                <a:gd name="connsiteX193" fmla="*/ 1029324 w 2039997"/>
                <a:gd name="connsiteY193" fmla="*/ 211512 h 1025394"/>
                <a:gd name="connsiteX194" fmla="*/ 1028660 w 2039997"/>
                <a:gd name="connsiteY194" fmla="*/ 65135 h 1025394"/>
                <a:gd name="connsiteX195" fmla="*/ 1004137 w 2039997"/>
                <a:gd name="connsiteY195" fmla="*/ 63845 h 1025394"/>
                <a:gd name="connsiteX196" fmla="*/ 979614 w 2039997"/>
                <a:gd name="connsiteY196" fmla="*/ 62555 h 1025394"/>
                <a:gd name="connsiteX197" fmla="*/ 978866 w 2039997"/>
                <a:gd name="connsiteY197" fmla="*/ 39729 h 1025394"/>
                <a:gd name="connsiteX198" fmla="*/ 981118 w 2039997"/>
                <a:gd name="connsiteY198" fmla="*/ 13290 h 1025394"/>
                <a:gd name="connsiteX199" fmla="*/ 1107526 w 2039997"/>
                <a:gd name="connsiteY199" fmla="*/ 9477 h 1025394"/>
                <a:gd name="connsiteX200" fmla="*/ 322090 w 2039997"/>
                <a:gd name="connsiteY200" fmla="*/ 9254 h 1025394"/>
                <a:gd name="connsiteX201" fmla="*/ 363683 w 2039997"/>
                <a:gd name="connsiteY201" fmla="*/ 14309 h 1025394"/>
                <a:gd name="connsiteX202" fmla="*/ 434044 w 2039997"/>
                <a:gd name="connsiteY202" fmla="*/ 264259 h 1025394"/>
                <a:gd name="connsiteX203" fmla="*/ 443189 w 2039997"/>
                <a:gd name="connsiteY203" fmla="*/ 295069 h 1025394"/>
                <a:gd name="connsiteX204" fmla="*/ 503359 w 2039997"/>
                <a:gd name="connsiteY204" fmla="*/ 67805 h 1025394"/>
                <a:gd name="connsiteX205" fmla="*/ 477456 w 2039997"/>
                <a:gd name="connsiteY205" fmla="*/ 63845 h 1025394"/>
                <a:gd name="connsiteX206" fmla="*/ 451552 w 2039997"/>
                <a:gd name="connsiteY206" fmla="*/ 63845 h 1025394"/>
                <a:gd name="connsiteX207" fmla="*/ 452288 w 2039997"/>
                <a:gd name="connsiteY207" fmla="*/ 37407 h 1025394"/>
                <a:gd name="connsiteX208" fmla="*/ 453023 w 2039997"/>
                <a:gd name="connsiteY208" fmla="*/ 10969 h 1025394"/>
                <a:gd name="connsiteX209" fmla="*/ 689215 w 2039997"/>
                <a:gd name="connsiteY209" fmla="*/ 10259 h 1025394"/>
                <a:gd name="connsiteX210" fmla="*/ 931260 w 2039997"/>
                <a:gd name="connsiteY210" fmla="*/ 10962 h 1025394"/>
                <a:gd name="connsiteX211" fmla="*/ 937113 w 2039997"/>
                <a:gd name="connsiteY211" fmla="*/ 12381 h 1025394"/>
                <a:gd name="connsiteX212" fmla="*/ 936422 w 2039997"/>
                <a:gd name="connsiteY212" fmla="*/ 77444 h 1025394"/>
                <a:gd name="connsiteX213" fmla="*/ 935732 w 2039997"/>
                <a:gd name="connsiteY213" fmla="*/ 142515 h 1025394"/>
                <a:gd name="connsiteX214" fmla="*/ 914042 w 2039997"/>
                <a:gd name="connsiteY214" fmla="*/ 142515 h 1025394"/>
                <a:gd name="connsiteX215" fmla="*/ 892352 w 2039997"/>
                <a:gd name="connsiteY215" fmla="*/ 142515 h 1025394"/>
                <a:gd name="connsiteX216" fmla="*/ 884273 w 2039997"/>
                <a:gd name="connsiteY216" fmla="*/ 117450 h 1025394"/>
                <a:gd name="connsiteX217" fmla="*/ 781498 w 2039997"/>
                <a:gd name="connsiteY217" fmla="*/ 63955 h 1025394"/>
                <a:gd name="connsiteX218" fmla="*/ 733097 w 2039997"/>
                <a:gd name="connsiteY218" fmla="*/ 63845 h 1025394"/>
                <a:gd name="connsiteX219" fmla="*/ 733097 w 2039997"/>
                <a:gd name="connsiteY219" fmla="*/ 121880 h 1025394"/>
                <a:gd name="connsiteX220" fmla="*/ 733097 w 2039997"/>
                <a:gd name="connsiteY220" fmla="*/ 179915 h 1025394"/>
                <a:gd name="connsiteX221" fmla="*/ 789952 w 2039997"/>
                <a:gd name="connsiteY221" fmla="*/ 179915 h 1025394"/>
                <a:gd name="connsiteX222" fmla="*/ 846805 w 2039997"/>
                <a:gd name="connsiteY222" fmla="*/ 179915 h 1025394"/>
                <a:gd name="connsiteX223" fmla="*/ 849322 w 2039997"/>
                <a:gd name="connsiteY223" fmla="*/ 186531 h 1025394"/>
                <a:gd name="connsiteX224" fmla="*/ 849322 w 2039997"/>
                <a:gd name="connsiteY224" fmla="*/ 232624 h 1025394"/>
                <a:gd name="connsiteX225" fmla="*/ 846805 w 2039997"/>
                <a:gd name="connsiteY225" fmla="*/ 239240 h 1025394"/>
                <a:gd name="connsiteX226" fmla="*/ 789952 w 2039997"/>
                <a:gd name="connsiteY226" fmla="*/ 239240 h 1025394"/>
                <a:gd name="connsiteX227" fmla="*/ 733097 w 2039997"/>
                <a:gd name="connsiteY227" fmla="*/ 239240 h 1025394"/>
                <a:gd name="connsiteX228" fmla="*/ 733097 w 2039997"/>
                <a:gd name="connsiteY228" fmla="*/ 298564 h 1025394"/>
                <a:gd name="connsiteX229" fmla="*/ 733097 w 2039997"/>
                <a:gd name="connsiteY229" fmla="*/ 357889 h 1025394"/>
                <a:gd name="connsiteX230" fmla="*/ 791280 w 2039997"/>
                <a:gd name="connsiteY230" fmla="*/ 357889 h 1025394"/>
                <a:gd name="connsiteX231" fmla="*/ 889352 w 2039997"/>
                <a:gd name="connsiteY231" fmla="*/ 303723 h 1025394"/>
                <a:gd name="connsiteX232" fmla="*/ 897180 w 2039997"/>
                <a:gd name="connsiteY232" fmla="*/ 275892 h 1025394"/>
                <a:gd name="connsiteX233" fmla="*/ 919560 w 2039997"/>
                <a:gd name="connsiteY233" fmla="*/ 273312 h 1025394"/>
                <a:gd name="connsiteX234" fmla="*/ 940895 w 2039997"/>
                <a:gd name="connsiteY234" fmla="*/ 274060 h 1025394"/>
                <a:gd name="connsiteX235" fmla="*/ 940895 w 2039997"/>
                <a:gd name="connsiteY235" fmla="*/ 342413 h 1025394"/>
                <a:gd name="connsiteX236" fmla="*/ 940895 w 2039997"/>
                <a:gd name="connsiteY236" fmla="*/ 410765 h 1025394"/>
                <a:gd name="connsiteX237" fmla="*/ 768500 w 2039997"/>
                <a:gd name="connsiteY237" fmla="*/ 411430 h 1025394"/>
                <a:gd name="connsiteX238" fmla="*/ 596106 w 2039997"/>
                <a:gd name="connsiteY238" fmla="*/ 412094 h 1025394"/>
                <a:gd name="connsiteX239" fmla="*/ 596842 w 2039997"/>
                <a:gd name="connsiteY239" fmla="*/ 385636 h 1025394"/>
                <a:gd name="connsiteX240" fmla="*/ 597577 w 2039997"/>
                <a:gd name="connsiteY240" fmla="*/ 359179 h 1025394"/>
                <a:gd name="connsiteX241" fmla="*/ 621455 w 2039997"/>
                <a:gd name="connsiteY241" fmla="*/ 358437 h 1025394"/>
                <a:gd name="connsiteX242" fmla="*/ 645332 w 2039997"/>
                <a:gd name="connsiteY242" fmla="*/ 357696 h 1025394"/>
                <a:gd name="connsiteX243" fmla="*/ 645332 w 2039997"/>
                <a:gd name="connsiteY243" fmla="*/ 210770 h 1025394"/>
                <a:gd name="connsiteX244" fmla="*/ 645332 w 2039997"/>
                <a:gd name="connsiteY244" fmla="*/ 63845 h 1025394"/>
                <a:gd name="connsiteX245" fmla="*/ 608252 w 2039997"/>
                <a:gd name="connsiteY245" fmla="*/ 63845 h 1025394"/>
                <a:gd name="connsiteX246" fmla="*/ 571165 w 2039997"/>
                <a:gd name="connsiteY246" fmla="*/ 63845 h 1025394"/>
                <a:gd name="connsiteX247" fmla="*/ 563214 w 2039997"/>
                <a:gd name="connsiteY247" fmla="*/ 88994 h 1025394"/>
                <a:gd name="connsiteX248" fmla="*/ 515111 w 2039997"/>
                <a:gd name="connsiteY248" fmla="*/ 257295 h 1025394"/>
                <a:gd name="connsiteX249" fmla="*/ 472435 w 2039997"/>
                <a:gd name="connsiteY249" fmla="*/ 406252 h 1025394"/>
                <a:gd name="connsiteX250" fmla="*/ 429785 w 2039997"/>
                <a:gd name="connsiteY250" fmla="*/ 412055 h 1025394"/>
                <a:gd name="connsiteX251" fmla="*/ 389651 w 2039997"/>
                <a:gd name="connsiteY251" fmla="*/ 412055 h 1025394"/>
                <a:gd name="connsiteX252" fmla="*/ 387264 w 2039997"/>
                <a:gd name="connsiteY252" fmla="*/ 405781 h 1025394"/>
                <a:gd name="connsiteX253" fmla="*/ 363935 w 2039997"/>
                <a:gd name="connsiteY253" fmla="*/ 322597 h 1025394"/>
                <a:gd name="connsiteX254" fmla="*/ 310638 w 2039997"/>
                <a:gd name="connsiteY254" fmla="*/ 136066 h 1025394"/>
                <a:gd name="connsiteX255" fmla="*/ 295207 w 2039997"/>
                <a:gd name="connsiteY255" fmla="*/ 181205 h 1025394"/>
                <a:gd name="connsiteX256" fmla="*/ 262063 w 2039997"/>
                <a:gd name="connsiteY256" fmla="*/ 294696 h 1025394"/>
                <a:gd name="connsiteX257" fmla="*/ 235572 w 2039997"/>
                <a:gd name="connsiteY257" fmla="*/ 384972 h 1025394"/>
                <a:gd name="connsiteX258" fmla="*/ 228203 w 2039997"/>
                <a:gd name="connsiteY258" fmla="*/ 410765 h 1025394"/>
                <a:gd name="connsiteX259" fmla="*/ 187398 w 2039997"/>
                <a:gd name="connsiteY259" fmla="*/ 410765 h 1025394"/>
                <a:gd name="connsiteX260" fmla="*/ 146600 w 2039997"/>
                <a:gd name="connsiteY260" fmla="*/ 410765 h 1025394"/>
                <a:gd name="connsiteX261" fmla="*/ 128879 w 2039997"/>
                <a:gd name="connsiteY261" fmla="*/ 351440 h 1025394"/>
                <a:gd name="connsiteX262" fmla="*/ 79131 w 2039997"/>
                <a:gd name="connsiteY262" fmla="*/ 178626 h 1025394"/>
                <a:gd name="connsiteX263" fmla="*/ 47110 w 2039997"/>
                <a:gd name="connsiteY263" fmla="*/ 65135 h 1025394"/>
                <a:gd name="connsiteX264" fmla="*/ 23555 w 2039997"/>
                <a:gd name="connsiteY264" fmla="*/ 64393 h 1025394"/>
                <a:gd name="connsiteX265" fmla="*/ 0 w 2039997"/>
                <a:gd name="connsiteY265" fmla="*/ 63652 h 1025394"/>
                <a:gd name="connsiteX266" fmla="*/ 0 w 2039997"/>
                <a:gd name="connsiteY266" fmla="*/ 38168 h 1025394"/>
                <a:gd name="connsiteX267" fmla="*/ 3227 w 2039997"/>
                <a:gd name="connsiteY267" fmla="*/ 11388 h 1025394"/>
                <a:gd name="connsiteX268" fmla="*/ 187895 w 2039997"/>
                <a:gd name="connsiteY268" fmla="*/ 11872 h 1025394"/>
                <a:gd name="connsiteX269" fmla="*/ 190477 w 2039997"/>
                <a:gd name="connsiteY269" fmla="*/ 38265 h 1025394"/>
                <a:gd name="connsiteX270" fmla="*/ 189728 w 2039997"/>
                <a:gd name="connsiteY270" fmla="*/ 62555 h 1025394"/>
                <a:gd name="connsiteX271" fmla="*/ 163269 w 2039997"/>
                <a:gd name="connsiteY271" fmla="*/ 63291 h 1025394"/>
                <a:gd name="connsiteX272" fmla="*/ 136811 w 2039997"/>
                <a:gd name="connsiteY272" fmla="*/ 65251 h 1025394"/>
                <a:gd name="connsiteX273" fmla="*/ 173685 w 2039997"/>
                <a:gd name="connsiteY273" fmla="*/ 196681 h 1025394"/>
                <a:gd name="connsiteX274" fmla="*/ 193639 w 2039997"/>
                <a:gd name="connsiteY274" fmla="*/ 268290 h 1025394"/>
                <a:gd name="connsiteX275" fmla="*/ 200473 w 2039997"/>
                <a:gd name="connsiteY275" fmla="*/ 289975 h 1025394"/>
                <a:gd name="connsiteX276" fmla="*/ 264631 w 2039997"/>
                <a:gd name="connsiteY276" fmla="*/ 62555 h 1025394"/>
                <a:gd name="connsiteX277" fmla="*/ 279442 w 2039997"/>
                <a:gd name="connsiteY277" fmla="*/ 12903 h 1025394"/>
                <a:gd name="connsiteX278" fmla="*/ 322090 w 2039997"/>
                <a:gd name="connsiteY278" fmla="*/ 9254 h 1025394"/>
                <a:gd name="connsiteX279" fmla="*/ 1844116 w 2039997"/>
                <a:gd name="connsiteY279" fmla="*/ 1 h 1025394"/>
                <a:gd name="connsiteX280" fmla="*/ 1924381 w 2039997"/>
                <a:gd name="connsiteY280" fmla="*/ 6829 h 1025394"/>
                <a:gd name="connsiteX281" fmla="*/ 1990257 w 2039997"/>
                <a:gd name="connsiteY281" fmla="*/ 29256 h 1025394"/>
                <a:gd name="connsiteX282" fmla="*/ 2005693 w 2039997"/>
                <a:gd name="connsiteY282" fmla="*/ 36175 h 1025394"/>
                <a:gd name="connsiteX283" fmla="*/ 2005693 w 2039997"/>
                <a:gd name="connsiteY283" fmla="*/ 86125 h 1025394"/>
                <a:gd name="connsiteX284" fmla="*/ 2005693 w 2039997"/>
                <a:gd name="connsiteY284" fmla="*/ 136066 h 1025394"/>
                <a:gd name="connsiteX285" fmla="*/ 1982461 w 2039997"/>
                <a:gd name="connsiteY285" fmla="*/ 136066 h 1025394"/>
                <a:gd name="connsiteX286" fmla="*/ 1959229 w 2039997"/>
                <a:gd name="connsiteY286" fmla="*/ 132468 h 1025394"/>
                <a:gd name="connsiteX287" fmla="*/ 1863539 w 2039997"/>
                <a:gd name="connsiteY287" fmla="*/ 57410 h 1025394"/>
                <a:gd name="connsiteX288" fmla="*/ 1786280 w 2039997"/>
                <a:gd name="connsiteY288" fmla="*/ 106894 h 1025394"/>
                <a:gd name="connsiteX289" fmla="*/ 1879208 w 2039997"/>
                <a:gd name="connsiteY289" fmla="*/ 167225 h 1025394"/>
                <a:gd name="connsiteX290" fmla="*/ 1971335 w 2039997"/>
                <a:gd name="connsiteY290" fmla="*/ 197706 h 1025394"/>
                <a:gd name="connsiteX291" fmla="*/ 1965450 w 2039997"/>
                <a:gd name="connsiteY291" fmla="*/ 401196 h 1025394"/>
                <a:gd name="connsiteX292" fmla="*/ 1714002 w 2039997"/>
                <a:gd name="connsiteY292" fmla="*/ 393187 h 1025394"/>
                <a:gd name="connsiteX293" fmla="*/ 1697224 w 2039997"/>
                <a:gd name="connsiteY293" fmla="*/ 384972 h 1025394"/>
                <a:gd name="connsiteX294" fmla="*/ 1696527 w 2039997"/>
                <a:gd name="connsiteY294" fmla="*/ 328936 h 1025394"/>
                <a:gd name="connsiteX295" fmla="*/ 1695830 w 2039997"/>
                <a:gd name="connsiteY295" fmla="*/ 272894 h 1025394"/>
                <a:gd name="connsiteX296" fmla="*/ 1701773 w 2039997"/>
                <a:gd name="connsiteY296" fmla="*/ 271404 h 1025394"/>
                <a:gd name="connsiteX297" fmla="*/ 1724405 w 2039997"/>
                <a:gd name="connsiteY297" fmla="*/ 270701 h 1025394"/>
                <a:gd name="connsiteX298" fmla="*/ 1741106 w 2039997"/>
                <a:gd name="connsiteY298" fmla="*/ 271481 h 1025394"/>
                <a:gd name="connsiteX299" fmla="*/ 1746599 w 2039997"/>
                <a:gd name="connsiteY299" fmla="*/ 288582 h 1025394"/>
                <a:gd name="connsiteX300" fmla="*/ 1854685 w 2039997"/>
                <a:gd name="connsiteY300" fmla="*/ 366743 h 1025394"/>
                <a:gd name="connsiteX301" fmla="*/ 1937965 w 2039997"/>
                <a:gd name="connsiteY301" fmla="*/ 322114 h 1025394"/>
                <a:gd name="connsiteX302" fmla="*/ 1843301 w 2039997"/>
                <a:gd name="connsiteY302" fmla="*/ 249590 h 1025394"/>
                <a:gd name="connsiteX303" fmla="*/ 1707479 w 2039997"/>
                <a:gd name="connsiteY303" fmla="*/ 171462 h 1025394"/>
                <a:gd name="connsiteX304" fmla="*/ 1823709 w 2039997"/>
                <a:gd name="connsiteY304" fmla="*/ 1026 h 1025394"/>
                <a:gd name="connsiteX305" fmla="*/ 1844116 w 2039997"/>
                <a:gd name="connsiteY305" fmla="*/ 1 h 10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2039997" h="1025394">
                  <a:moveTo>
                    <a:pt x="555108" y="702765"/>
                  </a:moveTo>
                  <a:cubicBezTo>
                    <a:pt x="554069" y="701643"/>
                    <a:pt x="541588" y="732692"/>
                    <a:pt x="527372" y="771762"/>
                  </a:cubicBezTo>
                  <a:lnTo>
                    <a:pt x="501526" y="842803"/>
                  </a:lnTo>
                  <a:lnTo>
                    <a:pt x="554347" y="842803"/>
                  </a:lnTo>
                  <a:cubicBezTo>
                    <a:pt x="603592" y="842803"/>
                    <a:pt x="607045" y="842501"/>
                    <a:pt x="605418" y="838290"/>
                  </a:cubicBezTo>
                  <a:cubicBezTo>
                    <a:pt x="604457" y="835807"/>
                    <a:pt x="593170" y="804758"/>
                    <a:pt x="580335" y="769292"/>
                  </a:cubicBezTo>
                  <a:cubicBezTo>
                    <a:pt x="567499" y="733827"/>
                    <a:pt x="556141" y="703887"/>
                    <a:pt x="555108" y="702765"/>
                  </a:cubicBezTo>
                  <a:close/>
                  <a:moveTo>
                    <a:pt x="913791" y="666919"/>
                  </a:moveTo>
                  <a:lnTo>
                    <a:pt x="913791" y="727978"/>
                  </a:lnTo>
                  <a:lnTo>
                    <a:pt x="913791" y="789038"/>
                  </a:lnTo>
                  <a:lnTo>
                    <a:pt x="962190" y="788193"/>
                  </a:lnTo>
                  <a:cubicBezTo>
                    <a:pt x="1029847" y="787012"/>
                    <a:pt x="1048762" y="775883"/>
                    <a:pt x="1052421" y="735116"/>
                  </a:cubicBezTo>
                  <a:cubicBezTo>
                    <a:pt x="1056835" y="686058"/>
                    <a:pt x="1034074" y="669337"/>
                    <a:pt x="960900" y="667867"/>
                  </a:cubicBezTo>
                  <a:lnTo>
                    <a:pt x="913791" y="666919"/>
                  </a:lnTo>
                  <a:close/>
                  <a:moveTo>
                    <a:pt x="1834720" y="656775"/>
                  </a:moveTo>
                  <a:cubicBezTo>
                    <a:pt x="1822017" y="655729"/>
                    <a:pt x="1809096" y="656867"/>
                    <a:pt x="1796605" y="660477"/>
                  </a:cubicBezTo>
                  <a:cubicBezTo>
                    <a:pt x="1737887" y="677442"/>
                    <a:pt x="1712892" y="722974"/>
                    <a:pt x="1712790" y="813142"/>
                  </a:cubicBezTo>
                  <a:cubicBezTo>
                    <a:pt x="1712731" y="861703"/>
                    <a:pt x="1714261" y="871692"/>
                    <a:pt x="1726915" y="905443"/>
                  </a:cubicBezTo>
                  <a:cubicBezTo>
                    <a:pt x="1757440" y="986859"/>
                    <a:pt x="1884280" y="991528"/>
                    <a:pt x="1924252" y="912703"/>
                  </a:cubicBezTo>
                  <a:cubicBezTo>
                    <a:pt x="1949097" y="863703"/>
                    <a:pt x="1949724" y="768061"/>
                    <a:pt x="1925523" y="717390"/>
                  </a:cubicBezTo>
                  <a:cubicBezTo>
                    <a:pt x="1908956" y="682704"/>
                    <a:pt x="1872826" y="659912"/>
                    <a:pt x="1834720" y="656775"/>
                  </a:cubicBezTo>
                  <a:close/>
                  <a:moveTo>
                    <a:pt x="64534" y="613205"/>
                  </a:moveTo>
                  <a:lnTo>
                    <a:pt x="236837" y="613868"/>
                  </a:lnTo>
                  <a:lnTo>
                    <a:pt x="409141" y="614533"/>
                  </a:lnTo>
                  <a:lnTo>
                    <a:pt x="409141" y="680305"/>
                  </a:lnTo>
                  <a:lnTo>
                    <a:pt x="409141" y="746079"/>
                  </a:lnTo>
                  <a:lnTo>
                    <a:pt x="387806" y="746827"/>
                  </a:lnTo>
                  <a:cubicBezTo>
                    <a:pt x="372092" y="747381"/>
                    <a:pt x="366200" y="746698"/>
                    <a:pt x="365465" y="744247"/>
                  </a:cubicBezTo>
                  <a:cubicBezTo>
                    <a:pt x="364910" y="742416"/>
                    <a:pt x="361470" y="730977"/>
                    <a:pt x="357824" y="718828"/>
                  </a:cubicBezTo>
                  <a:cubicBezTo>
                    <a:pt x="343349" y="670620"/>
                    <a:pt x="337173" y="667409"/>
                    <a:pt x="258875" y="667409"/>
                  </a:cubicBezTo>
                  <a:lnTo>
                    <a:pt x="201344" y="667409"/>
                  </a:lnTo>
                  <a:lnTo>
                    <a:pt x="201344" y="728024"/>
                  </a:lnTo>
                  <a:lnTo>
                    <a:pt x="201344" y="788637"/>
                  </a:lnTo>
                  <a:lnTo>
                    <a:pt x="257816" y="788637"/>
                  </a:lnTo>
                  <a:cubicBezTo>
                    <a:pt x="325099" y="788637"/>
                    <a:pt x="321376" y="786826"/>
                    <a:pt x="321376" y="819589"/>
                  </a:cubicBezTo>
                  <a:cubicBezTo>
                    <a:pt x="321376" y="852353"/>
                    <a:pt x="325099" y="850541"/>
                    <a:pt x="257816" y="850541"/>
                  </a:cubicBezTo>
                  <a:lnTo>
                    <a:pt x="201344" y="850541"/>
                  </a:lnTo>
                  <a:lnTo>
                    <a:pt x="201344" y="905997"/>
                  </a:lnTo>
                  <a:lnTo>
                    <a:pt x="201344" y="961453"/>
                  </a:lnTo>
                  <a:lnTo>
                    <a:pt x="228447" y="961453"/>
                  </a:lnTo>
                  <a:lnTo>
                    <a:pt x="255551" y="961453"/>
                  </a:lnTo>
                  <a:lnTo>
                    <a:pt x="255551" y="987246"/>
                  </a:lnTo>
                  <a:lnTo>
                    <a:pt x="255551" y="1013039"/>
                  </a:lnTo>
                  <a:lnTo>
                    <a:pt x="160042" y="1013039"/>
                  </a:lnTo>
                  <a:lnTo>
                    <a:pt x="64534" y="1013039"/>
                  </a:lnTo>
                  <a:lnTo>
                    <a:pt x="64534" y="987246"/>
                  </a:lnTo>
                  <a:lnTo>
                    <a:pt x="64534" y="961453"/>
                  </a:lnTo>
                  <a:lnTo>
                    <a:pt x="87765" y="961453"/>
                  </a:lnTo>
                  <a:lnTo>
                    <a:pt x="110997" y="961453"/>
                  </a:lnTo>
                  <a:lnTo>
                    <a:pt x="110997" y="814430"/>
                  </a:lnTo>
                  <a:lnTo>
                    <a:pt x="110997" y="667409"/>
                  </a:lnTo>
                  <a:lnTo>
                    <a:pt x="87765" y="667409"/>
                  </a:lnTo>
                  <a:lnTo>
                    <a:pt x="64534" y="667409"/>
                  </a:lnTo>
                  <a:lnTo>
                    <a:pt x="64534" y="640307"/>
                  </a:lnTo>
                  <a:lnTo>
                    <a:pt x="64534" y="613205"/>
                  </a:lnTo>
                  <a:close/>
                  <a:moveTo>
                    <a:pt x="776980" y="612837"/>
                  </a:moveTo>
                  <a:lnTo>
                    <a:pt x="909273" y="613927"/>
                  </a:lnTo>
                  <a:cubicBezTo>
                    <a:pt x="1053299" y="615120"/>
                    <a:pt x="1054512" y="615229"/>
                    <a:pt x="1086346" y="630795"/>
                  </a:cubicBezTo>
                  <a:cubicBezTo>
                    <a:pt x="1123575" y="648986"/>
                    <a:pt x="1139656" y="675972"/>
                    <a:pt x="1139656" y="720233"/>
                  </a:cubicBezTo>
                  <a:cubicBezTo>
                    <a:pt x="1139656" y="772375"/>
                    <a:pt x="1114495" y="804558"/>
                    <a:pt x="1063217" y="817997"/>
                  </a:cubicBezTo>
                  <a:cubicBezTo>
                    <a:pt x="1055570" y="820002"/>
                    <a:pt x="1051053" y="822214"/>
                    <a:pt x="1053183" y="822910"/>
                  </a:cubicBezTo>
                  <a:cubicBezTo>
                    <a:pt x="1098413" y="837715"/>
                    <a:pt x="1109862" y="852760"/>
                    <a:pt x="1116567" y="906178"/>
                  </a:cubicBezTo>
                  <a:cubicBezTo>
                    <a:pt x="1122924" y="956849"/>
                    <a:pt x="1129125" y="966612"/>
                    <a:pt x="1154926" y="966612"/>
                  </a:cubicBezTo>
                  <a:cubicBezTo>
                    <a:pt x="1169271" y="966612"/>
                    <a:pt x="1171923" y="970538"/>
                    <a:pt x="1171923" y="991740"/>
                  </a:cubicBezTo>
                  <a:cubicBezTo>
                    <a:pt x="1171923" y="1016541"/>
                    <a:pt x="1171259" y="1016908"/>
                    <a:pt x="1126311" y="1016908"/>
                  </a:cubicBezTo>
                  <a:cubicBezTo>
                    <a:pt x="1061713" y="1016908"/>
                    <a:pt x="1040088" y="1000207"/>
                    <a:pt x="1032318" y="944346"/>
                  </a:cubicBezTo>
                  <a:cubicBezTo>
                    <a:pt x="1020935" y="862496"/>
                    <a:pt x="1007764" y="847556"/>
                    <a:pt x="945412" y="845764"/>
                  </a:cubicBezTo>
                  <a:lnTo>
                    <a:pt x="913791" y="844854"/>
                  </a:lnTo>
                  <a:lnTo>
                    <a:pt x="913791" y="903063"/>
                  </a:lnTo>
                  <a:lnTo>
                    <a:pt x="913791" y="961272"/>
                  </a:lnTo>
                  <a:lnTo>
                    <a:pt x="940249" y="962008"/>
                  </a:lnTo>
                  <a:lnTo>
                    <a:pt x="966708" y="962742"/>
                  </a:lnTo>
                  <a:cubicBezTo>
                    <a:pt x="966953" y="971125"/>
                    <a:pt x="967199" y="979508"/>
                    <a:pt x="967444" y="987891"/>
                  </a:cubicBezTo>
                  <a:cubicBezTo>
                    <a:pt x="967691" y="996274"/>
                    <a:pt x="967939" y="1004656"/>
                    <a:pt x="968186" y="1013039"/>
                  </a:cubicBezTo>
                  <a:lnTo>
                    <a:pt x="787395" y="1013039"/>
                  </a:lnTo>
                  <a:lnTo>
                    <a:pt x="606613" y="1013039"/>
                  </a:lnTo>
                  <a:lnTo>
                    <a:pt x="606613" y="987246"/>
                  </a:lnTo>
                  <a:lnTo>
                    <a:pt x="606613" y="961453"/>
                  </a:lnTo>
                  <a:lnTo>
                    <a:pt x="628554" y="961453"/>
                  </a:lnTo>
                  <a:cubicBezTo>
                    <a:pt x="654567" y="961453"/>
                    <a:pt x="653773" y="964180"/>
                    <a:pt x="639099" y="925342"/>
                  </a:cubicBezTo>
                  <a:lnTo>
                    <a:pt x="627889" y="895679"/>
                  </a:lnTo>
                  <a:lnTo>
                    <a:pt x="554934" y="895679"/>
                  </a:lnTo>
                  <a:lnTo>
                    <a:pt x="481973" y="895679"/>
                  </a:lnTo>
                  <a:lnTo>
                    <a:pt x="469795" y="927921"/>
                  </a:lnTo>
                  <a:lnTo>
                    <a:pt x="457618" y="960163"/>
                  </a:lnTo>
                  <a:lnTo>
                    <a:pt x="480488" y="960904"/>
                  </a:lnTo>
                  <a:lnTo>
                    <a:pt x="503359" y="961646"/>
                  </a:lnTo>
                  <a:lnTo>
                    <a:pt x="503359" y="987343"/>
                  </a:lnTo>
                  <a:lnTo>
                    <a:pt x="503359" y="1013039"/>
                  </a:lnTo>
                  <a:lnTo>
                    <a:pt x="427210" y="1013039"/>
                  </a:lnTo>
                  <a:lnTo>
                    <a:pt x="351061" y="1013039"/>
                  </a:lnTo>
                  <a:lnTo>
                    <a:pt x="351061" y="987355"/>
                  </a:lnTo>
                  <a:lnTo>
                    <a:pt x="351061" y="961672"/>
                  </a:lnTo>
                  <a:lnTo>
                    <a:pt x="370537" y="960918"/>
                  </a:lnTo>
                  <a:lnTo>
                    <a:pt x="390007" y="960163"/>
                  </a:lnTo>
                  <a:lnTo>
                    <a:pt x="409412" y="912446"/>
                  </a:lnTo>
                  <a:cubicBezTo>
                    <a:pt x="420085" y="886201"/>
                    <a:pt x="448409" y="815398"/>
                    <a:pt x="472357" y="755107"/>
                  </a:cubicBezTo>
                  <a:cubicBezTo>
                    <a:pt x="496299" y="694815"/>
                    <a:pt x="517860" y="640842"/>
                    <a:pt x="520260" y="635167"/>
                  </a:cubicBezTo>
                  <a:cubicBezTo>
                    <a:pt x="522661" y="629493"/>
                    <a:pt x="525630" y="622206"/>
                    <a:pt x="526863" y="618982"/>
                  </a:cubicBezTo>
                  <a:cubicBezTo>
                    <a:pt x="529069" y="613179"/>
                    <a:pt x="529579" y="613114"/>
                    <a:pt x="568499" y="613823"/>
                  </a:cubicBezTo>
                  <a:lnTo>
                    <a:pt x="607903" y="614533"/>
                  </a:lnTo>
                  <a:lnTo>
                    <a:pt x="622952" y="651933"/>
                  </a:lnTo>
                  <a:cubicBezTo>
                    <a:pt x="631232" y="672503"/>
                    <a:pt x="645532" y="707324"/>
                    <a:pt x="654735" y="729313"/>
                  </a:cubicBezTo>
                  <a:cubicBezTo>
                    <a:pt x="663931" y="751302"/>
                    <a:pt x="684808" y="802373"/>
                    <a:pt x="701115" y="842803"/>
                  </a:cubicBezTo>
                  <a:lnTo>
                    <a:pt x="740035" y="938883"/>
                  </a:lnTo>
                  <a:lnTo>
                    <a:pt x="749295" y="961453"/>
                  </a:lnTo>
                  <a:lnTo>
                    <a:pt x="786370" y="961453"/>
                  </a:lnTo>
                  <a:lnTo>
                    <a:pt x="823444" y="961453"/>
                  </a:lnTo>
                  <a:lnTo>
                    <a:pt x="823444" y="814430"/>
                  </a:lnTo>
                  <a:lnTo>
                    <a:pt x="823444" y="667409"/>
                  </a:lnTo>
                  <a:lnTo>
                    <a:pt x="800212" y="667409"/>
                  </a:lnTo>
                  <a:lnTo>
                    <a:pt x="776980" y="667409"/>
                  </a:lnTo>
                  <a:lnTo>
                    <a:pt x="776980" y="640120"/>
                  </a:lnTo>
                  <a:lnTo>
                    <a:pt x="776980" y="612837"/>
                  </a:lnTo>
                  <a:close/>
                  <a:moveTo>
                    <a:pt x="1824769" y="600060"/>
                  </a:moveTo>
                  <a:cubicBezTo>
                    <a:pt x="1844222" y="600015"/>
                    <a:pt x="1864330" y="602541"/>
                    <a:pt x="1884777" y="607956"/>
                  </a:cubicBezTo>
                  <a:cubicBezTo>
                    <a:pt x="2088450" y="661889"/>
                    <a:pt x="2092942" y="965728"/>
                    <a:pt x="1890823" y="1016934"/>
                  </a:cubicBezTo>
                  <a:cubicBezTo>
                    <a:pt x="1765113" y="1048782"/>
                    <a:pt x="1650876" y="986808"/>
                    <a:pt x="1621262" y="870699"/>
                  </a:cubicBezTo>
                  <a:cubicBezTo>
                    <a:pt x="1584542" y="726702"/>
                    <a:pt x="1688600" y="600375"/>
                    <a:pt x="1824769" y="600060"/>
                  </a:cubicBezTo>
                  <a:close/>
                  <a:moveTo>
                    <a:pt x="1406068" y="599882"/>
                  </a:moveTo>
                  <a:cubicBezTo>
                    <a:pt x="1424140" y="600338"/>
                    <a:pt x="1442945" y="602589"/>
                    <a:pt x="1462323" y="606756"/>
                  </a:cubicBezTo>
                  <a:cubicBezTo>
                    <a:pt x="1487149" y="612095"/>
                    <a:pt x="1518887" y="622464"/>
                    <a:pt x="1535891" y="630795"/>
                  </a:cubicBezTo>
                  <a:lnTo>
                    <a:pt x="1550088" y="637747"/>
                  </a:lnTo>
                  <a:lnTo>
                    <a:pt x="1550088" y="689333"/>
                  </a:lnTo>
                  <a:lnTo>
                    <a:pt x="1550088" y="740920"/>
                  </a:lnTo>
                  <a:lnTo>
                    <a:pt x="1528818" y="741668"/>
                  </a:lnTo>
                  <a:lnTo>
                    <a:pt x="1507548" y="742416"/>
                  </a:lnTo>
                  <a:lnTo>
                    <a:pt x="1497429" y="720524"/>
                  </a:lnTo>
                  <a:cubicBezTo>
                    <a:pt x="1476062" y="674315"/>
                    <a:pt x="1451765" y="658349"/>
                    <a:pt x="1402953" y="658440"/>
                  </a:cubicBezTo>
                  <a:cubicBezTo>
                    <a:pt x="1322815" y="658588"/>
                    <a:pt x="1286825" y="706531"/>
                    <a:pt x="1286825" y="813142"/>
                  </a:cubicBezTo>
                  <a:cubicBezTo>
                    <a:pt x="1286825" y="900987"/>
                    <a:pt x="1309979" y="945287"/>
                    <a:pt x="1365736" y="964122"/>
                  </a:cubicBezTo>
                  <a:cubicBezTo>
                    <a:pt x="1386329" y="971080"/>
                    <a:pt x="1438310" y="970364"/>
                    <a:pt x="1459096" y="962833"/>
                  </a:cubicBezTo>
                  <a:lnTo>
                    <a:pt x="1471357" y="958389"/>
                  </a:lnTo>
                  <a:lnTo>
                    <a:pt x="1471357" y="909621"/>
                  </a:lnTo>
                  <a:lnTo>
                    <a:pt x="1471357" y="860859"/>
                  </a:lnTo>
                  <a:lnTo>
                    <a:pt x="1437736" y="860859"/>
                  </a:lnTo>
                  <a:lnTo>
                    <a:pt x="1404114" y="860859"/>
                  </a:lnTo>
                  <a:lnTo>
                    <a:pt x="1401597" y="854242"/>
                  </a:lnTo>
                  <a:cubicBezTo>
                    <a:pt x="1397228" y="842752"/>
                    <a:pt x="1398473" y="813161"/>
                    <a:pt x="1403598" y="806912"/>
                  </a:cubicBezTo>
                  <a:cubicBezTo>
                    <a:pt x="1408051" y="801482"/>
                    <a:pt x="1409225" y="801411"/>
                    <a:pt x="1482974" y="802114"/>
                  </a:cubicBezTo>
                  <a:lnTo>
                    <a:pt x="1557832" y="802824"/>
                  </a:lnTo>
                  <a:lnTo>
                    <a:pt x="1558510" y="893301"/>
                  </a:lnTo>
                  <a:lnTo>
                    <a:pt x="1559188" y="983777"/>
                  </a:lnTo>
                  <a:lnTo>
                    <a:pt x="1537859" y="992979"/>
                  </a:lnTo>
                  <a:cubicBezTo>
                    <a:pt x="1346189" y="1075704"/>
                    <a:pt x="1188521" y="994481"/>
                    <a:pt x="1188754" y="813142"/>
                  </a:cubicBezTo>
                  <a:cubicBezTo>
                    <a:pt x="1188929" y="681512"/>
                    <a:pt x="1279560" y="596696"/>
                    <a:pt x="1406068" y="599882"/>
                  </a:cubicBezTo>
                  <a:close/>
                  <a:moveTo>
                    <a:pt x="1430169" y="9713"/>
                  </a:moveTo>
                  <a:cubicBezTo>
                    <a:pt x="1475506" y="9676"/>
                    <a:pt x="1521271" y="10176"/>
                    <a:pt x="1524062" y="11246"/>
                  </a:cubicBezTo>
                  <a:cubicBezTo>
                    <a:pt x="1527405" y="12523"/>
                    <a:pt x="1528147" y="17430"/>
                    <a:pt x="1528147" y="38239"/>
                  </a:cubicBezTo>
                  <a:lnTo>
                    <a:pt x="1528147" y="63665"/>
                  </a:lnTo>
                  <a:lnTo>
                    <a:pt x="1501688" y="64399"/>
                  </a:lnTo>
                  <a:lnTo>
                    <a:pt x="1475230" y="65135"/>
                  </a:lnTo>
                  <a:cubicBezTo>
                    <a:pt x="1475008" y="113927"/>
                    <a:pt x="1474787" y="162720"/>
                    <a:pt x="1474565" y="211512"/>
                  </a:cubicBezTo>
                  <a:cubicBezTo>
                    <a:pt x="1474341" y="260304"/>
                    <a:pt x="1474118" y="309097"/>
                    <a:pt x="1473894" y="357889"/>
                  </a:cubicBezTo>
                  <a:lnTo>
                    <a:pt x="1521506" y="357889"/>
                  </a:lnTo>
                  <a:cubicBezTo>
                    <a:pt x="1591015" y="357889"/>
                    <a:pt x="1599159" y="352324"/>
                    <a:pt x="1613557" y="294960"/>
                  </a:cubicBezTo>
                  <a:lnTo>
                    <a:pt x="1619126" y="272771"/>
                  </a:lnTo>
                  <a:lnTo>
                    <a:pt x="1640699" y="272771"/>
                  </a:lnTo>
                  <a:cubicBezTo>
                    <a:pt x="1667377" y="272771"/>
                    <a:pt x="1665325" y="266297"/>
                    <a:pt x="1664396" y="347572"/>
                  </a:cubicBezTo>
                  <a:cubicBezTo>
                    <a:pt x="1664153" y="368636"/>
                    <a:pt x="1663909" y="389701"/>
                    <a:pt x="1663666" y="410765"/>
                  </a:cubicBezTo>
                  <a:lnTo>
                    <a:pt x="1501043" y="410765"/>
                  </a:lnTo>
                  <a:lnTo>
                    <a:pt x="1338419" y="410765"/>
                  </a:lnTo>
                  <a:lnTo>
                    <a:pt x="1338419" y="384972"/>
                  </a:lnTo>
                  <a:lnTo>
                    <a:pt x="1338419" y="359179"/>
                  </a:lnTo>
                  <a:lnTo>
                    <a:pt x="1362297" y="358437"/>
                  </a:lnTo>
                  <a:lnTo>
                    <a:pt x="1386174" y="357696"/>
                  </a:lnTo>
                  <a:lnTo>
                    <a:pt x="1386174" y="210770"/>
                  </a:lnTo>
                  <a:lnTo>
                    <a:pt x="1386174" y="63845"/>
                  </a:lnTo>
                  <a:lnTo>
                    <a:pt x="1361651" y="63845"/>
                  </a:lnTo>
                  <a:lnTo>
                    <a:pt x="1337128" y="63845"/>
                  </a:lnTo>
                  <a:lnTo>
                    <a:pt x="1337128" y="38484"/>
                  </a:lnTo>
                  <a:cubicBezTo>
                    <a:pt x="1337128" y="24530"/>
                    <a:pt x="1337903" y="12342"/>
                    <a:pt x="1338851" y="11401"/>
                  </a:cubicBezTo>
                  <a:cubicBezTo>
                    <a:pt x="1339926" y="10324"/>
                    <a:pt x="1384833" y="9750"/>
                    <a:pt x="1430169" y="9713"/>
                  </a:cubicBezTo>
                  <a:close/>
                  <a:moveTo>
                    <a:pt x="1107526" y="9477"/>
                  </a:moveTo>
                  <a:cubicBezTo>
                    <a:pt x="1139914" y="9613"/>
                    <a:pt x="1166424" y="10365"/>
                    <a:pt x="1168800" y="11872"/>
                  </a:cubicBezTo>
                  <a:cubicBezTo>
                    <a:pt x="1171226" y="13406"/>
                    <a:pt x="1171923" y="20577"/>
                    <a:pt x="1171382" y="38265"/>
                  </a:cubicBezTo>
                  <a:cubicBezTo>
                    <a:pt x="1171132" y="46362"/>
                    <a:pt x="1170883" y="54458"/>
                    <a:pt x="1170633" y="62555"/>
                  </a:cubicBezTo>
                  <a:lnTo>
                    <a:pt x="1142884" y="63291"/>
                  </a:lnTo>
                  <a:lnTo>
                    <a:pt x="1115134" y="64019"/>
                  </a:lnTo>
                  <a:lnTo>
                    <a:pt x="1115134" y="210958"/>
                  </a:lnTo>
                  <a:lnTo>
                    <a:pt x="1115134" y="357889"/>
                  </a:lnTo>
                  <a:lnTo>
                    <a:pt x="1163534" y="357831"/>
                  </a:lnTo>
                  <a:cubicBezTo>
                    <a:pt x="1233359" y="357753"/>
                    <a:pt x="1240935" y="352956"/>
                    <a:pt x="1254642" y="300215"/>
                  </a:cubicBezTo>
                  <a:lnTo>
                    <a:pt x="1261438" y="274060"/>
                  </a:lnTo>
                  <a:lnTo>
                    <a:pt x="1283792" y="273312"/>
                  </a:lnTo>
                  <a:lnTo>
                    <a:pt x="1306152" y="272571"/>
                  </a:lnTo>
                  <a:lnTo>
                    <a:pt x="1306152" y="342329"/>
                  </a:lnTo>
                  <a:lnTo>
                    <a:pt x="1306152" y="412094"/>
                  </a:lnTo>
                  <a:lnTo>
                    <a:pt x="1142884" y="411430"/>
                  </a:lnTo>
                  <a:lnTo>
                    <a:pt x="979614" y="410765"/>
                  </a:lnTo>
                  <a:cubicBezTo>
                    <a:pt x="979365" y="403156"/>
                    <a:pt x="979115" y="395547"/>
                    <a:pt x="978866" y="387938"/>
                  </a:cubicBezTo>
                  <a:cubicBezTo>
                    <a:pt x="977892" y="358276"/>
                    <a:pt x="978253" y="357889"/>
                    <a:pt x="1007054" y="357889"/>
                  </a:cubicBezTo>
                  <a:lnTo>
                    <a:pt x="1029996" y="357889"/>
                  </a:lnTo>
                  <a:lnTo>
                    <a:pt x="1029324" y="211512"/>
                  </a:lnTo>
                  <a:cubicBezTo>
                    <a:pt x="1029103" y="162720"/>
                    <a:pt x="1028881" y="113927"/>
                    <a:pt x="1028660" y="65135"/>
                  </a:cubicBezTo>
                  <a:lnTo>
                    <a:pt x="1004137" y="63845"/>
                  </a:lnTo>
                  <a:lnTo>
                    <a:pt x="979614" y="62555"/>
                  </a:lnTo>
                  <a:cubicBezTo>
                    <a:pt x="979365" y="54946"/>
                    <a:pt x="979115" y="47338"/>
                    <a:pt x="978866" y="39729"/>
                  </a:cubicBezTo>
                  <a:cubicBezTo>
                    <a:pt x="978382" y="25123"/>
                    <a:pt x="979195" y="15605"/>
                    <a:pt x="981118" y="13290"/>
                  </a:cubicBezTo>
                  <a:cubicBezTo>
                    <a:pt x="983239" y="10735"/>
                    <a:pt x="1053547" y="9251"/>
                    <a:pt x="1107526" y="9477"/>
                  </a:cubicBezTo>
                  <a:close/>
                  <a:moveTo>
                    <a:pt x="322090" y="9254"/>
                  </a:moveTo>
                  <a:cubicBezTo>
                    <a:pt x="342189" y="9589"/>
                    <a:pt x="362112" y="11375"/>
                    <a:pt x="363683" y="14309"/>
                  </a:cubicBezTo>
                  <a:cubicBezTo>
                    <a:pt x="365871" y="18397"/>
                    <a:pt x="410909" y="178400"/>
                    <a:pt x="434044" y="264259"/>
                  </a:cubicBezTo>
                  <a:cubicBezTo>
                    <a:pt x="438704" y="281573"/>
                    <a:pt x="442820" y="295430"/>
                    <a:pt x="443189" y="295069"/>
                  </a:cubicBezTo>
                  <a:cubicBezTo>
                    <a:pt x="444556" y="293702"/>
                    <a:pt x="503359" y="71603"/>
                    <a:pt x="503359" y="67805"/>
                  </a:cubicBezTo>
                  <a:cubicBezTo>
                    <a:pt x="503359" y="64510"/>
                    <a:pt x="499016" y="63845"/>
                    <a:pt x="477456" y="63845"/>
                  </a:cubicBezTo>
                  <a:lnTo>
                    <a:pt x="451552" y="63845"/>
                  </a:lnTo>
                  <a:cubicBezTo>
                    <a:pt x="451797" y="55032"/>
                    <a:pt x="452043" y="46220"/>
                    <a:pt x="452288" y="37407"/>
                  </a:cubicBezTo>
                  <a:lnTo>
                    <a:pt x="453023" y="10969"/>
                  </a:lnTo>
                  <a:lnTo>
                    <a:pt x="689215" y="10259"/>
                  </a:lnTo>
                  <a:lnTo>
                    <a:pt x="931260" y="10962"/>
                  </a:lnTo>
                  <a:lnTo>
                    <a:pt x="937113" y="12381"/>
                  </a:lnTo>
                  <a:cubicBezTo>
                    <a:pt x="936883" y="34069"/>
                    <a:pt x="936652" y="55756"/>
                    <a:pt x="936422" y="77444"/>
                  </a:cubicBezTo>
                  <a:lnTo>
                    <a:pt x="935732" y="142515"/>
                  </a:lnTo>
                  <a:lnTo>
                    <a:pt x="914042" y="142515"/>
                  </a:lnTo>
                  <a:lnTo>
                    <a:pt x="892352" y="142515"/>
                  </a:lnTo>
                  <a:lnTo>
                    <a:pt x="884273" y="117450"/>
                  </a:lnTo>
                  <a:cubicBezTo>
                    <a:pt x="868191" y="67527"/>
                    <a:pt x="861686" y="64142"/>
                    <a:pt x="781498" y="63955"/>
                  </a:cubicBezTo>
                  <a:lnTo>
                    <a:pt x="733097" y="63845"/>
                  </a:lnTo>
                  <a:lnTo>
                    <a:pt x="733097" y="121880"/>
                  </a:lnTo>
                  <a:lnTo>
                    <a:pt x="733097" y="179915"/>
                  </a:lnTo>
                  <a:lnTo>
                    <a:pt x="789952" y="179915"/>
                  </a:lnTo>
                  <a:lnTo>
                    <a:pt x="846805" y="179915"/>
                  </a:lnTo>
                  <a:lnTo>
                    <a:pt x="849322" y="186531"/>
                  </a:lnTo>
                  <a:cubicBezTo>
                    <a:pt x="852575" y="195075"/>
                    <a:pt x="852575" y="224080"/>
                    <a:pt x="849322" y="232624"/>
                  </a:cubicBezTo>
                  <a:lnTo>
                    <a:pt x="846805" y="239240"/>
                  </a:lnTo>
                  <a:lnTo>
                    <a:pt x="789952" y="239240"/>
                  </a:lnTo>
                  <a:lnTo>
                    <a:pt x="733097" y="239240"/>
                  </a:lnTo>
                  <a:lnTo>
                    <a:pt x="733097" y="298564"/>
                  </a:lnTo>
                  <a:lnTo>
                    <a:pt x="733097" y="357889"/>
                  </a:lnTo>
                  <a:lnTo>
                    <a:pt x="791280" y="357889"/>
                  </a:lnTo>
                  <a:cubicBezTo>
                    <a:pt x="870146" y="357889"/>
                    <a:pt x="875116" y="355142"/>
                    <a:pt x="889352" y="303723"/>
                  </a:cubicBezTo>
                  <a:cubicBezTo>
                    <a:pt x="893082" y="290246"/>
                    <a:pt x="896605" y="277723"/>
                    <a:pt x="897180" y="275892"/>
                  </a:cubicBezTo>
                  <a:cubicBezTo>
                    <a:pt x="897947" y="273442"/>
                    <a:pt x="903859" y="272758"/>
                    <a:pt x="919560" y="273312"/>
                  </a:cubicBezTo>
                  <a:lnTo>
                    <a:pt x="940895" y="274060"/>
                  </a:lnTo>
                  <a:lnTo>
                    <a:pt x="940895" y="342413"/>
                  </a:lnTo>
                  <a:lnTo>
                    <a:pt x="940895" y="410765"/>
                  </a:lnTo>
                  <a:lnTo>
                    <a:pt x="768500" y="411430"/>
                  </a:lnTo>
                  <a:lnTo>
                    <a:pt x="596106" y="412094"/>
                  </a:lnTo>
                  <a:cubicBezTo>
                    <a:pt x="596351" y="403275"/>
                    <a:pt x="596597" y="394455"/>
                    <a:pt x="596842" y="385636"/>
                  </a:cubicBezTo>
                  <a:lnTo>
                    <a:pt x="597577" y="359179"/>
                  </a:lnTo>
                  <a:lnTo>
                    <a:pt x="621455" y="358437"/>
                  </a:lnTo>
                  <a:lnTo>
                    <a:pt x="645332" y="357696"/>
                  </a:lnTo>
                  <a:lnTo>
                    <a:pt x="645332" y="210770"/>
                  </a:lnTo>
                  <a:lnTo>
                    <a:pt x="645332" y="63845"/>
                  </a:lnTo>
                  <a:lnTo>
                    <a:pt x="608252" y="63845"/>
                  </a:lnTo>
                  <a:lnTo>
                    <a:pt x="571165" y="63845"/>
                  </a:lnTo>
                  <a:lnTo>
                    <a:pt x="563214" y="88994"/>
                  </a:lnTo>
                  <a:cubicBezTo>
                    <a:pt x="558839" y="102826"/>
                    <a:pt x="537188" y="178561"/>
                    <a:pt x="515111" y="257295"/>
                  </a:cubicBezTo>
                  <a:cubicBezTo>
                    <a:pt x="493028" y="336029"/>
                    <a:pt x="473822" y="403060"/>
                    <a:pt x="472435" y="406252"/>
                  </a:cubicBezTo>
                  <a:cubicBezTo>
                    <a:pt x="469976" y="411913"/>
                    <a:pt x="468931" y="412055"/>
                    <a:pt x="429785" y="412055"/>
                  </a:cubicBezTo>
                  <a:lnTo>
                    <a:pt x="389651" y="412055"/>
                  </a:lnTo>
                  <a:lnTo>
                    <a:pt x="387264" y="405781"/>
                  </a:lnTo>
                  <a:cubicBezTo>
                    <a:pt x="385954" y="402331"/>
                    <a:pt x="375455" y="364898"/>
                    <a:pt x="363935" y="322597"/>
                  </a:cubicBezTo>
                  <a:cubicBezTo>
                    <a:pt x="345801" y="255993"/>
                    <a:pt x="314877" y="147776"/>
                    <a:pt x="310638" y="136066"/>
                  </a:cubicBezTo>
                  <a:cubicBezTo>
                    <a:pt x="309869" y="133938"/>
                    <a:pt x="302925" y="154251"/>
                    <a:pt x="295207" y="181205"/>
                  </a:cubicBezTo>
                  <a:cubicBezTo>
                    <a:pt x="287489" y="208158"/>
                    <a:pt x="272576" y="259229"/>
                    <a:pt x="262063" y="294696"/>
                  </a:cubicBezTo>
                  <a:cubicBezTo>
                    <a:pt x="251551" y="330161"/>
                    <a:pt x="239631" y="370786"/>
                    <a:pt x="235572" y="384972"/>
                  </a:cubicBezTo>
                  <a:lnTo>
                    <a:pt x="228203" y="410765"/>
                  </a:lnTo>
                  <a:lnTo>
                    <a:pt x="187398" y="410765"/>
                  </a:lnTo>
                  <a:lnTo>
                    <a:pt x="146600" y="410765"/>
                  </a:lnTo>
                  <a:lnTo>
                    <a:pt x="128879" y="351440"/>
                  </a:lnTo>
                  <a:cubicBezTo>
                    <a:pt x="119128" y="318812"/>
                    <a:pt x="96742" y="241046"/>
                    <a:pt x="79131" y="178626"/>
                  </a:cubicBezTo>
                  <a:lnTo>
                    <a:pt x="47110" y="65135"/>
                  </a:lnTo>
                  <a:lnTo>
                    <a:pt x="23555" y="64393"/>
                  </a:lnTo>
                  <a:lnTo>
                    <a:pt x="0" y="63652"/>
                  </a:lnTo>
                  <a:lnTo>
                    <a:pt x="0" y="38168"/>
                  </a:lnTo>
                  <a:cubicBezTo>
                    <a:pt x="0" y="20197"/>
                    <a:pt x="949" y="12304"/>
                    <a:pt x="3227" y="11388"/>
                  </a:cubicBezTo>
                  <a:cubicBezTo>
                    <a:pt x="8719" y="9169"/>
                    <a:pt x="184365" y="9627"/>
                    <a:pt x="187895" y="11872"/>
                  </a:cubicBezTo>
                  <a:cubicBezTo>
                    <a:pt x="190321" y="13406"/>
                    <a:pt x="191018" y="20577"/>
                    <a:pt x="190477" y="38265"/>
                  </a:cubicBezTo>
                  <a:cubicBezTo>
                    <a:pt x="190227" y="46362"/>
                    <a:pt x="189978" y="54458"/>
                    <a:pt x="189728" y="62555"/>
                  </a:cubicBezTo>
                  <a:lnTo>
                    <a:pt x="163269" y="63291"/>
                  </a:lnTo>
                  <a:cubicBezTo>
                    <a:pt x="148717" y="63696"/>
                    <a:pt x="136811" y="64580"/>
                    <a:pt x="136811" y="65251"/>
                  </a:cubicBezTo>
                  <a:cubicBezTo>
                    <a:pt x="136811" y="66683"/>
                    <a:pt x="153699" y="126878"/>
                    <a:pt x="173685" y="196681"/>
                  </a:cubicBezTo>
                  <a:cubicBezTo>
                    <a:pt x="181403" y="223635"/>
                    <a:pt x="190380" y="255857"/>
                    <a:pt x="193639" y="268290"/>
                  </a:cubicBezTo>
                  <a:cubicBezTo>
                    <a:pt x="196898" y="280715"/>
                    <a:pt x="199969" y="290478"/>
                    <a:pt x="200473" y="289975"/>
                  </a:cubicBezTo>
                  <a:cubicBezTo>
                    <a:pt x="201834" y="288621"/>
                    <a:pt x="250505" y="116083"/>
                    <a:pt x="264631" y="62555"/>
                  </a:cubicBezTo>
                  <a:cubicBezTo>
                    <a:pt x="271369" y="37020"/>
                    <a:pt x="278035" y="14677"/>
                    <a:pt x="279442" y="12903"/>
                  </a:cubicBezTo>
                  <a:cubicBezTo>
                    <a:pt x="281717" y="10034"/>
                    <a:pt x="301992" y="8918"/>
                    <a:pt x="322090" y="9254"/>
                  </a:cubicBezTo>
                  <a:close/>
                  <a:moveTo>
                    <a:pt x="1844116" y="1"/>
                  </a:moveTo>
                  <a:cubicBezTo>
                    <a:pt x="1870163" y="35"/>
                    <a:pt x="1909077" y="3013"/>
                    <a:pt x="1924381" y="6829"/>
                  </a:cubicBezTo>
                  <a:cubicBezTo>
                    <a:pt x="1949117" y="13000"/>
                    <a:pt x="1969413" y="19907"/>
                    <a:pt x="1990257" y="29256"/>
                  </a:cubicBezTo>
                  <a:lnTo>
                    <a:pt x="2005693" y="36175"/>
                  </a:lnTo>
                  <a:lnTo>
                    <a:pt x="2005693" y="86125"/>
                  </a:lnTo>
                  <a:lnTo>
                    <a:pt x="2005693" y="136066"/>
                  </a:lnTo>
                  <a:lnTo>
                    <a:pt x="1982461" y="136066"/>
                  </a:lnTo>
                  <a:cubicBezTo>
                    <a:pt x="1964314" y="136066"/>
                    <a:pt x="1959229" y="135280"/>
                    <a:pt x="1959229" y="132468"/>
                  </a:cubicBezTo>
                  <a:cubicBezTo>
                    <a:pt x="1959229" y="86950"/>
                    <a:pt x="1921593" y="57429"/>
                    <a:pt x="1863539" y="57410"/>
                  </a:cubicBezTo>
                  <a:cubicBezTo>
                    <a:pt x="1810190" y="57391"/>
                    <a:pt x="1786280" y="72705"/>
                    <a:pt x="1786280" y="106894"/>
                  </a:cubicBezTo>
                  <a:cubicBezTo>
                    <a:pt x="1786280" y="140322"/>
                    <a:pt x="1800335" y="149453"/>
                    <a:pt x="1879208" y="167225"/>
                  </a:cubicBezTo>
                  <a:cubicBezTo>
                    <a:pt x="1935945" y="180011"/>
                    <a:pt x="1952530" y="185500"/>
                    <a:pt x="1971335" y="197706"/>
                  </a:cubicBezTo>
                  <a:cubicBezTo>
                    <a:pt x="2047614" y="247229"/>
                    <a:pt x="2044310" y="361455"/>
                    <a:pt x="1965450" y="401196"/>
                  </a:cubicBezTo>
                  <a:cubicBezTo>
                    <a:pt x="1903066" y="432632"/>
                    <a:pt x="1787048" y="428936"/>
                    <a:pt x="1714002" y="393187"/>
                  </a:cubicBezTo>
                  <a:lnTo>
                    <a:pt x="1697224" y="384972"/>
                  </a:lnTo>
                  <a:cubicBezTo>
                    <a:pt x="1696992" y="366293"/>
                    <a:pt x="1696759" y="347615"/>
                    <a:pt x="1696527" y="328936"/>
                  </a:cubicBezTo>
                  <a:cubicBezTo>
                    <a:pt x="1696295" y="310255"/>
                    <a:pt x="1696062" y="291575"/>
                    <a:pt x="1695830" y="272894"/>
                  </a:cubicBezTo>
                  <a:lnTo>
                    <a:pt x="1701773" y="271404"/>
                  </a:lnTo>
                  <a:cubicBezTo>
                    <a:pt x="1705039" y="270585"/>
                    <a:pt x="1715222" y="270269"/>
                    <a:pt x="1724405" y="270701"/>
                  </a:cubicBezTo>
                  <a:lnTo>
                    <a:pt x="1741106" y="271481"/>
                  </a:lnTo>
                  <a:lnTo>
                    <a:pt x="1746599" y="288582"/>
                  </a:lnTo>
                  <a:cubicBezTo>
                    <a:pt x="1765435" y="347249"/>
                    <a:pt x="1791939" y="366414"/>
                    <a:pt x="1854685" y="366743"/>
                  </a:cubicBezTo>
                  <a:cubicBezTo>
                    <a:pt x="1910481" y="367033"/>
                    <a:pt x="1934900" y="353943"/>
                    <a:pt x="1937965" y="322114"/>
                  </a:cubicBezTo>
                  <a:cubicBezTo>
                    <a:pt x="1941999" y="280122"/>
                    <a:pt x="1928066" y="269450"/>
                    <a:pt x="1843301" y="249590"/>
                  </a:cubicBezTo>
                  <a:cubicBezTo>
                    <a:pt x="1755408" y="229000"/>
                    <a:pt x="1726128" y="212157"/>
                    <a:pt x="1707479" y="171462"/>
                  </a:cubicBezTo>
                  <a:cubicBezTo>
                    <a:pt x="1672127" y="94301"/>
                    <a:pt x="1724877" y="16953"/>
                    <a:pt x="1823709" y="1026"/>
                  </a:cubicBezTo>
                  <a:cubicBezTo>
                    <a:pt x="1828181" y="305"/>
                    <a:pt x="1835434" y="-11"/>
                    <a:pt x="1844116" y="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60" name="Graphic 59">
            <a:extLst>
              <a:ext uri="{FF2B5EF4-FFF2-40B4-BE49-F238E27FC236}">
                <a16:creationId xmlns:a16="http://schemas.microsoft.com/office/drawing/2014/main" id="{BEC97358-C994-BC54-1DF0-D2FD2F30F26D}"/>
              </a:ext>
              <a:ext uri="{C183D7F6-B498-43B3-948B-1728B52AA6E4}">
                <adec:decorative xmlns:adec="http://schemas.microsoft.com/office/drawing/2017/decorative" val="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330557" y="5523243"/>
            <a:ext cx="1245370" cy="311343"/>
          </a:xfrm>
          <a:prstGeom prst="rect">
            <a:avLst/>
          </a:prstGeom>
        </p:spPr>
      </p:pic>
      <p:pic>
        <p:nvPicPr>
          <p:cNvPr id="72" name="Picture 71" descr="Logo&#10;&#10;Description automatically generated">
            <a:extLst>
              <a:ext uri="{FF2B5EF4-FFF2-40B4-BE49-F238E27FC236}">
                <a16:creationId xmlns:a16="http://schemas.microsoft.com/office/drawing/2014/main" id="{8FAAF52E-954C-7A26-0E96-0C69647FD4D6}"/>
              </a:ext>
            </a:extLst>
          </p:cNvPr>
          <p:cNvPicPr>
            <a:picLocks noChangeAspect="1"/>
          </p:cNvPicPr>
          <p:nvPr/>
        </p:nvPicPr>
        <p:blipFill>
          <a:blip r:embed="rId51"/>
          <a:stretch>
            <a:fillRect/>
          </a:stretch>
        </p:blipFill>
        <p:spPr>
          <a:xfrm>
            <a:off x="4043085" y="5501799"/>
            <a:ext cx="999840" cy="318699"/>
          </a:xfrm>
          <a:prstGeom prst="rect">
            <a:avLst/>
          </a:prstGeom>
        </p:spPr>
      </p:pic>
      <p:pic>
        <p:nvPicPr>
          <p:cNvPr id="76" name="Picture 75">
            <a:extLst>
              <a:ext uri="{FF2B5EF4-FFF2-40B4-BE49-F238E27FC236}">
                <a16:creationId xmlns:a16="http://schemas.microsoft.com/office/drawing/2014/main" id="{C8287E17-55C6-13B8-6896-A82CDF29B5AF}"/>
              </a:ext>
              <a:ext uri="{C183D7F6-B498-43B3-948B-1728B52AA6E4}">
                <adec:decorative xmlns:adec="http://schemas.microsoft.com/office/drawing/2017/decorative" val="1"/>
              </a:ext>
            </a:extLst>
          </p:cNvPr>
          <p:cNvPicPr>
            <a:picLocks noChangeAspect="1"/>
          </p:cNvPicPr>
          <p:nvPr/>
        </p:nvPicPr>
        <p:blipFill>
          <a:blip r:embed="rId52"/>
          <a:stretch>
            <a:fillRect/>
          </a:stretch>
        </p:blipFill>
        <p:spPr>
          <a:xfrm>
            <a:off x="5700731" y="5571334"/>
            <a:ext cx="849531" cy="240258"/>
          </a:xfrm>
          <a:prstGeom prst="rect">
            <a:avLst/>
          </a:prstGeom>
        </p:spPr>
      </p:pic>
      <p:pic>
        <p:nvPicPr>
          <p:cNvPr id="77" name="Picture 76">
            <a:extLst>
              <a:ext uri="{FF2B5EF4-FFF2-40B4-BE49-F238E27FC236}">
                <a16:creationId xmlns:a16="http://schemas.microsoft.com/office/drawing/2014/main" id="{C3A24F91-7BE4-DFBC-AB0C-D2A0B8BD7779}"/>
              </a:ext>
              <a:ext uri="{C183D7F6-B498-43B3-948B-1728B52AA6E4}">
                <adec:decorative xmlns:adec="http://schemas.microsoft.com/office/drawing/2017/decorative" val="1"/>
              </a:ext>
            </a:extLst>
          </p:cNvPr>
          <p:cNvPicPr>
            <a:picLocks noChangeAspect="1"/>
          </p:cNvPicPr>
          <p:nvPr/>
        </p:nvPicPr>
        <p:blipFill>
          <a:blip r:embed="rId53">
            <a:extLst>
              <a:ext uri="{BEBA8EAE-BF5A-486C-A8C5-ECC9F3942E4B}">
                <a14:imgProps xmlns:a14="http://schemas.microsoft.com/office/drawing/2010/main">
                  <a14:imgLayer r:embed="rId5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985960" y="867891"/>
            <a:ext cx="844011" cy="474756"/>
          </a:xfrm>
          <a:prstGeom prst="rect">
            <a:avLst/>
          </a:prstGeom>
        </p:spPr>
      </p:pic>
      <p:grpSp>
        <p:nvGrpSpPr>
          <p:cNvPr id="78" name="Group 77" descr="Hewlett Packard Enterprise logo">
            <a:extLst>
              <a:ext uri="{FF2B5EF4-FFF2-40B4-BE49-F238E27FC236}">
                <a16:creationId xmlns:a16="http://schemas.microsoft.com/office/drawing/2014/main" id="{AE891DDD-0253-CBC7-FBC0-E52A83F33CBA}"/>
              </a:ext>
            </a:extLst>
          </p:cNvPr>
          <p:cNvGrpSpPr/>
          <p:nvPr/>
        </p:nvGrpSpPr>
        <p:grpSpPr>
          <a:xfrm>
            <a:off x="7094364" y="5473931"/>
            <a:ext cx="1234044" cy="408617"/>
            <a:chOff x="0" y="8555416"/>
            <a:chExt cx="12192000" cy="5088140"/>
          </a:xfrm>
        </p:grpSpPr>
        <p:pic>
          <p:nvPicPr>
            <p:cNvPr id="84" name="Picture 83" descr="A close up of a sign&#10;&#10;Description automatically generated">
              <a:extLst>
                <a:ext uri="{FF2B5EF4-FFF2-40B4-BE49-F238E27FC236}">
                  <a16:creationId xmlns:a16="http://schemas.microsoft.com/office/drawing/2014/main" id="{0CFE473A-5451-7D81-427D-309391A07F6F}"/>
                </a:ext>
              </a:extLst>
            </p:cNvPr>
            <p:cNvPicPr>
              <a:picLocks noChangeAspect="1"/>
            </p:cNvPicPr>
            <p:nvPr/>
          </p:nvPicPr>
          <p:blipFill rotWithShape="1">
            <a:blip r:embed="rId55"/>
            <a:srcRect b="70461"/>
            <a:stretch/>
          </p:blipFill>
          <p:spPr>
            <a:xfrm>
              <a:off x="0" y="8555416"/>
              <a:ext cx="12192000" cy="1502984"/>
            </a:xfrm>
            <a:prstGeom prst="rect">
              <a:avLst/>
            </a:prstGeom>
          </p:spPr>
        </p:pic>
        <p:pic>
          <p:nvPicPr>
            <p:cNvPr id="85" name="Picture 84" descr="A close up of a sign&#10;&#10;Description automatically generated">
              <a:extLst>
                <a:ext uri="{FF2B5EF4-FFF2-40B4-BE49-F238E27FC236}">
                  <a16:creationId xmlns:a16="http://schemas.microsoft.com/office/drawing/2014/main" id="{568BC0D1-AC29-6DDB-B040-0521B36DC8B2}"/>
                </a:ext>
              </a:extLst>
            </p:cNvPr>
            <p:cNvPicPr>
              <a:picLocks noChangeAspect="1"/>
            </p:cNvPicPr>
            <p:nvPr/>
          </p:nvPicPr>
          <p:blipFill rotWithShape="1">
            <a:blip r:embed="rId56">
              <a:extLst>
                <a:ext uri="{BEBA8EAE-BF5A-486C-A8C5-ECC9F3942E4B}">
                  <a14:imgProps xmlns:a14="http://schemas.microsoft.com/office/drawing/2010/main">
                    <a14:imgLayer r:embed="rId57">
                      <a14:imgEffect>
                        <a14:brightnessContrast bright="100000"/>
                      </a14:imgEffect>
                    </a14:imgLayer>
                  </a14:imgProps>
                </a:ext>
              </a:extLst>
            </a:blip>
            <a:srcRect t="29539"/>
            <a:stretch/>
          </p:blipFill>
          <p:spPr>
            <a:xfrm>
              <a:off x="0" y="10058400"/>
              <a:ext cx="12192000" cy="3585156"/>
            </a:xfrm>
            <a:prstGeom prst="rect">
              <a:avLst/>
            </a:prstGeom>
          </p:spPr>
        </p:pic>
      </p:grpSp>
      <p:pic>
        <p:nvPicPr>
          <p:cNvPr id="94" name="Picture 93" descr="KoçSistem logo - Geleceği Keşfet ">
            <a:extLst>
              <a:ext uri="{FF2B5EF4-FFF2-40B4-BE49-F238E27FC236}">
                <a16:creationId xmlns:a16="http://schemas.microsoft.com/office/drawing/2014/main" id="{656B59EB-FB6E-C849-CD8B-ADD812B4428B}"/>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113903" y="3169763"/>
            <a:ext cx="1468637" cy="420627"/>
          </a:xfrm>
          <a:prstGeom prst="rect">
            <a:avLst/>
          </a:prstGeom>
        </p:spPr>
      </p:pic>
      <p:pic>
        <p:nvPicPr>
          <p:cNvPr id="102" name="Picture 101" descr="Ford logo">
            <a:extLst>
              <a:ext uri="{FF2B5EF4-FFF2-40B4-BE49-F238E27FC236}">
                <a16:creationId xmlns:a16="http://schemas.microsoft.com/office/drawing/2014/main" id="{5817BFB4-791E-5FF0-906D-43EFC5D52F25}"/>
              </a:ext>
            </a:extLst>
          </p:cNvPr>
          <p:cNvPicPr>
            <a:picLocks noChangeAspect="1"/>
          </p:cNvPicPr>
          <p:nvPr/>
        </p:nvPicPr>
        <p:blipFill>
          <a:blip r:embed="rId59"/>
          <a:stretch>
            <a:fillRect/>
          </a:stretch>
        </p:blipFill>
        <p:spPr>
          <a:xfrm>
            <a:off x="8621668" y="5343553"/>
            <a:ext cx="1347162" cy="673581"/>
          </a:xfrm>
          <a:prstGeom prst="rect">
            <a:avLst/>
          </a:prstGeom>
        </p:spPr>
      </p:pic>
      <p:pic>
        <p:nvPicPr>
          <p:cNvPr id="111" name="Picture 2" descr="Company overviews - Coal Mining Matters">
            <a:extLst>
              <a:ext uri="{FF2B5EF4-FFF2-40B4-BE49-F238E27FC236}">
                <a16:creationId xmlns:a16="http://schemas.microsoft.com/office/drawing/2014/main" id="{9EA27507-FDFF-179F-CCEB-AE16E290C7A8}"/>
              </a:ext>
            </a:extLst>
          </p:cNvPr>
          <p:cNvPicPr>
            <a:picLocks noChangeAspect="1" noChangeArrowheads="1"/>
          </p:cNvPicPr>
          <p:nvPr/>
        </p:nvPicPr>
        <p:blipFill rotWithShape="1">
          <a:blip r:embed="rId60">
            <a:extLst>
              <a:ext uri="{28A0092B-C50C-407E-A947-70E740481C1C}">
                <a14:useLocalDpi xmlns:a14="http://schemas.microsoft.com/office/drawing/2010/main" val="0"/>
              </a:ext>
            </a:extLst>
          </a:blip>
          <a:srcRect/>
          <a:stretch/>
        </p:blipFill>
        <p:spPr bwMode="auto">
          <a:xfrm>
            <a:off x="10427315" y="5400952"/>
            <a:ext cx="985574" cy="579774"/>
          </a:xfrm>
          <a:prstGeom prst="rect">
            <a:avLst/>
          </a:prstGeom>
          <a:solidFill>
            <a:schemeClr val="bg1">
              <a:alpha val="56000"/>
            </a:schemeClr>
          </a:solidFill>
        </p:spPr>
      </p:pic>
      <p:grpSp>
        <p:nvGrpSpPr>
          <p:cNvPr id="24" name="Group 23">
            <a:extLst>
              <a:ext uri="{FF2B5EF4-FFF2-40B4-BE49-F238E27FC236}">
                <a16:creationId xmlns:a16="http://schemas.microsoft.com/office/drawing/2014/main" id="{837C46AF-19D0-DE70-9571-08DF9791E572}"/>
              </a:ext>
              <a:ext uri="{C183D7F6-B498-43B3-948B-1728B52AA6E4}">
                <adec:decorative xmlns:adec="http://schemas.microsoft.com/office/drawing/2017/decorative" val="1"/>
              </a:ext>
            </a:extLst>
          </p:cNvPr>
          <p:cNvGrpSpPr/>
          <p:nvPr/>
        </p:nvGrpSpPr>
        <p:grpSpPr>
          <a:xfrm>
            <a:off x="588462" y="6076810"/>
            <a:ext cx="11025186" cy="695030"/>
            <a:chOff x="584200" y="5268459"/>
            <a:chExt cx="11025186" cy="695030"/>
          </a:xfrm>
        </p:grpSpPr>
        <p:sp>
          <p:nvSpPr>
            <p:cNvPr id="28" name="Rounded Rectangle 102">
              <a:extLst>
                <a:ext uri="{FF2B5EF4-FFF2-40B4-BE49-F238E27FC236}">
                  <a16:creationId xmlns:a16="http://schemas.microsoft.com/office/drawing/2014/main" id="{E4AEEB03-0D22-7448-B650-4C1F95A5FD5A}"/>
                </a:ext>
              </a:extLst>
            </p:cNvPr>
            <p:cNvSpPr/>
            <p:nvPr/>
          </p:nvSpPr>
          <p:spPr bwMode="auto">
            <a:xfrm>
              <a:off x="3753952"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 name="Rounded Rectangle 118">
              <a:extLst>
                <a:ext uri="{FF2B5EF4-FFF2-40B4-BE49-F238E27FC236}">
                  <a16:creationId xmlns:a16="http://schemas.microsoft.com/office/drawing/2014/main" id="{F13187F5-14DE-101D-74F7-2832E84236C9}"/>
                </a:ext>
              </a:extLst>
            </p:cNvPr>
            <p:cNvSpPr/>
            <p:nvPr/>
          </p:nvSpPr>
          <p:spPr bwMode="auto">
            <a:xfrm>
              <a:off x="58420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30" name="Rounded Rectangle 129">
              <a:extLst>
                <a:ext uri="{FF2B5EF4-FFF2-40B4-BE49-F238E27FC236}">
                  <a16:creationId xmlns:a16="http://schemas.microsoft.com/office/drawing/2014/main" id="{CA7245EC-2173-03FF-3420-E93D5D15F24A}"/>
                </a:ext>
              </a:extLst>
            </p:cNvPr>
            <p:cNvSpPr/>
            <p:nvPr/>
          </p:nvSpPr>
          <p:spPr bwMode="auto">
            <a:xfrm>
              <a:off x="2169076"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2" name="Rounded Rectangle 130">
              <a:extLst>
                <a:ext uri="{FF2B5EF4-FFF2-40B4-BE49-F238E27FC236}">
                  <a16:creationId xmlns:a16="http://schemas.microsoft.com/office/drawing/2014/main" id="{6B561166-F05F-25DC-A391-F4FAC0A6BA3D}"/>
                </a:ext>
              </a:extLst>
            </p:cNvPr>
            <p:cNvSpPr/>
            <p:nvPr/>
          </p:nvSpPr>
          <p:spPr bwMode="auto">
            <a:xfrm>
              <a:off x="5338828"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3" name="Rounded Rectangle 135">
              <a:extLst>
                <a:ext uri="{FF2B5EF4-FFF2-40B4-BE49-F238E27FC236}">
                  <a16:creationId xmlns:a16="http://schemas.microsoft.com/office/drawing/2014/main" id="{E4CF086C-6692-AF62-B930-31AE9007CB95}"/>
                </a:ext>
              </a:extLst>
            </p:cNvPr>
            <p:cNvSpPr/>
            <p:nvPr/>
          </p:nvSpPr>
          <p:spPr bwMode="auto">
            <a:xfrm>
              <a:off x="6923704"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6" name="Rounded Rectangle 136">
              <a:extLst>
                <a:ext uri="{FF2B5EF4-FFF2-40B4-BE49-F238E27FC236}">
                  <a16:creationId xmlns:a16="http://schemas.microsoft.com/office/drawing/2014/main" id="{C6BCC3A6-B5FF-A4AF-BBBD-751C62C6EBF1}"/>
                </a:ext>
              </a:extLst>
            </p:cNvPr>
            <p:cNvSpPr/>
            <p:nvPr/>
          </p:nvSpPr>
          <p:spPr bwMode="auto">
            <a:xfrm>
              <a:off x="10093455"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38" name="Rounded Rectangle 135">
              <a:extLst>
                <a:ext uri="{FF2B5EF4-FFF2-40B4-BE49-F238E27FC236}">
                  <a16:creationId xmlns:a16="http://schemas.microsoft.com/office/drawing/2014/main" id="{00E73AA4-74F0-FEF7-6D55-7413E9C0ECAD}"/>
                </a:ext>
              </a:extLst>
            </p:cNvPr>
            <p:cNvSpPr/>
            <p:nvPr/>
          </p:nvSpPr>
          <p:spPr bwMode="auto">
            <a:xfrm>
              <a:off x="850858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49" name="Picture 48" descr="A picture containing text, clock&#10;&#10;Description automatically generated">
            <a:extLst>
              <a:ext uri="{FF2B5EF4-FFF2-40B4-BE49-F238E27FC236}">
                <a16:creationId xmlns:a16="http://schemas.microsoft.com/office/drawing/2014/main" id="{34A7E5EC-D304-0367-4E6E-F235F726538E}"/>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637276" y="6269493"/>
            <a:ext cx="1418302" cy="309663"/>
          </a:xfrm>
          <a:prstGeom prst="rect">
            <a:avLst/>
          </a:prstGeom>
        </p:spPr>
      </p:pic>
      <p:pic>
        <p:nvPicPr>
          <p:cNvPr id="113" name="Picture 112" descr="Logo&#10;&#10;Description automatically generated">
            <a:extLst>
              <a:ext uri="{FF2B5EF4-FFF2-40B4-BE49-F238E27FC236}">
                <a16:creationId xmlns:a16="http://schemas.microsoft.com/office/drawing/2014/main" id="{D0F24D08-2284-82FA-43BD-F8D5AAA0766F}"/>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401401" y="6256180"/>
            <a:ext cx="1059667" cy="349690"/>
          </a:xfrm>
          <a:prstGeom prst="rect">
            <a:avLst/>
          </a:prstGeom>
        </p:spPr>
      </p:pic>
      <p:pic>
        <p:nvPicPr>
          <p:cNvPr id="114" name="Picture 113" descr="Logo&#10;&#10;Description automatically generated">
            <a:extLst>
              <a:ext uri="{FF2B5EF4-FFF2-40B4-BE49-F238E27FC236}">
                <a16:creationId xmlns:a16="http://schemas.microsoft.com/office/drawing/2014/main" id="{B33C5D2E-C265-8C63-0C0D-806485D4AA3B}"/>
              </a:ext>
            </a:extLst>
          </p:cNvPr>
          <p:cNvPicPr>
            <a:picLocks noChangeAspect="1"/>
          </p:cNvPicPr>
          <p:nvPr/>
        </p:nvPicPr>
        <p:blipFill>
          <a:blip r:embed="rId63"/>
          <a:stretch>
            <a:fillRect/>
          </a:stretch>
        </p:blipFill>
        <p:spPr>
          <a:xfrm>
            <a:off x="3958717" y="6009479"/>
            <a:ext cx="1168576" cy="829689"/>
          </a:xfrm>
          <a:prstGeom prst="rect">
            <a:avLst/>
          </a:prstGeom>
        </p:spPr>
      </p:pic>
      <p:pic>
        <p:nvPicPr>
          <p:cNvPr id="115" name="Picture 114" descr="Logo&#10;&#10;Description automatically generated">
            <a:extLst>
              <a:ext uri="{FF2B5EF4-FFF2-40B4-BE49-F238E27FC236}">
                <a16:creationId xmlns:a16="http://schemas.microsoft.com/office/drawing/2014/main" id="{59FF5937-AE87-D5AE-0BDE-FC93C009532C}"/>
              </a:ext>
            </a:extLst>
          </p:cNvPr>
          <p:cNvPicPr>
            <a:picLocks noChangeAspect="1"/>
          </p:cNvPicPr>
          <p:nvPr/>
        </p:nvPicPr>
        <p:blipFill>
          <a:blip r:embed="rId64">
            <a:lum bright="70000" contrast="-70000"/>
          </a:blip>
          <a:stretch>
            <a:fillRect/>
          </a:stretch>
        </p:blipFill>
        <p:spPr>
          <a:xfrm>
            <a:off x="5467423" y="6358441"/>
            <a:ext cx="1267263" cy="220715"/>
          </a:xfrm>
          <a:prstGeom prst="rect">
            <a:avLst/>
          </a:prstGeom>
        </p:spPr>
      </p:pic>
      <p:pic>
        <p:nvPicPr>
          <p:cNvPr id="116" name="Picture 7" descr="W&amp;W gruppe logo&#10;">
            <a:extLst>
              <a:ext uri="{FF2B5EF4-FFF2-40B4-BE49-F238E27FC236}">
                <a16:creationId xmlns:a16="http://schemas.microsoft.com/office/drawing/2014/main" id="{1B6FB7CA-FF92-EF50-2569-FEA180A7B549}"/>
              </a:ext>
            </a:extLst>
          </p:cNvPr>
          <p:cNvPicPr>
            <a:picLocks noChangeAspect="1"/>
          </p:cNvPicPr>
          <p:nvPr/>
        </p:nvPicPr>
        <p:blipFill rotWithShape="1">
          <a:blip r:embed="rId65">
            <a:alphaModFix/>
            <a:extLst>
              <a:ext uri="{BEBA8EAE-BF5A-486C-A8C5-ECC9F3942E4B}">
                <a14:imgProps xmlns:a14="http://schemas.microsoft.com/office/drawing/2010/main">
                  <a14:imgLayer r:embed="rId66">
                    <a14:imgEffect>
                      <a14:colorTemperature colorTemp="6300"/>
                    </a14:imgEffect>
                  </a14:imgLayer>
                </a14:imgProps>
              </a:ext>
            </a:extLst>
          </a:blip>
          <a:srcRect l="-1" r="36911"/>
          <a:stretch/>
        </p:blipFill>
        <p:spPr>
          <a:xfrm>
            <a:off x="7151813" y="6291608"/>
            <a:ext cx="1098133" cy="354380"/>
          </a:xfrm>
          <a:prstGeom prst="rect">
            <a:avLst/>
          </a:prstGeom>
          <a:solidFill>
            <a:schemeClr val="tx1"/>
          </a:solidFill>
        </p:spPr>
      </p:pic>
      <p:pic>
        <p:nvPicPr>
          <p:cNvPr id="117" name="Picture 116" descr="Logo&#10;&#10;Description automatically generated">
            <a:extLst>
              <a:ext uri="{FF2B5EF4-FFF2-40B4-BE49-F238E27FC236}">
                <a16:creationId xmlns:a16="http://schemas.microsoft.com/office/drawing/2014/main" id="{4BAD298E-5A47-3C23-9CC9-13A50CB82F26}"/>
              </a:ext>
            </a:extLst>
          </p:cNvPr>
          <p:cNvPicPr>
            <a:picLocks noChangeAspect="1"/>
          </p:cNvPicPr>
          <p:nvPr/>
        </p:nvPicPr>
        <p:blipFill>
          <a:blip r:embed="rId67">
            <a:lum bright="70000" contrast="-70000"/>
            <a:extLst>
              <a:ext uri="{BEBA8EAE-BF5A-486C-A8C5-ECC9F3942E4B}">
                <a14:imgProps xmlns:a14="http://schemas.microsoft.com/office/drawing/2010/main">
                  <a14:imgLayer r:embed="rId6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793682" y="6297186"/>
            <a:ext cx="1046149" cy="281970"/>
          </a:xfrm>
          <a:prstGeom prst="rect">
            <a:avLst/>
          </a:prstGeom>
        </p:spPr>
      </p:pic>
      <p:pic>
        <p:nvPicPr>
          <p:cNvPr id="118" name="Picture 117">
            <a:extLst>
              <a:ext uri="{FF2B5EF4-FFF2-40B4-BE49-F238E27FC236}">
                <a16:creationId xmlns:a16="http://schemas.microsoft.com/office/drawing/2014/main" id="{1201096F-F0BF-AB47-27CF-9C570BDCCF6F}"/>
              </a:ext>
              <a:ext uri="{C183D7F6-B498-43B3-948B-1728B52AA6E4}">
                <adec:decorative xmlns:adec="http://schemas.microsoft.com/office/drawing/2017/decorative" val="1"/>
              </a:ext>
            </a:extLst>
          </p:cNvPr>
          <p:cNvPicPr>
            <a:picLocks noChangeAspect="1"/>
          </p:cNvPicPr>
          <p:nvPr/>
        </p:nvPicPr>
        <p:blipFill>
          <a:blip r:embed="rId69"/>
          <a:stretch>
            <a:fillRect/>
          </a:stretch>
        </p:blipFill>
        <p:spPr>
          <a:xfrm>
            <a:off x="10171048" y="6241634"/>
            <a:ext cx="1386250" cy="337522"/>
          </a:xfrm>
          <a:prstGeom prst="rect">
            <a:avLst/>
          </a:prstGeom>
        </p:spPr>
      </p:pic>
      <p:pic>
        <p:nvPicPr>
          <p:cNvPr id="119" name="Picture 118">
            <a:extLst>
              <a:ext uri="{FF2B5EF4-FFF2-40B4-BE49-F238E27FC236}">
                <a16:creationId xmlns:a16="http://schemas.microsoft.com/office/drawing/2014/main" id="{43067F79-3FD2-22DD-BD1E-3DF2B2E84483}"/>
              </a:ext>
              <a:ext uri="{C183D7F6-B498-43B3-948B-1728B52AA6E4}">
                <adec:decorative xmlns:adec="http://schemas.microsoft.com/office/drawing/2017/decorative" val="1"/>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5450456" y="2424910"/>
            <a:ext cx="1318179" cy="420060"/>
          </a:xfrm>
          <a:prstGeom prst="rect">
            <a:avLst/>
          </a:prstGeom>
        </p:spPr>
      </p:pic>
    </p:spTree>
    <p:extLst>
      <p:ext uri="{BB962C8B-B14F-4D97-AF65-F5344CB8AC3E}">
        <p14:creationId xmlns:p14="http://schemas.microsoft.com/office/powerpoint/2010/main" val="47836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500"/>
                                        <p:tgtEl>
                                          <p:spTgt spid="218"/>
                                        </p:tgtEl>
                                      </p:cBhvr>
                                    </p:animEffect>
                                  </p:childTnLst>
                                </p:cTn>
                              </p:par>
                              <p:par>
                                <p:cTn id="11" presetID="42" presetClass="path" presetSubtype="0" decel="100000" fill="hold" nodeType="withEffect">
                                  <p:stCondLst>
                                    <p:cond delay="100"/>
                                  </p:stCondLst>
                                  <p:childTnLst>
                                    <p:animMotion origin="layout" path="M -1.66667E-6 -4.07407E-6 L -1.66667E-6 0.03542 " pathEditMode="relative" rAng="0" ptsTypes="AA">
                                      <p:cBhvr>
                                        <p:cTn id="12" dur="700" spd="-100000" fill="hold"/>
                                        <p:tgtEl>
                                          <p:spTgt spid="218"/>
                                        </p:tgtEl>
                                        <p:attrNameLst>
                                          <p:attrName>ppt_x</p:attrName>
                                          <p:attrName>ppt_y</p:attrName>
                                        </p:attrNameLst>
                                      </p:cBhvr>
                                      <p:rCtr x="0" y="1759"/>
                                    </p:animMotion>
                                  </p:childTnLst>
                                </p:cTn>
                              </p:par>
                              <p:par>
                                <p:cTn id="13" presetID="10" presetClass="entr" presetSubtype="0" fill="hold" nodeType="withEffect">
                                  <p:stCondLst>
                                    <p:cond delay="20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500"/>
                                        <p:tgtEl>
                                          <p:spTgt spid="219"/>
                                        </p:tgtEl>
                                      </p:cBhvr>
                                    </p:animEffect>
                                  </p:childTnLst>
                                </p:cTn>
                              </p:par>
                              <p:par>
                                <p:cTn id="16" presetID="42" presetClass="path" presetSubtype="0" decel="100000" fill="hold" nodeType="withEffect">
                                  <p:stCondLst>
                                    <p:cond delay="200"/>
                                  </p:stCondLst>
                                  <p:childTnLst>
                                    <p:animMotion origin="layout" path="M -1.66667E-6 1.85185E-6 L -1.66667E-6 0.03541 " pathEditMode="relative" rAng="0" ptsTypes="AA">
                                      <p:cBhvr>
                                        <p:cTn id="17" dur="700" spd="-100000" fill="hold"/>
                                        <p:tgtEl>
                                          <p:spTgt spid="219"/>
                                        </p:tgtEl>
                                        <p:attrNameLst>
                                          <p:attrName>ppt_x</p:attrName>
                                          <p:attrName>ppt_y</p:attrName>
                                        </p:attrNameLst>
                                      </p:cBhvr>
                                      <p:rCtr x="0" y="1759"/>
                                    </p:animMotion>
                                  </p:childTnLst>
                                </p:cTn>
                              </p:par>
                              <p:par>
                                <p:cTn id="18" presetID="10" presetClass="entr" presetSubtype="0" fill="hold" nodeType="withEffect">
                                  <p:stCondLst>
                                    <p:cond delay="300"/>
                                  </p:stCondLst>
                                  <p:childTnLst>
                                    <p:set>
                                      <p:cBhvr>
                                        <p:cTn id="19" dur="1" fill="hold">
                                          <p:stCondLst>
                                            <p:cond delay="0"/>
                                          </p:stCondLst>
                                        </p:cTn>
                                        <p:tgtEl>
                                          <p:spTgt spid="220"/>
                                        </p:tgtEl>
                                        <p:attrNameLst>
                                          <p:attrName>style.visibility</p:attrName>
                                        </p:attrNameLst>
                                      </p:cBhvr>
                                      <p:to>
                                        <p:strVal val="visible"/>
                                      </p:to>
                                    </p:set>
                                    <p:animEffect transition="in" filter="fade">
                                      <p:cBhvr>
                                        <p:cTn id="20" dur="500"/>
                                        <p:tgtEl>
                                          <p:spTgt spid="220"/>
                                        </p:tgtEl>
                                      </p:cBhvr>
                                    </p:animEffect>
                                  </p:childTnLst>
                                </p:cTn>
                              </p:par>
                              <p:par>
                                <p:cTn id="21" presetID="42" presetClass="path" presetSubtype="0" decel="100000" fill="hold" nodeType="withEffect">
                                  <p:stCondLst>
                                    <p:cond delay="300"/>
                                  </p:stCondLst>
                                  <p:childTnLst>
                                    <p:animMotion origin="layout" path="M -8.33333E-7 -4.81481E-6 L -8.33333E-7 0.03542 " pathEditMode="relative" rAng="0" ptsTypes="AA">
                                      <p:cBhvr>
                                        <p:cTn id="22" dur="700" spd="-100000" fill="hold"/>
                                        <p:tgtEl>
                                          <p:spTgt spid="220"/>
                                        </p:tgtEl>
                                        <p:attrNameLst>
                                          <p:attrName>ppt_x</p:attrName>
                                          <p:attrName>ppt_y</p:attrName>
                                        </p:attrNameLst>
                                      </p:cBhvr>
                                      <p:rCtr x="0" y="1759"/>
                                    </p:animMotion>
                                  </p:childTnLst>
                                </p:cTn>
                              </p:par>
                              <p:par>
                                <p:cTn id="23" presetID="10" presetClass="entr" presetSubtype="0" fill="hold" nodeType="withEffect">
                                  <p:stCondLst>
                                    <p:cond delay="400"/>
                                  </p:stCondLst>
                                  <p:childTnLst>
                                    <p:set>
                                      <p:cBhvr>
                                        <p:cTn id="24" dur="1" fill="hold">
                                          <p:stCondLst>
                                            <p:cond delay="0"/>
                                          </p:stCondLst>
                                        </p:cTn>
                                        <p:tgtEl>
                                          <p:spTgt spid="221"/>
                                        </p:tgtEl>
                                        <p:attrNameLst>
                                          <p:attrName>style.visibility</p:attrName>
                                        </p:attrNameLst>
                                      </p:cBhvr>
                                      <p:to>
                                        <p:strVal val="visible"/>
                                      </p:to>
                                    </p:set>
                                    <p:animEffect transition="in" filter="fade">
                                      <p:cBhvr>
                                        <p:cTn id="25" dur="500"/>
                                        <p:tgtEl>
                                          <p:spTgt spid="221"/>
                                        </p:tgtEl>
                                      </p:cBhvr>
                                    </p:animEffect>
                                  </p:childTnLst>
                                </p:cTn>
                              </p:par>
                              <p:par>
                                <p:cTn id="26" presetID="42" presetClass="path" presetSubtype="0" decel="100000" fill="hold" nodeType="withEffect">
                                  <p:stCondLst>
                                    <p:cond delay="400"/>
                                  </p:stCondLst>
                                  <p:childTnLst>
                                    <p:animMotion origin="layout" path="M -1.66667E-6 -1.48148E-6 L -1.66667E-6 0.03542 " pathEditMode="relative" rAng="0" ptsTypes="AA">
                                      <p:cBhvr>
                                        <p:cTn id="27" dur="700" spd="-100000" fill="hold"/>
                                        <p:tgtEl>
                                          <p:spTgt spid="221"/>
                                        </p:tgtEl>
                                        <p:attrNameLst>
                                          <p:attrName>ppt_x</p:attrName>
                                          <p:attrName>ppt_y</p:attrName>
                                        </p:attrNameLst>
                                      </p:cBhvr>
                                      <p:rCtr x="0" y="1759"/>
                                    </p:animMotion>
                                  </p:childTnLst>
                                </p:cTn>
                              </p:par>
                              <p:par>
                                <p:cTn id="28" presetID="10" presetClass="entr" presetSubtype="0" fill="hold" nodeType="withEffect">
                                  <p:stCondLst>
                                    <p:cond delay="50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500"/>
                                        <p:tgtEl>
                                          <p:spTgt spid="222"/>
                                        </p:tgtEl>
                                      </p:cBhvr>
                                    </p:animEffect>
                                  </p:childTnLst>
                                </p:cTn>
                              </p:par>
                              <p:par>
                                <p:cTn id="31" presetID="42" presetClass="path" presetSubtype="0" decel="100000" fill="hold" nodeType="withEffect">
                                  <p:stCondLst>
                                    <p:cond delay="500"/>
                                  </p:stCondLst>
                                  <p:childTnLst>
                                    <p:animMotion origin="layout" path="M -1.66667E-6 1.85185E-6 L -1.66667E-6 0.03541 " pathEditMode="relative" rAng="0" ptsTypes="AA">
                                      <p:cBhvr>
                                        <p:cTn id="32" dur="700" spd="-100000" fill="hold"/>
                                        <p:tgtEl>
                                          <p:spTgt spid="222"/>
                                        </p:tgtEl>
                                        <p:attrNameLst>
                                          <p:attrName>ppt_x</p:attrName>
                                          <p:attrName>ppt_y</p:attrName>
                                        </p:attrNameLst>
                                      </p:cBhvr>
                                      <p:rCtr x="0" y="1759"/>
                                    </p:animMotion>
                                  </p:childTnLst>
                                </p:cTn>
                              </p:par>
                              <p:par>
                                <p:cTn id="33" presetID="10" presetClass="entr" presetSubtype="0" fill="hold" nodeType="withEffect">
                                  <p:stCondLst>
                                    <p:cond delay="600"/>
                                  </p:stCondLst>
                                  <p:childTnLst>
                                    <p:set>
                                      <p:cBhvr>
                                        <p:cTn id="34" dur="1" fill="hold">
                                          <p:stCondLst>
                                            <p:cond delay="0"/>
                                          </p:stCondLst>
                                        </p:cTn>
                                        <p:tgtEl>
                                          <p:spTgt spid="223"/>
                                        </p:tgtEl>
                                        <p:attrNameLst>
                                          <p:attrName>style.visibility</p:attrName>
                                        </p:attrNameLst>
                                      </p:cBhvr>
                                      <p:to>
                                        <p:strVal val="visible"/>
                                      </p:to>
                                    </p:set>
                                    <p:animEffect transition="in" filter="fade">
                                      <p:cBhvr>
                                        <p:cTn id="35" dur="500"/>
                                        <p:tgtEl>
                                          <p:spTgt spid="223"/>
                                        </p:tgtEl>
                                      </p:cBhvr>
                                    </p:animEffect>
                                  </p:childTnLst>
                                </p:cTn>
                              </p:par>
                              <p:par>
                                <p:cTn id="36" presetID="42" presetClass="path" presetSubtype="0" decel="100000" fill="hold" nodeType="withEffect">
                                  <p:stCondLst>
                                    <p:cond delay="600"/>
                                  </p:stCondLst>
                                  <p:childTnLst>
                                    <p:animMotion origin="layout" path="M -1.66667E-6 -3.7037E-6 L -1.66667E-6 0.03542 " pathEditMode="relative" rAng="0" ptsTypes="AA">
                                      <p:cBhvr>
                                        <p:cTn id="37" dur="700" spd="-100000" fill="hold"/>
                                        <p:tgtEl>
                                          <p:spTgt spid="223"/>
                                        </p:tgtEl>
                                        <p:attrNameLst>
                                          <p:attrName>ppt_x</p:attrName>
                                          <p:attrName>ppt_y</p:attrName>
                                        </p:attrNameLst>
                                      </p:cBhvr>
                                      <p:rCtr x="0" y="1759"/>
                                    </p:animMotion>
                                  </p:childTnLst>
                                </p:cTn>
                              </p:par>
                              <p:par>
                                <p:cTn id="38" presetID="10" presetClass="entr" presetSubtype="0" fill="hold" nodeType="withEffect">
                                  <p:stCondLst>
                                    <p:cond delay="6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42" presetClass="path" presetSubtype="0" decel="100000" fill="hold" nodeType="withEffect">
                                  <p:stCondLst>
                                    <p:cond delay="600"/>
                                  </p:stCondLst>
                                  <p:childTnLst>
                                    <p:animMotion origin="layout" path="M -1.66667E-6 -4.81481E-6 L -1.66667E-6 0.03542 " pathEditMode="relative" rAng="0" ptsTypes="AA">
                                      <p:cBhvr>
                                        <p:cTn id="42" dur="700" spd="-100000" fill="hold"/>
                                        <p:tgtEl>
                                          <p:spTgt spid="2"/>
                                        </p:tgtEl>
                                        <p:attrNameLst>
                                          <p:attrName>ppt_x</p:attrName>
                                          <p:attrName>ppt_y</p:attrName>
                                        </p:attrNameLst>
                                      </p:cBhvr>
                                      <p:rCtr x="0" y="1759"/>
                                    </p:animMotion>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nodeType="withEffect">
                                  <p:stCondLst>
                                    <p:cond delay="6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42" presetClass="path" presetSubtype="0" decel="100000" fill="hold" nodeType="withEffect">
                                  <p:stCondLst>
                                    <p:cond delay="600"/>
                                  </p:stCondLst>
                                  <p:childTnLst>
                                    <p:animMotion origin="layout" path="M -6.25E-7 4.44444E-6 L -6.25E-7 0.03541 " pathEditMode="relative" rAng="0" ptsTypes="AA">
                                      <p:cBhvr>
                                        <p:cTn id="53" dur="700" spd="-100000" fill="hold"/>
                                        <p:tgtEl>
                                          <p:spTgt spid="2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190AE-2454-4515-A927-3AAD90F54A95}"/>
              </a:ext>
            </a:extLst>
          </p:cNvPr>
          <p:cNvSpPr>
            <a:spLocks noGrp="1"/>
          </p:cNvSpPr>
          <p:nvPr>
            <p:ph type="title"/>
          </p:nvPr>
        </p:nvSpPr>
        <p:spPr>
          <a:xfrm>
            <a:off x="585216" y="3033223"/>
            <a:ext cx="9144000" cy="553998"/>
          </a:xfrm>
          <a:noFill/>
        </p:spPr>
        <p:txBody>
          <a:bodyPr vert="horz" wrap="square" lIns="0" tIns="0" rIns="0" bIns="0" rtlCol="0" anchor="t" anchorCtr="0">
            <a:spAutoFit/>
          </a:bodyPr>
          <a:lstStyle/>
          <a:p>
            <a:pPr>
              <a:lnSpc>
                <a:spcPct val="100000"/>
              </a:lnSpc>
            </a:pPr>
            <a:r>
              <a:rPr lang="en-US" b="1">
                <a:gradFill>
                  <a:gsLst>
                    <a:gs pos="0">
                      <a:schemeClr val="accent1"/>
                    </a:gs>
                    <a:gs pos="100000">
                      <a:srgbClr val="CD98CF"/>
                    </a:gs>
                  </a:gsLst>
                  <a:lin ang="2700000" scaled="1"/>
                </a:gradFill>
                <a:latin typeface="Segoe UI Semibold"/>
                <a:cs typeface="+mn-cs"/>
              </a:rPr>
              <a:t>Azure Arc pricing</a:t>
            </a:r>
          </a:p>
        </p:txBody>
      </p:sp>
    </p:spTree>
    <p:extLst>
      <p:ext uri="{BB962C8B-B14F-4D97-AF65-F5344CB8AC3E}">
        <p14:creationId xmlns:p14="http://schemas.microsoft.com/office/powerpoint/2010/main" val="7224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327E-5A91-3801-38C5-EBC041FCF50D}"/>
              </a:ext>
            </a:extLst>
          </p:cNvPr>
          <p:cNvSpPr>
            <a:spLocks noGrp="1"/>
          </p:cNvSpPr>
          <p:nvPr>
            <p:ph type="title"/>
          </p:nvPr>
        </p:nvSpPr>
        <p:spPr>
          <a:xfrm>
            <a:off x="588263" y="457200"/>
            <a:ext cx="11018520" cy="553998"/>
          </a:xfrm>
        </p:spPr>
        <p:txBody>
          <a:bodyPr/>
          <a:lstStyle/>
          <a:p>
            <a:r>
              <a:rPr lang="en-US" b="1">
                <a:gradFill>
                  <a:gsLst>
                    <a:gs pos="0">
                      <a:schemeClr val="accent1"/>
                    </a:gs>
                    <a:gs pos="100000">
                      <a:srgbClr val="CD98CF"/>
                    </a:gs>
                  </a:gsLst>
                  <a:lin ang="2700000" scaled="1"/>
                </a:gradFill>
                <a:latin typeface="Segoe UI Semibold"/>
                <a:cs typeface="+mn-cs"/>
              </a:rPr>
              <a:t>Azure Arc pricing model</a:t>
            </a:r>
            <a:endParaRPr lang="en-US"/>
          </a:p>
        </p:txBody>
      </p:sp>
      <p:grpSp>
        <p:nvGrpSpPr>
          <p:cNvPr id="21" name="Group 20">
            <a:extLst>
              <a:ext uri="{FF2B5EF4-FFF2-40B4-BE49-F238E27FC236}">
                <a16:creationId xmlns:a16="http://schemas.microsoft.com/office/drawing/2014/main" id="{D43C1E70-680E-2634-2C9D-5A0438AE749A}"/>
              </a:ext>
              <a:ext uri="{C183D7F6-B498-43B3-948B-1728B52AA6E4}">
                <adec:decorative xmlns:adec="http://schemas.microsoft.com/office/drawing/2017/decorative" val="1"/>
              </a:ext>
            </a:extLst>
          </p:cNvPr>
          <p:cNvGrpSpPr/>
          <p:nvPr/>
        </p:nvGrpSpPr>
        <p:grpSpPr>
          <a:xfrm>
            <a:off x="4267200" y="2859932"/>
            <a:ext cx="3657600" cy="914400"/>
            <a:chOff x="4267200" y="2859932"/>
            <a:chExt cx="3657600" cy="914400"/>
          </a:xfrm>
        </p:grpSpPr>
        <p:sp>
          <p:nvSpPr>
            <p:cNvPr id="8" name="Rounded Rectangle 7">
              <a:extLst>
                <a:ext uri="{FF2B5EF4-FFF2-40B4-BE49-F238E27FC236}">
                  <a16:creationId xmlns:a16="http://schemas.microsoft.com/office/drawing/2014/main" id="{7AC59CDA-C617-CBB2-0242-9AF93691449E}"/>
                </a:ext>
              </a:extLst>
            </p:cNvPr>
            <p:cNvSpPr/>
            <p:nvPr/>
          </p:nvSpPr>
          <p:spPr bwMode="auto">
            <a:xfrm>
              <a:off x="4267200" y="2859932"/>
              <a:ext cx="3657600" cy="914400"/>
            </a:xfrm>
            <a:prstGeom prst="roundRect">
              <a:avLst>
                <a:gd name="adj" fmla="val 10284"/>
              </a:avLst>
            </a:prstGeom>
            <a:solidFill>
              <a:schemeClr val="bg1"/>
            </a:solidFill>
            <a:ln w="12700">
              <a:solidFill>
                <a:schemeClr val="accent2"/>
              </a:solidFill>
              <a:headEnd type="none" w="med" len="med"/>
              <a:tailEnd type="none" w="med" len="med"/>
            </a:ln>
            <a:effectLst>
              <a:outerShdw blurRad="254000" algn="ctr" rotWithShape="0">
                <a:schemeClr val="accent2">
                  <a:alpha val="7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Semibold"/>
                <a:ea typeface="+mn-ea"/>
                <a:cs typeface="+mn-cs"/>
              </a:endParaRPr>
            </a:p>
          </p:txBody>
        </p:sp>
        <p:grpSp>
          <p:nvGrpSpPr>
            <p:cNvPr id="12" name="Group 11">
              <a:extLst>
                <a:ext uri="{FF2B5EF4-FFF2-40B4-BE49-F238E27FC236}">
                  <a16:creationId xmlns:a16="http://schemas.microsoft.com/office/drawing/2014/main" id="{61E8DE32-A053-ABA1-7745-34E8560B4A64}"/>
                </a:ext>
              </a:extLst>
            </p:cNvPr>
            <p:cNvGrpSpPr/>
            <p:nvPr/>
          </p:nvGrpSpPr>
          <p:grpSpPr>
            <a:xfrm>
              <a:off x="4945473" y="3099292"/>
              <a:ext cx="2301055" cy="435675"/>
              <a:chOff x="6066480" y="2207483"/>
              <a:chExt cx="2301055" cy="435675"/>
            </a:xfrm>
          </p:grpSpPr>
          <p:pic>
            <p:nvPicPr>
              <p:cNvPr id="10" name="Graphic 9" descr="Azure Arc logo">
                <a:extLst>
                  <a:ext uri="{FF2B5EF4-FFF2-40B4-BE49-F238E27FC236}">
                    <a16:creationId xmlns:a16="http://schemas.microsoft.com/office/drawing/2014/main" id="{C8C08C7B-208E-3025-F0A2-7963DE3BF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6480" y="2207483"/>
                <a:ext cx="435675" cy="435675"/>
              </a:xfrm>
              <a:prstGeom prst="rect">
                <a:avLst/>
              </a:prstGeom>
            </p:spPr>
          </p:pic>
          <p:sp>
            <p:nvSpPr>
              <p:cNvPr id="11" name="TextBox 10">
                <a:extLst>
                  <a:ext uri="{FF2B5EF4-FFF2-40B4-BE49-F238E27FC236}">
                    <a16:creationId xmlns:a16="http://schemas.microsoft.com/office/drawing/2014/main" id="{CF986F7F-1570-C9CE-B582-6E18B22C93C0}"/>
                  </a:ext>
                </a:extLst>
              </p:cNvPr>
              <p:cNvSpPr txBox="1"/>
              <p:nvPr/>
            </p:nvSpPr>
            <p:spPr>
              <a:xfrm>
                <a:off x="6660337" y="2302213"/>
                <a:ext cx="1707198" cy="246221"/>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n-ea"/>
                    <a:cs typeface="+mn-cs"/>
                  </a:rPr>
                  <a:t>No additional cost</a:t>
                </a:r>
              </a:p>
            </p:txBody>
          </p:sp>
        </p:grpSp>
      </p:grpSp>
      <p:sp>
        <p:nvSpPr>
          <p:cNvPr id="13" name="Rounded Rectangle 12">
            <a:extLst>
              <a:ext uri="{FF2B5EF4-FFF2-40B4-BE49-F238E27FC236}">
                <a16:creationId xmlns:a16="http://schemas.microsoft.com/office/drawing/2014/main" id="{29E445D6-92C2-22C5-5357-8AFC8F3CDCF0}"/>
              </a:ext>
            </a:extLst>
          </p:cNvPr>
          <p:cNvSpPr/>
          <p:nvPr/>
        </p:nvSpPr>
        <p:spPr bwMode="auto">
          <a:xfrm>
            <a:off x="4267200" y="4002932"/>
            <a:ext cx="3657600" cy="914400"/>
          </a:xfrm>
          <a:prstGeom prst="roundRect">
            <a:avLst>
              <a:gd name="adj" fmla="val 10284"/>
            </a:avLst>
          </a:prstGeom>
          <a:solidFill>
            <a:schemeClr val="bg1"/>
          </a:solidFill>
          <a:ln w="12700">
            <a:solidFill>
              <a:schemeClr val="accent2"/>
            </a:solidFill>
            <a:headEnd type="none" w="med" len="med"/>
            <a:tailEnd type="none" w="med" len="med"/>
          </a:ln>
          <a:effectLst>
            <a:outerShdw blurRad="254000" algn="ctr" rotWithShape="0">
              <a:schemeClr val="accent2">
                <a:alpha val="7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n-ea"/>
                <a:cs typeface="+mn-cs"/>
              </a:rPr>
              <a:t>Customers’ servers and clusters</a:t>
            </a:r>
          </a:p>
        </p:txBody>
      </p:sp>
      <p:grpSp>
        <p:nvGrpSpPr>
          <p:cNvPr id="22" name="Group 21">
            <a:extLst>
              <a:ext uri="{FF2B5EF4-FFF2-40B4-BE49-F238E27FC236}">
                <a16:creationId xmlns:a16="http://schemas.microsoft.com/office/drawing/2014/main" id="{D812F991-F3EB-3566-A704-1AC644520089}"/>
              </a:ext>
              <a:ext uri="{C183D7F6-B498-43B3-948B-1728B52AA6E4}">
                <adec:decorative xmlns:adec="http://schemas.microsoft.com/office/drawing/2017/decorative" val="1"/>
              </a:ext>
            </a:extLst>
          </p:cNvPr>
          <p:cNvGrpSpPr/>
          <p:nvPr/>
        </p:nvGrpSpPr>
        <p:grpSpPr>
          <a:xfrm>
            <a:off x="7924800" y="3020895"/>
            <a:ext cx="3681983" cy="592470"/>
            <a:chOff x="7924800" y="3020895"/>
            <a:chExt cx="3681983" cy="592470"/>
          </a:xfrm>
        </p:grpSpPr>
        <p:sp>
          <p:nvSpPr>
            <p:cNvPr id="15" name="TextBox 14">
              <a:extLst>
                <a:ext uri="{FF2B5EF4-FFF2-40B4-BE49-F238E27FC236}">
                  <a16:creationId xmlns:a16="http://schemas.microsoft.com/office/drawing/2014/main" id="{CB068A11-E210-C900-C1C4-CB4253540B5B}"/>
                </a:ext>
              </a:extLst>
            </p:cNvPr>
            <p:cNvSpPr txBox="1"/>
            <p:nvPr/>
          </p:nvSpPr>
          <p:spPr>
            <a:xfrm>
              <a:off x="8780834" y="3020895"/>
              <a:ext cx="2825949" cy="592470"/>
            </a:xfrm>
            <a:prstGeom prst="rect">
              <a:avLst/>
            </a:prstGeom>
            <a:noFill/>
          </p:spPr>
          <p:txBody>
            <a:bodyPr wrap="square" lIns="91440" tIns="0" rIns="0" bIns="0" anchor="ctr">
              <a:spAutoFit/>
            </a:bodyPr>
            <a:lstStyle>
              <a:defPPr>
                <a:defRPr lang="en-US"/>
              </a:defPPr>
              <a:lvl1pPr marR="0" lvl="0" algn="ctr" fontAlgn="auto">
                <a:lnSpc>
                  <a:spcPct val="100000"/>
                </a:lnSpc>
                <a:spcBef>
                  <a:spcPts val="0"/>
                </a:spcBef>
                <a:spcAft>
                  <a:spcPts val="300"/>
                </a:spcAft>
                <a:buClrTx/>
                <a:buSzTx/>
                <a:tabLst/>
                <a:defRPr sz="1200">
                  <a:solidFill>
                    <a:srgbClr val="50E6FF"/>
                  </a:solidFill>
                  <a:latin typeface="Segoe UI Semibold"/>
                  <a:cs typeface="Segoe UI" pitchFamily="34" charset="0"/>
                </a:defRPr>
              </a:lvl1pPr>
              <a:lvl2pPr lvl="1">
                <a:defRPr sz="1200">
                  <a:solidFill>
                    <a:srgbClr val="FFFFFF"/>
                  </a:solidFill>
                  <a:latin typeface="Segoe UI Semibold"/>
                </a:defRPr>
              </a:lvl2pPr>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Control plane functionality:</a:t>
              </a:r>
            </a:p>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rPr>
                <a:t>Tagging, management groups, activity logs, templates, Resource Graph, RBAC</a:t>
              </a:r>
            </a:p>
          </p:txBody>
        </p:sp>
        <p:cxnSp>
          <p:nvCxnSpPr>
            <p:cNvPr id="17" name="Straight Arrow Connector 16">
              <a:extLst>
                <a:ext uri="{FF2B5EF4-FFF2-40B4-BE49-F238E27FC236}">
                  <a16:creationId xmlns:a16="http://schemas.microsoft.com/office/drawing/2014/main" id="{BD799DF6-A07C-E6C9-EBB9-05BC16BEB612}"/>
                </a:ext>
              </a:extLst>
            </p:cNvPr>
            <p:cNvCxnSpPr>
              <a:cxnSpLocks/>
              <a:stCxn id="15" idx="1"/>
              <a:endCxn id="8" idx="3"/>
            </p:cNvCxnSpPr>
            <p:nvPr/>
          </p:nvCxnSpPr>
          <p:spPr>
            <a:xfrm flipH="1">
              <a:off x="7924800" y="3317130"/>
              <a:ext cx="856034" cy="2"/>
            </a:xfrm>
            <a:prstGeom prst="straightConnector1">
              <a:avLst/>
            </a:prstGeom>
            <a:ln w="12700">
              <a:solidFill>
                <a:schemeClr val="accent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8B6901-4D6E-E432-99C9-CAA79750ADDC}"/>
                </a:ext>
              </a:extLst>
            </p:cNvPr>
            <p:cNvCxnSpPr>
              <a:cxnSpLocks/>
            </p:cNvCxnSpPr>
            <p:nvPr/>
          </p:nvCxnSpPr>
          <p:spPr>
            <a:xfrm>
              <a:off x="8780834" y="3020895"/>
              <a:ext cx="0" cy="59247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7603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path" presetSubtype="0" decel="100000" fill="hold" nodeType="withEffect">
                                  <p:stCondLst>
                                    <p:cond delay="150"/>
                                  </p:stCondLst>
                                  <p:childTnLst>
                                    <p:animMotion origin="layout" path="M 1.25E-6 0.03889 L 1.25E-6 1.85185E-6 " pathEditMode="relative" rAng="0" ptsTypes="AA">
                                      <p:cBhvr>
                                        <p:cTn id="9" dur="500" fill="hold"/>
                                        <p:tgtEl>
                                          <p:spTgt spid="21"/>
                                        </p:tgtEl>
                                        <p:attrNameLst>
                                          <p:attrName>ppt_x</p:attrName>
                                          <p:attrName>ppt_y</p:attrName>
                                        </p:attrNameLst>
                                      </p:cBhvr>
                                      <p:rCtr x="0" y="-1944"/>
                                    </p:animMotion>
                                  </p:childTnLst>
                                </p:cTn>
                              </p:par>
                              <p:par>
                                <p:cTn id="10" presetID="10" presetClass="entr" presetSubtype="0" fill="hold" grpId="0" nodeType="withEffect">
                                  <p:stCondLst>
                                    <p:cond delay="3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300"/>
                                  </p:stCondLst>
                                  <p:childTnLst>
                                    <p:animMotion origin="layout" path="M 1.25E-6 0.03889 L 1.25E-6 1.85185E-6 " pathEditMode="relative" rAng="0" ptsTypes="AA">
                                      <p:cBhvr>
                                        <p:cTn id="14" dur="500" fill="hold"/>
                                        <p:tgtEl>
                                          <p:spTgt spid="13"/>
                                        </p:tgtEl>
                                        <p:attrNameLst>
                                          <p:attrName>ppt_x</p:attrName>
                                          <p:attrName>ppt_y</p:attrName>
                                        </p:attrNameLst>
                                      </p:cBhvr>
                                      <p:rCtr x="0" y="-1944"/>
                                    </p:animMotion>
                                  </p:childTnLst>
                                </p:cTn>
                              </p:par>
                            </p:childTnLst>
                          </p:cTn>
                        </p:par>
                        <p:par>
                          <p:cTn id="15" fill="hold">
                            <p:stCondLst>
                              <p:cond delay="8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42" presetClass="path" presetSubtype="0" decel="100000" fill="hold" nodeType="withEffect">
                                  <p:stCondLst>
                                    <p:cond delay="0"/>
                                  </p:stCondLst>
                                  <p:childTnLst>
                                    <p:animMotion origin="layout" path="M 0.01666 -0.00046 L 3.75E-6 1.85185E-6 " pathEditMode="relative" rAng="0" ptsTypes="AA">
                                      <p:cBhvr>
                                        <p:cTn id="20" dur="500" fill="hold"/>
                                        <p:tgtEl>
                                          <p:spTgt spid="22"/>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a:extLst>
              <a:ext uri="{FF2B5EF4-FFF2-40B4-BE49-F238E27FC236}">
                <a16:creationId xmlns:a16="http://schemas.microsoft.com/office/drawing/2014/main" id="{18E44FE2-A6DB-461F-98E0-EB968A820F6A}"/>
              </a:ext>
            </a:extLst>
          </p:cNvPr>
          <p:cNvSpPr txBox="1">
            <a:spLocks noGrp="1"/>
          </p:cNvSpPr>
          <p:nvPr>
            <p:ph type="title"/>
          </p:nvPr>
        </p:nvSpPr>
        <p:spPr>
          <a:xfrm>
            <a:off x="586740" y="46281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32742" rtl="0" eaLnBrk="1" fontAlgn="auto" latinLnBrk="0" hangingPunct="1">
              <a:lnSpc>
                <a:spcPct val="100000"/>
              </a:lnSpc>
              <a:spcBef>
                <a:spcPct val="0"/>
              </a:spcBef>
              <a:spcAft>
                <a:spcPts val="0"/>
              </a:spcAft>
              <a:buClrTx/>
              <a:buSzTx/>
              <a:buFontTx/>
              <a:buNone/>
              <a:tabLst/>
              <a:defRPr/>
            </a:pPr>
            <a:r>
              <a:rPr lang="en-US" b="1">
                <a:gradFill>
                  <a:gsLst>
                    <a:gs pos="0">
                      <a:schemeClr val="accent1"/>
                    </a:gs>
                    <a:gs pos="100000">
                      <a:srgbClr val="CD98CF"/>
                    </a:gs>
                  </a:gsLst>
                  <a:lin ang="2700000" scaled="1"/>
                </a:gradFill>
                <a:latin typeface="Segoe UI Semibold"/>
                <a:cs typeface="+mn-cs"/>
              </a:rPr>
              <a:t>Azure Arc pricing model contd.</a:t>
            </a:r>
            <a:endPar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endParaRPr>
          </a:p>
        </p:txBody>
      </p:sp>
      <p:grpSp>
        <p:nvGrpSpPr>
          <p:cNvPr id="5" name="Group 4">
            <a:extLst>
              <a:ext uri="{FF2B5EF4-FFF2-40B4-BE49-F238E27FC236}">
                <a16:creationId xmlns:a16="http://schemas.microsoft.com/office/drawing/2014/main" id="{195B38E4-1882-442F-9D2A-D253230057B8}"/>
              </a:ext>
              <a:ext uri="{C183D7F6-B498-43B3-948B-1728B52AA6E4}">
                <adec:decorative xmlns:adec="http://schemas.microsoft.com/office/drawing/2017/decorative" val="1"/>
              </a:ext>
            </a:extLst>
          </p:cNvPr>
          <p:cNvGrpSpPr/>
          <p:nvPr/>
        </p:nvGrpSpPr>
        <p:grpSpPr>
          <a:xfrm>
            <a:off x="1525479" y="1885681"/>
            <a:ext cx="11060736" cy="4944609"/>
            <a:chOff x="1525479" y="1885681"/>
            <a:chExt cx="11060736" cy="4944609"/>
          </a:xfrm>
        </p:grpSpPr>
        <p:sp>
          <p:nvSpPr>
            <p:cNvPr id="14" name="TextBox 13">
              <a:extLst>
                <a:ext uri="{FF2B5EF4-FFF2-40B4-BE49-F238E27FC236}">
                  <a16:creationId xmlns:a16="http://schemas.microsoft.com/office/drawing/2014/main" id="{5352E0C4-0760-428D-834D-FD113FBF7CF9}"/>
                </a:ext>
              </a:extLst>
            </p:cNvPr>
            <p:cNvSpPr txBox="1"/>
            <p:nvPr/>
          </p:nvSpPr>
          <p:spPr>
            <a:xfrm>
              <a:off x="1525479" y="2024824"/>
              <a:ext cx="4907592" cy="194758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defRPr lang="en-US"/>
              </a:defPPr>
              <a:lvl1pPr algn="ctr">
                <a:defRPr sz="1600">
                  <a:solidFill>
                    <a:schemeClr val="accent1"/>
                  </a:solidFill>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j-ea"/>
                  <a:cs typeface="+mj-cs"/>
                </a:rPr>
                <a:t>Additional services ($)*</a:t>
              </a:r>
            </a:p>
          </p:txBody>
        </p:sp>
        <p:sp>
          <p:nvSpPr>
            <p:cNvPr id="10" name="TextBox 9">
              <a:extLst>
                <a:ext uri="{FF2B5EF4-FFF2-40B4-BE49-F238E27FC236}">
                  <a16:creationId xmlns:a16="http://schemas.microsoft.com/office/drawing/2014/main" id="{12404DCA-93A0-4BBD-AB07-D35B0A7A5F38}"/>
                </a:ext>
              </a:extLst>
            </p:cNvPr>
            <p:cNvSpPr txBox="1"/>
            <p:nvPr/>
          </p:nvSpPr>
          <p:spPr>
            <a:xfrm>
              <a:off x="1525479" y="4784339"/>
              <a:ext cx="4907592" cy="7058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defRPr lang="en-US"/>
              </a:defPPr>
              <a:lvl1pPr algn="ctr">
                <a:defRPr sz="1600">
                  <a:solidFill>
                    <a:schemeClr val="accent1"/>
                  </a:solidFill>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j-ea"/>
                  <a:cs typeface="+mj-cs"/>
                </a:rPr>
                <a:t>No additional cost</a:t>
              </a:r>
            </a:p>
          </p:txBody>
        </p:sp>
        <p:pic>
          <p:nvPicPr>
            <p:cNvPr id="11" name="Graphic 10" descr="Azure Arc logo">
              <a:extLst>
                <a:ext uri="{FF2B5EF4-FFF2-40B4-BE49-F238E27FC236}">
                  <a16:creationId xmlns:a16="http://schemas.microsoft.com/office/drawing/2014/main" id="{70ED8D61-7EC1-4260-A5C3-CDD3756C66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8502" y="4860746"/>
              <a:ext cx="514669" cy="514669"/>
            </a:xfrm>
            <a:prstGeom prst="rect">
              <a:avLst/>
            </a:prstGeom>
          </p:spPr>
        </p:pic>
        <p:sp>
          <p:nvSpPr>
            <p:cNvPr id="9" name="TextBox 8">
              <a:extLst>
                <a:ext uri="{FF2B5EF4-FFF2-40B4-BE49-F238E27FC236}">
                  <a16:creationId xmlns:a16="http://schemas.microsoft.com/office/drawing/2014/main" id="{88BC7B69-0C2B-43E0-A769-B568B2710F74}"/>
                </a:ext>
              </a:extLst>
            </p:cNvPr>
            <p:cNvSpPr txBox="1"/>
            <p:nvPr/>
          </p:nvSpPr>
          <p:spPr>
            <a:xfrm>
              <a:off x="1525479" y="5522171"/>
              <a:ext cx="4907592" cy="78112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defPPr>
                <a:defRPr lang="en-US"/>
              </a:defPPr>
              <a:lvl1pPr algn="ctr">
                <a:defRPr sz="1200">
                  <a:solidFill>
                    <a:schemeClr val="accent1"/>
                  </a:solidFill>
                  <a:latin typeface="+mj-lt"/>
                  <a:ea typeface="+mj-ea"/>
                  <a:cs typeface="+mj-cs"/>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j-ea"/>
                  <a:cs typeface="+mj-cs"/>
                </a:rPr>
                <a:t>Customers’ servers and clusters</a:t>
              </a:r>
            </a:p>
          </p:txBody>
        </p:sp>
        <p:cxnSp>
          <p:nvCxnSpPr>
            <p:cNvPr id="20" name="Straight Connector 19">
              <a:extLst>
                <a:ext uri="{FF2B5EF4-FFF2-40B4-BE49-F238E27FC236}">
                  <a16:creationId xmlns:a16="http://schemas.microsoft.com/office/drawing/2014/main" id="{881565B4-D1F0-4A1F-9FD8-6E30986E04AA}"/>
                </a:ext>
                <a:ext uri="{C183D7F6-B498-43B3-948B-1728B52AA6E4}">
                  <adec:decorative xmlns:adec="http://schemas.microsoft.com/office/drawing/2017/decorative" val="1"/>
                </a:ext>
              </a:extLst>
            </p:cNvPr>
            <p:cNvCxnSpPr>
              <a:cxnSpLocks/>
            </p:cNvCxnSpPr>
            <p:nvPr/>
          </p:nvCxnSpPr>
          <p:spPr>
            <a:xfrm>
              <a:off x="6213386" y="3034912"/>
              <a:ext cx="2363347" cy="0"/>
            </a:xfrm>
            <a:prstGeom prst="line">
              <a:avLst/>
            </a:prstGeom>
            <a:ln w="19050">
              <a:solidFill>
                <a:schemeClr val="accent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7420DE-4002-443D-A539-3739F28F87DB}"/>
                </a:ext>
                <a:ext uri="{C183D7F6-B498-43B3-948B-1728B52AA6E4}">
                  <adec:decorative xmlns:adec="http://schemas.microsoft.com/office/drawing/2017/decorative" val="1"/>
                </a:ext>
              </a:extLst>
            </p:cNvPr>
            <p:cNvCxnSpPr>
              <a:cxnSpLocks/>
            </p:cNvCxnSpPr>
            <p:nvPr/>
          </p:nvCxnSpPr>
          <p:spPr>
            <a:xfrm>
              <a:off x="6213386" y="5177055"/>
              <a:ext cx="2363347" cy="15428"/>
            </a:xfrm>
            <a:prstGeom prst="line">
              <a:avLst/>
            </a:prstGeom>
            <a:ln w="19050">
              <a:solidFill>
                <a:schemeClr val="accent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70AD7A8-C594-442D-8BB2-E09FB16C4C2E}"/>
                </a:ext>
              </a:extLst>
            </p:cNvPr>
            <p:cNvSpPr txBox="1"/>
            <p:nvPr/>
          </p:nvSpPr>
          <p:spPr>
            <a:xfrm>
              <a:off x="8665725" y="1885681"/>
              <a:ext cx="3383280" cy="2062103"/>
            </a:xfrm>
            <a:prstGeom prst="rect">
              <a:avLst/>
            </a:prstGeom>
            <a:noFill/>
          </p:spPr>
          <p:txBody>
            <a:bodyPr wrap="square" anchor="ctr">
              <a:spAutoFit/>
            </a:bodyPr>
            <a:lstStyle>
              <a:defPPr>
                <a:defRPr lang="en-US"/>
              </a:defPPr>
              <a:lvl1pPr marR="0" lvl="0" algn="ctr" defTabSz="914367" fontAlgn="auto">
                <a:lnSpc>
                  <a:spcPct val="100000"/>
                </a:lnSpc>
                <a:spcBef>
                  <a:spcPts val="0"/>
                </a:spcBef>
                <a:spcAft>
                  <a:spcPts val="0"/>
                </a:spcAft>
                <a:buClrTx/>
                <a:buSzTx/>
                <a:tabLst/>
                <a:defRPr sz="1200">
                  <a:solidFill>
                    <a:srgbClr val="FFFFFF"/>
                  </a:solidFill>
                  <a:latin typeface="Segoe UI Semibold"/>
                </a:defRPr>
              </a:lvl1pPr>
              <a:lvl2pPr lvl="1">
                <a:defRPr sz="1200">
                  <a:solidFill>
                    <a:srgbClr val="FFFFFF"/>
                  </a:solidFill>
                  <a:latin typeface="Segoe UI Semibold"/>
                </a:defRPr>
              </a:lvl2pPr>
            </a:lstStyle>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Azure Policy—guest configuration</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Azure Monitor</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Microsoft Defender for Cloud</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Microsoft Sentinel</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Backup</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Log Analytics</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GitOps management for Kubernetes Application Insights</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Config and Change Management</a:t>
              </a:r>
            </a:p>
          </p:txBody>
        </p:sp>
        <p:sp>
          <p:nvSpPr>
            <p:cNvPr id="13" name="TextBox 12">
              <a:extLst>
                <a:ext uri="{FF2B5EF4-FFF2-40B4-BE49-F238E27FC236}">
                  <a16:creationId xmlns:a16="http://schemas.microsoft.com/office/drawing/2014/main" id="{59B71FA1-643A-4205-8B4A-A8C50DF39B95}"/>
                </a:ext>
              </a:extLst>
            </p:cNvPr>
            <p:cNvSpPr txBox="1"/>
            <p:nvPr/>
          </p:nvSpPr>
          <p:spPr>
            <a:xfrm>
              <a:off x="8665725" y="5000816"/>
              <a:ext cx="3383280" cy="684803"/>
            </a:xfrm>
            <a:prstGeom prst="rect">
              <a:avLst/>
            </a:prstGeom>
            <a:noFill/>
          </p:spPr>
          <p:txBody>
            <a:bodyPr wrap="square" anchor="ctr">
              <a:spAutoFit/>
            </a:bodyPr>
            <a:lstStyle>
              <a:defPPr>
                <a:defRPr lang="en-US"/>
              </a:defPPr>
              <a:lvl1pPr marR="0" lvl="0" algn="ctr" defTabSz="914367" fontAlgn="auto">
                <a:lnSpc>
                  <a:spcPct val="100000"/>
                </a:lnSpc>
                <a:spcBef>
                  <a:spcPts val="0"/>
                </a:spcBef>
                <a:spcAft>
                  <a:spcPts val="0"/>
                </a:spcAft>
                <a:buClrTx/>
                <a:buSzTx/>
                <a:tabLst/>
                <a:defRPr sz="1200">
                  <a:solidFill>
                    <a:srgbClr val="FFFFFF"/>
                  </a:solidFill>
                  <a:latin typeface="Segoe UI Semibold"/>
                </a:defRPr>
              </a:lvl1pPr>
              <a:lvl2pPr lvl="1">
                <a:defRPr sz="1200">
                  <a:solidFill>
                    <a:srgbClr val="FFFFFF"/>
                  </a:solidFill>
                  <a:latin typeface="Segoe UI Semibold"/>
                </a:defRPr>
              </a:lvl2pPr>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Control plane functionality:</a:t>
              </a:r>
            </a:p>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Tagging, management groups, activity logs, templates, Resource Graph, RBAC</a:t>
              </a:r>
            </a:p>
          </p:txBody>
        </p:sp>
        <p:grpSp>
          <p:nvGrpSpPr>
            <p:cNvPr id="15" name="Group 14" descr="Microsoft Azure logo">
              <a:extLst>
                <a:ext uri="{FF2B5EF4-FFF2-40B4-BE49-F238E27FC236}">
                  <a16:creationId xmlns:a16="http://schemas.microsoft.com/office/drawing/2014/main" id="{2E117785-B870-4371-999A-06B1EB70AA5B}"/>
                </a:ext>
              </a:extLst>
            </p:cNvPr>
            <p:cNvGrpSpPr/>
            <p:nvPr/>
          </p:nvGrpSpPr>
          <p:grpSpPr>
            <a:xfrm>
              <a:off x="2922991" y="2171989"/>
              <a:ext cx="2112546" cy="389994"/>
              <a:chOff x="9047655" y="4372095"/>
              <a:chExt cx="1685927" cy="311236"/>
            </a:xfrm>
          </p:grpSpPr>
          <p:pic>
            <p:nvPicPr>
              <p:cNvPr id="16" name="Picture 15" descr="A picture containing drawing&#10;&#10;Description automatically generated">
                <a:extLst>
                  <a:ext uri="{FF2B5EF4-FFF2-40B4-BE49-F238E27FC236}">
                    <a16:creationId xmlns:a16="http://schemas.microsoft.com/office/drawing/2014/main" id="{5C887BB7-C794-467D-BB7C-7767200014BC}"/>
                  </a:ext>
                </a:extLst>
              </p:cNvPr>
              <p:cNvPicPr>
                <a:picLocks noChangeAspect="1"/>
              </p:cNvPicPr>
              <p:nvPr/>
            </p:nvPicPr>
            <p:blipFill rotWithShape="1">
              <a:blip r:embed="rId5">
                <a:extLst>
                  <a:ext uri="{28A0092B-C50C-407E-A947-70E740481C1C}">
                    <a14:useLocalDpi xmlns:a14="http://schemas.microsoft.com/office/drawing/2010/main" val="0"/>
                  </a:ext>
                </a:extLst>
              </a:blip>
              <a:srcRect r="82446" b="108"/>
              <a:stretch/>
            </p:blipFill>
            <p:spPr>
              <a:xfrm>
                <a:off x="9047655" y="4372095"/>
                <a:ext cx="295941" cy="31090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54765E5C-CD9E-4755-99F4-B9059F800CB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p:blipFill>
            <p:spPr>
              <a:xfrm>
                <a:off x="9343597" y="4372095"/>
                <a:ext cx="1389985" cy="311236"/>
              </a:xfrm>
              <a:prstGeom prst="rect">
                <a:avLst/>
              </a:prstGeom>
            </p:spPr>
          </p:pic>
        </p:grpSp>
        <p:sp>
          <p:nvSpPr>
            <p:cNvPr id="18" name="TextBox 17">
              <a:extLst>
                <a:ext uri="{FF2B5EF4-FFF2-40B4-BE49-F238E27FC236}">
                  <a16:creationId xmlns:a16="http://schemas.microsoft.com/office/drawing/2014/main" id="{C3096326-68C1-4D81-A96C-746AE6E80E74}"/>
                </a:ext>
              </a:extLst>
            </p:cNvPr>
            <p:cNvSpPr txBox="1"/>
            <p:nvPr/>
          </p:nvSpPr>
          <p:spPr>
            <a:xfrm>
              <a:off x="1525479" y="3936289"/>
              <a:ext cx="4907592" cy="80776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defRPr lang="en-US"/>
              </a:defPPr>
              <a:lvl1pPr algn="ctr">
                <a:defRPr sz="1600">
                  <a:solidFill>
                    <a:schemeClr val="accent1"/>
                  </a:solidFill>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j-ea"/>
                  <a:cs typeface="+mj-cs"/>
                </a:rPr>
                <a:t> Azure Arc-enabled services ($)*</a:t>
              </a:r>
            </a:p>
          </p:txBody>
        </p:sp>
        <p:cxnSp>
          <p:nvCxnSpPr>
            <p:cNvPr id="2" name="Straight Connector 1">
              <a:extLst>
                <a:ext uri="{FF2B5EF4-FFF2-40B4-BE49-F238E27FC236}">
                  <a16:creationId xmlns:a16="http://schemas.microsoft.com/office/drawing/2014/main" id="{A3BA0DA9-ACA3-4BF2-AD0D-B51476A9665B}"/>
                </a:ext>
                <a:ext uri="{C183D7F6-B498-43B3-948B-1728B52AA6E4}">
                  <adec:decorative xmlns:adec="http://schemas.microsoft.com/office/drawing/2017/decorative" val="1"/>
                </a:ext>
              </a:extLst>
            </p:cNvPr>
            <p:cNvCxnSpPr>
              <a:cxnSpLocks/>
            </p:cNvCxnSpPr>
            <p:nvPr/>
          </p:nvCxnSpPr>
          <p:spPr>
            <a:xfrm>
              <a:off x="6213386" y="4329488"/>
              <a:ext cx="2363347" cy="10683"/>
            </a:xfrm>
            <a:prstGeom prst="line">
              <a:avLst/>
            </a:prstGeom>
            <a:ln w="19050">
              <a:solidFill>
                <a:schemeClr val="accent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9F78E5-FAEF-43AF-9A35-A5C0549EDE98}"/>
                </a:ext>
              </a:extLst>
            </p:cNvPr>
            <p:cNvSpPr txBox="1"/>
            <p:nvPr/>
          </p:nvSpPr>
          <p:spPr>
            <a:xfrm>
              <a:off x="8770162" y="3988307"/>
              <a:ext cx="3488513" cy="1038746"/>
            </a:xfrm>
            <a:prstGeom prst="rect">
              <a:avLst/>
            </a:prstGeom>
            <a:noFill/>
          </p:spPr>
          <p:txBody>
            <a:bodyPr wrap="square" lIns="0" tIns="0" rIns="0" bIns="0" rtlCol="0" anchor="t">
              <a:spAutoFit/>
            </a:bodyPr>
            <a:lstStyle>
              <a:defPPr>
                <a:defRPr lang="en-US"/>
              </a:defPPr>
              <a:lvl1pPr marL="171450" marR="0" lvl="0" indent="-171450" fontAlgn="auto">
                <a:lnSpc>
                  <a:spcPct val="100000"/>
                </a:lnSpc>
                <a:spcBef>
                  <a:spcPts val="0"/>
                </a:spcBef>
                <a:spcAft>
                  <a:spcPts val="0"/>
                </a:spcAft>
                <a:buClr>
                  <a:srgbClr val="00B050"/>
                </a:buClr>
                <a:buSzTx/>
                <a:buFont typeface="Wingdings" panose="05000000000000000000" pitchFamily="2" charset="2"/>
                <a:buChar char="ü"/>
                <a:tabLst/>
                <a:defRPr kumimoji="0" sz="1200" b="0" i="0" u="none" strike="noStrike" cap="none" spc="0" normalizeH="0" baseline="0">
                  <a:ln>
                    <a:noFill/>
                  </a:ln>
                  <a:effectLst/>
                  <a:uLnTx/>
                  <a:uFillTx/>
                  <a:latin typeface="Segoe UI"/>
                </a:defRPr>
              </a:lvl1pPr>
            </a:lstStyle>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SQL Managed Instance (GA)</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PostgreSQL (preview)</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Azure Machine Learning (GA)</a:t>
              </a:r>
            </a:p>
            <a:p>
              <a:pPr marL="171450" marR="0" lvl="0" indent="-17145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rPr>
                <a:t>App Service, Functions, Logic Apps, APIM, Event Grid (preview)</a:t>
              </a:r>
            </a:p>
          </p:txBody>
        </p:sp>
        <p:sp>
          <p:nvSpPr>
            <p:cNvPr id="3" name="TextBox 2">
              <a:extLst>
                <a:ext uri="{FF2B5EF4-FFF2-40B4-BE49-F238E27FC236}">
                  <a16:creationId xmlns:a16="http://schemas.microsoft.com/office/drawing/2014/main" id="{95D945E5-D1EB-456A-8C7B-6B4F595034F3}"/>
                </a:ext>
              </a:extLst>
            </p:cNvPr>
            <p:cNvSpPr txBox="1"/>
            <p:nvPr/>
          </p:nvSpPr>
          <p:spPr>
            <a:xfrm>
              <a:off x="8128515" y="6245515"/>
              <a:ext cx="4457700" cy="58477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itchFamily="34" charset="0"/>
                </a:rPr>
                <a:t>*</a:t>
              </a: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Pricing for  Azure Arc-enabled services and additional  management services is consistent with Azure pricing.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Segoe UI" pitchFamily="34" charset="0"/>
                </a:rPr>
                <a:t>Services are available at no cost during preview.</a:t>
              </a:r>
            </a:p>
          </p:txBody>
        </p:sp>
      </p:grpSp>
    </p:spTree>
    <p:extLst>
      <p:ext uri="{BB962C8B-B14F-4D97-AF65-F5344CB8AC3E}">
        <p14:creationId xmlns:p14="http://schemas.microsoft.com/office/powerpoint/2010/main" val="33551178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34D8A-B466-4A07-892E-03CB7F4D96C9}"/>
              </a:ext>
            </a:extLst>
          </p:cNvPr>
          <p:cNvSpPr txBox="1"/>
          <p:nvPr/>
        </p:nvSpPr>
        <p:spPr>
          <a:xfrm>
            <a:off x="493705" y="971815"/>
            <a:ext cx="4445448" cy="400110"/>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Add-on Azure Management Services</a:t>
            </a:r>
          </a:p>
        </p:txBody>
      </p:sp>
      <p:grpSp>
        <p:nvGrpSpPr>
          <p:cNvPr id="7" name="Group 6">
            <a:extLst>
              <a:ext uri="{FF2B5EF4-FFF2-40B4-BE49-F238E27FC236}">
                <a16:creationId xmlns:a16="http://schemas.microsoft.com/office/drawing/2014/main" id="{4A95E93B-8837-4CF8-A55B-48B971F265E6}"/>
              </a:ext>
              <a:ext uri="{C183D7F6-B498-43B3-948B-1728B52AA6E4}">
                <adec:decorative xmlns:adec="http://schemas.microsoft.com/office/drawing/2017/decorative" val="1"/>
              </a:ext>
            </a:extLst>
          </p:cNvPr>
          <p:cNvGrpSpPr/>
          <p:nvPr/>
        </p:nvGrpSpPr>
        <p:grpSpPr>
          <a:xfrm>
            <a:off x="3463954" y="1901556"/>
            <a:ext cx="8205818" cy="4343394"/>
            <a:chOff x="3463581" y="1901341"/>
            <a:chExt cx="8206982" cy="4344012"/>
          </a:xfrm>
        </p:grpSpPr>
        <p:sp>
          <p:nvSpPr>
            <p:cNvPr id="20" name="Rectangle 19">
              <a:extLst>
                <a:ext uri="{FF2B5EF4-FFF2-40B4-BE49-F238E27FC236}">
                  <a16:creationId xmlns:a16="http://schemas.microsoft.com/office/drawing/2014/main" id="{F4A93467-BCFD-4AC5-B2F8-341650391053}"/>
                </a:ext>
                <a:ext uri="{C183D7F6-B498-43B3-948B-1728B52AA6E4}">
                  <adec:decorative xmlns:adec="http://schemas.microsoft.com/office/drawing/2017/decorative" val="1"/>
                </a:ext>
              </a:extLst>
            </p:cNvPr>
            <p:cNvSpPr/>
            <p:nvPr/>
          </p:nvSpPr>
          <p:spPr>
            <a:xfrm>
              <a:off x="3463581" y="5603675"/>
              <a:ext cx="74715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9" name="Rectangle 18">
              <a:extLst>
                <a:ext uri="{FF2B5EF4-FFF2-40B4-BE49-F238E27FC236}">
                  <a16:creationId xmlns:a16="http://schemas.microsoft.com/office/drawing/2014/main" id="{EB946041-DE99-4E6D-B018-EB8CE4E90CB0}"/>
                </a:ext>
                <a:ext uri="{C183D7F6-B498-43B3-948B-1728B52AA6E4}">
                  <adec:decorative xmlns:adec="http://schemas.microsoft.com/office/drawing/2017/decorative" val="1"/>
                </a:ext>
              </a:extLst>
            </p:cNvPr>
            <p:cNvSpPr/>
            <p:nvPr/>
          </p:nvSpPr>
          <p:spPr>
            <a:xfrm>
              <a:off x="3463581" y="4853597"/>
              <a:ext cx="74715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8" name="Rectangle 17">
              <a:extLst>
                <a:ext uri="{FF2B5EF4-FFF2-40B4-BE49-F238E27FC236}">
                  <a16:creationId xmlns:a16="http://schemas.microsoft.com/office/drawing/2014/main" id="{450F10CF-1B50-4DAF-A54C-3586BAEF7372}"/>
                </a:ext>
                <a:ext uri="{C183D7F6-B498-43B3-948B-1728B52AA6E4}">
                  <adec:decorative xmlns:adec="http://schemas.microsoft.com/office/drawing/2017/decorative" val="1"/>
                </a:ext>
              </a:extLst>
            </p:cNvPr>
            <p:cNvSpPr/>
            <p:nvPr/>
          </p:nvSpPr>
          <p:spPr>
            <a:xfrm>
              <a:off x="3466751" y="4114396"/>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7" name="Rectangle 16">
              <a:extLst>
                <a:ext uri="{FF2B5EF4-FFF2-40B4-BE49-F238E27FC236}">
                  <a16:creationId xmlns:a16="http://schemas.microsoft.com/office/drawing/2014/main" id="{6D0110AD-D41A-48BD-9389-E1A2A9991E59}"/>
                </a:ext>
                <a:ext uri="{C183D7F6-B498-43B3-948B-1728B52AA6E4}">
                  <adec:decorative xmlns:adec="http://schemas.microsoft.com/office/drawing/2017/decorative" val="1"/>
                </a:ext>
              </a:extLst>
            </p:cNvPr>
            <p:cNvSpPr/>
            <p:nvPr/>
          </p:nvSpPr>
          <p:spPr>
            <a:xfrm>
              <a:off x="3463581" y="3371483"/>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6" name="Rectangle 15">
              <a:extLst>
                <a:ext uri="{FF2B5EF4-FFF2-40B4-BE49-F238E27FC236}">
                  <a16:creationId xmlns:a16="http://schemas.microsoft.com/office/drawing/2014/main" id="{BBBAD3CE-CD2A-4DB2-B1B5-3FAFF942F273}"/>
                </a:ext>
                <a:ext uri="{C183D7F6-B498-43B3-948B-1728B52AA6E4}">
                  <adec:decorative xmlns:adec="http://schemas.microsoft.com/office/drawing/2017/decorative" val="1"/>
                </a:ext>
              </a:extLst>
            </p:cNvPr>
            <p:cNvSpPr/>
            <p:nvPr/>
          </p:nvSpPr>
          <p:spPr>
            <a:xfrm>
              <a:off x="3463581" y="2571408"/>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5" name="Rectangle 14">
              <a:extLst>
                <a:ext uri="{FF2B5EF4-FFF2-40B4-BE49-F238E27FC236}">
                  <a16:creationId xmlns:a16="http://schemas.microsoft.com/office/drawing/2014/main" id="{5089D794-BE30-4DCA-BCB9-8ABB565E465C}"/>
                </a:ext>
                <a:ext uri="{C183D7F6-B498-43B3-948B-1728B52AA6E4}">
                  <adec:decorative xmlns:adec="http://schemas.microsoft.com/office/drawing/2017/decorative" val="1"/>
                </a:ext>
              </a:extLst>
            </p:cNvPr>
            <p:cNvSpPr/>
            <p:nvPr/>
          </p:nvSpPr>
          <p:spPr>
            <a:xfrm>
              <a:off x="3463581" y="1901341"/>
              <a:ext cx="8203812" cy="579397"/>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1" name="TextBox 20">
              <a:extLst>
                <a:ext uri="{FF2B5EF4-FFF2-40B4-BE49-F238E27FC236}">
                  <a16:creationId xmlns:a16="http://schemas.microsoft.com/office/drawing/2014/main" id="{AED6A068-94DD-4758-AE1D-813D60E00EF3}"/>
                </a:ext>
              </a:extLst>
            </p:cNvPr>
            <p:cNvSpPr txBox="1"/>
            <p:nvPr/>
          </p:nvSpPr>
          <p:spPr>
            <a:xfrm>
              <a:off x="4652301" y="4853597"/>
              <a:ext cx="3853910"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Cluster Configuration with </a:t>
              </a:r>
              <a:r>
                <a:rPr kumimoji="0" lang="en-US" sz="12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GitOps</a:t>
              </a: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$2/vCPU/month</a:t>
              </a: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The f</a:t>
              </a:r>
              <a:r>
                <a:rPr kumimoji="0" lang="en-US" sz="10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irst</a:t>
              </a: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6 vCPU’s are free.</a:t>
              </a:r>
            </a:p>
          </p:txBody>
        </p:sp>
        <p:sp>
          <p:nvSpPr>
            <p:cNvPr id="23" name="TextBox 22">
              <a:extLst>
                <a:ext uri="{FF2B5EF4-FFF2-40B4-BE49-F238E27FC236}">
                  <a16:creationId xmlns:a16="http://schemas.microsoft.com/office/drawing/2014/main" id="{EF36F02E-5C29-477F-B604-3CD6620CD9F2}"/>
                </a:ext>
              </a:extLst>
            </p:cNvPr>
            <p:cNvSpPr txBox="1"/>
            <p:nvPr/>
          </p:nvSpPr>
          <p:spPr>
            <a:xfrm>
              <a:off x="4652301" y="3369901"/>
              <a:ext cx="6062135"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Monitor &amp; Log Analytics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$2.30/GB [Pay as you go]</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Billed for log analytics, tests, metrics, alerts, and notifications. 5GB per billing account/month is included.</a:t>
              </a:r>
            </a:p>
          </p:txBody>
        </p:sp>
        <p:sp>
          <p:nvSpPr>
            <p:cNvPr id="24" name="TextBox 23">
              <a:extLst>
                <a:ext uri="{FF2B5EF4-FFF2-40B4-BE49-F238E27FC236}">
                  <a16:creationId xmlns:a16="http://schemas.microsoft.com/office/drawing/2014/main" id="{F37221DF-4C41-4A25-AF6D-BA683F1C1020}"/>
                </a:ext>
              </a:extLst>
            </p:cNvPr>
            <p:cNvSpPr txBox="1"/>
            <p:nvPr/>
          </p:nvSpPr>
          <p:spPr>
            <a:xfrm>
              <a:off x="4652301" y="4091748"/>
              <a:ext cx="5255710"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Policy for Kubernetes (Control-Plane)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Free</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There may be additional billing charges for data ingestion incurred through Azure Policies</a:t>
              </a:r>
            </a:p>
          </p:txBody>
        </p:sp>
        <p:sp>
          <p:nvSpPr>
            <p:cNvPr id="12" name="TextBox 11">
              <a:extLst>
                <a:ext uri="{FF2B5EF4-FFF2-40B4-BE49-F238E27FC236}">
                  <a16:creationId xmlns:a16="http://schemas.microsoft.com/office/drawing/2014/main" id="{A76BFF3B-E9F9-4045-BCEF-2C266AEDF624}"/>
                </a:ext>
              </a:extLst>
            </p:cNvPr>
            <p:cNvSpPr txBox="1"/>
            <p:nvPr/>
          </p:nvSpPr>
          <p:spPr>
            <a:xfrm>
              <a:off x="4652301" y="5621102"/>
              <a:ext cx="4575491"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Policy for Kubernetes (Configuration)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$2/vCPU/month</a:t>
              </a:r>
              <a:endPar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The first 6 vCPU’s are free.</a:t>
              </a:r>
            </a:p>
          </p:txBody>
        </p:sp>
        <p:sp>
          <p:nvSpPr>
            <p:cNvPr id="75" name="TextBox 74">
              <a:extLst>
                <a:ext uri="{FF2B5EF4-FFF2-40B4-BE49-F238E27FC236}">
                  <a16:creationId xmlns:a16="http://schemas.microsoft.com/office/drawing/2014/main" id="{E746D2E7-0BE7-4786-A8E9-D381998978D4}"/>
                </a:ext>
              </a:extLst>
            </p:cNvPr>
            <p:cNvSpPr txBox="1"/>
            <p:nvPr/>
          </p:nvSpPr>
          <p:spPr>
            <a:xfrm>
              <a:off x="4642535" y="2556286"/>
              <a:ext cx="4505372" cy="571570"/>
            </a:xfrm>
            <a:prstGeom prst="rect">
              <a:avLst/>
            </a:prstGeom>
            <a:noFill/>
          </p:spPr>
          <p:txBody>
            <a:bodyPr wrap="none" lIns="91427" tIns="45713" rIns="91427" bIns="45713" rtlCol="0" anchor="t">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Microsoft Defender for Cloud: Defender for Containers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Free</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Segoe UI"/>
                </a:rPr>
                <a:t>Microsoft Defender for Containers is currently in preview, so there is no cost.</a:t>
              </a:r>
              <a:endPar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id="{2A9C9BF2-C1BA-44FF-913B-3C562DDC1968}"/>
                </a:ext>
              </a:extLst>
            </p:cNvPr>
            <p:cNvPicPr>
              <a:picLocks noChangeAspect="1"/>
            </p:cNvPicPr>
            <p:nvPr/>
          </p:nvPicPr>
          <p:blipFill>
            <a:blip r:embed="rId2"/>
            <a:stretch>
              <a:fillRect/>
            </a:stretch>
          </p:blipFill>
          <p:spPr>
            <a:xfrm>
              <a:off x="3804430" y="3449018"/>
              <a:ext cx="365760" cy="366472"/>
            </a:xfrm>
            <a:prstGeom prst="rect">
              <a:avLst/>
            </a:prstGeom>
          </p:spPr>
        </p:pic>
        <p:pic>
          <p:nvPicPr>
            <p:cNvPr id="3" name="Graphic 15">
              <a:extLst>
                <a:ext uri="{FF2B5EF4-FFF2-40B4-BE49-F238E27FC236}">
                  <a16:creationId xmlns:a16="http://schemas.microsoft.com/office/drawing/2014/main" id="{8ED6E4D2-B116-45EE-9E77-3B2D2822C4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3669" y="2668365"/>
              <a:ext cx="393729" cy="393729"/>
            </a:xfrm>
            <a:prstGeom prst="rect">
              <a:avLst/>
            </a:prstGeom>
          </p:spPr>
        </p:pic>
        <p:pic>
          <p:nvPicPr>
            <p:cNvPr id="5" name="Graphic 35">
              <a:extLst>
                <a:ext uri="{FF2B5EF4-FFF2-40B4-BE49-F238E27FC236}">
                  <a16:creationId xmlns:a16="http://schemas.microsoft.com/office/drawing/2014/main" id="{72B23478-E1B5-45D1-818E-2CDA18E4D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4430" y="5723465"/>
              <a:ext cx="399177" cy="393192"/>
            </a:xfrm>
            <a:prstGeom prst="rect">
              <a:avLst/>
            </a:prstGeom>
          </p:spPr>
        </p:pic>
        <p:sp>
          <p:nvSpPr>
            <p:cNvPr id="13" name="TextBox 12">
              <a:extLst>
                <a:ext uri="{FF2B5EF4-FFF2-40B4-BE49-F238E27FC236}">
                  <a16:creationId xmlns:a16="http://schemas.microsoft.com/office/drawing/2014/main" id="{51F2552C-7715-4602-9CC3-DD6940E3FB99}"/>
                </a:ext>
              </a:extLst>
            </p:cNvPr>
            <p:cNvSpPr txBox="1"/>
            <p:nvPr/>
          </p:nvSpPr>
          <p:spPr>
            <a:xfrm>
              <a:off x="3575764" y="1935564"/>
              <a:ext cx="6195246" cy="463525"/>
            </a:xfrm>
            <a:prstGeom prst="rect">
              <a:avLst/>
            </a:prstGeom>
            <a:noFill/>
          </p:spPr>
          <p:txBody>
            <a:bodyPr wrap="squar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Premium Capabilities: Azure Arc-enabled Kubernetes</a:t>
              </a:r>
              <a:endParaRPr kumimoji="0" lang="en-US" sz="18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10" name="Right Bracket 9">
              <a:extLst>
                <a:ext uri="{FF2B5EF4-FFF2-40B4-BE49-F238E27FC236}">
                  <a16:creationId xmlns:a16="http://schemas.microsoft.com/office/drawing/2014/main" id="{B7536560-3775-4BDA-A80F-309B0AC8D413}"/>
                </a:ext>
              </a:extLst>
            </p:cNvPr>
            <p:cNvSpPr/>
            <p:nvPr/>
          </p:nvSpPr>
          <p:spPr>
            <a:xfrm>
              <a:off x="11079127" y="4839434"/>
              <a:ext cx="60386" cy="1405919"/>
            </a:xfrm>
            <a:prstGeom prst="righ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23CB70D-97F6-4435-B540-98C77707508C}"/>
                </a:ext>
              </a:extLst>
            </p:cNvPr>
            <p:cNvSpPr txBox="1"/>
            <p:nvPr/>
          </p:nvSpPr>
          <p:spPr>
            <a:xfrm rot="5400000">
              <a:off x="10722271" y="5418176"/>
              <a:ext cx="1199142" cy="280718"/>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Only pay once</a:t>
              </a:r>
            </a:p>
          </p:txBody>
        </p:sp>
      </p:grpSp>
      <p:pic>
        <p:nvPicPr>
          <p:cNvPr id="22" name="Graphic 21" descr="Kuberenetes icon">
            <a:extLst>
              <a:ext uri="{FF2B5EF4-FFF2-40B4-BE49-F238E27FC236}">
                <a16:creationId xmlns:a16="http://schemas.microsoft.com/office/drawing/2014/main" id="{7435E380-0C3B-0096-5ECC-14163CEDF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1723" y="3248809"/>
            <a:ext cx="1293290" cy="1293290"/>
          </a:xfrm>
          <a:prstGeom prst="rect">
            <a:avLst/>
          </a:prstGeom>
        </p:spPr>
      </p:pic>
      <p:pic>
        <p:nvPicPr>
          <p:cNvPr id="27" name="Graphic 35">
            <a:extLst>
              <a:ext uri="{FF2B5EF4-FFF2-40B4-BE49-F238E27FC236}">
                <a16:creationId xmlns:a16="http://schemas.microsoft.com/office/drawing/2014/main" id="{1EC8CD83-8F73-5A86-31E8-5280BE1AD65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4755" y="4234071"/>
            <a:ext cx="399121" cy="393136"/>
          </a:xfrm>
          <a:prstGeom prst="rect">
            <a:avLst/>
          </a:prstGeom>
        </p:spPr>
      </p:pic>
      <p:pic>
        <p:nvPicPr>
          <p:cNvPr id="29" name="Picture 28">
            <a:extLst>
              <a:ext uri="{FF2B5EF4-FFF2-40B4-BE49-F238E27FC236}">
                <a16:creationId xmlns:a16="http://schemas.microsoft.com/office/drawing/2014/main" id="{653FAC11-06B5-7E1D-64A9-EC19DF83A8E8}"/>
              </a:ext>
              <a:ext uri="{C183D7F6-B498-43B3-948B-1728B52AA6E4}">
                <adec:decorative xmlns:adec="http://schemas.microsoft.com/office/drawing/2017/decorative" val="1"/>
              </a:ext>
            </a:extLst>
          </p:cNvPr>
          <p:cNvPicPr>
            <a:picLocks noChangeAspect="1"/>
          </p:cNvPicPr>
          <p:nvPr/>
        </p:nvPicPr>
        <p:blipFill rotWithShape="1">
          <a:blip r:embed="rId9"/>
          <a:srcRect t="17428" r="68500" b="21512"/>
          <a:stretch/>
        </p:blipFill>
        <p:spPr>
          <a:xfrm>
            <a:off x="3783836" y="4914260"/>
            <a:ext cx="527380" cy="536695"/>
          </a:xfrm>
          <a:prstGeom prst="rect">
            <a:avLst/>
          </a:prstGeom>
        </p:spPr>
      </p:pic>
      <p:sp>
        <p:nvSpPr>
          <p:cNvPr id="8" name="Rectangle 7">
            <a:extLst>
              <a:ext uri="{FF2B5EF4-FFF2-40B4-BE49-F238E27FC236}">
                <a16:creationId xmlns:a16="http://schemas.microsoft.com/office/drawing/2014/main" id="{6551A003-3BD9-9319-585E-63704B5FC811}"/>
              </a:ext>
            </a:extLst>
          </p:cNvPr>
          <p:cNvSpPr>
            <a:spLocks noChangeArrowheads="1"/>
          </p:cNvSpPr>
          <p:nvPr/>
        </p:nvSpPr>
        <p:spPr bwMode="auto">
          <a:xfrm>
            <a:off x="343718" y="6327284"/>
            <a:ext cx="11500027" cy="46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ctr" anchorCtr="0" compatLnSpc="1">
            <a:prstTxWarp prst="textNoShape">
              <a:avLst/>
            </a:prstTxWarp>
            <a:spAutoFit/>
          </a:bodyPr>
          <a:lstStyle/>
          <a:p>
            <a:pPr marL="0" marR="0" lvl="0" indent="0" algn="l" defTabSz="91422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Segoe UI"/>
                <a:ea typeface="+mn-ea"/>
                <a:cs typeface="+mn-cs"/>
              </a:rPr>
              <a:t>*If the Arc-enabled Kubernetes cluster is on Azure Stack Edge, AKS on Azure Stack HCI (&gt;=April 2021 update), or AKS on Windows Server 2019 Datacenter (&gt;=April 2021 update), then the Kubernetes configuration is included at no charge. </a:t>
            </a: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mn-cs"/>
              </a:rPr>
              <a:t>More </a:t>
            </a:r>
            <a:r>
              <a:rPr kumimoji="0" lang="en-US" altLang="en-US" sz="1200" b="0" i="0" u="none" strike="noStrike" kern="1200" cap="none" spc="0" normalizeH="0" baseline="0" noProof="0">
                <a:ln>
                  <a:noFill/>
                </a:ln>
                <a:solidFill>
                  <a:srgbClr val="FFFFFF"/>
                </a:solidFill>
                <a:effectLst/>
                <a:uLnTx/>
                <a:uFillTx/>
                <a:latin typeface="Segoe UI"/>
                <a:ea typeface="+mn-ea"/>
                <a:cs typeface="+mn-cs"/>
              </a:rPr>
              <a:t>information on this can be found on the </a:t>
            </a:r>
            <a:r>
              <a:rPr kumimoji="0" lang="en-US" altLang="en-US" sz="1200" b="0"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hlinkClick r:id="rId10"/>
              </a:rPr>
              <a:t>docs page</a:t>
            </a:r>
            <a:r>
              <a:rPr kumimoji="0" lang="en-US" altLang="en-US" sz="1200" b="0" i="0" u="none" strike="noStrike" kern="1200" cap="none" spc="0" normalizeH="0" baseline="0" noProof="0">
                <a:ln>
                  <a:noFill/>
                </a:ln>
                <a:solidFill>
                  <a:srgbClr val="FFFFFF"/>
                </a:solidFill>
                <a:effectLst/>
                <a:uLnTx/>
                <a:uFillTx/>
                <a:latin typeface="Segoe UI"/>
                <a:ea typeface="Times New Roman" panose="02020603050405020304" pitchFamily="18" charset="0"/>
                <a:cs typeface="+mn-cs"/>
              </a:rPr>
              <a:t>.</a:t>
            </a:r>
            <a:endParaRPr kumimoji="0" lang="en-US" alt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5">
            <a:extLst>
              <a:ext uri="{FF2B5EF4-FFF2-40B4-BE49-F238E27FC236}">
                <a16:creationId xmlns:a16="http://schemas.microsoft.com/office/drawing/2014/main" id="{20B6C6A9-1FDD-8402-20B3-52BA5EEFE6A5}"/>
              </a:ext>
            </a:extLst>
          </p:cNvPr>
          <p:cNvSpPr>
            <a:spLocks noGrp="1"/>
          </p:cNvSpPr>
          <p:nvPr>
            <p:ph type="title" idx="4294967295"/>
          </p:nvPr>
        </p:nvSpPr>
        <p:spPr>
          <a:xfrm>
            <a:off x="588263" y="457200"/>
            <a:ext cx="11018520" cy="553998"/>
          </a:xfrm>
        </p:spPr>
        <p:txBody>
          <a:bodyPr/>
          <a:lstStyle/>
          <a:p>
            <a:pPr rtl="0" eaLnBrk="1" fontAlgn="auto" latinLnBrk="0" hangingPunct="1"/>
            <a:r>
              <a:rPr lang="en-US" b="1">
                <a:gradFill>
                  <a:gsLst>
                    <a:gs pos="0">
                      <a:schemeClr val="accent1"/>
                    </a:gs>
                    <a:gs pos="100000">
                      <a:srgbClr val="CD98CF"/>
                    </a:gs>
                  </a:gsLst>
                  <a:lin ang="2700000" scaled="1"/>
                </a:gradFill>
                <a:latin typeface="Segoe UI Semibold"/>
                <a:cs typeface="+mn-cs"/>
              </a:rPr>
              <a:t>Azure Arc-enabled Kubernetes Pricing</a:t>
            </a:r>
            <a:endParaRPr lang="en-US">
              <a:effectLst/>
            </a:endParaRPr>
          </a:p>
        </p:txBody>
      </p:sp>
    </p:spTree>
    <p:extLst>
      <p:ext uri="{BB962C8B-B14F-4D97-AF65-F5344CB8AC3E}">
        <p14:creationId xmlns:p14="http://schemas.microsoft.com/office/powerpoint/2010/main" val="403653774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34D8A-B466-4A07-892E-03CB7F4D96C9}"/>
              </a:ext>
            </a:extLst>
          </p:cNvPr>
          <p:cNvSpPr txBox="1"/>
          <p:nvPr/>
        </p:nvSpPr>
        <p:spPr>
          <a:xfrm>
            <a:off x="602898" y="979337"/>
            <a:ext cx="4445448" cy="400110"/>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Add-on Azure Management Services</a:t>
            </a:r>
          </a:p>
        </p:txBody>
      </p:sp>
      <p:grpSp>
        <p:nvGrpSpPr>
          <p:cNvPr id="7" name="Group 6">
            <a:extLst>
              <a:ext uri="{FF2B5EF4-FFF2-40B4-BE49-F238E27FC236}">
                <a16:creationId xmlns:a16="http://schemas.microsoft.com/office/drawing/2014/main" id="{4A95E93B-8837-4CF8-A55B-48B971F265E6}"/>
              </a:ext>
              <a:ext uri="{C183D7F6-B498-43B3-948B-1728B52AA6E4}">
                <adec:decorative xmlns:adec="http://schemas.microsoft.com/office/drawing/2017/decorative" val="1"/>
              </a:ext>
            </a:extLst>
          </p:cNvPr>
          <p:cNvGrpSpPr/>
          <p:nvPr/>
        </p:nvGrpSpPr>
        <p:grpSpPr>
          <a:xfrm>
            <a:off x="3473284" y="1901560"/>
            <a:ext cx="8416813" cy="4572500"/>
            <a:chOff x="3463581" y="1901341"/>
            <a:chExt cx="8418007" cy="4573151"/>
          </a:xfrm>
        </p:grpSpPr>
        <p:sp>
          <p:nvSpPr>
            <p:cNvPr id="20" name="Rectangle 19">
              <a:extLst>
                <a:ext uri="{FF2B5EF4-FFF2-40B4-BE49-F238E27FC236}">
                  <a16:creationId xmlns:a16="http://schemas.microsoft.com/office/drawing/2014/main" id="{F4A93467-BCFD-4AC5-B2F8-341650391053}"/>
                </a:ext>
                <a:ext uri="{C183D7F6-B498-43B3-948B-1728B52AA6E4}">
                  <adec:decorative xmlns:adec="http://schemas.microsoft.com/office/drawing/2017/decorative" val="1"/>
                </a:ext>
              </a:extLst>
            </p:cNvPr>
            <p:cNvSpPr/>
            <p:nvPr/>
          </p:nvSpPr>
          <p:spPr>
            <a:xfrm>
              <a:off x="3463581" y="5841719"/>
              <a:ext cx="74715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9" name="Rectangle 18">
              <a:extLst>
                <a:ext uri="{FF2B5EF4-FFF2-40B4-BE49-F238E27FC236}">
                  <a16:creationId xmlns:a16="http://schemas.microsoft.com/office/drawing/2014/main" id="{EB946041-DE99-4E6D-B018-EB8CE4E90CB0}"/>
                </a:ext>
                <a:ext uri="{C183D7F6-B498-43B3-948B-1728B52AA6E4}">
                  <adec:decorative xmlns:adec="http://schemas.microsoft.com/office/drawing/2017/decorative" val="1"/>
                </a:ext>
              </a:extLst>
            </p:cNvPr>
            <p:cNvSpPr/>
            <p:nvPr/>
          </p:nvSpPr>
          <p:spPr>
            <a:xfrm>
              <a:off x="3463581" y="4853597"/>
              <a:ext cx="7471512" cy="844869"/>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8" name="Rectangle 17">
              <a:extLst>
                <a:ext uri="{FF2B5EF4-FFF2-40B4-BE49-F238E27FC236}">
                  <a16:creationId xmlns:a16="http://schemas.microsoft.com/office/drawing/2014/main" id="{450F10CF-1B50-4DAF-A54C-3586BAEF7372}"/>
                </a:ext>
                <a:ext uri="{C183D7F6-B498-43B3-948B-1728B52AA6E4}">
                  <adec:decorative xmlns:adec="http://schemas.microsoft.com/office/drawing/2017/decorative" val="1"/>
                </a:ext>
              </a:extLst>
            </p:cNvPr>
            <p:cNvSpPr/>
            <p:nvPr/>
          </p:nvSpPr>
          <p:spPr>
            <a:xfrm>
              <a:off x="3466751" y="4114396"/>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7" name="Rectangle 16">
              <a:extLst>
                <a:ext uri="{FF2B5EF4-FFF2-40B4-BE49-F238E27FC236}">
                  <a16:creationId xmlns:a16="http://schemas.microsoft.com/office/drawing/2014/main" id="{6D0110AD-D41A-48BD-9389-E1A2A9991E59}"/>
                </a:ext>
                <a:ext uri="{C183D7F6-B498-43B3-948B-1728B52AA6E4}">
                  <adec:decorative xmlns:adec="http://schemas.microsoft.com/office/drawing/2017/decorative" val="1"/>
                </a:ext>
              </a:extLst>
            </p:cNvPr>
            <p:cNvSpPr/>
            <p:nvPr/>
          </p:nvSpPr>
          <p:spPr>
            <a:xfrm>
              <a:off x="3463581" y="3371483"/>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6" name="Rectangle 15">
              <a:extLst>
                <a:ext uri="{FF2B5EF4-FFF2-40B4-BE49-F238E27FC236}">
                  <a16:creationId xmlns:a16="http://schemas.microsoft.com/office/drawing/2014/main" id="{BBBAD3CE-CD2A-4DB2-B1B5-3FAFF942F273}"/>
                </a:ext>
                <a:ext uri="{C183D7F6-B498-43B3-948B-1728B52AA6E4}">
                  <adec:decorative xmlns:adec="http://schemas.microsoft.com/office/drawing/2017/decorative" val="1"/>
                </a:ext>
              </a:extLst>
            </p:cNvPr>
            <p:cNvSpPr/>
            <p:nvPr/>
          </p:nvSpPr>
          <p:spPr>
            <a:xfrm>
              <a:off x="3463581" y="2571408"/>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5" name="Rectangle 14">
              <a:extLst>
                <a:ext uri="{FF2B5EF4-FFF2-40B4-BE49-F238E27FC236}">
                  <a16:creationId xmlns:a16="http://schemas.microsoft.com/office/drawing/2014/main" id="{5089D794-BE30-4DCA-BCB9-8ABB565E465C}"/>
                </a:ext>
                <a:ext uri="{C183D7F6-B498-43B3-948B-1728B52AA6E4}">
                  <adec:decorative xmlns:adec="http://schemas.microsoft.com/office/drawing/2017/decorative" val="1"/>
                </a:ext>
              </a:extLst>
            </p:cNvPr>
            <p:cNvSpPr/>
            <p:nvPr/>
          </p:nvSpPr>
          <p:spPr>
            <a:xfrm>
              <a:off x="3463581" y="1901341"/>
              <a:ext cx="8203812" cy="579397"/>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1" name="TextBox 20">
              <a:extLst>
                <a:ext uri="{FF2B5EF4-FFF2-40B4-BE49-F238E27FC236}">
                  <a16:creationId xmlns:a16="http://schemas.microsoft.com/office/drawing/2014/main" id="{AED6A068-94DD-4758-AE1D-813D60E00EF3}"/>
                </a:ext>
              </a:extLst>
            </p:cNvPr>
            <p:cNvSpPr txBox="1"/>
            <p:nvPr/>
          </p:nvSpPr>
          <p:spPr>
            <a:xfrm>
              <a:off x="4652301" y="4853597"/>
              <a:ext cx="5927249" cy="1026959"/>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Policy Guest Configuration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$6/server/month</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Policies assigned by Defender for Cloud, of any other category, or on Stack HCI resources are exempt.</a:t>
              </a: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980" b="1" i="0" u="none" strike="noStrike" kern="1200" cap="none" spc="0" normalizeH="0" baseline="0" noProof="0">
                  <a:ln>
                    <a:noFill/>
                  </a:ln>
                  <a:solidFill>
                    <a:srgbClr val="FFFFFF"/>
                  </a:solidFill>
                  <a:effectLst/>
                  <a:uLnTx/>
                  <a:uFillTx/>
                  <a:latin typeface="Segoe UI"/>
                  <a:ea typeface="+mn-ea"/>
                  <a:cs typeface="Segoe UI"/>
                </a:rPr>
                <a:t>NEW Azure Policy offer – No charge for Arc-enabled Kubernetes from 10/01/22 - 10/01/2023</a:t>
              </a:r>
              <a:endParaRPr kumimoji="0" lang="en-US" sz="98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EF36F02E-5C29-477F-B604-3CD6620CD9F2}"/>
                </a:ext>
              </a:extLst>
            </p:cNvPr>
            <p:cNvSpPr txBox="1"/>
            <p:nvPr/>
          </p:nvSpPr>
          <p:spPr>
            <a:xfrm>
              <a:off x="4652301" y="3324017"/>
              <a:ext cx="6062135"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Monitor &amp; Log Analytics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$2.30/GB [Pay as you go]</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Billed for log analytics, tests, metrics, alerts, and notifications. 5GB per billing account/month is included.</a:t>
              </a:r>
            </a:p>
          </p:txBody>
        </p:sp>
        <p:sp>
          <p:nvSpPr>
            <p:cNvPr id="24" name="TextBox 23">
              <a:extLst>
                <a:ext uri="{FF2B5EF4-FFF2-40B4-BE49-F238E27FC236}">
                  <a16:creationId xmlns:a16="http://schemas.microsoft.com/office/drawing/2014/main" id="{F37221DF-4C41-4A25-AF6D-BA683F1C1020}"/>
                </a:ext>
              </a:extLst>
            </p:cNvPr>
            <p:cNvSpPr txBox="1"/>
            <p:nvPr/>
          </p:nvSpPr>
          <p:spPr>
            <a:xfrm>
              <a:off x="4652301" y="4091748"/>
              <a:ext cx="7229287"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Microsoft Defender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$2/GB-ingested [Pay as you go]</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Billed for the volume of data ingested for analysis in </a:t>
              </a:r>
              <a:r>
                <a:rPr kumimoji="0" lang="en-US" sz="10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Microsft</a:t>
              </a: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Defender, stored in the Azure Monitor Log Analytics workspace</a:t>
              </a:r>
            </a:p>
          </p:txBody>
        </p:sp>
        <p:sp>
          <p:nvSpPr>
            <p:cNvPr id="12" name="TextBox 11">
              <a:extLst>
                <a:ext uri="{FF2B5EF4-FFF2-40B4-BE49-F238E27FC236}">
                  <a16:creationId xmlns:a16="http://schemas.microsoft.com/office/drawing/2014/main" id="{A76BFF3B-E9F9-4045-BCEF-2C266AEDF624}"/>
                </a:ext>
              </a:extLst>
            </p:cNvPr>
            <p:cNvSpPr txBox="1"/>
            <p:nvPr/>
          </p:nvSpPr>
          <p:spPr>
            <a:xfrm>
              <a:off x="4652301" y="5841719"/>
              <a:ext cx="5991593"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Automation Configuration Management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$6/server/month</a:t>
              </a:r>
              <a:endPar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Include Azure Automation change tracking, inventory, state configuration; Update Management is free.</a:t>
              </a:r>
            </a:p>
          </p:txBody>
        </p:sp>
        <p:sp>
          <p:nvSpPr>
            <p:cNvPr id="75" name="TextBox 74">
              <a:extLst>
                <a:ext uri="{FF2B5EF4-FFF2-40B4-BE49-F238E27FC236}">
                  <a16:creationId xmlns:a16="http://schemas.microsoft.com/office/drawing/2014/main" id="{E746D2E7-0BE7-4786-A8E9-D381998978D4}"/>
                </a:ext>
              </a:extLst>
            </p:cNvPr>
            <p:cNvSpPr txBox="1"/>
            <p:nvPr/>
          </p:nvSpPr>
          <p:spPr>
            <a:xfrm>
              <a:off x="4642535" y="2567745"/>
              <a:ext cx="6711265" cy="571580"/>
            </a:xfrm>
            <a:prstGeom prst="rect">
              <a:avLst/>
            </a:prstGeom>
            <a:noFill/>
          </p:spPr>
          <p:txBody>
            <a:bodyPr wrap="square" lIns="91427" tIns="45713" rIns="91427" bIns="45713" rtlCol="0" anchor="t">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Microsoft Defender for Cloud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~$5/server/month (Plan 1) and ~$15/server/month (Plan 2)</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Segoe UI"/>
                </a:rPr>
                <a:t>Free for the first 30 days, with 500MB/server included data. </a:t>
              </a:r>
              <a:endPar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id="{2A9C9BF2-C1BA-44FF-913B-3C562DDC1968}"/>
                </a:ext>
              </a:extLst>
            </p:cNvPr>
            <p:cNvPicPr>
              <a:picLocks noChangeAspect="1"/>
            </p:cNvPicPr>
            <p:nvPr/>
          </p:nvPicPr>
          <p:blipFill>
            <a:blip r:embed="rId2"/>
            <a:stretch>
              <a:fillRect/>
            </a:stretch>
          </p:blipFill>
          <p:spPr>
            <a:xfrm>
              <a:off x="3814030" y="3494531"/>
              <a:ext cx="365760" cy="366472"/>
            </a:xfrm>
            <a:prstGeom prst="rect">
              <a:avLst/>
            </a:prstGeom>
          </p:spPr>
        </p:pic>
        <p:pic>
          <p:nvPicPr>
            <p:cNvPr id="3" name="Graphic 15">
              <a:extLst>
                <a:ext uri="{FF2B5EF4-FFF2-40B4-BE49-F238E27FC236}">
                  <a16:creationId xmlns:a16="http://schemas.microsoft.com/office/drawing/2014/main" id="{8ED6E4D2-B116-45EE-9E77-3B2D2822C4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4405" y="2666802"/>
              <a:ext cx="393729" cy="393729"/>
            </a:xfrm>
            <a:prstGeom prst="rect">
              <a:avLst/>
            </a:prstGeom>
          </p:spPr>
        </p:pic>
        <p:pic>
          <p:nvPicPr>
            <p:cNvPr id="5" name="Graphic 35">
              <a:extLst>
                <a:ext uri="{FF2B5EF4-FFF2-40B4-BE49-F238E27FC236}">
                  <a16:creationId xmlns:a16="http://schemas.microsoft.com/office/drawing/2014/main" id="{72B23478-E1B5-45D1-818E-2CDA18E4D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7529" y="4973387"/>
              <a:ext cx="399177" cy="393192"/>
            </a:xfrm>
            <a:prstGeom prst="rect">
              <a:avLst/>
            </a:prstGeom>
          </p:spPr>
        </p:pic>
        <p:pic>
          <p:nvPicPr>
            <p:cNvPr id="6" name="Graphic 42">
              <a:extLst>
                <a:ext uri="{FF2B5EF4-FFF2-40B4-BE49-F238E27FC236}">
                  <a16:creationId xmlns:a16="http://schemas.microsoft.com/office/drawing/2014/main" id="{98B1B436-F697-4AA3-BDDA-DE85122D529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4405" y="4227855"/>
              <a:ext cx="393192" cy="401065"/>
            </a:xfrm>
            <a:prstGeom prst="rect">
              <a:avLst/>
            </a:prstGeom>
          </p:spPr>
        </p:pic>
        <p:pic>
          <p:nvPicPr>
            <p:cNvPr id="11" name="Graphic 10">
              <a:extLst>
                <a:ext uri="{FF2B5EF4-FFF2-40B4-BE49-F238E27FC236}">
                  <a16:creationId xmlns:a16="http://schemas.microsoft.com/office/drawing/2014/main" id="{3D180043-BE6F-4F81-ADCB-605CCD4A26F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6255" y="6005627"/>
              <a:ext cx="393192" cy="393192"/>
            </a:xfrm>
            <a:prstGeom prst="rect">
              <a:avLst/>
            </a:prstGeom>
          </p:spPr>
        </p:pic>
        <p:sp>
          <p:nvSpPr>
            <p:cNvPr id="13" name="TextBox 12">
              <a:extLst>
                <a:ext uri="{FF2B5EF4-FFF2-40B4-BE49-F238E27FC236}">
                  <a16:creationId xmlns:a16="http://schemas.microsoft.com/office/drawing/2014/main" id="{51F2552C-7715-4602-9CC3-DD6940E3FB99}"/>
                </a:ext>
              </a:extLst>
            </p:cNvPr>
            <p:cNvSpPr txBox="1"/>
            <p:nvPr/>
          </p:nvSpPr>
          <p:spPr>
            <a:xfrm>
              <a:off x="3566433" y="1905775"/>
              <a:ext cx="6195246" cy="463525"/>
            </a:xfrm>
            <a:prstGeom prst="rect">
              <a:avLst/>
            </a:prstGeom>
            <a:noFill/>
          </p:spPr>
          <p:txBody>
            <a:bodyPr wrap="squar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Premium Capabilities: Azure Arc-enabled servers</a:t>
              </a:r>
              <a:endParaRPr kumimoji="0" lang="en-US" sz="18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10" name="Right Bracket 9">
              <a:extLst>
                <a:ext uri="{FF2B5EF4-FFF2-40B4-BE49-F238E27FC236}">
                  <a16:creationId xmlns:a16="http://schemas.microsoft.com/office/drawing/2014/main" id="{B7536560-3775-4BDA-A80F-309B0AC8D413}"/>
                </a:ext>
              </a:extLst>
            </p:cNvPr>
            <p:cNvSpPr/>
            <p:nvPr/>
          </p:nvSpPr>
          <p:spPr>
            <a:xfrm>
              <a:off x="11079127" y="4839434"/>
              <a:ext cx="60386" cy="1405919"/>
            </a:xfrm>
            <a:prstGeom prst="righ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23CB70D-97F6-4435-B540-98C77707508C}"/>
                </a:ext>
              </a:extLst>
            </p:cNvPr>
            <p:cNvSpPr txBox="1"/>
            <p:nvPr/>
          </p:nvSpPr>
          <p:spPr>
            <a:xfrm rot="5400000">
              <a:off x="10722271" y="5418176"/>
              <a:ext cx="1199142" cy="280718"/>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Only pay once</a:t>
              </a:r>
            </a:p>
          </p:txBody>
        </p:sp>
      </p:grpSp>
      <p:pic>
        <p:nvPicPr>
          <p:cNvPr id="22" name="Graphic 21" descr="Azure Arc-enabled servers&#10;">
            <a:extLst>
              <a:ext uri="{FF2B5EF4-FFF2-40B4-BE49-F238E27FC236}">
                <a16:creationId xmlns:a16="http://schemas.microsoft.com/office/drawing/2014/main" id="{5B04BE7A-48DB-A99E-F776-9276049D9F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3030" y="3463812"/>
            <a:ext cx="1157766" cy="1157766"/>
          </a:xfrm>
          <a:prstGeom prst="rect">
            <a:avLst/>
          </a:prstGeom>
          <a:effectLst/>
        </p:spPr>
      </p:pic>
      <p:sp>
        <p:nvSpPr>
          <p:cNvPr id="8" name="Title 7">
            <a:extLst>
              <a:ext uri="{FF2B5EF4-FFF2-40B4-BE49-F238E27FC236}">
                <a16:creationId xmlns:a16="http://schemas.microsoft.com/office/drawing/2014/main" id="{84AA8CB4-B05B-09A6-6621-1617DE89CD3C}"/>
              </a:ext>
            </a:extLst>
          </p:cNvPr>
          <p:cNvSpPr>
            <a:spLocks noGrp="1"/>
          </p:cNvSpPr>
          <p:nvPr>
            <p:ph type="title" idx="4294967295"/>
          </p:nvPr>
        </p:nvSpPr>
        <p:spPr>
          <a:xfrm>
            <a:off x="657412" y="532508"/>
            <a:ext cx="11018520" cy="1107996"/>
          </a:xfrm>
        </p:spPr>
        <p:txBody>
          <a:bodyPr/>
          <a:lstStyle/>
          <a:p>
            <a:pPr rtl="0" eaLnBrk="1" fontAlgn="auto" latinLnBrk="0" hangingPunct="1"/>
            <a:r>
              <a:rPr lang="en-US" b="1">
                <a:gradFill>
                  <a:gsLst>
                    <a:gs pos="0">
                      <a:schemeClr val="accent1"/>
                    </a:gs>
                    <a:gs pos="100000">
                      <a:srgbClr val="CD98CF"/>
                    </a:gs>
                  </a:gsLst>
                  <a:lin ang="2700000" scaled="1"/>
                </a:gradFill>
                <a:latin typeface="Segoe UI Semibold"/>
                <a:cs typeface="+mn-cs"/>
              </a:rPr>
              <a:t>Azure Arc-enabled Servers Pricing</a:t>
            </a:r>
            <a:endParaRPr lang="en-US">
              <a:effectLst/>
            </a:endParaRPr>
          </a:p>
          <a:p>
            <a:endParaRPr lang="en-US"/>
          </a:p>
        </p:txBody>
      </p:sp>
    </p:spTree>
    <p:extLst>
      <p:ext uri="{BB962C8B-B14F-4D97-AF65-F5344CB8AC3E}">
        <p14:creationId xmlns:p14="http://schemas.microsoft.com/office/powerpoint/2010/main" val="15374019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extBox 260">
            <a:extLst>
              <a:ext uri="{FF2B5EF4-FFF2-40B4-BE49-F238E27FC236}">
                <a16:creationId xmlns:a16="http://schemas.microsoft.com/office/drawing/2014/main" id="{49884D2F-3EE4-428F-AF07-475D6E532544}"/>
              </a:ext>
            </a:extLst>
          </p:cNvPr>
          <p:cNvSpPr txBox="1"/>
          <p:nvPr/>
        </p:nvSpPr>
        <p:spPr>
          <a:xfrm>
            <a:off x="437718" y="806608"/>
            <a:ext cx="1141200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Calibri" panose="020F0502020204030204" pitchFamily="34" charset="0"/>
                <a:cs typeface="+mn-cs"/>
              </a:rPr>
              <a:t>Azure Arc helps you consistently secure and govern infrastructure across hybrid environments as you migrate and modernize.</a:t>
            </a:r>
            <a:endParaRPr kumimoji="0" lang="en-US" sz="1400" b="1" i="0" u="none" strike="noStrike" kern="1200" cap="none" spc="0" normalizeH="0" baseline="0" noProof="0">
              <a:ln>
                <a:noFill/>
              </a:ln>
              <a:solidFill>
                <a:srgbClr val="FFFFFF"/>
              </a:solidFill>
              <a:effectLst/>
              <a:uLnTx/>
              <a:uFillTx/>
              <a:latin typeface="Segoe UI Semibold"/>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B198515-5758-6E5D-515E-E4B7DA418D6C}"/>
              </a:ext>
              <a:ext uri="{C183D7F6-B498-43B3-948B-1728B52AA6E4}">
                <adec:decorative xmlns:adec="http://schemas.microsoft.com/office/drawing/2017/decorative" val="1"/>
              </a:ext>
            </a:extLst>
          </p:cNvPr>
          <p:cNvSpPr/>
          <p:nvPr/>
        </p:nvSpPr>
        <p:spPr bwMode="auto">
          <a:xfrm>
            <a:off x="304371" y="1960266"/>
            <a:ext cx="2946682" cy="309060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0" cap="none" spc="0" normalizeH="0" baseline="0" noProof="0">
              <a:ln>
                <a:noFill/>
              </a:ln>
              <a:solidFill>
                <a:srgbClr val="50E6FF"/>
              </a:solidFill>
              <a:effectLst/>
              <a:uLnTx/>
              <a:uFillTx/>
              <a:latin typeface="Segoe UI"/>
              <a:ea typeface="+mn-ea"/>
              <a:cs typeface="+mn-cs"/>
            </a:endParaRPr>
          </a:p>
        </p:txBody>
      </p:sp>
      <p:sp>
        <p:nvSpPr>
          <p:cNvPr id="3" name="Rectangle 2">
            <a:extLst>
              <a:ext uri="{FF2B5EF4-FFF2-40B4-BE49-F238E27FC236}">
                <a16:creationId xmlns:a16="http://schemas.microsoft.com/office/drawing/2014/main" id="{BCD8AC2A-A76C-8B15-E452-6A043E9C3914}"/>
              </a:ext>
            </a:extLst>
          </p:cNvPr>
          <p:cNvSpPr/>
          <p:nvPr/>
        </p:nvSpPr>
        <p:spPr>
          <a:xfrm>
            <a:off x="527815" y="2089058"/>
            <a:ext cx="2574672" cy="369332"/>
          </a:xfrm>
          <a:prstGeom prst="rect">
            <a:avLst/>
          </a:prstGeom>
        </p:spPr>
        <p:txBody>
          <a:bodyPr wrap="square" lIns="0" tIns="0" rIns="0" bIns="0">
            <a:sp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E6FF"/>
                </a:solidFill>
                <a:effectLst/>
                <a:uLnTx/>
                <a:uFillTx/>
                <a:latin typeface="Segoe UI Semibold"/>
                <a:ea typeface="+mn-ea"/>
                <a:cs typeface="+mn-cs"/>
              </a:rPr>
              <a:t>100 x On-Premises and/or </a:t>
            </a:r>
            <a:r>
              <a:rPr kumimoji="0" lang="en-US" sz="1200" b="0" i="0" u="none" strike="noStrike" kern="1200" cap="none" spc="0" normalizeH="0" baseline="0" noProof="0" dirty="0" err="1">
                <a:ln>
                  <a:noFill/>
                </a:ln>
                <a:solidFill>
                  <a:srgbClr val="50E6FF"/>
                </a:solidFill>
                <a:effectLst/>
                <a:uLnTx/>
                <a:uFillTx/>
                <a:latin typeface="Segoe UI Semibold"/>
                <a:ea typeface="+mn-ea"/>
                <a:cs typeface="+mn-cs"/>
              </a:rPr>
              <a:t>multicloud</a:t>
            </a:r>
            <a:r>
              <a:rPr kumimoji="0" lang="en-US" sz="1200" b="0" i="0" u="none" strike="noStrike" kern="1200" cap="none" spc="0" normalizeH="0" baseline="0" noProof="0" dirty="0">
                <a:ln>
                  <a:noFill/>
                </a:ln>
                <a:solidFill>
                  <a:srgbClr val="50E6FF"/>
                </a:solidFill>
                <a:effectLst/>
                <a:uLnTx/>
                <a:uFillTx/>
                <a:latin typeface="Segoe UI Semibold"/>
                <a:ea typeface="+mn-ea"/>
                <a:cs typeface="+mn-cs"/>
              </a:rPr>
              <a:t> Servers (Windows/Linux/SQL)</a:t>
            </a:r>
          </a:p>
        </p:txBody>
      </p:sp>
      <p:grpSp>
        <p:nvGrpSpPr>
          <p:cNvPr id="4" name="Group 3">
            <a:extLst>
              <a:ext uri="{FF2B5EF4-FFF2-40B4-BE49-F238E27FC236}">
                <a16:creationId xmlns:a16="http://schemas.microsoft.com/office/drawing/2014/main" id="{176CF76C-944F-1D90-587A-44863AD49788}"/>
              </a:ext>
              <a:ext uri="{C183D7F6-B498-43B3-948B-1728B52AA6E4}">
                <adec:decorative xmlns:adec="http://schemas.microsoft.com/office/drawing/2017/decorative" val="1"/>
              </a:ext>
            </a:extLst>
          </p:cNvPr>
          <p:cNvGrpSpPr/>
          <p:nvPr/>
        </p:nvGrpSpPr>
        <p:grpSpPr>
          <a:xfrm>
            <a:off x="969218" y="2616369"/>
            <a:ext cx="1492622" cy="838122"/>
            <a:chOff x="1303715" y="2663446"/>
            <a:chExt cx="1989934" cy="811726"/>
          </a:xfrm>
        </p:grpSpPr>
        <p:pic>
          <p:nvPicPr>
            <p:cNvPr id="5" name="Graphic 4">
              <a:extLst>
                <a:ext uri="{FF2B5EF4-FFF2-40B4-BE49-F238E27FC236}">
                  <a16:creationId xmlns:a16="http://schemas.microsoft.com/office/drawing/2014/main" id="{16CFB154-DC26-88C8-FA8B-1BB07767E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3090" y="2663877"/>
              <a:ext cx="457200" cy="457200"/>
            </a:xfrm>
            <a:prstGeom prst="rect">
              <a:avLst/>
            </a:prstGeom>
          </p:spPr>
        </p:pic>
        <p:pic>
          <p:nvPicPr>
            <p:cNvPr id="6" name="Graphic 5">
              <a:extLst>
                <a:ext uri="{FF2B5EF4-FFF2-40B4-BE49-F238E27FC236}">
                  <a16:creationId xmlns:a16="http://schemas.microsoft.com/office/drawing/2014/main" id="{38F23CB4-DD5F-4A49-3DD4-FAE3CA9871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2527" y="2663446"/>
              <a:ext cx="457200" cy="457200"/>
            </a:xfrm>
            <a:prstGeom prst="rect">
              <a:avLst/>
            </a:prstGeom>
          </p:spPr>
        </p:pic>
        <p:pic>
          <p:nvPicPr>
            <p:cNvPr id="7" name="Graphic 6">
              <a:extLst>
                <a:ext uri="{FF2B5EF4-FFF2-40B4-BE49-F238E27FC236}">
                  <a16:creationId xmlns:a16="http://schemas.microsoft.com/office/drawing/2014/main" id="{5CF95B97-33D1-16D3-F359-A4571BA00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0005" y="2663446"/>
              <a:ext cx="457200" cy="457200"/>
            </a:xfrm>
            <a:prstGeom prst="rect">
              <a:avLst/>
            </a:prstGeom>
          </p:spPr>
        </p:pic>
        <p:pic>
          <p:nvPicPr>
            <p:cNvPr id="8" name="Graphic 7">
              <a:extLst>
                <a:ext uri="{FF2B5EF4-FFF2-40B4-BE49-F238E27FC236}">
                  <a16:creationId xmlns:a16="http://schemas.microsoft.com/office/drawing/2014/main" id="{6D1F16A0-2101-1EEB-0245-5C97A6106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6237" y="2992964"/>
              <a:ext cx="457200" cy="457200"/>
            </a:xfrm>
            <a:prstGeom prst="rect">
              <a:avLst/>
            </a:prstGeom>
          </p:spPr>
        </p:pic>
        <p:pic>
          <p:nvPicPr>
            <p:cNvPr id="9" name="Graphic 8">
              <a:extLst>
                <a:ext uri="{FF2B5EF4-FFF2-40B4-BE49-F238E27FC236}">
                  <a16:creationId xmlns:a16="http://schemas.microsoft.com/office/drawing/2014/main" id="{69393C4A-69AD-E8F9-D409-5B5C628DD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8602" y="2992921"/>
              <a:ext cx="457200" cy="457200"/>
            </a:xfrm>
            <a:prstGeom prst="rect">
              <a:avLst/>
            </a:prstGeom>
          </p:spPr>
        </p:pic>
        <p:pic>
          <p:nvPicPr>
            <p:cNvPr id="10" name="Graphic 9">
              <a:extLst>
                <a:ext uri="{FF2B5EF4-FFF2-40B4-BE49-F238E27FC236}">
                  <a16:creationId xmlns:a16="http://schemas.microsoft.com/office/drawing/2014/main" id="{E7AA3329-D16A-CA08-FE6F-A8D4F3FA62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449" y="2998295"/>
              <a:ext cx="457200" cy="457200"/>
            </a:xfrm>
            <a:prstGeom prst="rect">
              <a:avLst/>
            </a:prstGeom>
          </p:spPr>
        </p:pic>
        <p:pic>
          <p:nvPicPr>
            <p:cNvPr id="11" name="Graphic 10">
              <a:extLst>
                <a:ext uri="{FF2B5EF4-FFF2-40B4-BE49-F238E27FC236}">
                  <a16:creationId xmlns:a16="http://schemas.microsoft.com/office/drawing/2014/main" id="{04A651B6-9B4D-8AE5-0B73-0446BD4BA4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3715" y="3017972"/>
              <a:ext cx="457200" cy="457200"/>
            </a:xfrm>
            <a:prstGeom prst="rect">
              <a:avLst/>
            </a:prstGeom>
          </p:spPr>
        </p:pic>
      </p:grpSp>
      <p:grpSp>
        <p:nvGrpSpPr>
          <p:cNvPr id="12" name="Group 11">
            <a:extLst>
              <a:ext uri="{FF2B5EF4-FFF2-40B4-BE49-F238E27FC236}">
                <a16:creationId xmlns:a16="http://schemas.microsoft.com/office/drawing/2014/main" id="{BADBCC16-7558-DDC8-453A-A3B77E957999}"/>
              </a:ext>
              <a:ext uri="{C183D7F6-B498-43B3-948B-1728B52AA6E4}">
                <adec:decorative xmlns:adec="http://schemas.microsoft.com/office/drawing/2017/decorative" val="1"/>
              </a:ext>
            </a:extLst>
          </p:cNvPr>
          <p:cNvGrpSpPr/>
          <p:nvPr/>
        </p:nvGrpSpPr>
        <p:grpSpPr>
          <a:xfrm>
            <a:off x="512398" y="3835865"/>
            <a:ext cx="1271420" cy="472066"/>
            <a:chOff x="1754648" y="3828857"/>
            <a:chExt cx="1101831" cy="334698"/>
          </a:xfrm>
        </p:grpSpPr>
        <p:pic>
          <p:nvPicPr>
            <p:cNvPr id="13" name="Graphic 12">
              <a:extLst>
                <a:ext uri="{FF2B5EF4-FFF2-40B4-BE49-F238E27FC236}">
                  <a16:creationId xmlns:a16="http://schemas.microsoft.com/office/drawing/2014/main" id="{3CB20BA6-54FB-FB2E-AB76-347853908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4648" y="3828857"/>
              <a:ext cx="312953" cy="334698"/>
            </a:xfrm>
            <a:prstGeom prst="rect">
              <a:avLst/>
            </a:prstGeom>
          </p:spPr>
        </p:pic>
        <p:pic>
          <p:nvPicPr>
            <p:cNvPr id="14" name="Graphic 13">
              <a:extLst>
                <a:ext uri="{FF2B5EF4-FFF2-40B4-BE49-F238E27FC236}">
                  <a16:creationId xmlns:a16="http://schemas.microsoft.com/office/drawing/2014/main" id="{B2D318A0-8C53-D6AC-9DA6-59791B1299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9202" y="3828857"/>
              <a:ext cx="312953" cy="334698"/>
            </a:xfrm>
            <a:prstGeom prst="rect">
              <a:avLst/>
            </a:prstGeom>
          </p:spPr>
        </p:pic>
        <p:pic>
          <p:nvPicPr>
            <p:cNvPr id="15" name="Graphic 14">
              <a:extLst>
                <a:ext uri="{FF2B5EF4-FFF2-40B4-BE49-F238E27FC236}">
                  <a16:creationId xmlns:a16="http://schemas.microsoft.com/office/drawing/2014/main" id="{198974AE-E551-6265-D08A-F3880576F8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3526" y="3828857"/>
              <a:ext cx="312953" cy="334698"/>
            </a:xfrm>
            <a:prstGeom prst="rect">
              <a:avLst/>
            </a:prstGeom>
          </p:spPr>
        </p:pic>
      </p:grpSp>
      <p:grpSp>
        <p:nvGrpSpPr>
          <p:cNvPr id="16" name="Group 15">
            <a:extLst>
              <a:ext uri="{FF2B5EF4-FFF2-40B4-BE49-F238E27FC236}">
                <a16:creationId xmlns:a16="http://schemas.microsoft.com/office/drawing/2014/main" id="{39A3A4D5-0B3F-1DDE-5406-ECE868A72199}"/>
              </a:ext>
              <a:ext uri="{C183D7F6-B498-43B3-948B-1728B52AA6E4}">
                <adec:decorative xmlns:adec="http://schemas.microsoft.com/office/drawing/2017/decorative" val="1"/>
              </a:ext>
            </a:extLst>
          </p:cNvPr>
          <p:cNvGrpSpPr/>
          <p:nvPr/>
        </p:nvGrpSpPr>
        <p:grpSpPr>
          <a:xfrm>
            <a:off x="2025858" y="3734144"/>
            <a:ext cx="1122063" cy="744954"/>
            <a:chOff x="1689277" y="3738900"/>
            <a:chExt cx="1251449" cy="768919"/>
          </a:xfrm>
        </p:grpSpPr>
        <p:grpSp>
          <p:nvGrpSpPr>
            <p:cNvPr id="17" name="Group 16">
              <a:extLst>
                <a:ext uri="{FF2B5EF4-FFF2-40B4-BE49-F238E27FC236}">
                  <a16:creationId xmlns:a16="http://schemas.microsoft.com/office/drawing/2014/main" id="{318CE12E-63BA-F889-C0C4-651EC24BA677}"/>
                </a:ext>
              </a:extLst>
            </p:cNvPr>
            <p:cNvGrpSpPr/>
            <p:nvPr/>
          </p:nvGrpSpPr>
          <p:grpSpPr>
            <a:xfrm>
              <a:off x="1689277" y="3738900"/>
              <a:ext cx="1251449" cy="470843"/>
              <a:chOff x="1869280" y="3872510"/>
              <a:chExt cx="1251449" cy="470843"/>
            </a:xfrm>
          </p:grpSpPr>
          <p:pic>
            <p:nvPicPr>
              <p:cNvPr id="20" name="Graphic 19">
                <a:extLst>
                  <a:ext uri="{FF2B5EF4-FFF2-40B4-BE49-F238E27FC236}">
                    <a16:creationId xmlns:a16="http://schemas.microsoft.com/office/drawing/2014/main" id="{9982F2B9-33E5-E527-FDDA-038BCFB3CD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9280" y="3872510"/>
                <a:ext cx="459118" cy="459118"/>
              </a:xfrm>
              <a:prstGeom prst="rect">
                <a:avLst/>
              </a:prstGeom>
            </p:spPr>
          </p:pic>
          <p:pic>
            <p:nvPicPr>
              <p:cNvPr id="21" name="Graphic 20">
                <a:extLst>
                  <a:ext uri="{FF2B5EF4-FFF2-40B4-BE49-F238E27FC236}">
                    <a16:creationId xmlns:a16="http://schemas.microsoft.com/office/drawing/2014/main" id="{16D545F3-A901-52E9-B383-E58B3F7AA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028" y="3884234"/>
                <a:ext cx="459118" cy="459118"/>
              </a:xfrm>
              <a:prstGeom prst="rect">
                <a:avLst/>
              </a:prstGeom>
            </p:spPr>
          </p:pic>
          <p:pic>
            <p:nvPicPr>
              <p:cNvPr id="22" name="Graphic 21">
                <a:extLst>
                  <a:ext uri="{FF2B5EF4-FFF2-40B4-BE49-F238E27FC236}">
                    <a16:creationId xmlns:a16="http://schemas.microsoft.com/office/drawing/2014/main" id="{1E5987DC-5CF1-ABFE-A5DB-C11A0C6A9B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1611" y="3884235"/>
                <a:ext cx="459118" cy="459118"/>
              </a:xfrm>
              <a:prstGeom prst="rect">
                <a:avLst/>
              </a:prstGeom>
            </p:spPr>
          </p:pic>
        </p:grpSp>
        <p:pic>
          <p:nvPicPr>
            <p:cNvPr id="18" name="Graphic 17">
              <a:extLst>
                <a:ext uri="{FF2B5EF4-FFF2-40B4-BE49-F238E27FC236}">
                  <a16:creationId xmlns:a16="http://schemas.microsoft.com/office/drawing/2014/main" id="{E1A48398-4092-F432-4CFD-3BB6B97B5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2335" y="4048701"/>
              <a:ext cx="459118" cy="459118"/>
            </a:xfrm>
            <a:prstGeom prst="rect">
              <a:avLst/>
            </a:prstGeom>
          </p:spPr>
        </p:pic>
        <p:pic>
          <p:nvPicPr>
            <p:cNvPr id="19" name="Graphic 18">
              <a:extLst>
                <a:ext uri="{FF2B5EF4-FFF2-40B4-BE49-F238E27FC236}">
                  <a16:creationId xmlns:a16="http://schemas.microsoft.com/office/drawing/2014/main" id="{B962D73F-471E-D992-F5C3-E6E474A5C5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1128" y="4032811"/>
              <a:ext cx="459118" cy="459118"/>
            </a:xfrm>
            <a:prstGeom prst="rect">
              <a:avLst/>
            </a:prstGeom>
          </p:spPr>
        </p:pic>
      </p:grpSp>
      <p:sp>
        <p:nvSpPr>
          <p:cNvPr id="36" name="Rectangle 35">
            <a:extLst>
              <a:ext uri="{FF2B5EF4-FFF2-40B4-BE49-F238E27FC236}">
                <a16:creationId xmlns:a16="http://schemas.microsoft.com/office/drawing/2014/main" id="{F6D08BC9-ED6A-C193-6636-A710CBF9B3F1}"/>
              </a:ext>
              <a:ext uri="{C183D7F6-B498-43B3-948B-1728B52AA6E4}">
                <adec:decorative xmlns:adec="http://schemas.microsoft.com/office/drawing/2017/decorative" val="1"/>
              </a:ext>
            </a:extLst>
          </p:cNvPr>
          <p:cNvSpPr/>
          <p:nvPr/>
        </p:nvSpPr>
        <p:spPr bwMode="auto">
          <a:xfrm>
            <a:off x="6191695" y="3607088"/>
            <a:ext cx="2435712" cy="144378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0" cap="none" spc="0" normalizeH="0" baseline="0" noProof="0" err="1">
              <a:ln>
                <a:noFill/>
              </a:ln>
              <a:solidFill>
                <a:srgbClr val="50E6FF"/>
              </a:solidFill>
              <a:effectLst/>
              <a:uLnTx/>
              <a:uFillTx/>
              <a:latin typeface="Segoe UI"/>
              <a:ea typeface="+mn-ea"/>
              <a:cs typeface="+mn-cs"/>
            </a:endParaRPr>
          </a:p>
        </p:txBody>
      </p:sp>
      <p:grpSp>
        <p:nvGrpSpPr>
          <p:cNvPr id="37" name="Group 36">
            <a:extLst>
              <a:ext uri="{FF2B5EF4-FFF2-40B4-BE49-F238E27FC236}">
                <a16:creationId xmlns:a16="http://schemas.microsoft.com/office/drawing/2014/main" id="{21F29FC5-3BC6-BA72-F523-D7B1EC94FD1B}"/>
              </a:ext>
              <a:ext uri="{C183D7F6-B498-43B3-948B-1728B52AA6E4}">
                <adec:decorative xmlns:adec="http://schemas.microsoft.com/office/drawing/2017/decorative" val="1"/>
              </a:ext>
            </a:extLst>
          </p:cNvPr>
          <p:cNvGrpSpPr/>
          <p:nvPr/>
        </p:nvGrpSpPr>
        <p:grpSpPr>
          <a:xfrm>
            <a:off x="6196435" y="1961831"/>
            <a:ext cx="2435713" cy="1443782"/>
            <a:chOff x="7278858" y="3255389"/>
            <a:chExt cx="2435713" cy="1698116"/>
          </a:xfrm>
        </p:grpSpPr>
        <p:sp>
          <p:nvSpPr>
            <p:cNvPr id="38" name="Rectangle 37">
              <a:extLst>
                <a:ext uri="{FF2B5EF4-FFF2-40B4-BE49-F238E27FC236}">
                  <a16:creationId xmlns:a16="http://schemas.microsoft.com/office/drawing/2014/main" id="{7F2B2DC2-81B6-6F2F-460E-E7182AA63588}"/>
                </a:ext>
                <a:ext uri="{C183D7F6-B498-43B3-948B-1728B52AA6E4}">
                  <adec:decorative xmlns:adec="http://schemas.microsoft.com/office/drawing/2017/decorative" val="1"/>
                </a:ext>
              </a:extLst>
            </p:cNvPr>
            <p:cNvSpPr/>
            <p:nvPr/>
          </p:nvSpPr>
          <p:spPr bwMode="auto">
            <a:xfrm>
              <a:off x="7278858" y="3255389"/>
              <a:ext cx="2435713" cy="1698116"/>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0" cap="none" spc="0" normalizeH="0" baseline="0" noProof="0" err="1">
                <a:ln>
                  <a:noFill/>
                </a:ln>
                <a:solidFill>
                  <a:srgbClr val="50E6FF"/>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7F0C5EF8-4DF2-B2EA-CBEA-6E1CBA47535C}"/>
                </a:ext>
              </a:extLst>
            </p:cNvPr>
            <p:cNvSpPr/>
            <p:nvPr/>
          </p:nvSpPr>
          <p:spPr>
            <a:xfrm>
              <a:off x="7932013" y="3362581"/>
              <a:ext cx="1079078" cy="184666"/>
            </a:xfrm>
            <a:prstGeom prst="rect">
              <a:avLst/>
            </a:prstGeom>
          </p:spPr>
          <p:txBody>
            <a:bodyPr wrap="none" lIns="0" tIns="0" rIns="0" bIns="0">
              <a:sp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70 x Azure VMs</a:t>
              </a:r>
            </a:p>
          </p:txBody>
        </p:sp>
      </p:grpSp>
      <p:sp>
        <p:nvSpPr>
          <p:cNvPr id="40" name="Rectangle 39">
            <a:extLst>
              <a:ext uri="{FF2B5EF4-FFF2-40B4-BE49-F238E27FC236}">
                <a16:creationId xmlns:a16="http://schemas.microsoft.com/office/drawing/2014/main" id="{479DC430-82ED-0214-EA07-A15F5E55DACD}"/>
              </a:ext>
            </a:extLst>
          </p:cNvPr>
          <p:cNvSpPr/>
          <p:nvPr/>
        </p:nvSpPr>
        <p:spPr>
          <a:xfrm>
            <a:off x="6740136" y="3722156"/>
            <a:ext cx="1748835" cy="246221"/>
          </a:xfrm>
          <a:prstGeom prst="rect">
            <a:avLst/>
          </a:prstGeom>
        </p:spPr>
        <p:txBody>
          <a:bodyPr wrap="square" lIns="0" tIns="0" rIns="0" bIns="0">
            <a:sp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30</a:t>
            </a:r>
            <a:r>
              <a:rPr kumimoji="0" lang="en-US" sz="1600" b="0" i="0" u="none" strike="noStrike" kern="1200" cap="none" spc="0" normalizeH="0" baseline="0" noProof="0">
                <a:ln>
                  <a:noFill/>
                </a:ln>
                <a:solidFill>
                  <a:srgbClr val="50E6FF"/>
                </a:solidFill>
                <a:effectLst/>
                <a:uLnTx/>
                <a:uFillTx/>
                <a:latin typeface="Segoe UI Semibold"/>
                <a:ea typeface="+mn-ea"/>
                <a:cs typeface="+mn-cs"/>
              </a:rPr>
              <a:t> </a:t>
            </a:r>
            <a:r>
              <a:rPr kumimoji="0" lang="en-US" sz="1200" b="0" i="0" u="none" strike="noStrike" kern="1200" cap="none" spc="0" normalizeH="0" baseline="0" noProof="0">
                <a:ln>
                  <a:noFill/>
                </a:ln>
                <a:solidFill>
                  <a:srgbClr val="50E6FF"/>
                </a:solidFill>
                <a:effectLst/>
                <a:uLnTx/>
                <a:uFillTx/>
                <a:latin typeface="Segoe UI Semibold"/>
                <a:ea typeface="+mn-ea"/>
                <a:cs typeface="+mn-cs"/>
              </a:rPr>
              <a:t>Arc-enabled servers</a:t>
            </a:r>
          </a:p>
        </p:txBody>
      </p:sp>
      <p:pic>
        <p:nvPicPr>
          <p:cNvPr id="41" name="Picture 4">
            <a:extLst>
              <a:ext uri="{FF2B5EF4-FFF2-40B4-BE49-F238E27FC236}">
                <a16:creationId xmlns:a16="http://schemas.microsoft.com/office/drawing/2014/main" id="{4B811C3E-6CDD-1319-F1BB-2739F109B56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8260930" y="3936350"/>
            <a:ext cx="738663" cy="738663"/>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a:extLst>
              <a:ext uri="{FF2B5EF4-FFF2-40B4-BE49-F238E27FC236}">
                <a16:creationId xmlns:a16="http://schemas.microsoft.com/office/drawing/2014/main" id="{CD187FB9-67B5-8729-D1F7-DC102AB6D90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0347" y="1927529"/>
            <a:ext cx="617485" cy="617485"/>
          </a:xfrm>
          <a:prstGeom prst="rect">
            <a:avLst/>
          </a:prstGeom>
        </p:spPr>
      </p:pic>
      <p:grpSp>
        <p:nvGrpSpPr>
          <p:cNvPr id="45" name="Group 44">
            <a:extLst>
              <a:ext uri="{FF2B5EF4-FFF2-40B4-BE49-F238E27FC236}">
                <a16:creationId xmlns:a16="http://schemas.microsoft.com/office/drawing/2014/main" id="{9C3ACC4B-A3A3-287B-5DB7-DB4C57370FF1}"/>
              </a:ext>
              <a:ext uri="{C183D7F6-B498-43B3-948B-1728B52AA6E4}">
                <adec:decorative xmlns:adec="http://schemas.microsoft.com/office/drawing/2017/decorative" val="1"/>
              </a:ext>
            </a:extLst>
          </p:cNvPr>
          <p:cNvGrpSpPr/>
          <p:nvPr/>
        </p:nvGrpSpPr>
        <p:grpSpPr>
          <a:xfrm>
            <a:off x="6761047" y="4095297"/>
            <a:ext cx="1281900" cy="430887"/>
            <a:chOff x="1567838" y="4260238"/>
            <a:chExt cx="2051460" cy="627864"/>
          </a:xfrm>
        </p:grpSpPr>
        <p:pic>
          <p:nvPicPr>
            <p:cNvPr id="46" name="Graphic 45">
              <a:extLst>
                <a:ext uri="{FF2B5EF4-FFF2-40B4-BE49-F238E27FC236}">
                  <a16:creationId xmlns:a16="http://schemas.microsoft.com/office/drawing/2014/main" id="{0545FFA0-0C11-6C16-557A-8102F44D71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567838" y="4260238"/>
              <a:ext cx="627864" cy="627864"/>
            </a:xfrm>
            <a:prstGeom prst="rect">
              <a:avLst/>
            </a:prstGeom>
          </p:spPr>
        </p:pic>
        <p:pic>
          <p:nvPicPr>
            <p:cNvPr id="47" name="Graphic 46">
              <a:extLst>
                <a:ext uri="{FF2B5EF4-FFF2-40B4-BE49-F238E27FC236}">
                  <a16:creationId xmlns:a16="http://schemas.microsoft.com/office/drawing/2014/main" id="{A1220F53-792C-D6BF-6D24-D5ED68F134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279636" y="4260238"/>
              <a:ext cx="627864" cy="627864"/>
            </a:xfrm>
            <a:prstGeom prst="rect">
              <a:avLst/>
            </a:prstGeom>
          </p:spPr>
        </p:pic>
        <p:pic>
          <p:nvPicPr>
            <p:cNvPr id="48" name="Graphic 47">
              <a:extLst>
                <a:ext uri="{FF2B5EF4-FFF2-40B4-BE49-F238E27FC236}">
                  <a16:creationId xmlns:a16="http://schemas.microsoft.com/office/drawing/2014/main" id="{0DFAE30F-6603-05CD-C30D-D2696FC584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991434" y="4260238"/>
              <a:ext cx="627864" cy="627864"/>
            </a:xfrm>
            <a:prstGeom prst="rect">
              <a:avLst/>
            </a:prstGeom>
          </p:spPr>
        </p:pic>
      </p:grpSp>
      <p:grpSp>
        <p:nvGrpSpPr>
          <p:cNvPr id="49" name="Group 48">
            <a:extLst>
              <a:ext uri="{FF2B5EF4-FFF2-40B4-BE49-F238E27FC236}">
                <a16:creationId xmlns:a16="http://schemas.microsoft.com/office/drawing/2014/main" id="{9FF16B27-6B4C-6C67-1DF2-B60DB496A3F5}"/>
              </a:ext>
              <a:ext uri="{C183D7F6-B498-43B3-948B-1728B52AA6E4}">
                <adec:decorative xmlns:adec="http://schemas.microsoft.com/office/drawing/2017/decorative" val="1"/>
              </a:ext>
            </a:extLst>
          </p:cNvPr>
          <p:cNvGrpSpPr/>
          <p:nvPr/>
        </p:nvGrpSpPr>
        <p:grpSpPr>
          <a:xfrm>
            <a:off x="6740136" y="2395511"/>
            <a:ext cx="1362108" cy="594232"/>
            <a:chOff x="1303715" y="2663446"/>
            <a:chExt cx="1989934" cy="811726"/>
          </a:xfrm>
        </p:grpSpPr>
        <p:pic>
          <p:nvPicPr>
            <p:cNvPr id="50" name="Graphic 49">
              <a:extLst>
                <a:ext uri="{FF2B5EF4-FFF2-40B4-BE49-F238E27FC236}">
                  <a16:creationId xmlns:a16="http://schemas.microsoft.com/office/drawing/2014/main" id="{0648D9B8-3028-8886-9C0B-5148A6AFC6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3090" y="2663877"/>
              <a:ext cx="457200" cy="457200"/>
            </a:xfrm>
            <a:prstGeom prst="rect">
              <a:avLst/>
            </a:prstGeom>
          </p:spPr>
        </p:pic>
        <p:pic>
          <p:nvPicPr>
            <p:cNvPr id="51" name="Graphic 50">
              <a:extLst>
                <a:ext uri="{FF2B5EF4-FFF2-40B4-BE49-F238E27FC236}">
                  <a16:creationId xmlns:a16="http://schemas.microsoft.com/office/drawing/2014/main" id="{AFAC3159-8CD3-0172-AE81-5E6A2BC5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2527" y="2663446"/>
              <a:ext cx="457200" cy="457200"/>
            </a:xfrm>
            <a:prstGeom prst="rect">
              <a:avLst/>
            </a:prstGeom>
          </p:spPr>
        </p:pic>
        <p:pic>
          <p:nvPicPr>
            <p:cNvPr id="52" name="Graphic 51">
              <a:extLst>
                <a:ext uri="{FF2B5EF4-FFF2-40B4-BE49-F238E27FC236}">
                  <a16:creationId xmlns:a16="http://schemas.microsoft.com/office/drawing/2014/main" id="{71DE1E2B-964C-1ADB-88B0-ACBB00158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0005" y="2663446"/>
              <a:ext cx="457200" cy="457200"/>
            </a:xfrm>
            <a:prstGeom prst="rect">
              <a:avLst/>
            </a:prstGeom>
          </p:spPr>
        </p:pic>
        <p:pic>
          <p:nvPicPr>
            <p:cNvPr id="53" name="Graphic 52">
              <a:extLst>
                <a:ext uri="{FF2B5EF4-FFF2-40B4-BE49-F238E27FC236}">
                  <a16:creationId xmlns:a16="http://schemas.microsoft.com/office/drawing/2014/main" id="{5BC9DA89-1296-B00F-B025-BC35E37866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6237" y="2992964"/>
              <a:ext cx="457200" cy="457200"/>
            </a:xfrm>
            <a:prstGeom prst="rect">
              <a:avLst/>
            </a:prstGeom>
          </p:spPr>
        </p:pic>
        <p:pic>
          <p:nvPicPr>
            <p:cNvPr id="54" name="Graphic 53">
              <a:extLst>
                <a:ext uri="{FF2B5EF4-FFF2-40B4-BE49-F238E27FC236}">
                  <a16:creationId xmlns:a16="http://schemas.microsoft.com/office/drawing/2014/main" id="{AE0CA718-B707-4CC2-4D2F-64D9C8B258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8602" y="2992921"/>
              <a:ext cx="457200" cy="457200"/>
            </a:xfrm>
            <a:prstGeom prst="rect">
              <a:avLst/>
            </a:prstGeom>
          </p:spPr>
        </p:pic>
        <p:pic>
          <p:nvPicPr>
            <p:cNvPr id="55" name="Graphic 54">
              <a:extLst>
                <a:ext uri="{FF2B5EF4-FFF2-40B4-BE49-F238E27FC236}">
                  <a16:creationId xmlns:a16="http://schemas.microsoft.com/office/drawing/2014/main" id="{CF6F263C-E361-9294-D7F8-A1338E7E8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449" y="2998295"/>
              <a:ext cx="457200" cy="457200"/>
            </a:xfrm>
            <a:prstGeom prst="rect">
              <a:avLst/>
            </a:prstGeom>
          </p:spPr>
        </p:pic>
        <p:pic>
          <p:nvPicPr>
            <p:cNvPr id="56" name="Graphic 55">
              <a:extLst>
                <a:ext uri="{FF2B5EF4-FFF2-40B4-BE49-F238E27FC236}">
                  <a16:creationId xmlns:a16="http://schemas.microsoft.com/office/drawing/2014/main" id="{FABF159B-6B74-650B-7A1D-349957F4A4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3715" y="3017972"/>
              <a:ext cx="457200" cy="457200"/>
            </a:xfrm>
            <a:prstGeom prst="rect">
              <a:avLst/>
            </a:prstGeom>
          </p:spPr>
        </p:pic>
      </p:grpSp>
      <p:sp>
        <p:nvSpPr>
          <p:cNvPr id="58" name="TextBox 57">
            <a:extLst>
              <a:ext uri="{FF2B5EF4-FFF2-40B4-BE49-F238E27FC236}">
                <a16:creationId xmlns:a16="http://schemas.microsoft.com/office/drawing/2014/main" id="{FEC13F05-9879-14EC-CFE5-FAC5AC237D6D}"/>
              </a:ext>
            </a:extLst>
          </p:cNvPr>
          <p:cNvSpPr txBox="1"/>
          <p:nvPr/>
        </p:nvSpPr>
        <p:spPr>
          <a:xfrm>
            <a:off x="3622450" y="2824438"/>
            <a:ext cx="1075419" cy="1623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Migrate to Azure</a:t>
            </a:r>
          </a:p>
        </p:txBody>
      </p:sp>
      <p:sp>
        <p:nvSpPr>
          <p:cNvPr id="63" name="TextBox 62">
            <a:extLst>
              <a:ext uri="{FF2B5EF4-FFF2-40B4-BE49-F238E27FC236}">
                <a16:creationId xmlns:a16="http://schemas.microsoft.com/office/drawing/2014/main" id="{C2F75D23-A03B-1037-B812-A25CE536AD3E}"/>
              </a:ext>
            </a:extLst>
          </p:cNvPr>
          <p:cNvSpPr txBox="1"/>
          <p:nvPr/>
        </p:nvSpPr>
        <p:spPr>
          <a:xfrm>
            <a:off x="3613055" y="2279288"/>
            <a:ext cx="1572434"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Servers that are ready to move to the cloud</a:t>
            </a:r>
          </a:p>
        </p:txBody>
      </p:sp>
      <p:cxnSp>
        <p:nvCxnSpPr>
          <p:cNvPr id="64" name="Straight Connector 63">
            <a:extLst>
              <a:ext uri="{FF2B5EF4-FFF2-40B4-BE49-F238E27FC236}">
                <a16:creationId xmlns:a16="http://schemas.microsoft.com/office/drawing/2014/main" id="{7BB5636F-F1E4-6EB8-02A5-67A777EF102C}"/>
              </a:ext>
              <a:ext uri="{C183D7F6-B498-43B3-948B-1728B52AA6E4}">
                <adec:decorative xmlns:adec="http://schemas.microsoft.com/office/drawing/2017/decorative" val="1"/>
              </a:ext>
            </a:extLst>
          </p:cNvPr>
          <p:cNvCxnSpPr>
            <a:cxnSpLocks/>
          </p:cNvCxnSpPr>
          <p:nvPr/>
        </p:nvCxnSpPr>
        <p:spPr>
          <a:xfrm flipH="1">
            <a:off x="3625837" y="2711055"/>
            <a:ext cx="1864612" cy="0"/>
          </a:xfrm>
          <a:prstGeom prst="line">
            <a:avLst/>
          </a:prstGeom>
          <a:noFill/>
          <a:ln w="19050" cap="flat" cmpd="sng" algn="ctr">
            <a:solidFill>
              <a:schemeClr val="accent1"/>
            </a:solidFill>
            <a:prstDash val="solid"/>
            <a:miter lim="800000"/>
            <a:headEnd type="arrow" w="med" len="med"/>
            <a:tailEnd type="none" w="med" len="med"/>
          </a:ln>
          <a:effectLst/>
        </p:spPr>
      </p:cxnSp>
      <p:sp>
        <p:nvSpPr>
          <p:cNvPr id="68" name="Left Brace 67">
            <a:extLst>
              <a:ext uri="{FF2B5EF4-FFF2-40B4-BE49-F238E27FC236}">
                <a16:creationId xmlns:a16="http://schemas.microsoft.com/office/drawing/2014/main" id="{DA112313-64DB-B9EF-B97B-6E930876FA09}"/>
              </a:ext>
              <a:ext uri="{C183D7F6-B498-43B3-948B-1728B52AA6E4}">
                <adec:decorative xmlns:adec="http://schemas.microsoft.com/office/drawing/2017/decorative" val="1"/>
              </a:ext>
            </a:extLst>
          </p:cNvPr>
          <p:cNvSpPr/>
          <p:nvPr/>
        </p:nvSpPr>
        <p:spPr>
          <a:xfrm>
            <a:off x="10320210" y="1915923"/>
            <a:ext cx="331916" cy="313494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69" name="Graphic 15">
            <a:extLst>
              <a:ext uri="{FF2B5EF4-FFF2-40B4-BE49-F238E27FC236}">
                <a16:creationId xmlns:a16="http://schemas.microsoft.com/office/drawing/2014/main" id="{BFA5CE32-AD43-D12C-F447-49A957F81729}"/>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1900" y="2113477"/>
            <a:ext cx="456331" cy="456331"/>
          </a:xfrm>
          <a:prstGeom prst="rect">
            <a:avLst/>
          </a:prstGeom>
        </p:spPr>
      </p:pic>
      <p:sp>
        <p:nvSpPr>
          <p:cNvPr id="70" name="TextBox 69">
            <a:extLst>
              <a:ext uri="{FF2B5EF4-FFF2-40B4-BE49-F238E27FC236}">
                <a16:creationId xmlns:a16="http://schemas.microsoft.com/office/drawing/2014/main" id="{A60B33D9-30CB-8948-EA13-C8D30D0F2A1E}"/>
              </a:ext>
            </a:extLst>
          </p:cNvPr>
          <p:cNvSpPr txBox="1"/>
          <p:nvPr/>
        </p:nvSpPr>
        <p:spPr>
          <a:xfrm>
            <a:off x="10737304" y="2560611"/>
            <a:ext cx="1424828" cy="12311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n-ea"/>
                <a:cs typeface="Segoe UI" pitchFamily="34" charset="0"/>
              </a:rPr>
              <a:t>Microsoft Defender for Cloud</a:t>
            </a:r>
          </a:p>
        </p:txBody>
      </p:sp>
      <p:pic>
        <p:nvPicPr>
          <p:cNvPr id="71" name="Graphic 70">
            <a:extLst>
              <a:ext uri="{FF2B5EF4-FFF2-40B4-BE49-F238E27FC236}">
                <a16:creationId xmlns:a16="http://schemas.microsoft.com/office/drawing/2014/main" id="{8839249A-C2DC-2AD9-0DC8-3FDEF9CDFFC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77280" y="2750706"/>
            <a:ext cx="457200" cy="457200"/>
          </a:xfrm>
          <a:prstGeom prst="rect">
            <a:avLst/>
          </a:prstGeom>
        </p:spPr>
      </p:pic>
      <p:sp>
        <p:nvSpPr>
          <p:cNvPr id="72" name="TextBox 71">
            <a:extLst>
              <a:ext uri="{FF2B5EF4-FFF2-40B4-BE49-F238E27FC236}">
                <a16:creationId xmlns:a16="http://schemas.microsoft.com/office/drawing/2014/main" id="{E0287A00-04FC-2BCA-781D-8F4551BF9611}"/>
              </a:ext>
            </a:extLst>
          </p:cNvPr>
          <p:cNvSpPr txBox="1"/>
          <p:nvPr/>
        </p:nvSpPr>
        <p:spPr>
          <a:xfrm>
            <a:off x="10961493" y="3209725"/>
            <a:ext cx="888773" cy="12311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n-ea"/>
                <a:cs typeface="Segoe UI" pitchFamily="34" charset="0"/>
              </a:rPr>
              <a:t>Microsoft Sentinel</a:t>
            </a:r>
          </a:p>
        </p:txBody>
      </p:sp>
      <p:pic>
        <p:nvPicPr>
          <p:cNvPr id="73" name="Graphic 72">
            <a:extLst>
              <a:ext uri="{FF2B5EF4-FFF2-40B4-BE49-F238E27FC236}">
                <a16:creationId xmlns:a16="http://schemas.microsoft.com/office/drawing/2014/main" id="{D8D2B64D-5DEB-8797-DFB1-C0BC448B6985}"/>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71031" y="3436145"/>
            <a:ext cx="457200" cy="457200"/>
          </a:xfrm>
          <a:prstGeom prst="rect">
            <a:avLst/>
          </a:prstGeom>
        </p:spPr>
      </p:pic>
      <p:sp>
        <p:nvSpPr>
          <p:cNvPr id="74" name="TextBox 73">
            <a:extLst>
              <a:ext uri="{FF2B5EF4-FFF2-40B4-BE49-F238E27FC236}">
                <a16:creationId xmlns:a16="http://schemas.microsoft.com/office/drawing/2014/main" id="{FD5BC386-BF67-AF77-659E-78C86C038BB8}"/>
              </a:ext>
            </a:extLst>
          </p:cNvPr>
          <p:cNvSpPr txBox="1"/>
          <p:nvPr/>
        </p:nvSpPr>
        <p:spPr>
          <a:xfrm>
            <a:off x="11110449" y="3913667"/>
            <a:ext cx="888773" cy="12311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n-ea"/>
                <a:cs typeface="Segoe UI" pitchFamily="34" charset="0"/>
              </a:rPr>
              <a:t>Azure Policy</a:t>
            </a:r>
          </a:p>
        </p:txBody>
      </p:sp>
      <p:pic>
        <p:nvPicPr>
          <p:cNvPr id="75" name="Graphic 74">
            <a:extLst>
              <a:ext uri="{FF2B5EF4-FFF2-40B4-BE49-F238E27FC236}">
                <a16:creationId xmlns:a16="http://schemas.microsoft.com/office/drawing/2014/main" id="{E1AB091E-100C-7F77-AE34-B32F476A3F50}"/>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171031" y="4135117"/>
            <a:ext cx="457200" cy="457200"/>
          </a:xfrm>
          <a:prstGeom prst="rect">
            <a:avLst/>
          </a:prstGeom>
        </p:spPr>
      </p:pic>
      <p:sp>
        <p:nvSpPr>
          <p:cNvPr id="76" name="TextBox 75">
            <a:extLst>
              <a:ext uri="{FF2B5EF4-FFF2-40B4-BE49-F238E27FC236}">
                <a16:creationId xmlns:a16="http://schemas.microsoft.com/office/drawing/2014/main" id="{8CB10E47-E513-B185-0FB7-4538F8D278E2}"/>
              </a:ext>
            </a:extLst>
          </p:cNvPr>
          <p:cNvSpPr txBox="1"/>
          <p:nvPr/>
        </p:nvSpPr>
        <p:spPr>
          <a:xfrm>
            <a:off x="11110449" y="4629100"/>
            <a:ext cx="888773" cy="12311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n-ea"/>
                <a:cs typeface="Segoe UI" pitchFamily="34" charset="0"/>
              </a:rPr>
              <a:t>Azure Monitor</a:t>
            </a:r>
          </a:p>
        </p:txBody>
      </p:sp>
      <p:sp>
        <p:nvSpPr>
          <p:cNvPr id="77" name="TextBox 76">
            <a:extLst>
              <a:ext uri="{FF2B5EF4-FFF2-40B4-BE49-F238E27FC236}">
                <a16:creationId xmlns:a16="http://schemas.microsoft.com/office/drawing/2014/main" id="{25387988-571B-DE59-1A41-2CA7A46FC0A2}"/>
              </a:ext>
            </a:extLst>
          </p:cNvPr>
          <p:cNvSpPr txBox="1"/>
          <p:nvPr/>
        </p:nvSpPr>
        <p:spPr>
          <a:xfrm>
            <a:off x="3680862" y="4445392"/>
            <a:ext cx="1396001"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Onboard to Azure Arc</a:t>
            </a:r>
          </a:p>
        </p:txBody>
      </p:sp>
      <p:sp>
        <p:nvSpPr>
          <p:cNvPr id="78" name="TextBox 77">
            <a:extLst>
              <a:ext uri="{FF2B5EF4-FFF2-40B4-BE49-F238E27FC236}">
                <a16:creationId xmlns:a16="http://schemas.microsoft.com/office/drawing/2014/main" id="{2DC7E00D-92AF-9438-84DB-500659D021C8}"/>
              </a:ext>
            </a:extLst>
          </p:cNvPr>
          <p:cNvSpPr txBox="1"/>
          <p:nvPr/>
        </p:nvSpPr>
        <p:spPr>
          <a:xfrm>
            <a:off x="3680862" y="3905692"/>
            <a:ext cx="2302776"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Servers that are not ready to move to the cloud</a:t>
            </a:r>
          </a:p>
        </p:txBody>
      </p:sp>
      <p:cxnSp>
        <p:nvCxnSpPr>
          <p:cNvPr id="79" name="Straight Connector 78">
            <a:extLst>
              <a:ext uri="{FF2B5EF4-FFF2-40B4-BE49-F238E27FC236}">
                <a16:creationId xmlns:a16="http://schemas.microsoft.com/office/drawing/2014/main" id="{85D3B8F8-5A97-9FFD-EFAD-8F184A05D054}"/>
              </a:ext>
              <a:ext uri="{C183D7F6-B498-43B3-948B-1728B52AA6E4}">
                <adec:decorative xmlns:adec="http://schemas.microsoft.com/office/drawing/2017/decorative" val="1"/>
              </a:ext>
            </a:extLst>
          </p:cNvPr>
          <p:cNvCxnSpPr>
            <a:cxnSpLocks/>
          </p:cNvCxnSpPr>
          <p:nvPr/>
        </p:nvCxnSpPr>
        <p:spPr>
          <a:xfrm flipH="1">
            <a:off x="3682998" y="4305682"/>
            <a:ext cx="1864612" cy="0"/>
          </a:xfrm>
          <a:prstGeom prst="line">
            <a:avLst/>
          </a:prstGeom>
          <a:noFill/>
          <a:ln w="19050" cap="flat" cmpd="sng" algn="ctr">
            <a:solidFill>
              <a:schemeClr val="accent1"/>
            </a:solidFill>
            <a:prstDash val="solid"/>
            <a:miter lim="800000"/>
            <a:headEnd type="arrow" w="med" len="med"/>
            <a:tailEnd type="none" w="med" len="med"/>
          </a:ln>
          <a:effectLst/>
        </p:spPr>
      </p:cxnSp>
      <p:sp>
        <p:nvSpPr>
          <p:cNvPr id="80" name="TextBox 79">
            <a:extLst>
              <a:ext uri="{FF2B5EF4-FFF2-40B4-BE49-F238E27FC236}">
                <a16:creationId xmlns:a16="http://schemas.microsoft.com/office/drawing/2014/main" id="{4E194C7C-99FB-642D-81F6-D1024E8B9C0D}"/>
              </a:ext>
            </a:extLst>
          </p:cNvPr>
          <p:cNvSpPr txBox="1"/>
          <p:nvPr/>
        </p:nvSpPr>
        <p:spPr>
          <a:xfrm>
            <a:off x="9018365" y="2990114"/>
            <a:ext cx="1256717"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Turn on Azure security, monitoring and governance services for all servers </a:t>
            </a:r>
            <a:r>
              <a:rPr kumimoji="0" lang="en-US" sz="900" b="1" i="0" u="none" strike="noStrike" kern="1200" cap="none" spc="0" normalizeH="0" baseline="0" noProof="0">
                <a:ln>
                  <a:noFill/>
                </a:ln>
                <a:solidFill>
                  <a:srgbClr val="50E6FF"/>
                </a:solidFill>
                <a:effectLst/>
                <a:uLnTx/>
                <a:uFillTx/>
                <a:latin typeface="Segoe UI Semibold"/>
                <a:ea typeface="Calibri" panose="020F0502020204030204" pitchFamily="34" charset="0"/>
                <a:cs typeface="+mn-cs"/>
              </a:rPr>
              <a:t>no matter where you are in the migration journey</a:t>
            </a:r>
          </a:p>
        </p:txBody>
      </p:sp>
      <p:sp>
        <p:nvSpPr>
          <p:cNvPr id="23" name="Title 22">
            <a:extLst>
              <a:ext uri="{FF2B5EF4-FFF2-40B4-BE49-F238E27FC236}">
                <a16:creationId xmlns:a16="http://schemas.microsoft.com/office/drawing/2014/main" id="{63C9CA5B-FD64-31F3-F9C8-2C52E821CD0B}"/>
              </a:ext>
            </a:extLst>
          </p:cNvPr>
          <p:cNvSpPr>
            <a:spLocks noGrp="1"/>
          </p:cNvSpPr>
          <p:nvPr>
            <p:ph type="title" idx="4294967295"/>
          </p:nvPr>
        </p:nvSpPr>
        <p:spPr>
          <a:xfrm>
            <a:off x="514579" y="303820"/>
            <a:ext cx="11018520" cy="430887"/>
          </a:xfrm>
        </p:spPr>
        <p:txBody>
          <a:bodyPr/>
          <a:lstStyle/>
          <a:p>
            <a:pPr rtl="0" eaLnBrk="1" fontAlgn="auto" latinLnBrk="0" hangingPunct="1"/>
            <a:r>
              <a:rPr kumimoji="0" lang="en-US" sz="28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Migrate and Modernize to Azure on your own terms</a:t>
            </a:r>
            <a:endParaRPr lang="en-US" sz="2800">
              <a:effectLst/>
            </a:endParaRPr>
          </a:p>
        </p:txBody>
      </p:sp>
    </p:spTree>
    <p:extLst>
      <p:ext uri="{BB962C8B-B14F-4D97-AF65-F5344CB8AC3E}">
        <p14:creationId xmlns:p14="http://schemas.microsoft.com/office/powerpoint/2010/main" val="9824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750" fill="hold"/>
                                        <p:tgtEl>
                                          <p:spTgt spid="68"/>
                                        </p:tgtEl>
                                        <p:attrNameLst>
                                          <p:attrName>ppt_x</p:attrName>
                                        </p:attrNameLst>
                                      </p:cBhvr>
                                      <p:tavLst>
                                        <p:tav tm="0">
                                          <p:val>
                                            <p:strVal val="1+#ppt_w/2"/>
                                          </p:val>
                                        </p:tav>
                                        <p:tav tm="100000">
                                          <p:val>
                                            <p:strVal val="#ppt_x"/>
                                          </p:val>
                                        </p:tav>
                                      </p:tavLst>
                                    </p:anim>
                                    <p:anim calcmode="lin" valueType="num">
                                      <p:cBhvr additive="base">
                                        <p:cTn id="8" dur="75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34D8A-B466-4A07-892E-03CB7F4D96C9}"/>
              </a:ext>
            </a:extLst>
          </p:cNvPr>
          <p:cNvSpPr txBox="1"/>
          <p:nvPr/>
        </p:nvSpPr>
        <p:spPr>
          <a:xfrm>
            <a:off x="538140" y="1017837"/>
            <a:ext cx="4445448" cy="400110"/>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Add-on Azure Management Services</a:t>
            </a:r>
          </a:p>
        </p:txBody>
      </p:sp>
      <p:grpSp>
        <p:nvGrpSpPr>
          <p:cNvPr id="7" name="Group 6">
            <a:extLst>
              <a:ext uri="{FF2B5EF4-FFF2-40B4-BE49-F238E27FC236}">
                <a16:creationId xmlns:a16="http://schemas.microsoft.com/office/drawing/2014/main" id="{4A95E93B-8837-4CF8-A55B-48B971F265E6}"/>
              </a:ext>
              <a:ext uri="{C183D7F6-B498-43B3-948B-1728B52AA6E4}">
                <adec:decorative xmlns:adec="http://schemas.microsoft.com/office/drawing/2017/decorative" val="1"/>
              </a:ext>
            </a:extLst>
          </p:cNvPr>
          <p:cNvGrpSpPr/>
          <p:nvPr/>
        </p:nvGrpSpPr>
        <p:grpSpPr>
          <a:xfrm>
            <a:off x="3463954" y="1901557"/>
            <a:ext cx="8202649" cy="3203222"/>
            <a:chOff x="3463581" y="1901341"/>
            <a:chExt cx="8203812" cy="3203678"/>
          </a:xfrm>
        </p:grpSpPr>
        <p:sp>
          <p:nvSpPr>
            <p:cNvPr id="18" name="Rectangle 17">
              <a:extLst>
                <a:ext uri="{FF2B5EF4-FFF2-40B4-BE49-F238E27FC236}">
                  <a16:creationId xmlns:a16="http://schemas.microsoft.com/office/drawing/2014/main" id="{450F10CF-1B50-4DAF-A54C-3586BAEF7372}"/>
                </a:ext>
                <a:ext uri="{C183D7F6-B498-43B3-948B-1728B52AA6E4}">
                  <adec:decorative xmlns:adec="http://schemas.microsoft.com/office/drawing/2017/decorative" val="1"/>
                </a:ext>
              </a:extLst>
            </p:cNvPr>
            <p:cNvSpPr/>
            <p:nvPr/>
          </p:nvSpPr>
          <p:spPr>
            <a:xfrm>
              <a:off x="3463581" y="4472246"/>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7" name="Rectangle 16">
              <a:extLst>
                <a:ext uri="{FF2B5EF4-FFF2-40B4-BE49-F238E27FC236}">
                  <a16:creationId xmlns:a16="http://schemas.microsoft.com/office/drawing/2014/main" id="{6D0110AD-D41A-48BD-9389-E1A2A9991E59}"/>
                </a:ext>
                <a:ext uri="{C183D7F6-B498-43B3-948B-1728B52AA6E4}">
                  <adec:decorative xmlns:adec="http://schemas.microsoft.com/office/drawing/2017/decorative" val="1"/>
                </a:ext>
              </a:extLst>
            </p:cNvPr>
            <p:cNvSpPr/>
            <p:nvPr/>
          </p:nvSpPr>
          <p:spPr>
            <a:xfrm>
              <a:off x="3463581" y="3371483"/>
              <a:ext cx="8203812" cy="92054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6" name="Rectangle 15">
              <a:extLst>
                <a:ext uri="{FF2B5EF4-FFF2-40B4-BE49-F238E27FC236}">
                  <a16:creationId xmlns:a16="http://schemas.microsoft.com/office/drawing/2014/main" id="{BBBAD3CE-CD2A-4DB2-B1B5-3FAFF942F273}"/>
                </a:ext>
                <a:ext uri="{C183D7F6-B498-43B3-948B-1728B52AA6E4}">
                  <adec:decorative xmlns:adec="http://schemas.microsoft.com/office/drawing/2017/decorative" val="1"/>
                </a:ext>
              </a:extLst>
            </p:cNvPr>
            <p:cNvSpPr/>
            <p:nvPr/>
          </p:nvSpPr>
          <p:spPr>
            <a:xfrm>
              <a:off x="3463581" y="2571408"/>
              <a:ext cx="8203812" cy="632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5" name="Rectangle 14">
              <a:extLst>
                <a:ext uri="{FF2B5EF4-FFF2-40B4-BE49-F238E27FC236}">
                  <a16:creationId xmlns:a16="http://schemas.microsoft.com/office/drawing/2014/main" id="{5089D794-BE30-4DCA-BCB9-8ABB565E465C}"/>
                </a:ext>
                <a:ext uri="{C183D7F6-B498-43B3-948B-1728B52AA6E4}">
                  <adec:decorative xmlns:adec="http://schemas.microsoft.com/office/drawing/2017/decorative" val="1"/>
                </a:ext>
              </a:extLst>
            </p:cNvPr>
            <p:cNvSpPr/>
            <p:nvPr/>
          </p:nvSpPr>
          <p:spPr>
            <a:xfrm>
              <a:off x="3463581" y="1901341"/>
              <a:ext cx="8203812" cy="579397"/>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3" name="TextBox 22">
              <a:extLst>
                <a:ext uri="{FF2B5EF4-FFF2-40B4-BE49-F238E27FC236}">
                  <a16:creationId xmlns:a16="http://schemas.microsoft.com/office/drawing/2014/main" id="{EF36F02E-5C29-477F-B604-3CD6620CD9F2}"/>
                </a:ext>
              </a:extLst>
            </p:cNvPr>
            <p:cNvSpPr txBox="1"/>
            <p:nvPr/>
          </p:nvSpPr>
          <p:spPr>
            <a:xfrm>
              <a:off x="4652302" y="3369901"/>
              <a:ext cx="6880336" cy="816570"/>
            </a:xfrm>
            <a:prstGeom prst="rect">
              <a:avLst/>
            </a:prstGeom>
            <a:noFill/>
          </p:spPr>
          <p:txBody>
            <a:bodyPr wrap="squar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Monitor &amp; Log Analytics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$2.30/GB [Pay as you go]</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Billed for log analytics, tests, metrics, alerts, and notifications. 5GB per billing account/month is included. The environmental health assessment does not incur additional costs outside of data ingestion.</a:t>
              </a:r>
            </a:p>
          </p:txBody>
        </p:sp>
        <p:sp>
          <p:nvSpPr>
            <p:cNvPr id="24" name="TextBox 23">
              <a:extLst>
                <a:ext uri="{FF2B5EF4-FFF2-40B4-BE49-F238E27FC236}">
                  <a16:creationId xmlns:a16="http://schemas.microsoft.com/office/drawing/2014/main" id="{F37221DF-4C41-4A25-AF6D-BA683F1C1020}"/>
                </a:ext>
              </a:extLst>
            </p:cNvPr>
            <p:cNvSpPr txBox="1"/>
            <p:nvPr/>
          </p:nvSpPr>
          <p:spPr>
            <a:xfrm>
              <a:off x="4642535" y="4472246"/>
              <a:ext cx="5255710" cy="571584"/>
            </a:xfrm>
            <a:prstGeom prst="rect">
              <a:avLst/>
            </a:prstGeom>
            <a:noFill/>
          </p:spPr>
          <p:txBody>
            <a:bodyPr wrap="non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Policy for Arc-enabled SQL Server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Free</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There may be additional billing charges for data ingestion incurred through Azure Policies</a:t>
              </a:r>
            </a:p>
          </p:txBody>
        </p:sp>
        <p:sp>
          <p:nvSpPr>
            <p:cNvPr id="75" name="TextBox 74">
              <a:extLst>
                <a:ext uri="{FF2B5EF4-FFF2-40B4-BE49-F238E27FC236}">
                  <a16:creationId xmlns:a16="http://schemas.microsoft.com/office/drawing/2014/main" id="{E746D2E7-0BE7-4786-A8E9-D381998978D4}"/>
                </a:ext>
              </a:extLst>
            </p:cNvPr>
            <p:cNvSpPr txBox="1"/>
            <p:nvPr/>
          </p:nvSpPr>
          <p:spPr>
            <a:xfrm>
              <a:off x="4642535" y="2556286"/>
              <a:ext cx="6806126" cy="816570"/>
            </a:xfrm>
            <a:prstGeom prst="rect">
              <a:avLst/>
            </a:prstGeom>
            <a:noFill/>
          </p:spPr>
          <p:txBody>
            <a:bodyPr wrap="square" lIns="91427" tIns="45713" rIns="91427" bIns="45713" rtlCol="0" anchor="t">
              <a:spAutoFit/>
            </a:bodyPr>
            <a:lstStyle/>
            <a:p>
              <a:pPr marL="0" marR="0" lvl="0" indent="0" algn="l" defTabSz="914367"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Microsoft Defender for Cloud: Defender for Arc-enabled SQL Server </a:t>
              </a:r>
              <a:r>
                <a:rPr kumimoji="0" lang="en-US" sz="1200" b="1" i="0" u="none" strike="noStrike" kern="1200" cap="none" spc="0" normalizeH="0" baseline="0" noProof="0">
                  <a:ln>
                    <a:noFill/>
                  </a:ln>
                  <a:solidFill>
                    <a:srgbClr val="50E6FF"/>
                  </a:solidFill>
                  <a:effectLst/>
                  <a:uLnTx/>
                  <a:uFillTx/>
                  <a:latin typeface="Segoe UI"/>
                  <a:ea typeface="+mn-ea"/>
                  <a:cs typeface="Segoe UI"/>
                </a:rPr>
                <a:t>$15/instance/month</a:t>
              </a:r>
              <a:endParaRPr kumimoji="0" lang="en-US" sz="1200" b="1" i="0" u="none" strike="noStrike" kern="1200" cap="none" spc="0" normalizeH="0" baseline="30000" noProof="0">
                <a:ln>
                  <a:noFill/>
                </a:ln>
                <a:solidFill>
                  <a:srgbClr val="50E6FF"/>
                </a:solidFill>
                <a:effectLst/>
                <a:uLnTx/>
                <a:uFillTx/>
                <a:latin typeface="Segoe UI"/>
                <a:ea typeface="+mn-ea"/>
                <a:cs typeface="Segoe UI"/>
              </a:endParaRP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Segoe UI"/>
                </a:rPr>
                <a:t>Microsoft Defender for SQL for non-Arc enabled, non-Azure instances costs $10.95/</a:t>
              </a:r>
              <a:r>
                <a:rPr kumimoji="0" lang="en-US" sz="1000" b="0" i="0" u="none" strike="noStrike" kern="1200" cap="none" spc="0" normalizeH="0" baseline="0" noProof="0" err="1">
                  <a:ln>
                    <a:noFill/>
                  </a:ln>
                  <a:solidFill>
                    <a:prstClr val="white"/>
                  </a:solidFill>
                  <a:effectLst/>
                  <a:uLnTx/>
                  <a:uFillTx/>
                  <a:latin typeface="Segoe UI"/>
                  <a:ea typeface="+mn-ea"/>
                  <a:cs typeface="Segoe UI"/>
                </a:rPr>
                <a:t>vCore</a:t>
              </a:r>
              <a:r>
                <a:rPr kumimoji="0" lang="en-US" sz="1000" b="0" i="0" u="none" strike="noStrike" kern="1200" cap="none" spc="0" normalizeH="0" baseline="0" noProof="0">
                  <a:ln>
                    <a:noFill/>
                  </a:ln>
                  <a:solidFill>
                    <a:prstClr val="white"/>
                  </a:solidFill>
                  <a:effectLst/>
                  <a:uLnTx/>
                  <a:uFillTx/>
                  <a:latin typeface="Segoe UI"/>
                  <a:ea typeface="+mn-ea"/>
                  <a:cs typeface="Segoe UI"/>
                </a:rPr>
                <a:t>/month.</a:t>
              </a:r>
            </a:p>
            <a:p>
              <a:pPr marL="0" marR="0" lvl="0" indent="0" algn="l" defTabSz="914225"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id="{2A9C9BF2-C1BA-44FF-913B-3C562DDC1968}"/>
                </a:ext>
              </a:extLst>
            </p:cNvPr>
            <p:cNvPicPr>
              <a:picLocks noChangeAspect="1"/>
            </p:cNvPicPr>
            <p:nvPr/>
          </p:nvPicPr>
          <p:blipFill>
            <a:blip r:embed="rId2"/>
            <a:stretch>
              <a:fillRect/>
            </a:stretch>
          </p:blipFill>
          <p:spPr>
            <a:xfrm>
              <a:off x="3807653" y="3601608"/>
              <a:ext cx="365760" cy="366472"/>
            </a:xfrm>
            <a:prstGeom prst="rect">
              <a:avLst/>
            </a:prstGeom>
          </p:spPr>
        </p:pic>
        <p:pic>
          <p:nvPicPr>
            <p:cNvPr id="3" name="Graphic 15">
              <a:extLst>
                <a:ext uri="{FF2B5EF4-FFF2-40B4-BE49-F238E27FC236}">
                  <a16:creationId xmlns:a16="http://schemas.microsoft.com/office/drawing/2014/main" id="{8ED6E4D2-B116-45EE-9E77-3B2D2822C4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3669" y="2668365"/>
              <a:ext cx="393729" cy="393729"/>
            </a:xfrm>
            <a:prstGeom prst="rect">
              <a:avLst/>
            </a:prstGeom>
          </p:spPr>
        </p:pic>
        <p:sp>
          <p:nvSpPr>
            <p:cNvPr id="13" name="TextBox 12">
              <a:extLst>
                <a:ext uri="{FF2B5EF4-FFF2-40B4-BE49-F238E27FC236}">
                  <a16:creationId xmlns:a16="http://schemas.microsoft.com/office/drawing/2014/main" id="{51F2552C-7715-4602-9CC3-DD6940E3FB99}"/>
                </a:ext>
              </a:extLst>
            </p:cNvPr>
            <p:cNvSpPr txBox="1"/>
            <p:nvPr/>
          </p:nvSpPr>
          <p:spPr>
            <a:xfrm>
              <a:off x="3575764" y="1935564"/>
              <a:ext cx="6195246" cy="463525"/>
            </a:xfrm>
            <a:prstGeom prst="rect">
              <a:avLst/>
            </a:prstGeom>
            <a:noFill/>
          </p:spPr>
          <p:txBody>
            <a:bodyPr wrap="square" rtlCol="0">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Premium Capabilities: Azure Arc-enabled SQL Server</a:t>
              </a:r>
              <a:endParaRPr kumimoji="0" lang="en-US" sz="18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grpSp>
      <p:pic>
        <p:nvPicPr>
          <p:cNvPr id="27" name="Graphic 35">
            <a:extLst>
              <a:ext uri="{FF2B5EF4-FFF2-40B4-BE49-F238E27FC236}">
                <a16:creationId xmlns:a16="http://schemas.microsoft.com/office/drawing/2014/main" id="{1EC8CD83-8F73-5A86-31E8-5280BE1AD65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8548" y="4591870"/>
            <a:ext cx="399121" cy="393136"/>
          </a:xfrm>
          <a:prstGeom prst="rect">
            <a:avLst/>
          </a:prstGeom>
        </p:spPr>
      </p:pic>
      <p:pic>
        <p:nvPicPr>
          <p:cNvPr id="6" name="Graphic 5" descr="Azure SQL">
            <a:extLst>
              <a:ext uri="{FF2B5EF4-FFF2-40B4-BE49-F238E27FC236}">
                <a16:creationId xmlns:a16="http://schemas.microsoft.com/office/drawing/2014/main" id="{5019B6DD-F44D-495C-1AB1-50CD2FF992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6395" y="3121070"/>
            <a:ext cx="1102189" cy="1102189"/>
          </a:xfrm>
          <a:prstGeom prst="rect">
            <a:avLst/>
          </a:prstGeom>
        </p:spPr>
      </p:pic>
      <p:sp>
        <p:nvSpPr>
          <p:cNvPr id="5" name="Title 4">
            <a:extLst>
              <a:ext uri="{FF2B5EF4-FFF2-40B4-BE49-F238E27FC236}">
                <a16:creationId xmlns:a16="http://schemas.microsoft.com/office/drawing/2014/main" id="{2733F4CC-4BC1-384B-B2ED-F998368BDA64}"/>
              </a:ext>
            </a:extLst>
          </p:cNvPr>
          <p:cNvSpPr>
            <a:spLocks noGrp="1"/>
          </p:cNvSpPr>
          <p:nvPr>
            <p:ph type="title" idx="4294967295"/>
          </p:nvPr>
        </p:nvSpPr>
        <p:spPr>
          <a:xfrm>
            <a:off x="588263" y="457200"/>
            <a:ext cx="11018520" cy="553998"/>
          </a:xfrm>
        </p:spPr>
        <p:txBody>
          <a:bodyPr/>
          <a:lstStyle/>
          <a:p>
            <a:pPr rtl="0" eaLnBrk="1" fontAlgn="auto" latinLnBrk="0" hangingPunct="1"/>
            <a:r>
              <a:rPr lang="en-US" b="1">
                <a:gradFill>
                  <a:gsLst>
                    <a:gs pos="0">
                      <a:schemeClr val="accent1"/>
                    </a:gs>
                    <a:gs pos="100000">
                      <a:srgbClr val="CD98CF"/>
                    </a:gs>
                  </a:gsLst>
                  <a:lin ang="2700000" scaled="1"/>
                </a:gradFill>
                <a:latin typeface="Segoe UI Semibold"/>
                <a:cs typeface="+mn-cs"/>
              </a:rPr>
              <a:t>Azure Arc-enabled SQL Server Pricing</a:t>
            </a:r>
            <a:endParaRPr lang="en-US"/>
          </a:p>
        </p:txBody>
      </p:sp>
    </p:spTree>
    <p:extLst>
      <p:ext uri="{BB962C8B-B14F-4D97-AF65-F5344CB8AC3E}">
        <p14:creationId xmlns:p14="http://schemas.microsoft.com/office/powerpoint/2010/main" val="119114707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910F1-81E7-6CDB-866E-37C3E7F7BA4B}"/>
              </a:ext>
            </a:extLst>
          </p:cNvPr>
          <p:cNvSpPr>
            <a:spLocks noGrp="1"/>
          </p:cNvSpPr>
          <p:nvPr>
            <p:ph type="title"/>
          </p:nvPr>
        </p:nvSpPr>
        <p:spPr>
          <a:xfrm>
            <a:off x="588263" y="457200"/>
            <a:ext cx="11018520" cy="492443"/>
          </a:xfrm>
        </p:spPr>
        <p:txBody>
          <a:bodyPr/>
          <a:lstStyle/>
          <a:p>
            <a:r>
              <a:rPr lang="en-US" b="1">
                <a:gradFill>
                  <a:gsLst>
                    <a:gs pos="0">
                      <a:schemeClr val="accent1"/>
                    </a:gs>
                    <a:gs pos="100000">
                      <a:srgbClr val="CD98CF"/>
                    </a:gs>
                  </a:gsLst>
                  <a:lin ang="2700000" scaled="1"/>
                </a:gradFill>
                <a:latin typeface="Segoe UI Semibold"/>
                <a:cs typeface="+mn-cs"/>
              </a:rPr>
              <a:t>New cloud billing model for SQL Server</a:t>
            </a:r>
            <a:endParaRPr lang="en-US"/>
          </a:p>
        </p:txBody>
      </p:sp>
      <p:sp>
        <p:nvSpPr>
          <p:cNvPr id="9" name="Text Placeholder 8">
            <a:extLst>
              <a:ext uri="{FF2B5EF4-FFF2-40B4-BE49-F238E27FC236}">
                <a16:creationId xmlns:a16="http://schemas.microsoft.com/office/drawing/2014/main" id="{DDA02A47-560C-7F32-6686-30E5E2EE7624}"/>
              </a:ext>
            </a:extLst>
          </p:cNvPr>
          <p:cNvSpPr>
            <a:spLocks noGrp="1"/>
          </p:cNvSpPr>
          <p:nvPr>
            <p:ph type="body" sz="quarter" idx="13"/>
          </p:nvPr>
        </p:nvSpPr>
        <p:spPr>
          <a:xfrm>
            <a:off x="584199" y="1011198"/>
            <a:ext cx="11018519" cy="307777"/>
          </a:xfrm>
        </p:spPr>
        <p:txBody>
          <a:bodyPr/>
          <a:lstStyle/>
          <a:p>
            <a:r>
              <a:rPr lang="en-US" sz="2000">
                <a:solidFill>
                  <a:schemeClr val="tx1"/>
                </a:solidFill>
                <a:latin typeface="+mj-lt"/>
              </a:rPr>
              <a:t>Better cost efficiency when paying only for what you use</a:t>
            </a:r>
          </a:p>
        </p:txBody>
      </p:sp>
      <p:sp>
        <p:nvSpPr>
          <p:cNvPr id="14" name="Round Same Side Corner Rectangle 13">
            <a:extLst>
              <a:ext uri="{FF2B5EF4-FFF2-40B4-BE49-F238E27FC236}">
                <a16:creationId xmlns:a16="http://schemas.microsoft.com/office/drawing/2014/main" id="{7848CD2E-5C30-9253-5CCE-804C3896CCB8}"/>
              </a:ext>
              <a:ext uri="{C183D7F6-B498-43B3-948B-1728B52AA6E4}">
                <adec:decorative xmlns:adec="http://schemas.microsoft.com/office/drawing/2017/decorative" val="1"/>
              </a:ext>
            </a:extLst>
          </p:cNvPr>
          <p:cNvSpPr/>
          <p:nvPr/>
        </p:nvSpPr>
        <p:spPr bwMode="auto">
          <a:xfrm rot="16200000">
            <a:off x="7249595" y="1401145"/>
            <a:ext cx="3631474" cy="5361216"/>
          </a:xfrm>
          <a:prstGeom prst="round2SameRect">
            <a:avLst>
              <a:gd name="adj1" fmla="val 3861"/>
              <a:gd name="adj2" fmla="val 0"/>
            </a:avLst>
          </a:prstGeom>
          <a:gradFill flip="none" rotWithShape="1">
            <a:gsLst>
              <a:gs pos="0">
                <a:srgbClr val="0078D4">
                  <a:alpha val="58542"/>
                </a:srgbClr>
              </a:gs>
              <a:gs pos="47000">
                <a:srgbClr val="000000"/>
              </a:gs>
            </a:gsLst>
            <a:lin ang="2700000" scaled="1"/>
            <a:tileRect/>
          </a:gradFill>
          <a:ln w="9525" cap="flat" cmpd="sng" algn="ctr">
            <a:gradFill>
              <a:gsLst>
                <a:gs pos="0">
                  <a:srgbClr val="0078D4">
                    <a:alpha val="0"/>
                  </a:srgbClr>
                </a:gs>
                <a:gs pos="100000">
                  <a:srgbClr val="0078D4"/>
                </a:gs>
              </a:gsLst>
              <a:lin ang="16200000" scaled="0"/>
            </a:gra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graphicFrame>
        <p:nvGraphicFramePr>
          <p:cNvPr id="20" name="Table 3">
            <a:extLst>
              <a:ext uri="{FF2B5EF4-FFF2-40B4-BE49-F238E27FC236}">
                <a16:creationId xmlns:a16="http://schemas.microsoft.com/office/drawing/2014/main" id="{8F32E8B9-8C87-26AB-FAB2-00184DF9289F}"/>
              </a:ext>
            </a:extLst>
          </p:cNvPr>
          <p:cNvGraphicFramePr>
            <a:graphicFrameLocks noGrp="1"/>
          </p:cNvGraphicFramePr>
          <p:nvPr/>
        </p:nvGraphicFramePr>
        <p:xfrm>
          <a:off x="586740" y="3013992"/>
          <a:ext cx="4998538" cy="2934436"/>
        </p:xfrm>
        <a:graphic>
          <a:graphicData uri="http://schemas.openxmlformats.org/drawingml/2006/table">
            <a:tbl>
              <a:tblPr firstRow="1">
                <a:tableStyleId>{2D5ABB26-0587-4C30-8999-92F81FD0307C}</a:tableStyleId>
              </a:tblPr>
              <a:tblGrid>
                <a:gridCol w="1653540">
                  <a:extLst>
                    <a:ext uri="{9D8B030D-6E8A-4147-A177-3AD203B41FA5}">
                      <a16:colId xmlns:a16="http://schemas.microsoft.com/office/drawing/2014/main" val="418025753"/>
                    </a:ext>
                  </a:extLst>
                </a:gridCol>
                <a:gridCol w="1672499">
                  <a:extLst>
                    <a:ext uri="{9D8B030D-6E8A-4147-A177-3AD203B41FA5}">
                      <a16:colId xmlns:a16="http://schemas.microsoft.com/office/drawing/2014/main" val="1725139587"/>
                    </a:ext>
                  </a:extLst>
                </a:gridCol>
                <a:gridCol w="1672499">
                  <a:extLst>
                    <a:ext uri="{9D8B030D-6E8A-4147-A177-3AD203B41FA5}">
                      <a16:colId xmlns:a16="http://schemas.microsoft.com/office/drawing/2014/main" val="1150210831"/>
                    </a:ext>
                  </a:extLst>
                </a:gridCol>
              </a:tblGrid>
              <a:tr h="807978">
                <a:tc>
                  <a:txBody>
                    <a:bodyPr/>
                    <a:lstStyle/>
                    <a:p>
                      <a:pPr marL="0" marR="0" lvl="0" indent="0" algn="l" defTabSz="932742"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mn-lt"/>
                          <a:ea typeface="+mn-ea"/>
                          <a:cs typeface="+mn-cs"/>
                        </a:rPr>
                        <a:t>Pricing</a:t>
                      </a:r>
                    </a:p>
                  </a:txBody>
                  <a:tcPr marL="91427" marR="91427" marT="45713" marB="45713"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932742" rtl="0" eaLnBrk="1" latinLnBrk="0" hangingPunct="1">
                        <a:spcAft>
                          <a:spcPts val="400"/>
                        </a:spcAft>
                        <a:buNone/>
                      </a:pPr>
                      <a:r>
                        <a:rPr lang="en-US" sz="1600" kern="1200">
                          <a:solidFill>
                            <a:schemeClr val="tx1"/>
                          </a:solidFill>
                          <a:latin typeface="+mj-lt"/>
                          <a:ea typeface="+mn-ea"/>
                          <a:cs typeface="+mn-cs"/>
                        </a:rPr>
                        <a:t>Monthly rate</a:t>
                      </a:r>
                    </a:p>
                  </a:txBody>
                  <a:tcPr marL="45713" marR="45713" marT="45713" marB="45713" anchor="ctr">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932742" rtl="0" eaLnBrk="1" latinLnBrk="0" hangingPunct="1">
                        <a:spcAft>
                          <a:spcPts val="400"/>
                        </a:spcAft>
                        <a:buNone/>
                      </a:pPr>
                      <a:r>
                        <a:rPr lang="en-US" sz="1600" kern="1200">
                          <a:solidFill>
                            <a:schemeClr val="tx1"/>
                          </a:solidFill>
                          <a:latin typeface="+mj-lt"/>
                          <a:ea typeface="+mn-ea"/>
                          <a:cs typeface="+mn-cs"/>
                        </a:rPr>
                        <a:t>Hourly rate</a:t>
                      </a:r>
                    </a:p>
                  </a:txBody>
                  <a:tcPr marL="45713" marR="45713" marT="45713" marB="45713" anchor="ct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280151"/>
                  </a:ext>
                </a:extLst>
              </a:tr>
              <a:tr h="1063229">
                <a:tc>
                  <a:txBody>
                    <a:bodyPr/>
                    <a:lstStyle/>
                    <a:p>
                      <a:pPr algn="l">
                        <a:spcAft>
                          <a:spcPts val="400"/>
                        </a:spcAft>
                      </a:pPr>
                      <a:r>
                        <a:rPr lang="en-US" sz="1600" b="1">
                          <a:solidFill>
                            <a:schemeClr val="accent1"/>
                          </a:solidFill>
                          <a:latin typeface="+mn-lt"/>
                        </a:rPr>
                        <a:t>Standard Edition</a:t>
                      </a:r>
                      <a:endParaRPr lang="en-US" sz="1600" b="1" baseline="30000">
                        <a:solidFill>
                          <a:schemeClr val="accent1"/>
                        </a:solidFill>
                        <a:latin typeface="+mn-lt"/>
                      </a:endParaRPr>
                    </a:p>
                  </a:txBody>
                  <a:tcPr marL="45713" marR="45713" marT="45713" marB="45713"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mj-lt"/>
                          <a:ea typeface="+mn-ea"/>
                          <a:cs typeface="+mn-cs"/>
                        </a:rPr>
                        <a:t>$73</a:t>
                      </a:r>
                    </a:p>
                  </a:txBody>
                  <a:tcPr marL="143980" marR="45713" marT="45713" marB="45713"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mj-lt"/>
                          <a:ea typeface="+mn-ea"/>
                          <a:cs typeface="+mn-cs"/>
                        </a:rPr>
                        <a:t>$0.100</a:t>
                      </a:r>
                    </a:p>
                  </a:txBody>
                  <a:tcPr marL="143980" marR="45713" marT="45713" marB="45713"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748867"/>
                  </a:ext>
                </a:extLst>
              </a:tr>
              <a:tr h="1063229">
                <a:tc>
                  <a:txBody>
                    <a:bodyPr/>
                    <a:lstStyle/>
                    <a:p>
                      <a:pPr algn="l">
                        <a:spcAft>
                          <a:spcPts val="400"/>
                        </a:spcAft>
                      </a:pPr>
                      <a:r>
                        <a:rPr lang="en-US" sz="1600" b="1">
                          <a:solidFill>
                            <a:schemeClr val="accent1"/>
                          </a:solidFill>
                          <a:latin typeface="+mn-lt"/>
                        </a:rPr>
                        <a:t>Enterprise Edition</a:t>
                      </a:r>
                      <a:endParaRPr lang="en-US" sz="1600" b="1" baseline="30000">
                        <a:solidFill>
                          <a:schemeClr val="accent1"/>
                        </a:solidFill>
                        <a:latin typeface="+mn-lt"/>
                      </a:endParaRPr>
                    </a:p>
                  </a:txBody>
                  <a:tcPr marL="45713" marR="45713" marT="45713" marB="45713"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mj-lt"/>
                          <a:ea typeface="+mn-ea"/>
                          <a:cs typeface="+mn-cs"/>
                        </a:rPr>
                        <a:t>$274</a:t>
                      </a:r>
                    </a:p>
                  </a:txBody>
                  <a:tcPr marL="143980" marR="45713" marT="45713" marB="45713"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dirty="0">
                          <a:ln w="3175">
                            <a:noFill/>
                          </a:ln>
                          <a:gradFill flip="none" rotWithShape="1">
                            <a:gsLst>
                              <a:gs pos="12000">
                                <a:srgbClr val="0078D4"/>
                              </a:gs>
                              <a:gs pos="100000">
                                <a:srgbClr val="50E6FF"/>
                              </a:gs>
                            </a:gsLst>
                            <a:lin ang="18900000" scaled="1"/>
                            <a:tileRect/>
                          </a:gradFill>
                          <a:effectLst/>
                          <a:uLnTx/>
                          <a:uFillTx/>
                          <a:latin typeface="+mj-lt"/>
                          <a:ea typeface="+mn-ea"/>
                          <a:cs typeface="+mn-cs"/>
                        </a:rPr>
                        <a:t>$0.375</a:t>
                      </a:r>
                    </a:p>
                  </a:txBody>
                  <a:tcPr marL="143980" marR="45713" marT="45713" marB="45713"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02819"/>
                  </a:ext>
                </a:extLst>
              </a:tr>
            </a:tbl>
          </a:graphicData>
        </a:graphic>
      </p:graphicFrame>
      <p:sp>
        <p:nvSpPr>
          <p:cNvPr id="22" name="TextBox 21">
            <a:extLst>
              <a:ext uri="{FF2B5EF4-FFF2-40B4-BE49-F238E27FC236}">
                <a16:creationId xmlns:a16="http://schemas.microsoft.com/office/drawing/2014/main" id="{9E9ED83B-7993-2E41-2C74-25F617F4C488}"/>
              </a:ext>
            </a:extLst>
          </p:cNvPr>
          <p:cNvSpPr txBox="1"/>
          <p:nvPr/>
        </p:nvSpPr>
        <p:spPr>
          <a:xfrm>
            <a:off x="7121972" y="2546353"/>
            <a:ext cx="3980514" cy="369332"/>
          </a:xfrm>
          <a:prstGeom prst="rect">
            <a:avLst/>
          </a:prstGeom>
          <a:noFill/>
        </p:spPr>
        <p:txBody>
          <a:bodyPr wrap="square">
            <a:sp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50E6FF"/>
                </a:solidFill>
                <a:effectLst/>
                <a:uLnTx/>
                <a:uFillTx/>
                <a:latin typeface="Segoe UI Semibold"/>
                <a:ea typeface="+mn-ea"/>
                <a:cs typeface="Segoe UI" pitchFamily="34" charset="0"/>
              </a:rPr>
              <a:t>Flexible licensing options</a:t>
            </a:r>
          </a:p>
        </p:txBody>
      </p:sp>
      <p:sp>
        <p:nvSpPr>
          <p:cNvPr id="25" name="TextBox 24">
            <a:extLst>
              <a:ext uri="{FF2B5EF4-FFF2-40B4-BE49-F238E27FC236}">
                <a16:creationId xmlns:a16="http://schemas.microsoft.com/office/drawing/2014/main" id="{F2E5A07D-D9C9-E71E-FEDB-44568B14E168}"/>
              </a:ext>
            </a:extLst>
          </p:cNvPr>
          <p:cNvSpPr txBox="1"/>
          <p:nvPr/>
        </p:nvSpPr>
        <p:spPr>
          <a:xfrm>
            <a:off x="7121972" y="2911490"/>
            <a:ext cx="3902959" cy="480131"/>
          </a:xfrm>
          <a:prstGeom prst="rect">
            <a:avLst/>
          </a:prstGeom>
          <a:noFill/>
        </p:spPr>
        <p:txBody>
          <a:bodyPr wrap="square">
            <a:sp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Choose from consumption-based licensing and  perpetual SQL Server license</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p:txBody>
      </p:sp>
      <p:sp>
        <p:nvSpPr>
          <p:cNvPr id="26" name="TextBox 25">
            <a:extLst>
              <a:ext uri="{FF2B5EF4-FFF2-40B4-BE49-F238E27FC236}">
                <a16:creationId xmlns:a16="http://schemas.microsoft.com/office/drawing/2014/main" id="{9F590D6C-9C84-A7DE-39FA-366F0004E2E6}"/>
              </a:ext>
            </a:extLst>
          </p:cNvPr>
          <p:cNvSpPr txBox="1"/>
          <p:nvPr/>
        </p:nvSpPr>
        <p:spPr>
          <a:xfrm>
            <a:off x="7121972" y="3641943"/>
            <a:ext cx="4002988" cy="369332"/>
          </a:xfrm>
          <a:prstGeom prst="rect">
            <a:avLst/>
          </a:prstGeom>
          <a:noFill/>
        </p:spPr>
        <p:txBody>
          <a:bodyPr wrap="square">
            <a:sp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50E6FF"/>
                </a:solidFill>
                <a:effectLst/>
                <a:uLnTx/>
                <a:uFillTx/>
                <a:latin typeface="Segoe UI Semibold"/>
                <a:ea typeface="+mn-ea"/>
                <a:cs typeface="Segoe UI" pitchFamily="34" charset="0"/>
              </a:rPr>
              <a:t>Cost efficiency</a:t>
            </a:r>
          </a:p>
        </p:txBody>
      </p:sp>
      <p:sp>
        <p:nvSpPr>
          <p:cNvPr id="27" name="TextBox 26">
            <a:extLst>
              <a:ext uri="{FF2B5EF4-FFF2-40B4-BE49-F238E27FC236}">
                <a16:creationId xmlns:a16="http://schemas.microsoft.com/office/drawing/2014/main" id="{C794FECC-7168-9ECE-DAFB-C64B8939A81C}"/>
              </a:ext>
            </a:extLst>
          </p:cNvPr>
          <p:cNvSpPr txBox="1"/>
          <p:nvPr/>
        </p:nvSpPr>
        <p:spPr>
          <a:xfrm>
            <a:off x="7121972" y="4007080"/>
            <a:ext cx="3986559" cy="480131"/>
          </a:xfrm>
          <a:prstGeom prst="rect">
            <a:avLst/>
          </a:prstGeom>
          <a:noFill/>
        </p:spPr>
        <p:txBody>
          <a:bodyPr wrap="square">
            <a:sp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Pay by the hour for spikes and ad-hoc usage. No need for full upfront investment</a:t>
            </a:r>
          </a:p>
        </p:txBody>
      </p:sp>
      <p:pic>
        <p:nvPicPr>
          <p:cNvPr id="28" name="Graphic 27" descr="Azure Arc logo">
            <a:extLst>
              <a:ext uri="{FF2B5EF4-FFF2-40B4-BE49-F238E27FC236}">
                <a16:creationId xmlns:a16="http://schemas.microsoft.com/office/drawing/2014/main" id="{10A05615-737B-F5F4-9E79-2BBE3DEA81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747" y="1876415"/>
            <a:ext cx="956459" cy="956459"/>
          </a:xfrm>
          <a:prstGeom prst="rect">
            <a:avLst/>
          </a:prstGeom>
        </p:spPr>
      </p:pic>
      <p:sp>
        <p:nvSpPr>
          <p:cNvPr id="29" name="TextBox 28">
            <a:extLst>
              <a:ext uri="{FF2B5EF4-FFF2-40B4-BE49-F238E27FC236}">
                <a16:creationId xmlns:a16="http://schemas.microsoft.com/office/drawing/2014/main" id="{1FFFEC2D-DC3E-A684-428B-1CCA4820AF4F}"/>
              </a:ext>
            </a:extLst>
          </p:cNvPr>
          <p:cNvSpPr txBox="1"/>
          <p:nvPr/>
        </p:nvSpPr>
        <p:spPr>
          <a:xfrm>
            <a:off x="7121972" y="4800021"/>
            <a:ext cx="4325140" cy="369332"/>
          </a:xfrm>
          <a:prstGeom prst="rect">
            <a:avLst/>
          </a:prstGeom>
          <a:noFill/>
        </p:spPr>
        <p:txBody>
          <a:bodyPr wrap="square">
            <a:sp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50E6FF"/>
                </a:solidFill>
                <a:effectLst/>
                <a:uLnTx/>
                <a:uFillTx/>
                <a:latin typeface="Segoe UI Semibold"/>
                <a:ea typeface="+mn-ea"/>
                <a:cs typeface="Segoe UI" pitchFamily="34" charset="0"/>
              </a:rPr>
              <a:t>Supports hybrid deployment</a:t>
            </a:r>
          </a:p>
        </p:txBody>
      </p:sp>
      <p:sp>
        <p:nvSpPr>
          <p:cNvPr id="30" name="TextBox 29">
            <a:extLst>
              <a:ext uri="{FF2B5EF4-FFF2-40B4-BE49-F238E27FC236}">
                <a16:creationId xmlns:a16="http://schemas.microsoft.com/office/drawing/2014/main" id="{BB1A2B96-053E-AF6E-955E-D3BD8084ADC6}"/>
              </a:ext>
            </a:extLst>
          </p:cNvPr>
          <p:cNvSpPr txBox="1"/>
          <p:nvPr/>
        </p:nvSpPr>
        <p:spPr>
          <a:xfrm>
            <a:off x="7121972" y="5167377"/>
            <a:ext cx="3635649" cy="480131"/>
          </a:xfrm>
          <a:prstGeom prst="rect">
            <a:avLst/>
          </a:prstGeom>
          <a:noFill/>
        </p:spPr>
        <p:txBody>
          <a:bodyPr wrap="square">
            <a:sp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Consistent purchasing option across on-premise and in 3</a:t>
            </a:r>
            <a:r>
              <a:rPr kumimoji="0" lang="en-US" sz="1400" b="0" i="0" u="none" strike="noStrike" kern="1200" cap="none" spc="0" normalizeH="0" baseline="30000" noProof="0">
                <a:ln>
                  <a:noFill/>
                </a:ln>
                <a:solidFill>
                  <a:srgbClr val="FFFFFF"/>
                </a:solidFill>
                <a:effectLst/>
                <a:uLnTx/>
                <a:uFillTx/>
                <a:latin typeface="Segoe UI"/>
                <a:ea typeface="+mn-ea"/>
                <a:cs typeface="+mn-cs"/>
              </a:rPr>
              <a:t>rd</a:t>
            </a:r>
            <a:r>
              <a:rPr kumimoji="0" lang="en-US" sz="1400" b="0" i="0" u="none" strike="noStrike" kern="1200" cap="none" spc="0" normalizeH="0" baseline="0" noProof="0">
                <a:ln>
                  <a:noFill/>
                </a:ln>
                <a:solidFill>
                  <a:srgbClr val="FFFFFF"/>
                </a:solidFill>
                <a:effectLst/>
                <a:uLnTx/>
                <a:uFillTx/>
                <a:latin typeface="Segoe UI"/>
                <a:ea typeface="+mn-ea"/>
                <a:cs typeface="+mn-cs"/>
              </a:rPr>
              <a:t> party cloud</a:t>
            </a:r>
          </a:p>
        </p:txBody>
      </p:sp>
      <p:sp>
        <p:nvSpPr>
          <p:cNvPr id="31" name="TextBox 30">
            <a:extLst>
              <a:ext uri="{FF2B5EF4-FFF2-40B4-BE49-F238E27FC236}">
                <a16:creationId xmlns:a16="http://schemas.microsoft.com/office/drawing/2014/main" id="{6015087C-9D01-D4FB-0F6F-2D7D451A6AA3}"/>
              </a:ext>
            </a:extLst>
          </p:cNvPr>
          <p:cNvSpPr txBox="1"/>
          <p:nvPr/>
        </p:nvSpPr>
        <p:spPr>
          <a:xfrm>
            <a:off x="586740" y="6473686"/>
            <a:ext cx="1047750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alpha val="75000"/>
                  </a:srgbClr>
                </a:solidFill>
                <a:effectLst/>
                <a:uLnTx/>
                <a:uFillTx/>
                <a:latin typeface="Segoe UI"/>
                <a:ea typeface="+mn-ea"/>
                <a:cs typeface="+mn-cs"/>
              </a:rPr>
              <a:t>Available on SQL Server 2014, 2016, 2017, 2019, and 2022</a:t>
            </a:r>
          </a:p>
        </p:txBody>
      </p:sp>
      <p:sp>
        <p:nvSpPr>
          <p:cNvPr id="32" name="Title 1">
            <a:extLst>
              <a:ext uri="{FF2B5EF4-FFF2-40B4-BE49-F238E27FC236}">
                <a16:creationId xmlns:a16="http://schemas.microsoft.com/office/drawing/2014/main" id="{4CE8F556-4882-1A11-AA82-57F31DD43662}"/>
              </a:ext>
            </a:extLst>
          </p:cNvPr>
          <p:cNvSpPr txBox="1">
            <a:spLocks/>
          </p:cNvSpPr>
          <p:nvPr/>
        </p:nvSpPr>
        <p:spPr>
          <a:xfrm>
            <a:off x="2063930" y="1985411"/>
            <a:ext cx="3521347" cy="830997"/>
          </a:xfrm>
          <a:prstGeom prst="rect">
            <a:avLst/>
          </a:prstGeom>
        </p:spPr>
        <p:txBody>
          <a:bodyPr vert="horz" wrap="square" lIns="0" tIns="0" rIns="0" bIns="0" rtlCol="0" anchor="t">
            <a:spAutoFit/>
          </a:bodyPr>
          <a:lstStyle>
            <a:lvl1pPr algn="l" defTabSz="932742" rtl="0" eaLnBrk="1" latinLnBrk="0" hangingPunct="1">
              <a:lnSpc>
                <a:spcPts val="3137"/>
              </a:lnSpc>
              <a:spcBef>
                <a:spcPct val="0"/>
              </a:spcBef>
              <a:buNone/>
              <a:defRPr lang="en-US" sz="2745" b="0" strike="noStrike" kern="1200" cap="none" spc="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pitchFamily="34" charset="0"/>
              </a:rPr>
              <a:t>SQL Server pay-as-you-go licensing enabled by Azure Arc </a:t>
            </a:r>
            <a:r>
              <a:rPr kumimoji="0" lang="en-US" sz="1800" b="0" i="0" u="none" strike="noStrike" kern="1200" cap="none" spc="0" normalizeH="0" baseline="0" noProof="0">
                <a:ln w="3175">
                  <a:noFill/>
                </a:ln>
                <a:solidFill>
                  <a:srgbClr val="FFFFFF"/>
                </a:solidFill>
                <a:effectLst/>
                <a:uLnTx/>
                <a:uFillTx/>
                <a:latin typeface="Segoe UI"/>
                <a:ea typeface="+mn-ea"/>
                <a:cs typeface="Segoe UI" pitchFamily="34" charset="0"/>
              </a:rPr>
              <a:t>(per core per month/hour)</a:t>
            </a:r>
          </a:p>
        </p:txBody>
      </p:sp>
      <p:sp>
        <p:nvSpPr>
          <p:cNvPr id="34" name="Freeform 1668" descr="A blue check mark.">
            <a:extLst>
              <a:ext uri="{FF2B5EF4-FFF2-40B4-BE49-F238E27FC236}">
                <a16:creationId xmlns:a16="http://schemas.microsoft.com/office/drawing/2014/main" id="{44F3BEC3-6F6D-2396-A2AD-6BAE6F3F551B}"/>
              </a:ext>
              <a:ext uri="{C183D7F6-B498-43B3-948B-1728B52AA6E4}">
                <adec:decorative xmlns:adec="http://schemas.microsoft.com/office/drawing/2017/decorative" val="0"/>
              </a:ext>
            </a:extLst>
          </p:cNvPr>
          <p:cNvSpPr>
            <a:spLocks noEditPoints="1"/>
          </p:cNvSpPr>
          <p:nvPr/>
        </p:nvSpPr>
        <p:spPr bwMode="auto">
          <a:xfrm>
            <a:off x="6711711" y="2571510"/>
            <a:ext cx="358010" cy="358010"/>
          </a:xfrm>
          <a:custGeom>
            <a:avLst/>
            <a:gdLst>
              <a:gd name="T0" fmla="*/ 288 w 718"/>
              <a:gd name="T1" fmla="*/ 477 h 719"/>
              <a:gd name="T2" fmla="*/ 276 w 718"/>
              <a:gd name="T3" fmla="*/ 475 h 719"/>
              <a:gd name="T4" fmla="*/ 196 w 718"/>
              <a:gd name="T5" fmla="*/ 391 h 719"/>
              <a:gd name="T6" fmla="*/ 204 w 718"/>
              <a:gd name="T7" fmla="*/ 380 h 719"/>
              <a:gd name="T8" fmla="*/ 217 w 718"/>
              <a:gd name="T9" fmla="*/ 382 h 719"/>
              <a:gd name="T10" fmla="*/ 506 w 718"/>
              <a:gd name="T11" fmla="*/ 243 h 719"/>
              <a:gd name="T12" fmla="*/ 519 w 718"/>
              <a:gd name="T13" fmla="*/ 247 h 719"/>
              <a:gd name="T14" fmla="*/ 521 w 718"/>
              <a:gd name="T15" fmla="*/ 260 h 719"/>
              <a:gd name="T16" fmla="*/ 341 w 718"/>
              <a:gd name="T17" fmla="*/ 2 h 719"/>
              <a:gd name="T18" fmla="*/ 287 w 718"/>
              <a:gd name="T19" fmla="*/ 8 h 719"/>
              <a:gd name="T20" fmla="*/ 236 w 718"/>
              <a:gd name="T21" fmla="*/ 22 h 719"/>
              <a:gd name="T22" fmla="*/ 188 w 718"/>
              <a:gd name="T23" fmla="*/ 45 h 719"/>
              <a:gd name="T24" fmla="*/ 144 w 718"/>
              <a:gd name="T25" fmla="*/ 72 h 719"/>
              <a:gd name="T26" fmla="*/ 106 w 718"/>
              <a:gd name="T27" fmla="*/ 106 h 719"/>
              <a:gd name="T28" fmla="*/ 71 w 718"/>
              <a:gd name="T29" fmla="*/ 145 h 719"/>
              <a:gd name="T30" fmla="*/ 44 w 718"/>
              <a:gd name="T31" fmla="*/ 189 h 719"/>
              <a:gd name="T32" fmla="*/ 22 w 718"/>
              <a:gd name="T33" fmla="*/ 237 h 719"/>
              <a:gd name="T34" fmla="*/ 7 w 718"/>
              <a:gd name="T35" fmla="*/ 289 h 719"/>
              <a:gd name="T36" fmla="*/ 1 w 718"/>
              <a:gd name="T37" fmla="*/ 342 h 719"/>
              <a:gd name="T38" fmla="*/ 2 w 718"/>
              <a:gd name="T39" fmla="*/ 397 h 719"/>
              <a:gd name="T40" fmla="*/ 12 w 718"/>
              <a:gd name="T41" fmla="*/ 450 h 719"/>
              <a:gd name="T42" fmla="*/ 28 w 718"/>
              <a:gd name="T43" fmla="*/ 501 h 719"/>
              <a:gd name="T44" fmla="*/ 51 w 718"/>
              <a:gd name="T45" fmla="*/ 547 h 719"/>
              <a:gd name="T46" fmla="*/ 82 w 718"/>
              <a:gd name="T47" fmla="*/ 589 h 719"/>
              <a:gd name="T48" fmla="*/ 118 w 718"/>
              <a:gd name="T49" fmla="*/ 627 h 719"/>
              <a:gd name="T50" fmla="*/ 159 w 718"/>
              <a:gd name="T51" fmla="*/ 659 h 719"/>
              <a:gd name="T52" fmla="*/ 204 w 718"/>
              <a:gd name="T53" fmla="*/ 684 h 719"/>
              <a:gd name="T54" fmla="*/ 252 w 718"/>
              <a:gd name="T55" fmla="*/ 704 h 719"/>
              <a:gd name="T56" fmla="*/ 304 w 718"/>
              <a:gd name="T57" fmla="*/ 716 h 719"/>
              <a:gd name="T58" fmla="*/ 360 w 718"/>
              <a:gd name="T59" fmla="*/ 719 h 719"/>
              <a:gd name="T60" fmla="*/ 414 w 718"/>
              <a:gd name="T61" fmla="*/ 716 h 719"/>
              <a:gd name="T62" fmla="*/ 466 w 718"/>
              <a:gd name="T63" fmla="*/ 704 h 719"/>
              <a:gd name="T64" fmla="*/ 515 w 718"/>
              <a:gd name="T65" fmla="*/ 684 h 719"/>
              <a:gd name="T66" fmla="*/ 561 w 718"/>
              <a:gd name="T67" fmla="*/ 659 h 719"/>
              <a:gd name="T68" fmla="*/ 600 w 718"/>
              <a:gd name="T69" fmla="*/ 627 h 719"/>
              <a:gd name="T70" fmla="*/ 637 w 718"/>
              <a:gd name="T71" fmla="*/ 589 h 719"/>
              <a:gd name="T72" fmla="*/ 667 w 718"/>
              <a:gd name="T73" fmla="*/ 547 h 719"/>
              <a:gd name="T74" fmla="*/ 691 w 718"/>
              <a:gd name="T75" fmla="*/ 501 h 719"/>
              <a:gd name="T76" fmla="*/ 707 w 718"/>
              <a:gd name="T77" fmla="*/ 450 h 719"/>
              <a:gd name="T78" fmla="*/ 716 w 718"/>
              <a:gd name="T79" fmla="*/ 397 h 719"/>
              <a:gd name="T80" fmla="*/ 718 w 718"/>
              <a:gd name="T81" fmla="*/ 342 h 719"/>
              <a:gd name="T82" fmla="*/ 712 w 718"/>
              <a:gd name="T83" fmla="*/ 289 h 719"/>
              <a:gd name="T84" fmla="*/ 696 w 718"/>
              <a:gd name="T85" fmla="*/ 237 h 719"/>
              <a:gd name="T86" fmla="*/ 675 w 718"/>
              <a:gd name="T87" fmla="*/ 189 h 719"/>
              <a:gd name="T88" fmla="*/ 647 w 718"/>
              <a:gd name="T89" fmla="*/ 145 h 719"/>
              <a:gd name="T90" fmla="*/ 614 w 718"/>
              <a:gd name="T91" fmla="*/ 106 h 719"/>
              <a:gd name="T92" fmla="*/ 574 w 718"/>
              <a:gd name="T93" fmla="*/ 72 h 719"/>
              <a:gd name="T94" fmla="*/ 531 w 718"/>
              <a:gd name="T95" fmla="*/ 45 h 719"/>
              <a:gd name="T96" fmla="*/ 483 w 718"/>
              <a:gd name="T97" fmla="*/ 22 h 719"/>
              <a:gd name="T98" fmla="*/ 431 w 718"/>
              <a:gd name="T99" fmla="*/ 8 h 719"/>
              <a:gd name="T100" fmla="*/ 377 w 718"/>
              <a:gd name="T101"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8" h="719">
                <a:moveTo>
                  <a:pt x="519" y="263"/>
                </a:moveTo>
                <a:lnTo>
                  <a:pt x="292" y="475"/>
                </a:lnTo>
                <a:lnTo>
                  <a:pt x="288" y="477"/>
                </a:lnTo>
                <a:lnTo>
                  <a:pt x="283" y="479"/>
                </a:lnTo>
                <a:lnTo>
                  <a:pt x="279" y="477"/>
                </a:lnTo>
                <a:lnTo>
                  <a:pt x="276" y="475"/>
                </a:lnTo>
                <a:lnTo>
                  <a:pt x="199" y="400"/>
                </a:lnTo>
                <a:lnTo>
                  <a:pt x="197" y="396"/>
                </a:lnTo>
                <a:lnTo>
                  <a:pt x="196" y="391"/>
                </a:lnTo>
                <a:lnTo>
                  <a:pt x="197" y="387"/>
                </a:lnTo>
                <a:lnTo>
                  <a:pt x="199" y="382"/>
                </a:lnTo>
                <a:lnTo>
                  <a:pt x="204" y="380"/>
                </a:lnTo>
                <a:lnTo>
                  <a:pt x="208" y="379"/>
                </a:lnTo>
                <a:lnTo>
                  <a:pt x="213" y="380"/>
                </a:lnTo>
                <a:lnTo>
                  <a:pt x="217" y="382"/>
                </a:lnTo>
                <a:lnTo>
                  <a:pt x="284" y="450"/>
                </a:lnTo>
                <a:lnTo>
                  <a:pt x="502" y="247"/>
                </a:lnTo>
                <a:lnTo>
                  <a:pt x="506" y="243"/>
                </a:lnTo>
                <a:lnTo>
                  <a:pt x="511" y="243"/>
                </a:lnTo>
                <a:lnTo>
                  <a:pt x="515" y="243"/>
                </a:lnTo>
                <a:lnTo>
                  <a:pt x="519" y="247"/>
                </a:lnTo>
                <a:lnTo>
                  <a:pt x="522" y="251"/>
                </a:lnTo>
                <a:lnTo>
                  <a:pt x="522" y="255"/>
                </a:lnTo>
                <a:lnTo>
                  <a:pt x="521" y="260"/>
                </a:lnTo>
                <a:lnTo>
                  <a:pt x="519" y="263"/>
                </a:lnTo>
                <a:close/>
                <a:moveTo>
                  <a:pt x="360" y="0"/>
                </a:moveTo>
                <a:lnTo>
                  <a:pt x="341" y="2"/>
                </a:lnTo>
                <a:lnTo>
                  <a:pt x="322" y="3"/>
                </a:lnTo>
                <a:lnTo>
                  <a:pt x="304" y="5"/>
                </a:lnTo>
                <a:lnTo>
                  <a:pt x="287" y="8"/>
                </a:lnTo>
                <a:lnTo>
                  <a:pt x="269" y="13"/>
                </a:lnTo>
                <a:lnTo>
                  <a:pt x="252" y="17"/>
                </a:lnTo>
                <a:lnTo>
                  <a:pt x="236" y="22"/>
                </a:lnTo>
                <a:lnTo>
                  <a:pt x="219" y="29"/>
                </a:lnTo>
                <a:lnTo>
                  <a:pt x="204" y="37"/>
                </a:lnTo>
                <a:lnTo>
                  <a:pt x="188" y="45"/>
                </a:lnTo>
                <a:lnTo>
                  <a:pt x="173" y="53"/>
                </a:lnTo>
                <a:lnTo>
                  <a:pt x="159" y="62"/>
                </a:lnTo>
                <a:lnTo>
                  <a:pt x="144" y="72"/>
                </a:lnTo>
                <a:lnTo>
                  <a:pt x="131" y="83"/>
                </a:lnTo>
                <a:lnTo>
                  <a:pt x="118" y="94"/>
                </a:lnTo>
                <a:lnTo>
                  <a:pt x="106" y="106"/>
                </a:lnTo>
                <a:lnTo>
                  <a:pt x="93" y="119"/>
                </a:lnTo>
                <a:lnTo>
                  <a:pt x="82" y="132"/>
                </a:lnTo>
                <a:lnTo>
                  <a:pt x="71" y="145"/>
                </a:lnTo>
                <a:lnTo>
                  <a:pt x="61" y="159"/>
                </a:lnTo>
                <a:lnTo>
                  <a:pt x="51" y="174"/>
                </a:lnTo>
                <a:lnTo>
                  <a:pt x="44" y="189"/>
                </a:lnTo>
                <a:lnTo>
                  <a:pt x="35" y="205"/>
                </a:lnTo>
                <a:lnTo>
                  <a:pt x="28" y="221"/>
                </a:lnTo>
                <a:lnTo>
                  <a:pt x="22" y="237"/>
                </a:lnTo>
                <a:lnTo>
                  <a:pt x="16" y="253"/>
                </a:lnTo>
                <a:lnTo>
                  <a:pt x="12" y="271"/>
                </a:lnTo>
                <a:lnTo>
                  <a:pt x="7" y="289"/>
                </a:lnTo>
                <a:lnTo>
                  <a:pt x="4" y="305"/>
                </a:lnTo>
                <a:lnTo>
                  <a:pt x="2" y="324"/>
                </a:lnTo>
                <a:lnTo>
                  <a:pt x="1" y="342"/>
                </a:lnTo>
                <a:lnTo>
                  <a:pt x="0" y="360"/>
                </a:lnTo>
                <a:lnTo>
                  <a:pt x="1" y="379"/>
                </a:lnTo>
                <a:lnTo>
                  <a:pt x="2" y="397"/>
                </a:lnTo>
                <a:lnTo>
                  <a:pt x="4" y="416"/>
                </a:lnTo>
                <a:lnTo>
                  <a:pt x="7" y="433"/>
                </a:lnTo>
                <a:lnTo>
                  <a:pt x="12" y="450"/>
                </a:lnTo>
                <a:lnTo>
                  <a:pt x="16" y="467"/>
                </a:lnTo>
                <a:lnTo>
                  <a:pt x="22" y="484"/>
                </a:lnTo>
                <a:lnTo>
                  <a:pt x="28" y="501"/>
                </a:lnTo>
                <a:lnTo>
                  <a:pt x="35" y="516"/>
                </a:lnTo>
                <a:lnTo>
                  <a:pt x="44" y="532"/>
                </a:lnTo>
                <a:lnTo>
                  <a:pt x="51" y="547"/>
                </a:lnTo>
                <a:lnTo>
                  <a:pt x="61" y="561"/>
                </a:lnTo>
                <a:lnTo>
                  <a:pt x="71" y="576"/>
                </a:lnTo>
                <a:lnTo>
                  <a:pt x="82" y="589"/>
                </a:lnTo>
                <a:lnTo>
                  <a:pt x="93" y="602"/>
                </a:lnTo>
                <a:lnTo>
                  <a:pt x="106" y="614"/>
                </a:lnTo>
                <a:lnTo>
                  <a:pt x="118" y="627"/>
                </a:lnTo>
                <a:lnTo>
                  <a:pt x="131" y="638"/>
                </a:lnTo>
                <a:lnTo>
                  <a:pt x="144" y="649"/>
                </a:lnTo>
                <a:lnTo>
                  <a:pt x="159" y="659"/>
                </a:lnTo>
                <a:lnTo>
                  <a:pt x="173" y="667"/>
                </a:lnTo>
                <a:lnTo>
                  <a:pt x="188" y="676"/>
                </a:lnTo>
                <a:lnTo>
                  <a:pt x="204" y="684"/>
                </a:lnTo>
                <a:lnTo>
                  <a:pt x="219" y="692"/>
                </a:lnTo>
                <a:lnTo>
                  <a:pt x="236" y="698"/>
                </a:lnTo>
                <a:lnTo>
                  <a:pt x="252" y="704"/>
                </a:lnTo>
                <a:lnTo>
                  <a:pt x="269" y="708"/>
                </a:lnTo>
                <a:lnTo>
                  <a:pt x="287" y="713"/>
                </a:lnTo>
                <a:lnTo>
                  <a:pt x="304" y="716"/>
                </a:lnTo>
                <a:lnTo>
                  <a:pt x="322" y="718"/>
                </a:lnTo>
                <a:lnTo>
                  <a:pt x="341" y="719"/>
                </a:lnTo>
                <a:lnTo>
                  <a:pt x="360" y="719"/>
                </a:lnTo>
                <a:lnTo>
                  <a:pt x="377" y="719"/>
                </a:lnTo>
                <a:lnTo>
                  <a:pt x="396" y="718"/>
                </a:lnTo>
                <a:lnTo>
                  <a:pt x="414" y="716"/>
                </a:lnTo>
                <a:lnTo>
                  <a:pt x="431" y="713"/>
                </a:lnTo>
                <a:lnTo>
                  <a:pt x="449" y="708"/>
                </a:lnTo>
                <a:lnTo>
                  <a:pt x="466" y="704"/>
                </a:lnTo>
                <a:lnTo>
                  <a:pt x="483" y="698"/>
                </a:lnTo>
                <a:lnTo>
                  <a:pt x="499" y="692"/>
                </a:lnTo>
                <a:lnTo>
                  <a:pt x="515" y="684"/>
                </a:lnTo>
                <a:lnTo>
                  <a:pt x="531" y="676"/>
                </a:lnTo>
                <a:lnTo>
                  <a:pt x="545" y="667"/>
                </a:lnTo>
                <a:lnTo>
                  <a:pt x="561" y="659"/>
                </a:lnTo>
                <a:lnTo>
                  <a:pt x="574" y="649"/>
                </a:lnTo>
                <a:lnTo>
                  <a:pt x="588" y="638"/>
                </a:lnTo>
                <a:lnTo>
                  <a:pt x="600" y="627"/>
                </a:lnTo>
                <a:lnTo>
                  <a:pt x="614" y="614"/>
                </a:lnTo>
                <a:lnTo>
                  <a:pt x="626" y="602"/>
                </a:lnTo>
                <a:lnTo>
                  <a:pt x="637" y="589"/>
                </a:lnTo>
                <a:lnTo>
                  <a:pt x="647" y="576"/>
                </a:lnTo>
                <a:lnTo>
                  <a:pt x="658" y="561"/>
                </a:lnTo>
                <a:lnTo>
                  <a:pt x="667" y="547"/>
                </a:lnTo>
                <a:lnTo>
                  <a:pt x="675" y="532"/>
                </a:lnTo>
                <a:lnTo>
                  <a:pt x="683" y="516"/>
                </a:lnTo>
                <a:lnTo>
                  <a:pt x="691" y="501"/>
                </a:lnTo>
                <a:lnTo>
                  <a:pt x="696" y="484"/>
                </a:lnTo>
                <a:lnTo>
                  <a:pt x="702" y="467"/>
                </a:lnTo>
                <a:lnTo>
                  <a:pt x="707" y="450"/>
                </a:lnTo>
                <a:lnTo>
                  <a:pt x="712" y="433"/>
                </a:lnTo>
                <a:lnTo>
                  <a:pt x="714" y="416"/>
                </a:lnTo>
                <a:lnTo>
                  <a:pt x="716" y="397"/>
                </a:lnTo>
                <a:lnTo>
                  <a:pt x="718" y="379"/>
                </a:lnTo>
                <a:lnTo>
                  <a:pt x="718" y="360"/>
                </a:lnTo>
                <a:lnTo>
                  <a:pt x="718" y="342"/>
                </a:lnTo>
                <a:lnTo>
                  <a:pt x="716" y="324"/>
                </a:lnTo>
                <a:lnTo>
                  <a:pt x="714" y="305"/>
                </a:lnTo>
                <a:lnTo>
                  <a:pt x="712" y="289"/>
                </a:lnTo>
                <a:lnTo>
                  <a:pt x="707" y="271"/>
                </a:lnTo>
                <a:lnTo>
                  <a:pt x="702" y="253"/>
                </a:lnTo>
                <a:lnTo>
                  <a:pt x="696" y="237"/>
                </a:lnTo>
                <a:lnTo>
                  <a:pt x="691" y="221"/>
                </a:lnTo>
                <a:lnTo>
                  <a:pt x="683" y="205"/>
                </a:lnTo>
                <a:lnTo>
                  <a:pt x="675" y="189"/>
                </a:lnTo>
                <a:lnTo>
                  <a:pt x="667" y="174"/>
                </a:lnTo>
                <a:lnTo>
                  <a:pt x="658" y="159"/>
                </a:lnTo>
                <a:lnTo>
                  <a:pt x="647" y="145"/>
                </a:lnTo>
                <a:lnTo>
                  <a:pt x="637" y="132"/>
                </a:lnTo>
                <a:lnTo>
                  <a:pt x="626" y="119"/>
                </a:lnTo>
                <a:lnTo>
                  <a:pt x="614" y="106"/>
                </a:lnTo>
                <a:lnTo>
                  <a:pt x="600" y="94"/>
                </a:lnTo>
                <a:lnTo>
                  <a:pt x="588" y="83"/>
                </a:lnTo>
                <a:lnTo>
                  <a:pt x="574" y="72"/>
                </a:lnTo>
                <a:lnTo>
                  <a:pt x="561" y="62"/>
                </a:lnTo>
                <a:lnTo>
                  <a:pt x="545" y="53"/>
                </a:lnTo>
                <a:lnTo>
                  <a:pt x="531" y="45"/>
                </a:lnTo>
                <a:lnTo>
                  <a:pt x="515" y="37"/>
                </a:lnTo>
                <a:lnTo>
                  <a:pt x="499" y="29"/>
                </a:lnTo>
                <a:lnTo>
                  <a:pt x="483" y="22"/>
                </a:lnTo>
                <a:lnTo>
                  <a:pt x="466" y="17"/>
                </a:lnTo>
                <a:lnTo>
                  <a:pt x="449" y="13"/>
                </a:lnTo>
                <a:lnTo>
                  <a:pt x="431" y="8"/>
                </a:lnTo>
                <a:lnTo>
                  <a:pt x="414" y="5"/>
                </a:lnTo>
                <a:lnTo>
                  <a:pt x="396" y="3"/>
                </a:lnTo>
                <a:lnTo>
                  <a:pt x="377" y="2"/>
                </a:lnTo>
                <a:lnTo>
                  <a:pt x="36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Freeform 1668" descr="A blue check mark.">
            <a:extLst>
              <a:ext uri="{FF2B5EF4-FFF2-40B4-BE49-F238E27FC236}">
                <a16:creationId xmlns:a16="http://schemas.microsoft.com/office/drawing/2014/main" id="{275B6312-C718-573A-683F-AA526887FC2F}"/>
              </a:ext>
              <a:ext uri="{C183D7F6-B498-43B3-948B-1728B52AA6E4}">
                <adec:decorative xmlns:adec="http://schemas.microsoft.com/office/drawing/2017/decorative" val="0"/>
              </a:ext>
            </a:extLst>
          </p:cNvPr>
          <p:cNvSpPr>
            <a:spLocks noEditPoints="1"/>
          </p:cNvSpPr>
          <p:nvPr/>
        </p:nvSpPr>
        <p:spPr bwMode="auto">
          <a:xfrm>
            <a:off x="6707772" y="3655480"/>
            <a:ext cx="358010" cy="358010"/>
          </a:xfrm>
          <a:custGeom>
            <a:avLst/>
            <a:gdLst>
              <a:gd name="T0" fmla="*/ 288 w 718"/>
              <a:gd name="T1" fmla="*/ 477 h 719"/>
              <a:gd name="T2" fmla="*/ 276 w 718"/>
              <a:gd name="T3" fmla="*/ 475 h 719"/>
              <a:gd name="T4" fmla="*/ 196 w 718"/>
              <a:gd name="T5" fmla="*/ 391 h 719"/>
              <a:gd name="T6" fmla="*/ 204 w 718"/>
              <a:gd name="T7" fmla="*/ 380 h 719"/>
              <a:gd name="T8" fmla="*/ 217 w 718"/>
              <a:gd name="T9" fmla="*/ 382 h 719"/>
              <a:gd name="T10" fmla="*/ 506 w 718"/>
              <a:gd name="T11" fmla="*/ 243 h 719"/>
              <a:gd name="T12" fmla="*/ 519 w 718"/>
              <a:gd name="T13" fmla="*/ 247 h 719"/>
              <a:gd name="T14" fmla="*/ 521 w 718"/>
              <a:gd name="T15" fmla="*/ 260 h 719"/>
              <a:gd name="T16" fmla="*/ 341 w 718"/>
              <a:gd name="T17" fmla="*/ 2 h 719"/>
              <a:gd name="T18" fmla="*/ 287 w 718"/>
              <a:gd name="T19" fmla="*/ 8 h 719"/>
              <a:gd name="T20" fmla="*/ 236 w 718"/>
              <a:gd name="T21" fmla="*/ 22 h 719"/>
              <a:gd name="T22" fmla="*/ 188 w 718"/>
              <a:gd name="T23" fmla="*/ 45 h 719"/>
              <a:gd name="T24" fmla="*/ 144 w 718"/>
              <a:gd name="T25" fmla="*/ 72 h 719"/>
              <a:gd name="T26" fmla="*/ 106 w 718"/>
              <a:gd name="T27" fmla="*/ 106 h 719"/>
              <a:gd name="T28" fmla="*/ 71 w 718"/>
              <a:gd name="T29" fmla="*/ 145 h 719"/>
              <a:gd name="T30" fmla="*/ 44 w 718"/>
              <a:gd name="T31" fmla="*/ 189 h 719"/>
              <a:gd name="T32" fmla="*/ 22 w 718"/>
              <a:gd name="T33" fmla="*/ 237 h 719"/>
              <a:gd name="T34" fmla="*/ 7 w 718"/>
              <a:gd name="T35" fmla="*/ 289 h 719"/>
              <a:gd name="T36" fmla="*/ 1 w 718"/>
              <a:gd name="T37" fmla="*/ 342 h 719"/>
              <a:gd name="T38" fmla="*/ 2 w 718"/>
              <a:gd name="T39" fmla="*/ 397 h 719"/>
              <a:gd name="T40" fmla="*/ 12 w 718"/>
              <a:gd name="T41" fmla="*/ 450 h 719"/>
              <a:gd name="T42" fmla="*/ 28 w 718"/>
              <a:gd name="T43" fmla="*/ 501 h 719"/>
              <a:gd name="T44" fmla="*/ 51 w 718"/>
              <a:gd name="T45" fmla="*/ 547 h 719"/>
              <a:gd name="T46" fmla="*/ 82 w 718"/>
              <a:gd name="T47" fmla="*/ 589 h 719"/>
              <a:gd name="T48" fmla="*/ 118 w 718"/>
              <a:gd name="T49" fmla="*/ 627 h 719"/>
              <a:gd name="T50" fmla="*/ 159 w 718"/>
              <a:gd name="T51" fmla="*/ 659 h 719"/>
              <a:gd name="T52" fmla="*/ 204 w 718"/>
              <a:gd name="T53" fmla="*/ 684 h 719"/>
              <a:gd name="T54" fmla="*/ 252 w 718"/>
              <a:gd name="T55" fmla="*/ 704 h 719"/>
              <a:gd name="T56" fmla="*/ 304 w 718"/>
              <a:gd name="T57" fmla="*/ 716 h 719"/>
              <a:gd name="T58" fmla="*/ 360 w 718"/>
              <a:gd name="T59" fmla="*/ 719 h 719"/>
              <a:gd name="T60" fmla="*/ 414 w 718"/>
              <a:gd name="T61" fmla="*/ 716 h 719"/>
              <a:gd name="T62" fmla="*/ 466 w 718"/>
              <a:gd name="T63" fmla="*/ 704 h 719"/>
              <a:gd name="T64" fmla="*/ 515 w 718"/>
              <a:gd name="T65" fmla="*/ 684 h 719"/>
              <a:gd name="T66" fmla="*/ 561 w 718"/>
              <a:gd name="T67" fmla="*/ 659 h 719"/>
              <a:gd name="T68" fmla="*/ 600 w 718"/>
              <a:gd name="T69" fmla="*/ 627 h 719"/>
              <a:gd name="T70" fmla="*/ 637 w 718"/>
              <a:gd name="T71" fmla="*/ 589 h 719"/>
              <a:gd name="T72" fmla="*/ 667 w 718"/>
              <a:gd name="T73" fmla="*/ 547 h 719"/>
              <a:gd name="T74" fmla="*/ 691 w 718"/>
              <a:gd name="T75" fmla="*/ 501 h 719"/>
              <a:gd name="T76" fmla="*/ 707 w 718"/>
              <a:gd name="T77" fmla="*/ 450 h 719"/>
              <a:gd name="T78" fmla="*/ 716 w 718"/>
              <a:gd name="T79" fmla="*/ 397 h 719"/>
              <a:gd name="T80" fmla="*/ 718 w 718"/>
              <a:gd name="T81" fmla="*/ 342 h 719"/>
              <a:gd name="T82" fmla="*/ 712 w 718"/>
              <a:gd name="T83" fmla="*/ 289 h 719"/>
              <a:gd name="T84" fmla="*/ 696 w 718"/>
              <a:gd name="T85" fmla="*/ 237 h 719"/>
              <a:gd name="T86" fmla="*/ 675 w 718"/>
              <a:gd name="T87" fmla="*/ 189 h 719"/>
              <a:gd name="T88" fmla="*/ 647 w 718"/>
              <a:gd name="T89" fmla="*/ 145 h 719"/>
              <a:gd name="T90" fmla="*/ 614 w 718"/>
              <a:gd name="T91" fmla="*/ 106 h 719"/>
              <a:gd name="T92" fmla="*/ 574 w 718"/>
              <a:gd name="T93" fmla="*/ 72 h 719"/>
              <a:gd name="T94" fmla="*/ 531 w 718"/>
              <a:gd name="T95" fmla="*/ 45 h 719"/>
              <a:gd name="T96" fmla="*/ 483 w 718"/>
              <a:gd name="T97" fmla="*/ 22 h 719"/>
              <a:gd name="T98" fmla="*/ 431 w 718"/>
              <a:gd name="T99" fmla="*/ 8 h 719"/>
              <a:gd name="T100" fmla="*/ 377 w 718"/>
              <a:gd name="T101"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8" h="719">
                <a:moveTo>
                  <a:pt x="519" y="263"/>
                </a:moveTo>
                <a:lnTo>
                  <a:pt x="292" y="475"/>
                </a:lnTo>
                <a:lnTo>
                  <a:pt x="288" y="477"/>
                </a:lnTo>
                <a:lnTo>
                  <a:pt x="283" y="479"/>
                </a:lnTo>
                <a:lnTo>
                  <a:pt x="279" y="477"/>
                </a:lnTo>
                <a:lnTo>
                  <a:pt x="276" y="475"/>
                </a:lnTo>
                <a:lnTo>
                  <a:pt x="199" y="400"/>
                </a:lnTo>
                <a:lnTo>
                  <a:pt x="197" y="396"/>
                </a:lnTo>
                <a:lnTo>
                  <a:pt x="196" y="391"/>
                </a:lnTo>
                <a:lnTo>
                  <a:pt x="197" y="387"/>
                </a:lnTo>
                <a:lnTo>
                  <a:pt x="199" y="382"/>
                </a:lnTo>
                <a:lnTo>
                  <a:pt x="204" y="380"/>
                </a:lnTo>
                <a:lnTo>
                  <a:pt x="208" y="379"/>
                </a:lnTo>
                <a:lnTo>
                  <a:pt x="213" y="380"/>
                </a:lnTo>
                <a:lnTo>
                  <a:pt x="217" y="382"/>
                </a:lnTo>
                <a:lnTo>
                  <a:pt x="284" y="450"/>
                </a:lnTo>
                <a:lnTo>
                  <a:pt x="502" y="247"/>
                </a:lnTo>
                <a:lnTo>
                  <a:pt x="506" y="243"/>
                </a:lnTo>
                <a:lnTo>
                  <a:pt x="511" y="243"/>
                </a:lnTo>
                <a:lnTo>
                  <a:pt x="515" y="243"/>
                </a:lnTo>
                <a:lnTo>
                  <a:pt x="519" y="247"/>
                </a:lnTo>
                <a:lnTo>
                  <a:pt x="522" y="251"/>
                </a:lnTo>
                <a:lnTo>
                  <a:pt x="522" y="255"/>
                </a:lnTo>
                <a:lnTo>
                  <a:pt x="521" y="260"/>
                </a:lnTo>
                <a:lnTo>
                  <a:pt x="519" y="263"/>
                </a:lnTo>
                <a:close/>
                <a:moveTo>
                  <a:pt x="360" y="0"/>
                </a:moveTo>
                <a:lnTo>
                  <a:pt x="341" y="2"/>
                </a:lnTo>
                <a:lnTo>
                  <a:pt x="322" y="3"/>
                </a:lnTo>
                <a:lnTo>
                  <a:pt x="304" y="5"/>
                </a:lnTo>
                <a:lnTo>
                  <a:pt x="287" y="8"/>
                </a:lnTo>
                <a:lnTo>
                  <a:pt x="269" y="13"/>
                </a:lnTo>
                <a:lnTo>
                  <a:pt x="252" y="17"/>
                </a:lnTo>
                <a:lnTo>
                  <a:pt x="236" y="22"/>
                </a:lnTo>
                <a:lnTo>
                  <a:pt x="219" y="29"/>
                </a:lnTo>
                <a:lnTo>
                  <a:pt x="204" y="37"/>
                </a:lnTo>
                <a:lnTo>
                  <a:pt x="188" y="45"/>
                </a:lnTo>
                <a:lnTo>
                  <a:pt x="173" y="53"/>
                </a:lnTo>
                <a:lnTo>
                  <a:pt x="159" y="62"/>
                </a:lnTo>
                <a:lnTo>
                  <a:pt x="144" y="72"/>
                </a:lnTo>
                <a:lnTo>
                  <a:pt x="131" y="83"/>
                </a:lnTo>
                <a:lnTo>
                  <a:pt x="118" y="94"/>
                </a:lnTo>
                <a:lnTo>
                  <a:pt x="106" y="106"/>
                </a:lnTo>
                <a:lnTo>
                  <a:pt x="93" y="119"/>
                </a:lnTo>
                <a:lnTo>
                  <a:pt x="82" y="132"/>
                </a:lnTo>
                <a:lnTo>
                  <a:pt x="71" y="145"/>
                </a:lnTo>
                <a:lnTo>
                  <a:pt x="61" y="159"/>
                </a:lnTo>
                <a:lnTo>
                  <a:pt x="51" y="174"/>
                </a:lnTo>
                <a:lnTo>
                  <a:pt x="44" y="189"/>
                </a:lnTo>
                <a:lnTo>
                  <a:pt x="35" y="205"/>
                </a:lnTo>
                <a:lnTo>
                  <a:pt x="28" y="221"/>
                </a:lnTo>
                <a:lnTo>
                  <a:pt x="22" y="237"/>
                </a:lnTo>
                <a:lnTo>
                  <a:pt x="16" y="253"/>
                </a:lnTo>
                <a:lnTo>
                  <a:pt x="12" y="271"/>
                </a:lnTo>
                <a:lnTo>
                  <a:pt x="7" y="289"/>
                </a:lnTo>
                <a:lnTo>
                  <a:pt x="4" y="305"/>
                </a:lnTo>
                <a:lnTo>
                  <a:pt x="2" y="324"/>
                </a:lnTo>
                <a:lnTo>
                  <a:pt x="1" y="342"/>
                </a:lnTo>
                <a:lnTo>
                  <a:pt x="0" y="360"/>
                </a:lnTo>
                <a:lnTo>
                  <a:pt x="1" y="379"/>
                </a:lnTo>
                <a:lnTo>
                  <a:pt x="2" y="397"/>
                </a:lnTo>
                <a:lnTo>
                  <a:pt x="4" y="416"/>
                </a:lnTo>
                <a:lnTo>
                  <a:pt x="7" y="433"/>
                </a:lnTo>
                <a:lnTo>
                  <a:pt x="12" y="450"/>
                </a:lnTo>
                <a:lnTo>
                  <a:pt x="16" y="467"/>
                </a:lnTo>
                <a:lnTo>
                  <a:pt x="22" y="484"/>
                </a:lnTo>
                <a:lnTo>
                  <a:pt x="28" y="501"/>
                </a:lnTo>
                <a:lnTo>
                  <a:pt x="35" y="516"/>
                </a:lnTo>
                <a:lnTo>
                  <a:pt x="44" y="532"/>
                </a:lnTo>
                <a:lnTo>
                  <a:pt x="51" y="547"/>
                </a:lnTo>
                <a:lnTo>
                  <a:pt x="61" y="561"/>
                </a:lnTo>
                <a:lnTo>
                  <a:pt x="71" y="576"/>
                </a:lnTo>
                <a:lnTo>
                  <a:pt x="82" y="589"/>
                </a:lnTo>
                <a:lnTo>
                  <a:pt x="93" y="602"/>
                </a:lnTo>
                <a:lnTo>
                  <a:pt x="106" y="614"/>
                </a:lnTo>
                <a:lnTo>
                  <a:pt x="118" y="627"/>
                </a:lnTo>
                <a:lnTo>
                  <a:pt x="131" y="638"/>
                </a:lnTo>
                <a:lnTo>
                  <a:pt x="144" y="649"/>
                </a:lnTo>
                <a:lnTo>
                  <a:pt x="159" y="659"/>
                </a:lnTo>
                <a:lnTo>
                  <a:pt x="173" y="667"/>
                </a:lnTo>
                <a:lnTo>
                  <a:pt x="188" y="676"/>
                </a:lnTo>
                <a:lnTo>
                  <a:pt x="204" y="684"/>
                </a:lnTo>
                <a:lnTo>
                  <a:pt x="219" y="692"/>
                </a:lnTo>
                <a:lnTo>
                  <a:pt x="236" y="698"/>
                </a:lnTo>
                <a:lnTo>
                  <a:pt x="252" y="704"/>
                </a:lnTo>
                <a:lnTo>
                  <a:pt x="269" y="708"/>
                </a:lnTo>
                <a:lnTo>
                  <a:pt x="287" y="713"/>
                </a:lnTo>
                <a:lnTo>
                  <a:pt x="304" y="716"/>
                </a:lnTo>
                <a:lnTo>
                  <a:pt x="322" y="718"/>
                </a:lnTo>
                <a:lnTo>
                  <a:pt x="341" y="719"/>
                </a:lnTo>
                <a:lnTo>
                  <a:pt x="360" y="719"/>
                </a:lnTo>
                <a:lnTo>
                  <a:pt x="377" y="719"/>
                </a:lnTo>
                <a:lnTo>
                  <a:pt x="396" y="718"/>
                </a:lnTo>
                <a:lnTo>
                  <a:pt x="414" y="716"/>
                </a:lnTo>
                <a:lnTo>
                  <a:pt x="431" y="713"/>
                </a:lnTo>
                <a:lnTo>
                  <a:pt x="449" y="708"/>
                </a:lnTo>
                <a:lnTo>
                  <a:pt x="466" y="704"/>
                </a:lnTo>
                <a:lnTo>
                  <a:pt x="483" y="698"/>
                </a:lnTo>
                <a:lnTo>
                  <a:pt x="499" y="692"/>
                </a:lnTo>
                <a:lnTo>
                  <a:pt x="515" y="684"/>
                </a:lnTo>
                <a:lnTo>
                  <a:pt x="531" y="676"/>
                </a:lnTo>
                <a:lnTo>
                  <a:pt x="545" y="667"/>
                </a:lnTo>
                <a:lnTo>
                  <a:pt x="561" y="659"/>
                </a:lnTo>
                <a:lnTo>
                  <a:pt x="574" y="649"/>
                </a:lnTo>
                <a:lnTo>
                  <a:pt x="588" y="638"/>
                </a:lnTo>
                <a:lnTo>
                  <a:pt x="600" y="627"/>
                </a:lnTo>
                <a:lnTo>
                  <a:pt x="614" y="614"/>
                </a:lnTo>
                <a:lnTo>
                  <a:pt x="626" y="602"/>
                </a:lnTo>
                <a:lnTo>
                  <a:pt x="637" y="589"/>
                </a:lnTo>
                <a:lnTo>
                  <a:pt x="647" y="576"/>
                </a:lnTo>
                <a:lnTo>
                  <a:pt x="658" y="561"/>
                </a:lnTo>
                <a:lnTo>
                  <a:pt x="667" y="547"/>
                </a:lnTo>
                <a:lnTo>
                  <a:pt x="675" y="532"/>
                </a:lnTo>
                <a:lnTo>
                  <a:pt x="683" y="516"/>
                </a:lnTo>
                <a:lnTo>
                  <a:pt x="691" y="501"/>
                </a:lnTo>
                <a:lnTo>
                  <a:pt x="696" y="484"/>
                </a:lnTo>
                <a:lnTo>
                  <a:pt x="702" y="467"/>
                </a:lnTo>
                <a:lnTo>
                  <a:pt x="707" y="450"/>
                </a:lnTo>
                <a:lnTo>
                  <a:pt x="712" y="433"/>
                </a:lnTo>
                <a:lnTo>
                  <a:pt x="714" y="416"/>
                </a:lnTo>
                <a:lnTo>
                  <a:pt x="716" y="397"/>
                </a:lnTo>
                <a:lnTo>
                  <a:pt x="718" y="379"/>
                </a:lnTo>
                <a:lnTo>
                  <a:pt x="718" y="360"/>
                </a:lnTo>
                <a:lnTo>
                  <a:pt x="718" y="342"/>
                </a:lnTo>
                <a:lnTo>
                  <a:pt x="716" y="324"/>
                </a:lnTo>
                <a:lnTo>
                  <a:pt x="714" y="305"/>
                </a:lnTo>
                <a:lnTo>
                  <a:pt x="712" y="289"/>
                </a:lnTo>
                <a:lnTo>
                  <a:pt x="707" y="271"/>
                </a:lnTo>
                <a:lnTo>
                  <a:pt x="702" y="253"/>
                </a:lnTo>
                <a:lnTo>
                  <a:pt x="696" y="237"/>
                </a:lnTo>
                <a:lnTo>
                  <a:pt x="691" y="221"/>
                </a:lnTo>
                <a:lnTo>
                  <a:pt x="683" y="205"/>
                </a:lnTo>
                <a:lnTo>
                  <a:pt x="675" y="189"/>
                </a:lnTo>
                <a:lnTo>
                  <a:pt x="667" y="174"/>
                </a:lnTo>
                <a:lnTo>
                  <a:pt x="658" y="159"/>
                </a:lnTo>
                <a:lnTo>
                  <a:pt x="647" y="145"/>
                </a:lnTo>
                <a:lnTo>
                  <a:pt x="637" y="132"/>
                </a:lnTo>
                <a:lnTo>
                  <a:pt x="626" y="119"/>
                </a:lnTo>
                <a:lnTo>
                  <a:pt x="614" y="106"/>
                </a:lnTo>
                <a:lnTo>
                  <a:pt x="600" y="94"/>
                </a:lnTo>
                <a:lnTo>
                  <a:pt x="588" y="83"/>
                </a:lnTo>
                <a:lnTo>
                  <a:pt x="574" y="72"/>
                </a:lnTo>
                <a:lnTo>
                  <a:pt x="561" y="62"/>
                </a:lnTo>
                <a:lnTo>
                  <a:pt x="545" y="53"/>
                </a:lnTo>
                <a:lnTo>
                  <a:pt x="531" y="45"/>
                </a:lnTo>
                <a:lnTo>
                  <a:pt x="515" y="37"/>
                </a:lnTo>
                <a:lnTo>
                  <a:pt x="499" y="29"/>
                </a:lnTo>
                <a:lnTo>
                  <a:pt x="483" y="22"/>
                </a:lnTo>
                <a:lnTo>
                  <a:pt x="466" y="17"/>
                </a:lnTo>
                <a:lnTo>
                  <a:pt x="449" y="13"/>
                </a:lnTo>
                <a:lnTo>
                  <a:pt x="431" y="8"/>
                </a:lnTo>
                <a:lnTo>
                  <a:pt x="414" y="5"/>
                </a:lnTo>
                <a:lnTo>
                  <a:pt x="396" y="3"/>
                </a:lnTo>
                <a:lnTo>
                  <a:pt x="377" y="2"/>
                </a:lnTo>
                <a:lnTo>
                  <a:pt x="36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6" name="Freeform 1668" descr="A blue check mark.">
            <a:extLst>
              <a:ext uri="{FF2B5EF4-FFF2-40B4-BE49-F238E27FC236}">
                <a16:creationId xmlns:a16="http://schemas.microsoft.com/office/drawing/2014/main" id="{9A663DD5-DB0F-4CF7-F5AA-E472B3067CB5}"/>
              </a:ext>
              <a:ext uri="{C183D7F6-B498-43B3-948B-1728B52AA6E4}">
                <adec:decorative xmlns:adec="http://schemas.microsoft.com/office/drawing/2017/decorative" val="0"/>
              </a:ext>
            </a:extLst>
          </p:cNvPr>
          <p:cNvSpPr>
            <a:spLocks noEditPoints="1"/>
          </p:cNvSpPr>
          <p:nvPr/>
        </p:nvSpPr>
        <p:spPr bwMode="auto">
          <a:xfrm>
            <a:off x="6707772" y="4839033"/>
            <a:ext cx="358010" cy="358010"/>
          </a:xfrm>
          <a:custGeom>
            <a:avLst/>
            <a:gdLst>
              <a:gd name="T0" fmla="*/ 288 w 718"/>
              <a:gd name="T1" fmla="*/ 477 h 719"/>
              <a:gd name="T2" fmla="*/ 276 w 718"/>
              <a:gd name="T3" fmla="*/ 475 h 719"/>
              <a:gd name="T4" fmla="*/ 196 w 718"/>
              <a:gd name="T5" fmla="*/ 391 h 719"/>
              <a:gd name="T6" fmla="*/ 204 w 718"/>
              <a:gd name="T7" fmla="*/ 380 h 719"/>
              <a:gd name="T8" fmla="*/ 217 w 718"/>
              <a:gd name="T9" fmla="*/ 382 h 719"/>
              <a:gd name="T10" fmla="*/ 506 w 718"/>
              <a:gd name="T11" fmla="*/ 243 h 719"/>
              <a:gd name="T12" fmla="*/ 519 w 718"/>
              <a:gd name="T13" fmla="*/ 247 h 719"/>
              <a:gd name="T14" fmla="*/ 521 w 718"/>
              <a:gd name="T15" fmla="*/ 260 h 719"/>
              <a:gd name="T16" fmla="*/ 341 w 718"/>
              <a:gd name="T17" fmla="*/ 2 h 719"/>
              <a:gd name="T18" fmla="*/ 287 w 718"/>
              <a:gd name="T19" fmla="*/ 8 h 719"/>
              <a:gd name="T20" fmla="*/ 236 w 718"/>
              <a:gd name="T21" fmla="*/ 22 h 719"/>
              <a:gd name="T22" fmla="*/ 188 w 718"/>
              <a:gd name="T23" fmla="*/ 45 h 719"/>
              <a:gd name="T24" fmla="*/ 144 w 718"/>
              <a:gd name="T25" fmla="*/ 72 h 719"/>
              <a:gd name="T26" fmla="*/ 106 w 718"/>
              <a:gd name="T27" fmla="*/ 106 h 719"/>
              <a:gd name="T28" fmla="*/ 71 w 718"/>
              <a:gd name="T29" fmla="*/ 145 h 719"/>
              <a:gd name="T30" fmla="*/ 44 w 718"/>
              <a:gd name="T31" fmla="*/ 189 h 719"/>
              <a:gd name="T32" fmla="*/ 22 w 718"/>
              <a:gd name="T33" fmla="*/ 237 h 719"/>
              <a:gd name="T34" fmla="*/ 7 w 718"/>
              <a:gd name="T35" fmla="*/ 289 h 719"/>
              <a:gd name="T36" fmla="*/ 1 w 718"/>
              <a:gd name="T37" fmla="*/ 342 h 719"/>
              <a:gd name="T38" fmla="*/ 2 w 718"/>
              <a:gd name="T39" fmla="*/ 397 h 719"/>
              <a:gd name="T40" fmla="*/ 12 w 718"/>
              <a:gd name="T41" fmla="*/ 450 h 719"/>
              <a:gd name="T42" fmla="*/ 28 w 718"/>
              <a:gd name="T43" fmla="*/ 501 h 719"/>
              <a:gd name="T44" fmla="*/ 51 w 718"/>
              <a:gd name="T45" fmla="*/ 547 h 719"/>
              <a:gd name="T46" fmla="*/ 82 w 718"/>
              <a:gd name="T47" fmla="*/ 589 h 719"/>
              <a:gd name="T48" fmla="*/ 118 w 718"/>
              <a:gd name="T49" fmla="*/ 627 h 719"/>
              <a:gd name="T50" fmla="*/ 159 w 718"/>
              <a:gd name="T51" fmla="*/ 659 h 719"/>
              <a:gd name="T52" fmla="*/ 204 w 718"/>
              <a:gd name="T53" fmla="*/ 684 h 719"/>
              <a:gd name="T54" fmla="*/ 252 w 718"/>
              <a:gd name="T55" fmla="*/ 704 h 719"/>
              <a:gd name="T56" fmla="*/ 304 w 718"/>
              <a:gd name="T57" fmla="*/ 716 h 719"/>
              <a:gd name="T58" fmla="*/ 360 w 718"/>
              <a:gd name="T59" fmla="*/ 719 h 719"/>
              <a:gd name="T60" fmla="*/ 414 w 718"/>
              <a:gd name="T61" fmla="*/ 716 h 719"/>
              <a:gd name="T62" fmla="*/ 466 w 718"/>
              <a:gd name="T63" fmla="*/ 704 h 719"/>
              <a:gd name="T64" fmla="*/ 515 w 718"/>
              <a:gd name="T65" fmla="*/ 684 h 719"/>
              <a:gd name="T66" fmla="*/ 561 w 718"/>
              <a:gd name="T67" fmla="*/ 659 h 719"/>
              <a:gd name="T68" fmla="*/ 600 w 718"/>
              <a:gd name="T69" fmla="*/ 627 h 719"/>
              <a:gd name="T70" fmla="*/ 637 w 718"/>
              <a:gd name="T71" fmla="*/ 589 h 719"/>
              <a:gd name="T72" fmla="*/ 667 w 718"/>
              <a:gd name="T73" fmla="*/ 547 h 719"/>
              <a:gd name="T74" fmla="*/ 691 w 718"/>
              <a:gd name="T75" fmla="*/ 501 h 719"/>
              <a:gd name="T76" fmla="*/ 707 w 718"/>
              <a:gd name="T77" fmla="*/ 450 h 719"/>
              <a:gd name="T78" fmla="*/ 716 w 718"/>
              <a:gd name="T79" fmla="*/ 397 h 719"/>
              <a:gd name="T80" fmla="*/ 718 w 718"/>
              <a:gd name="T81" fmla="*/ 342 h 719"/>
              <a:gd name="T82" fmla="*/ 712 w 718"/>
              <a:gd name="T83" fmla="*/ 289 h 719"/>
              <a:gd name="T84" fmla="*/ 696 w 718"/>
              <a:gd name="T85" fmla="*/ 237 h 719"/>
              <a:gd name="T86" fmla="*/ 675 w 718"/>
              <a:gd name="T87" fmla="*/ 189 h 719"/>
              <a:gd name="T88" fmla="*/ 647 w 718"/>
              <a:gd name="T89" fmla="*/ 145 h 719"/>
              <a:gd name="T90" fmla="*/ 614 w 718"/>
              <a:gd name="T91" fmla="*/ 106 h 719"/>
              <a:gd name="T92" fmla="*/ 574 w 718"/>
              <a:gd name="T93" fmla="*/ 72 h 719"/>
              <a:gd name="T94" fmla="*/ 531 w 718"/>
              <a:gd name="T95" fmla="*/ 45 h 719"/>
              <a:gd name="T96" fmla="*/ 483 w 718"/>
              <a:gd name="T97" fmla="*/ 22 h 719"/>
              <a:gd name="T98" fmla="*/ 431 w 718"/>
              <a:gd name="T99" fmla="*/ 8 h 719"/>
              <a:gd name="T100" fmla="*/ 377 w 718"/>
              <a:gd name="T101"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8" h="719">
                <a:moveTo>
                  <a:pt x="519" y="263"/>
                </a:moveTo>
                <a:lnTo>
                  <a:pt x="292" y="475"/>
                </a:lnTo>
                <a:lnTo>
                  <a:pt x="288" y="477"/>
                </a:lnTo>
                <a:lnTo>
                  <a:pt x="283" y="479"/>
                </a:lnTo>
                <a:lnTo>
                  <a:pt x="279" y="477"/>
                </a:lnTo>
                <a:lnTo>
                  <a:pt x="276" y="475"/>
                </a:lnTo>
                <a:lnTo>
                  <a:pt x="199" y="400"/>
                </a:lnTo>
                <a:lnTo>
                  <a:pt x="197" y="396"/>
                </a:lnTo>
                <a:lnTo>
                  <a:pt x="196" y="391"/>
                </a:lnTo>
                <a:lnTo>
                  <a:pt x="197" y="387"/>
                </a:lnTo>
                <a:lnTo>
                  <a:pt x="199" y="382"/>
                </a:lnTo>
                <a:lnTo>
                  <a:pt x="204" y="380"/>
                </a:lnTo>
                <a:lnTo>
                  <a:pt x="208" y="379"/>
                </a:lnTo>
                <a:lnTo>
                  <a:pt x="213" y="380"/>
                </a:lnTo>
                <a:lnTo>
                  <a:pt x="217" y="382"/>
                </a:lnTo>
                <a:lnTo>
                  <a:pt x="284" y="450"/>
                </a:lnTo>
                <a:lnTo>
                  <a:pt x="502" y="247"/>
                </a:lnTo>
                <a:lnTo>
                  <a:pt x="506" y="243"/>
                </a:lnTo>
                <a:lnTo>
                  <a:pt x="511" y="243"/>
                </a:lnTo>
                <a:lnTo>
                  <a:pt x="515" y="243"/>
                </a:lnTo>
                <a:lnTo>
                  <a:pt x="519" y="247"/>
                </a:lnTo>
                <a:lnTo>
                  <a:pt x="522" y="251"/>
                </a:lnTo>
                <a:lnTo>
                  <a:pt x="522" y="255"/>
                </a:lnTo>
                <a:lnTo>
                  <a:pt x="521" y="260"/>
                </a:lnTo>
                <a:lnTo>
                  <a:pt x="519" y="263"/>
                </a:lnTo>
                <a:close/>
                <a:moveTo>
                  <a:pt x="360" y="0"/>
                </a:moveTo>
                <a:lnTo>
                  <a:pt x="341" y="2"/>
                </a:lnTo>
                <a:lnTo>
                  <a:pt x="322" y="3"/>
                </a:lnTo>
                <a:lnTo>
                  <a:pt x="304" y="5"/>
                </a:lnTo>
                <a:lnTo>
                  <a:pt x="287" y="8"/>
                </a:lnTo>
                <a:lnTo>
                  <a:pt x="269" y="13"/>
                </a:lnTo>
                <a:lnTo>
                  <a:pt x="252" y="17"/>
                </a:lnTo>
                <a:lnTo>
                  <a:pt x="236" y="22"/>
                </a:lnTo>
                <a:lnTo>
                  <a:pt x="219" y="29"/>
                </a:lnTo>
                <a:lnTo>
                  <a:pt x="204" y="37"/>
                </a:lnTo>
                <a:lnTo>
                  <a:pt x="188" y="45"/>
                </a:lnTo>
                <a:lnTo>
                  <a:pt x="173" y="53"/>
                </a:lnTo>
                <a:lnTo>
                  <a:pt x="159" y="62"/>
                </a:lnTo>
                <a:lnTo>
                  <a:pt x="144" y="72"/>
                </a:lnTo>
                <a:lnTo>
                  <a:pt x="131" y="83"/>
                </a:lnTo>
                <a:lnTo>
                  <a:pt x="118" y="94"/>
                </a:lnTo>
                <a:lnTo>
                  <a:pt x="106" y="106"/>
                </a:lnTo>
                <a:lnTo>
                  <a:pt x="93" y="119"/>
                </a:lnTo>
                <a:lnTo>
                  <a:pt x="82" y="132"/>
                </a:lnTo>
                <a:lnTo>
                  <a:pt x="71" y="145"/>
                </a:lnTo>
                <a:lnTo>
                  <a:pt x="61" y="159"/>
                </a:lnTo>
                <a:lnTo>
                  <a:pt x="51" y="174"/>
                </a:lnTo>
                <a:lnTo>
                  <a:pt x="44" y="189"/>
                </a:lnTo>
                <a:lnTo>
                  <a:pt x="35" y="205"/>
                </a:lnTo>
                <a:lnTo>
                  <a:pt x="28" y="221"/>
                </a:lnTo>
                <a:lnTo>
                  <a:pt x="22" y="237"/>
                </a:lnTo>
                <a:lnTo>
                  <a:pt x="16" y="253"/>
                </a:lnTo>
                <a:lnTo>
                  <a:pt x="12" y="271"/>
                </a:lnTo>
                <a:lnTo>
                  <a:pt x="7" y="289"/>
                </a:lnTo>
                <a:lnTo>
                  <a:pt x="4" y="305"/>
                </a:lnTo>
                <a:lnTo>
                  <a:pt x="2" y="324"/>
                </a:lnTo>
                <a:lnTo>
                  <a:pt x="1" y="342"/>
                </a:lnTo>
                <a:lnTo>
                  <a:pt x="0" y="360"/>
                </a:lnTo>
                <a:lnTo>
                  <a:pt x="1" y="379"/>
                </a:lnTo>
                <a:lnTo>
                  <a:pt x="2" y="397"/>
                </a:lnTo>
                <a:lnTo>
                  <a:pt x="4" y="416"/>
                </a:lnTo>
                <a:lnTo>
                  <a:pt x="7" y="433"/>
                </a:lnTo>
                <a:lnTo>
                  <a:pt x="12" y="450"/>
                </a:lnTo>
                <a:lnTo>
                  <a:pt x="16" y="467"/>
                </a:lnTo>
                <a:lnTo>
                  <a:pt x="22" y="484"/>
                </a:lnTo>
                <a:lnTo>
                  <a:pt x="28" y="501"/>
                </a:lnTo>
                <a:lnTo>
                  <a:pt x="35" y="516"/>
                </a:lnTo>
                <a:lnTo>
                  <a:pt x="44" y="532"/>
                </a:lnTo>
                <a:lnTo>
                  <a:pt x="51" y="547"/>
                </a:lnTo>
                <a:lnTo>
                  <a:pt x="61" y="561"/>
                </a:lnTo>
                <a:lnTo>
                  <a:pt x="71" y="576"/>
                </a:lnTo>
                <a:lnTo>
                  <a:pt x="82" y="589"/>
                </a:lnTo>
                <a:lnTo>
                  <a:pt x="93" y="602"/>
                </a:lnTo>
                <a:lnTo>
                  <a:pt x="106" y="614"/>
                </a:lnTo>
                <a:lnTo>
                  <a:pt x="118" y="627"/>
                </a:lnTo>
                <a:lnTo>
                  <a:pt x="131" y="638"/>
                </a:lnTo>
                <a:lnTo>
                  <a:pt x="144" y="649"/>
                </a:lnTo>
                <a:lnTo>
                  <a:pt x="159" y="659"/>
                </a:lnTo>
                <a:lnTo>
                  <a:pt x="173" y="667"/>
                </a:lnTo>
                <a:lnTo>
                  <a:pt x="188" y="676"/>
                </a:lnTo>
                <a:lnTo>
                  <a:pt x="204" y="684"/>
                </a:lnTo>
                <a:lnTo>
                  <a:pt x="219" y="692"/>
                </a:lnTo>
                <a:lnTo>
                  <a:pt x="236" y="698"/>
                </a:lnTo>
                <a:lnTo>
                  <a:pt x="252" y="704"/>
                </a:lnTo>
                <a:lnTo>
                  <a:pt x="269" y="708"/>
                </a:lnTo>
                <a:lnTo>
                  <a:pt x="287" y="713"/>
                </a:lnTo>
                <a:lnTo>
                  <a:pt x="304" y="716"/>
                </a:lnTo>
                <a:lnTo>
                  <a:pt x="322" y="718"/>
                </a:lnTo>
                <a:lnTo>
                  <a:pt x="341" y="719"/>
                </a:lnTo>
                <a:lnTo>
                  <a:pt x="360" y="719"/>
                </a:lnTo>
                <a:lnTo>
                  <a:pt x="377" y="719"/>
                </a:lnTo>
                <a:lnTo>
                  <a:pt x="396" y="718"/>
                </a:lnTo>
                <a:lnTo>
                  <a:pt x="414" y="716"/>
                </a:lnTo>
                <a:lnTo>
                  <a:pt x="431" y="713"/>
                </a:lnTo>
                <a:lnTo>
                  <a:pt x="449" y="708"/>
                </a:lnTo>
                <a:lnTo>
                  <a:pt x="466" y="704"/>
                </a:lnTo>
                <a:lnTo>
                  <a:pt x="483" y="698"/>
                </a:lnTo>
                <a:lnTo>
                  <a:pt x="499" y="692"/>
                </a:lnTo>
                <a:lnTo>
                  <a:pt x="515" y="684"/>
                </a:lnTo>
                <a:lnTo>
                  <a:pt x="531" y="676"/>
                </a:lnTo>
                <a:lnTo>
                  <a:pt x="545" y="667"/>
                </a:lnTo>
                <a:lnTo>
                  <a:pt x="561" y="659"/>
                </a:lnTo>
                <a:lnTo>
                  <a:pt x="574" y="649"/>
                </a:lnTo>
                <a:lnTo>
                  <a:pt x="588" y="638"/>
                </a:lnTo>
                <a:lnTo>
                  <a:pt x="600" y="627"/>
                </a:lnTo>
                <a:lnTo>
                  <a:pt x="614" y="614"/>
                </a:lnTo>
                <a:lnTo>
                  <a:pt x="626" y="602"/>
                </a:lnTo>
                <a:lnTo>
                  <a:pt x="637" y="589"/>
                </a:lnTo>
                <a:lnTo>
                  <a:pt x="647" y="576"/>
                </a:lnTo>
                <a:lnTo>
                  <a:pt x="658" y="561"/>
                </a:lnTo>
                <a:lnTo>
                  <a:pt x="667" y="547"/>
                </a:lnTo>
                <a:lnTo>
                  <a:pt x="675" y="532"/>
                </a:lnTo>
                <a:lnTo>
                  <a:pt x="683" y="516"/>
                </a:lnTo>
                <a:lnTo>
                  <a:pt x="691" y="501"/>
                </a:lnTo>
                <a:lnTo>
                  <a:pt x="696" y="484"/>
                </a:lnTo>
                <a:lnTo>
                  <a:pt x="702" y="467"/>
                </a:lnTo>
                <a:lnTo>
                  <a:pt x="707" y="450"/>
                </a:lnTo>
                <a:lnTo>
                  <a:pt x="712" y="433"/>
                </a:lnTo>
                <a:lnTo>
                  <a:pt x="714" y="416"/>
                </a:lnTo>
                <a:lnTo>
                  <a:pt x="716" y="397"/>
                </a:lnTo>
                <a:lnTo>
                  <a:pt x="718" y="379"/>
                </a:lnTo>
                <a:lnTo>
                  <a:pt x="718" y="360"/>
                </a:lnTo>
                <a:lnTo>
                  <a:pt x="718" y="342"/>
                </a:lnTo>
                <a:lnTo>
                  <a:pt x="716" y="324"/>
                </a:lnTo>
                <a:lnTo>
                  <a:pt x="714" y="305"/>
                </a:lnTo>
                <a:lnTo>
                  <a:pt x="712" y="289"/>
                </a:lnTo>
                <a:lnTo>
                  <a:pt x="707" y="271"/>
                </a:lnTo>
                <a:lnTo>
                  <a:pt x="702" y="253"/>
                </a:lnTo>
                <a:lnTo>
                  <a:pt x="696" y="237"/>
                </a:lnTo>
                <a:lnTo>
                  <a:pt x="691" y="221"/>
                </a:lnTo>
                <a:lnTo>
                  <a:pt x="683" y="205"/>
                </a:lnTo>
                <a:lnTo>
                  <a:pt x="675" y="189"/>
                </a:lnTo>
                <a:lnTo>
                  <a:pt x="667" y="174"/>
                </a:lnTo>
                <a:lnTo>
                  <a:pt x="658" y="159"/>
                </a:lnTo>
                <a:lnTo>
                  <a:pt x="647" y="145"/>
                </a:lnTo>
                <a:lnTo>
                  <a:pt x="637" y="132"/>
                </a:lnTo>
                <a:lnTo>
                  <a:pt x="626" y="119"/>
                </a:lnTo>
                <a:lnTo>
                  <a:pt x="614" y="106"/>
                </a:lnTo>
                <a:lnTo>
                  <a:pt x="600" y="94"/>
                </a:lnTo>
                <a:lnTo>
                  <a:pt x="588" y="83"/>
                </a:lnTo>
                <a:lnTo>
                  <a:pt x="574" y="72"/>
                </a:lnTo>
                <a:lnTo>
                  <a:pt x="561" y="62"/>
                </a:lnTo>
                <a:lnTo>
                  <a:pt x="545" y="53"/>
                </a:lnTo>
                <a:lnTo>
                  <a:pt x="531" y="45"/>
                </a:lnTo>
                <a:lnTo>
                  <a:pt x="515" y="37"/>
                </a:lnTo>
                <a:lnTo>
                  <a:pt x="499" y="29"/>
                </a:lnTo>
                <a:lnTo>
                  <a:pt x="483" y="22"/>
                </a:lnTo>
                <a:lnTo>
                  <a:pt x="466" y="17"/>
                </a:lnTo>
                <a:lnTo>
                  <a:pt x="449" y="13"/>
                </a:lnTo>
                <a:lnTo>
                  <a:pt x="431" y="8"/>
                </a:lnTo>
                <a:lnTo>
                  <a:pt x="414" y="5"/>
                </a:lnTo>
                <a:lnTo>
                  <a:pt x="396" y="3"/>
                </a:lnTo>
                <a:lnTo>
                  <a:pt x="377" y="2"/>
                </a:lnTo>
                <a:lnTo>
                  <a:pt x="36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563873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EBC2D75-C40C-6766-0B7D-188826987A59}"/>
              </a:ext>
              <a:ext uri="{C183D7F6-B498-43B3-948B-1728B52AA6E4}">
                <adec:decorative xmlns:adec="http://schemas.microsoft.com/office/drawing/2017/decorative" val="1"/>
              </a:ext>
            </a:extLst>
          </p:cNvPr>
          <p:cNvSpPr/>
          <p:nvPr/>
        </p:nvSpPr>
        <p:spPr>
          <a:xfrm>
            <a:off x="3507745" y="4958651"/>
            <a:ext cx="8335098" cy="803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46" name="Rectangle 45">
            <a:extLst>
              <a:ext uri="{FF2B5EF4-FFF2-40B4-BE49-F238E27FC236}">
                <a16:creationId xmlns:a16="http://schemas.microsoft.com/office/drawing/2014/main" id="{E0400FC7-8EC6-5485-92AE-55D712C888B3}"/>
              </a:ext>
              <a:ext uri="{C183D7F6-B498-43B3-948B-1728B52AA6E4}">
                <adec:decorative xmlns:adec="http://schemas.microsoft.com/office/drawing/2017/decorative" val="1"/>
              </a:ext>
            </a:extLst>
          </p:cNvPr>
          <p:cNvSpPr/>
          <p:nvPr/>
        </p:nvSpPr>
        <p:spPr>
          <a:xfrm>
            <a:off x="3507745" y="4080502"/>
            <a:ext cx="8335098" cy="803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8" name="Rectangle 17">
            <a:extLst>
              <a:ext uri="{FF2B5EF4-FFF2-40B4-BE49-F238E27FC236}">
                <a16:creationId xmlns:a16="http://schemas.microsoft.com/office/drawing/2014/main" id="{C5FA8203-4EC5-964D-C115-384D84FD4A98}"/>
              </a:ext>
              <a:ext uri="{C183D7F6-B498-43B3-948B-1728B52AA6E4}">
                <adec:decorative xmlns:adec="http://schemas.microsoft.com/office/drawing/2017/decorative" val="1"/>
              </a:ext>
            </a:extLst>
          </p:cNvPr>
          <p:cNvSpPr/>
          <p:nvPr/>
        </p:nvSpPr>
        <p:spPr>
          <a:xfrm>
            <a:off x="3507745" y="3145271"/>
            <a:ext cx="8335098" cy="803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4" name="Rectangle 3">
            <a:extLst>
              <a:ext uri="{FF2B5EF4-FFF2-40B4-BE49-F238E27FC236}">
                <a16:creationId xmlns:a16="http://schemas.microsoft.com/office/drawing/2014/main" id="{0D3C78C9-176F-DEFF-66CC-43211422DCFC}"/>
              </a:ext>
              <a:ext uri="{C183D7F6-B498-43B3-948B-1728B52AA6E4}">
                <adec:decorative xmlns:adec="http://schemas.microsoft.com/office/drawing/2017/decorative" val="1"/>
              </a:ext>
            </a:extLst>
          </p:cNvPr>
          <p:cNvSpPr/>
          <p:nvPr/>
        </p:nvSpPr>
        <p:spPr>
          <a:xfrm>
            <a:off x="3507745" y="2263800"/>
            <a:ext cx="8335098" cy="803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284" rIns="0" bIns="146284" numCol="1" spcCol="0" rtlCol="0" fromWordArt="0" anchor="ctr" anchorCtr="1"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grpSp>
        <p:nvGrpSpPr>
          <p:cNvPr id="32" name="Group 31">
            <a:extLst>
              <a:ext uri="{FF2B5EF4-FFF2-40B4-BE49-F238E27FC236}">
                <a16:creationId xmlns:a16="http://schemas.microsoft.com/office/drawing/2014/main" id="{194E7635-0A79-31CC-0941-294435CFA4C3}"/>
              </a:ext>
              <a:ext uri="{C183D7F6-B498-43B3-948B-1728B52AA6E4}">
                <adec:decorative xmlns:adec="http://schemas.microsoft.com/office/drawing/2017/decorative" val="1"/>
              </a:ext>
            </a:extLst>
          </p:cNvPr>
          <p:cNvGrpSpPr/>
          <p:nvPr/>
        </p:nvGrpSpPr>
        <p:grpSpPr>
          <a:xfrm>
            <a:off x="908163" y="3145271"/>
            <a:ext cx="1681867" cy="1658338"/>
            <a:chOff x="646165" y="2449250"/>
            <a:chExt cx="2099631" cy="2251103"/>
          </a:xfrm>
        </p:grpSpPr>
        <p:sp>
          <p:nvSpPr>
            <p:cNvPr id="20" name="Freeform: Shape 19">
              <a:extLst>
                <a:ext uri="{FF2B5EF4-FFF2-40B4-BE49-F238E27FC236}">
                  <a16:creationId xmlns:a16="http://schemas.microsoft.com/office/drawing/2014/main" id="{6280D385-59C5-FE39-762F-BE872FED7275}"/>
                </a:ext>
              </a:extLst>
            </p:cNvPr>
            <p:cNvSpPr/>
            <p:nvPr/>
          </p:nvSpPr>
          <p:spPr>
            <a:xfrm>
              <a:off x="646990" y="4094910"/>
              <a:ext cx="2098806" cy="605443"/>
            </a:xfrm>
            <a:custGeom>
              <a:avLst/>
              <a:gdLst>
                <a:gd name="connsiteX0" fmla="*/ 2095379 w 2098806"/>
                <a:gd name="connsiteY0" fmla="*/ 253545 h 605443"/>
                <a:gd name="connsiteX1" fmla="*/ 1775033 w 2098806"/>
                <a:gd name="connsiteY1" fmla="*/ 495429 h 605443"/>
                <a:gd name="connsiteX2" fmla="*/ 290818 w 2098806"/>
                <a:gd name="connsiteY2" fmla="*/ 497560 h 605443"/>
                <a:gd name="connsiteX3" fmla="*/ 1197 w 2098806"/>
                <a:gd name="connsiteY3" fmla="*/ 266586 h 605443"/>
                <a:gd name="connsiteX4" fmla="*/ 1197 w 2098806"/>
                <a:gd name="connsiteY4" fmla="*/ 20063 h 605443"/>
                <a:gd name="connsiteX5" fmla="*/ 2098806 w 2098806"/>
                <a:gd name="connsiteY5" fmla="*/ 0 h 605443"/>
                <a:gd name="connsiteX6" fmla="*/ 2095379 w 2098806"/>
                <a:gd name="connsiteY6" fmla="*/ 253545 h 60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806" h="605443">
                  <a:moveTo>
                    <a:pt x="2095379" y="253545"/>
                  </a:moveTo>
                  <a:cubicBezTo>
                    <a:pt x="2075793" y="341320"/>
                    <a:pt x="1968685" y="427967"/>
                    <a:pt x="1775033" y="495429"/>
                  </a:cubicBezTo>
                  <a:cubicBezTo>
                    <a:pt x="1290659" y="641386"/>
                    <a:pt x="775594" y="642126"/>
                    <a:pt x="290818" y="497560"/>
                  </a:cubicBezTo>
                  <a:cubicBezTo>
                    <a:pt x="112467" y="433108"/>
                    <a:pt x="16253" y="350850"/>
                    <a:pt x="1197" y="266586"/>
                  </a:cubicBezTo>
                  <a:cubicBezTo>
                    <a:pt x="-1496" y="251790"/>
                    <a:pt x="1197" y="20063"/>
                    <a:pt x="1197" y="20063"/>
                  </a:cubicBezTo>
                  <a:lnTo>
                    <a:pt x="2098806" y="0"/>
                  </a:lnTo>
                  <a:cubicBezTo>
                    <a:pt x="2098806" y="0"/>
                    <a:pt x="2097827" y="242887"/>
                    <a:pt x="2095379" y="253545"/>
                  </a:cubicBezTo>
                  <a:close/>
                </a:path>
              </a:pathLst>
            </a:custGeom>
            <a:solidFill>
              <a:srgbClr val="5EA0EF"/>
            </a:soli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177EDF7F-92AD-47F5-BBB4-52C566976AC3}"/>
                </a:ext>
              </a:extLst>
            </p:cNvPr>
            <p:cNvSpPr/>
            <p:nvPr/>
          </p:nvSpPr>
          <p:spPr>
            <a:xfrm rot="21565500">
              <a:off x="646165" y="3738418"/>
              <a:ext cx="2099568" cy="743582"/>
            </a:xfrm>
            <a:custGeom>
              <a:avLst/>
              <a:gdLst>
                <a:gd name="connsiteX0" fmla="*/ 2099569 w 2099568"/>
                <a:gd name="connsiteY0" fmla="*/ 371791 h 743582"/>
                <a:gd name="connsiteX1" fmla="*/ 1049784 w 2099568"/>
                <a:gd name="connsiteY1" fmla="*/ 743582 h 743582"/>
                <a:gd name="connsiteX2" fmla="*/ 0 w 2099568"/>
                <a:gd name="connsiteY2" fmla="*/ 371791 h 743582"/>
                <a:gd name="connsiteX3" fmla="*/ 1049784 w 2099568"/>
                <a:gd name="connsiteY3" fmla="*/ 0 h 743582"/>
                <a:gd name="connsiteX4" fmla="*/ 2099569 w 2099568"/>
                <a:gd name="connsiteY4" fmla="*/ 371791 h 743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568" h="743582">
                  <a:moveTo>
                    <a:pt x="2099569" y="371791"/>
                  </a:moveTo>
                  <a:cubicBezTo>
                    <a:pt x="2099569" y="577126"/>
                    <a:pt x="1629564" y="743582"/>
                    <a:pt x="1049784" y="743582"/>
                  </a:cubicBezTo>
                  <a:cubicBezTo>
                    <a:pt x="470004" y="743582"/>
                    <a:pt x="0" y="577126"/>
                    <a:pt x="0" y="371791"/>
                  </a:cubicBezTo>
                  <a:cubicBezTo>
                    <a:pt x="0" y="166457"/>
                    <a:pt x="470004" y="0"/>
                    <a:pt x="1049784" y="0"/>
                  </a:cubicBezTo>
                  <a:cubicBezTo>
                    <a:pt x="1629564" y="0"/>
                    <a:pt x="2099569" y="166457"/>
                    <a:pt x="2099569" y="371791"/>
                  </a:cubicBezTo>
                  <a:close/>
                </a:path>
              </a:pathLst>
            </a:custGeom>
            <a:solidFill>
              <a:srgbClr val="50E6FF"/>
            </a:soli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900F041E-D264-9704-820B-6F34CB7C94C4}"/>
                </a:ext>
              </a:extLst>
            </p:cNvPr>
            <p:cNvSpPr/>
            <p:nvPr/>
          </p:nvSpPr>
          <p:spPr>
            <a:xfrm>
              <a:off x="859212" y="2449250"/>
              <a:ext cx="1004133" cy="1751367"/>
            </a:xfrm>
            <a:custGeom>
              <a:avLst/>
              <a:gdLst>
                <a:gd name="connsiteX0" fmla="*/ 1004134 w 1004133"/>
                <a:gd name="connsiteY0" fmla="*/ 1691680 h 1751367"/>
                <a:gd name="connsiteX1" fmla="*/ 945867 w 1004133"/>
                <a:gd name="connsiteY1" fmla="*/ 1751367 h 1751367"/>
                <a:gd name="connsiteX2" fmla="*/ 58276 w 1004133"/>
                <a:gd name="connsiteY2" fmla="*/ 1751367 h 1751367"/>
                <a:gd name="connsiteX3" fmla="*/ 9 w 1004133"/>
                <a:gd name="connsiteY3" fmla="*/ 1691680 h 1751367"/>
                <a:gd name="connsiteX4" fmla="*/ 9 w 1004133"/>
                <a:gd name="connsiteY4" fmla="*/ 59687 h 1751367"/>
                <a:gd name="connsiteX5" fmla="*/ 56195 w 1004133"/>
                <a:gd name="connsiteY5" fmla="*/ 0 h 1751367"/>
                <a:gd name="connsiteX6" fmla="*/ 945867 w 1004133"/>
                <a:gd name="connsiteY6" fmla="*/ 0 h 1751367"/>
                <a:gd name="connsiteX7" fmla="*/ 1004134 w 1004133"/>
                <a:gd name="connsiteY7" fmla="*/ 59687 h 175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133" h="1751367">
                  <a:moveTo>
                    <a:pt x="1004134" y="1691680"/>
                  </a:moveTo>
                  <a:cubicBezTo>
                    <a:pt x="1003608" y="1724420"/>
                    <a:pt x="977828" y="1750828"/>
                    <a:pt x="945867" y="1751367"/>
                  </a:cubicBezTo>
                  <a:lnTo>
                    <a:pt x="58276" y="1751367"/>
                  </a:lnTo>
                  <a:cubicBezTo>
                    <a:pt x="26095" y="1751367"/>
                    <a:pt x="9" y="1724646"/>
                    <a:pt x="9" y="1691680"/>
                  </a:cubicBezTo>
                  <a:lnTo>
                    <a:pt x="9" y="59687"/>
                  </a:lnTo>
                  <a:cubicBezTo>
                    <a:pt x="-537" y="27323"/>
                    <a:pt x="24602" y="618"/>
                    <a:pt x="56195" y="0"/>
                  </a:cubicBezTo>
                  <a:lnTo>
                    <a:pt x="945867" y="0"/>
                  </a:lnTo>
                  <a:cubicBezTo>
                    <a:pt x="978048" y="0"/>
                    <a:pt x="1004134" y="26723"/>
                    <a:pt x="1004134" y="59687"/>
                  </a:cubicBezTo>
                  <a:close/>
                </a:path>
              </a:pathLst>
            </a:custGeom>
            <a:gradFill>
              <a:gsLst>
                <a:gs pos="0">
                  <a:srgbClr val="949494"/>
                </a:gs>
                <a:gs pos="50000">
                  <a:srgbClr val="A3A3A3"/>
                </a:gs>
                <a:gs pos="100000">
                  <a:srgbClr val="B3B3B3"/>
                </a:gs>
              </a:gsLst>
              <a:lin ang="16200000" scaled="1"/>
            </a:gra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8165CC4-77B8-B4F3-0715-854E13CDAB32}"/>
                </a:ext>
              </a:extLst>
            </p:cNvPr>
            <p:cNvSpPr/>
            <p:nvPr/>
          </p:nvSpPr>
          <p:spPr>
            <a:xfrm>
              <a:off x="1006476" y="2619989"/>
              <a:ext cx="721852" cy="555914"/>
            </a:xfrm>
            <a:custGeom>
              <a:avLst/>
              <a:gdLst>
                <a:gd name="connsiteX0" fmla="*/ 3 w 721852"/>
                <a:gd name="connsiteY0" fmla="*/ 443060 h 555914"/>
                <a:gd name="connsiteX1" fmla="*/ 108458 w 721852"/>
                <a:gd name="connsiteY1" fmla="*/ 332087 h 555914"/>
                <a:gd name="connsiteX2" fmla="*/ 609480 w 721852"/>
                <a:gd name="connsiteY2" fmla="*/ 332087 h 555914"/>
                <a:gd name="connsiteX3" fmla="*/ 721850 w 721852"/>
                <a:gd name="connsiteY3" fmla="*/ 440841 h 555914"/>
                <a:gd name="connsiteX4" fmla="*/ 721852 w 721852"/>
                <a:gd name="connsiteY4" fmla="*/ 440929 h 555914"/>
                <a:gd name="connsiteX5" fmla="*/ 721852 w 721852"/>
                <a:gd name="connsiteY5" fmla="*/ 443060 h 555914"/>
                <a:gd name="connsiteX6" fmla="*/ 721852 w 721852"/>
                <a:gd name="connsiteY6" fmla="*/ 443060 h 555914"/>
                <a:gd name="connsiteX7" fmla="*/ 612418 w 721852"/>
                <a:gd name="connsiteY7" fmla="*/ 555914 h 555914"/>
                <a:gd name="connsiteX8" fmla="*/ 108458 w 721852"/>
                <a:gd name="connsiteY8" fmla="*/ 555914 h 555914"/>
                <a:gd name="connsiteX9" fmla="*/ 3 w 721852"/>
                <a:gd name="connsiteY9" fmla="*/ 443067 h 555914"/>
                <a:gd name="connsiteX10" fmla="*/ 3 w 721852"/>
                <a:gd name="connsiteY10" fmla="*/ 443060 h 555914"/>
                <a:gd name="connsiteX11" fmla="*/ 108458 w 721852"/>
                <a:gd name="connsiteY11" fmla="*/ 223121 h 555914"/>
                <a:gd name="connsiteX12" fmla="*/ 611561 w 721852"/>
                <a:gd name="connsiteY12" fmla="*/ 223121 h 555914"/>
                <a:gd name="connsiteX13" fmla="*/ 721730 w 721852"/>
                <a:gd name="connsiteY13" fmla="*/ 112148 h 555914"/>
                <a:gd name="connsiteX14" fmla="*/ 721730 w 721852"/>
                <a:gd name="connsiteY14" fmla="*/ 112148 h 555914"/>
                <a:gd name="connsiteX15" fmla="*/ 721730 w 721852"/>
                <a:gd name="connsiteY15" fmla="*/ 108887 h 555914"/>
                <a:gd name="connsiteX16" fmla="*/ 609444 w 721852"/>
                <a:gd name="connsiteY16" fmla="*/ 43 h 555914"/>
                <a:gd name="connsiteX17" fmla="*/ 609358 w 721852"/>
                <a:gd name="connsiteY17" fmla="*/ 46 h 555914"/>
                <a:gd name="connsiteX18" fmla="*/ 108458 w 721852"/>
                <a:gd name="connsiteY18" fmla="*/ 46 h 555914"/>
                <a:gd name="connsiteX19" fmla="*/ 3226 w 721852"/>
                <a:gd name="connsiteY19" fmla="*/ 115324 h 555914"/>
                <a:gd name="connsiteX20" fmla="*/ 108458 w 721852"/>
                <a:gd name="connsiteY20" fmla="*/ 223121 h 55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1852" h="555914">
                  <a:moveTo>
                    <a:pt x="3" y="443060"/>
                  </a:moveTo>
                  <a:cubicBezTo>
                    <a:pt x="536" y="381950"/>
                    <a:pt x="48802" y="332564"/>
                    <a:pt x="108458" y="332087"/>
                  </a:cubicBezTo>
                  <a:lnTo>
                    <a:pt x="609480" y="332087"/>
                  </a:lnTo>
                  <a:cubicBezTo>
                    <a:pt x="669827" y="330333"/>
                    <a:pt x="720137" y="379023"/>
                    <a:pt x="721850" y="440841"/>
                  </a:cubicBezTo>
                  <a:cubicBezTo>
                    <a:pt x="721851" y="440870"/>
                    <a:pt x="721851" y="440900"/>
                    <a:pt x="721852" y="440929"/>
                  </a:cubicBezTo>
                  <a:lnTo>
                    <a:pt x="721852" y="443060"/>
                  </a:lnTo>
                  <a:lnTo>
                    <a:pt x="721852" y="443060"/>
                  </a:lnTo>
                  <a:cubicBezTo>
                    <a:pt x="721853" y="505095"/>
                    <a:pt x="672975" y="555500"/>
                    <a:pt x="612418" y="555914"/>
                  </a:cubicBezTo>
                  <a:lnTo>
                    <a:pt x="108458" y="555914"/>
                  </a:lnTo>
                  <a:cubicBezTo>
                    <a:pt x="48088" y="555431"/>
                    <a:pt x="-468" y="504908"/>
                    <a:pt x="3" y="443067"/>
                  </a:cubicBezTo>
                  <a:cubicBezTo>
                    <a:pt x="3" y="443065"/>
                    <a:pt x="3" y="443063"/>
                    <a:pt x="3" y="443060"/>
                  </a:cubicBezTo>
                  <a:close/>
                  <a:moveTo>
                    <a:pt x="108458" y="223121"/>
                  </a:moveTo>
                  <a:lnTo>
                    <a:pt x="611561" y="223121"/>
                  </a:lnTo>
                  <a:cubicBezTo>
                    <a:pt x="671886" y="223607"/>
                    <a:pt x="721191" y="173941"/>
                    <a:pt x="721730" y="112148"/>
                  </a:cubicBezTo>
                  <a:lnTo>
                    <a:pt x="721730" y="112148"/>
                  </a:lnTo>
                  <a:cubicBezTo>
                    <a:pt x="721791" y="111062"/>
                    <a:pt x="721791" y="109973"/>
                    <a:pt x="721730" y="108887"/>
                  </a:cubicBezTo>
                  <a:cubicBezTo>
                    <a:pt x="720064" y="47068"/>
                    <a:pt x="669791" y="-1663"/>
                    <a:pt x="609444" y="43"/>
                  </a:cubicBezTo>
                  <a:cubicBezTo>
                    <a:pt x="609415" y="45"/>
                    <a:pt x="609386" y="45"/>
                    <a:pt x="609358" y="46"/>
                  </a:cubicBezTo>
                  <a:lnTo>
                    <a:pt x="108458" y="46"/>
                  </a:lnTo>
                  <a:cubicBezTo>
                    <a:pt x="48323" y="2111"/>
                    <a:pt x="1209" y="53723"/>
                    <a:pt x="3226" y="115324"/>
                  </a:cubicBezTo>
                  <a:cubicBezTo>
                    <a:pt x="5148" y="174024"/>
                    <a:pt x="51155" y="221152"/>
                    <a:pt x="108458" y="223121"/>
                  </a:cubicBezTo>
                  <a:close/>
                </a:path>
              </a:pathLst>
            </a:custGeom>
            <a:solidFill>
              <a:srgbClr val="003067"/>
            </a:soli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D82B6082-5A76-7E33-AF87-91F199190F92}"/>
                </a:ext>
              </a:extLst>
            </p:cNvPr>
            <p:cNvSpPr/>
            <p:nvPr/>
          </p:nvSpPr>
          <p:spPr>
            <a:xfrm>
              <a:off x="1047120" y="2656650"/>
              <a:ext cx="146891" cy="481635"/>
            </a:xfrm>
            <a:custGeom>
              <a:avLst/>
              <a:gdLst>
                <a:gd name="connsiteX0" fmla="*/ 73446 w 146891"/>
                <a:gd name="connsiteY0" fmla="*/ 0 h 481635"/>
                <a:gd name="connsiteX1" fmla="*/ 146891 w 146891"/>
                <a:gd name="connsiteY1" fmla="*/ 75236 h 481635"/>
                <a:gd name="connsiteX2" fmla="*/ 73446 w 146891"/>
                <a:gd name="connsiteY2" fmla="*/ 150472 h 481635"/>
                <a:gd name="connsiteX3" fmla="*/ 0 w 146891"/>
                <a:gd name="connsiteY3" fmla="*/ 75236 h 481635"/>
                <a:gd name="connsiteX4" fmla="*/ 73446 w 146891"/>
                <a:gd name="connsiteY4" fmla="*/ 0 h 481635"/>
                <a:gd name="connsiteX5" fmla="*/ 0 w 146891"/>
                <a:gd name="connsiteY5" fmla="*/ 406399 h 481635"/>
                <a:gd name="connsiteX6" fmla="*/ 73446 w 146891"/>
                <a:gd name="connsiteY6" fmla="*/ 481635 h 481635"/>
                <a:gd name="connsiteX7" fmla="*/ 146891 w 146891"/>
                <a:gd name="connsiteY7" fmla="*/ 406399 h 481635"/>
                <a:gd name="connsiteX8" fmla="*/ 73446 w 146891"/>
                <a:gd name="connsiteY8" fmla="*/ 331164 h 481635"/>
                <a:gd name="connsiteX9" fmla="*/ 0 w 146891"/>
                <a:gd name="connsiteY9" fmla="*/ 406399 h 4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891" h="481635">
                  <a:moveTo>
                    <a:pt x="73446" y="0"/>
                  </a:moveTo>
                  <a:cubicBezTo>
                    <a:pt x="114009" y="0"/>
                    <a:pt x="146891" y="33684"/>
                    <a:pt x="146891" y="75236"/>
                  </a:cubicBezTo>
                  <a:cubicBezTo>
                    <a:pt x="146891" y="116787"/>
                    <a:pt x="114009" y="150472"/>
                    <a:pt x="73446" y="150472"/>
                  </a:cubicBezTo>
                  <a:cubicBezTo>
                    <a:pt x="32883" y="150472"/>
                    <a:pt x="0" y="116787"/>
                    <a:pt x="0" y="75236"/>
                  </a:cubicBezTo>
                  <a:cubicBezTo>
                    <a:pt x="0" y="33684"/>
                    <a:pt x="32883" y="0"/>
                    <a:pt x="73446" y="0"/>
                  </a:cubicBezTo>
                  <a:close/>
                  <a:moveTo>
                    <a:pt x="0" y="406399"/>
                  </a:moveTo>
                  <a:cubicBezTo>
                    <a:pt x="0" y="447951"/>
                    <a:pt x="32883" y="481635"/>
                    <a:pt x="73446" y="481635"/>
                  </a:cubicBezTo>
                  <a:cubicBezTo>
                    <a:pt x="114009" y="481635"/>
                    <a:pt x="146891" y="447951"/>
                    <a:pt x="146891" y="406399"/>
                  </a:cubicBezTo>
                  <a:cubicBezTo>
                    <a:pt x="146891" y="364848"/>
                    <a:pt x="114009" y="331164"/>
                    <a:pt x="73446" y="331164"/>
                  </a:cubicBezTo>
                  <a:cubicBezTo>
                    <a:pt x="32883" y="331164"/>
                    <a:pt x="0" y="364848"/>
                    <a:pt x="0" y="406399"/>
                  </a:cubicBezTo>
                  <a:close/>
                </a:path>
              </a:pathLst>
            </a:custGeom>
            <a:solidFill>
              <a:srgbClr val="50E6FF"/>
            </a:soli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3C7FEABE-0A20-44DC-F12D-F83DA6F9643C}"/>
                </a:ext>
              </a:extLst>
            </p:cNvPr>
            <p:cNvSpPr/>
            <p:nvPr/>
          </p:nvSpPr>
          <p:spPr>
            <a:xfrm>
              <a:off x="1071602" y="3103685"/>
              <a:ext cx="1525956" cy="1103474"/>
            </a:xfrm>
            <a:custGeom>
              <a:avLst/>
              <a:gdLst>
                <a:gd name="connsiteX0" fmla="*/ 1525957 w 1525956"/>
                <a:gd name="connsiteY0" fmla="*/ 756489 h 1103474"/>
                <a:gd name="connsiteX1" fmla="*/ 1228379 w 1525956"/>
                <a:gd name="connsiteY1" fmla="*/ 419306 h 1103474"/>
                <a:gd name="connsiteX2" fmla="*/ 783421 w 1525956"/>
                <a:gd name="connsiteY2" fmla="*/ 242 h 1103474"/>
                <a:gd name="connsiteX3" fmla="*/ 360251 w 1525956"/>
                <a:gd name="connsiteY3" fmla="*/ 291405 h 1103474"/>
                <a:gd name="connsiteX4" fmla="*/ 0 w 1525956"/>
                <a:gd name="connsiteY4" fmla="*/ 694795 h 1103474"/>
                <a:gd name="connsiteX5" fmla="*/ 429413 w 1525956"/>
                <a:gd name="connsiteY5" fmla="*/ 1103201 h 1103474"/>
                <a:gd name="connsiteX6" fmla="*/ 1185169 w 1525956"/>
                <a:gd name="connsiteY6" fmla="*/ 1103201 h 1103474"/>
                <a:gd name="connsiteX7" fmla="*/ 1525957 w 1525956"/>
                <a:gd name="connsiteY7" fmla="*/ 756489 h 110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5956" h="1103474">
                  <a:moveTo>
                    <a:pt x="1525957" y="756489"/>
                  </a:moveTo>
                  <a:cubicBezTo>
                    <a:pt x="1520461" y="584735"/>
                    <a:pt x="1394648" y="442179"/>
                    <a:pt x="1228379" y="419306"/>
                  </a:cubicBezTo>
                  <a:cubicBezTo>
                    <a:pt x="1216359" y="178729"/>
                    <a:pt x="1018459" y="-7660"/>
                    <a:pt x="783421" y="242"/>
                  </a:cubicBezTo>
                  <a:cubicBezTo>
                    <a:pt x="596435" y="-4190"/>
                    <a:pt x="426966" y="112414"/>
                    <a:pt x="360251" y="291405"/>
                  </a:cubicBezTo>
                  <a:cubicBezTo>
                    <a:pt x="159287" y="316064"/>
                    <a:pt x="6134" y="487555"/>
                    <a:pt x="0" y="694795"/>
                  </a:cubicBezTo>
                  <a:cubicBezTo>
                    <a:pt x="8827" y="928879"/>
                    <a:pt x="200870" y="1111527"/>
                    <a:pt x="429413" y="1103201"/>
                  </a:cubicBezTo>
                  <a:lnTo>
                    <a:pt x="1185169" y="1103201"/>
                  </a:lnTo>
                  <a:cubicBezTo>
                    <a:pt x="1371207" y="1100091"/>
                    <a:pt x="1521648" y="947036"/>
                    <a:pt x="1525957" y="756489"/>
                  </a:cubicBezTo>
                  <a:close/>
                </a:path>
              </a:pathLst>
            </a:custGeom>
            <a:gradFill>
              <a:gsLst>
                <a:gs pos="0">
                  <a:srgbClr val="0078D4"/>
                </a:gs>
                <a:gs pos="50000">
                  <a:srgbClr val="2F8CE1"/>
                </a:gs>
                <a:gs pos="100000">
                  <a:srgbClr val="5EA0EF"/>
                </a:gs>
              </a:gsLst>
              <a:lin ang="16200000" scaled="1"/>
            </a:gra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3079BE28-2D05-ECFF-D1BB-482D37C189E5}"/>
                </a:ext>
              </a:extLst>
            </p:cNvPr>
            <p:cNvSpPr/>
            <p:nvPr/>
          </p:nvSpPr>
          <p:spPr>
            <a:xfrm>
              <a:off x="1314410" y="3537397"/>
              <a:ext cx="1040899" cy="553250"/>
            </a:xfrm>
            <a:custGeom>
              <a:avLst/>
              <a:gdLst>
                <a:gd name="connsiteX0" fmla="*/ 885440 w 1040899"/>
                <a:gd name="connsiteY0" fmla="*/ 361649 h 553250"/>
                <a:gd name="connsiteX1" fmla="*/ 885440 w 1040899"/>
                <a:gd name="connsiteY1" fmla="*/ 9671 h 553250"/>
                <a:gd name="connsiteX2" fmla="*/ 790328 w 1040899"/>
                <a:gd name="connsiteY2" fmla="*/ 9671 h 553250"/>
                <a:gd name="connsiteX3" fmla="*/ 790328 w 1040899"/>
                <a:gd name="connsiteY3" fmla="*/ 441650 h 553250"/>
                <a:gd name="connsiteX4" fmla="*/ 1040900 w 1040899"/>
                <a:gd name="connsiteY4" fmla="*/ 441650 h 553250"/>
                <a:gd name="connsiteX5" fmla="*/ 1040900 w 1040899"/>
                <a:gd name="connsiteY5" fmla="*/ 362151 h 553250"/>
                <a:gd name="connsiteX6" fmla="*/ 159429 w 1040899"/>
                <a:gd name="connsiteY6" fmla="*/ 188732 h 553250"/>
                <a:gd name="connsiteX7" fmla="*/ 107283 w 1040899"/>
                <a:gd name="connsiteY7" fmla="*/ 156255 h 553250"/>
                <a:gd name="connsiteX8" fmla="*/ 95042 w 1040899"/>
                <a:gd name="connsiteY8" fmla="*/ 122775 h 553250"/>
                <a:gd name="connsiteX9" fmla="*/ 110465 w 1040899"/>
                <a:gd name="connsiteY9" fmla="*/ 91302 h 553250"/>
                <a:gd name="connsiteX10" fmla="*/ 153431 w 1040899"/>
                <a:gd name="connsiteY10" fmla="*/ 78762 h 553250"/>
                <a:gd name="connsiteX11" fmla="*/ 255643 w 1040899"/>
                <a:gd name="connsiteY11" fmla="*/ 109107 h 553250"/>
                <a:gd name="connsiteX12" fmla="*/ 255643 w 1040899"/>
                <a:gd name="connsiteY12" fmla="*/ 19075 h 553250"/>
                <a:gd name="connsiteX13" fmla="*/ 153431 w 1040899"/>
                <a:gd name="connsiteY13" fmla="*/ 3401 h 553250"/>
                <a:gd name="connsiteX14" fmla="*/ 41916 w 1040899"/>
                <a:gd name="connsiteY14" fmla="*/ 37884 h 553250"/>
                <a:gd name="connsiteX15" fmla="*/ 52 w 1040899"/>
                <a:gd name="connsiteY15" fmla="*/ 131177 h 553250"/>
                <a:gd name="connsiteX16" fmla="*/ 96143 w 1040899"/>
                <a:gd name="connsiteY16" fmla="*/ 256570 h 553250"/>
                <a:gd name="connsiteX17" fmla="*/ 158450 w 1040899"/>
                <a:gd name="connsiteY17" fmla="*/ 294188 h 553250"/>
                <a:gd name="connsiteX18" fmla="*/ 173873 w 1040899"/>
                <a:gd name="connsiteY18" fmla="*/ 327668 h 553250"/>
                <a:gd name="connsiteX19" fmla="*/ 158450 w 1040899"/>
                <a:gd name="connsiteY19" fmla="*/ 359142 h 553250"/>
                <a:gd name="connsiteX20" fmla="*/ 112424 w 1040899"/>
                <a:gd name="connsiteY20" fmla="*/ 371681 h 553250"/>
                <a:gd name="connsiteX21" fmla="*/ 2255 w 1040899"/>
                <a:gd name="connsiteY21" fmla="*/ 327668 h 553250"/>
                <a:gd name="connsiteX22" fmla="*/ 2255 w 1040899"/>
                <a:gd name="connsiteY22" fmla="*/ 424095 h 553250"/>
                <a:gd name="connsiteX23" fmla="*/ 107650 w 1040899"/>
                <a:gd name="connsiteY23" fmla="*/ 448171 h 553250"/>
                <a:gd name="connsiteX24" fmla="*/ 225163 w 1040899"/>
                <a:gd name="connsiteY24" fmla="*/ 418829 h 553250"/>
                <a:gd name="connsiteX25" fmla="*/ 269230 w 1040899"/>
                <a:gd name="connsiteY25" fmla="*/ 323530 h 553250"/>
                <a:gd name="connsiteX26" fmla="*/ 243647 w 1040899"/>
                <a:gd name="connsiteY26" fmla="*/ 250175 h 553250"/>
                <a:gd name="connsiteX27" fmla="*/ 159429 w 1040899"/>
                <a:gd name="connsiteY27" fmla="*/ 188732 h 553250"/>
                <a:gd name="connsiteX28" fmla="*/ 687504 w 1040899"/>
                <a:gd name="connsiteY28" fmla="*/ 353875 h 553250"/>
                <a:gd name="connsiteX29" fmla="*/ 721289 w 1040899"/>
                <a:gd name="connsiteY29" fmla="*/ 221836 h 553250"/>
                <a:gd name="connsiteX30" fmla="*/ 695705 w 1040899"/>
                <a:gd name="connsiteY30" fmla="*/ 104593 h 553250"/>
                <a:gd name="connsiteX31" fmla="*/ 625197 w 1040899"/>
                <a:gd name="connsiteY31" fmla="*/ 27100 h 553250"/>
                <a:gd name="connsiteX32" fmla="*/ 516130 w 1040899"/>
                <a:gd name="connsiteY32" fmla="*/ 266 h 553250"/>
                <a:gd name="connsiteX33" fmla="*/ 413918 w 1040899"/>
                <a:gd name="connsiteY33" fmla="*/ 30611 h 553250"/>
                <a:gd name="connsiteX34" fmla="*/ 339249 w 1040899"/>
                <a:gd name="connsiteY34" fmla="*/ 111239 h 553250"/>
                <a:gd name="connsiteX35" fmla="*/ 311584 w 1040899"/>
                <a:gd name="connsiteY35" fmla="*/ 230614 h 553250"/>
                <a:gd name="connsiteX36" fmla="*/ 336066 w 1040899"/>
                <a:gd name="connsiteY36" fmla="*/ 340583 h 553250"/>
                <a:gd name="connsiteX37" fmla="*/ 405595 w 1040899"/>
                <a:gd name="connsiteY37" fmla="*/ 418202 h 553250"/>
                <a:gd name="connsiteX38" fmla="*/ 507806 w 1040899"/>
                <a:gd name="connsiteY38" fmla="*/ 448547 h 553250"/>
                <a:gd name="connsiteX39" fmla="*/ 594717 w 1040899"/>
                <a:gd name="connsiteY39" fmla="*/ 553250 h 553250"/>
                <a:gd name="connsiteX40" fmla="*/ 717127 w 1040899"/>
                <a:gd name="connsiteY40" fmla="*/ 553250 h 553250"/>
                <a:gd name="connsiteX41" fmla="*/ 595452 w 1040899"/>
                <a:gd name="connsiteY41" fmla="*/ 438014 h 553250"/>
                <a:gd name="connsiteX42" fmla="*/ 687504 w 1040899"/>
                <a:gd name="connsiteY42" fmla="*/ 353875 h 553250"/>
                <a:gd name="connsiteX43" fmla="*/ 592391 w 1040899"/>
                <a:gd name="connsiteY43" fmla="*/ 327668 h 553250"/>
                <a:gd name="connsiteX44" fmla="*/ 451338 w 1040899"/>
                <a:gd name="connsiteY44" fmla="*/ 340470 h 553250"/>
                <a:gd name="connsiteX45" fmla="*/ 438033 w 1040899"/>
                <a:gd name="connsiteY45" fmla="*/ 326665 h 553250"/>
                <a:gd name="connsiteX46" fmla="*/ 409389 w 1040899"/>
                <a:gd name="connsiteY46" fmla="*/ 221836 h 553250"/>
                <a:gd name="connsiteX47" fmla="*/ 439012 w 1040899"/>
                <a:gd name="connsiteY47" fmla="*/ 117133 h 553250"/>
                <a:gd name="connsiteX48" fmla="*/ 517722 w 1040899"/>
                <a:gd name="connsiteY48" fmla="*/ 78386 h 553250"/>
                <a:gd name="connsiteX49" fmla="*/ 593493 w 1040899"/>
                <a:gd name="connsiteY49" fmla="*/ 117133 h 553250"/>
                <a:gd name="connsiteX50" fmla="*/ 622137 w 1040899"/>
                <a:gd name="connsiteY50" fmla="*/ 221836 h 553250"/>
                <a:gd name="connsiteX51" fmla="*/ 591902 w 1040899"/>
                <a:gd name="connsiteY51" fmla="*/ 328044 h 55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40899" h="553250">
                  <a:moveTo>
                    <a:pt x="885440" y="361649"/>
                  </a:moveTo>
                  <a:lnTo>
                    <a:pt x="885440" y="9671"/>
                  </a:lnTo>
                  <a:lnTo>
                    <a:pt x="790328" y="9671"/>
                  </a:lnTo>
                  <a:lnTo>
                    <a:pt x="790328" y="441650"/>
                  </a:lnTo>
                  <a:lnTo>
                    <a:pt x="1040900" y="441650"/>
                  </a:lnTo>
                  <a:lnTo>
                    <a:pt x="1040900" y="362151"/>
                  </a:lnTo>
                  <a:close/>
                  <a:moveTo>
                    <a:pt x="159429" y="188732"/>
                  </a:moveTo>
                  <a:cubicBezTo>
                    <a:pt x="140698" y="180368"/>
                    <a:pt x="123157" y="169434"/>
                    <a:pt x="107283" y="156255"/>
                  </a:cubicBezTo>
                  <a:cubicBezTo>
                    <a:pt x="98976" y="147233"/>
                    <a:pt x="94564" y="135167"/>
                    <a:pt x="95042" y="122775"/>
                  </a:cubicBezTo>
                  <a:cubicBezTo>
                    <a:pt x="94454" y="110242"/>
                    <a:pt x="100303" y="98306"/>
                    <a:pt x="110465" y="91302"/>
                  </a:cubicBezTo>
                  <a:cubicBezTo>
                    <a:pt x="122998" y="82280"/>
                    <a:pt x="138138" y="77861"/>
                    <a:pt x="153431" y="78762"/>
                  </a:cubicBezTo>
                  <a:cubicBezTo>
                    <a:pt x="189795" y="77396"/>
                    <a:pt x="225627" y="88033"/>
                    <a:pt x="255643" y="109107"/>
                  </a:cubicBezTo>
                  <a:lnTo>
                    <a:pt x="255643" y="19075"/>
                  </a:lnTo>
                  <a:cubicBezTo>
                    <a:pt x="222744" y="7704"/>
                    <a:pt x="188138" y="2398"/>
                    <a:pt x="153431" y="3401"/>
                  </a:cubicBezTo>
                  <a:cubicBezTo>
                    <a:pt x="113481" y="1311"/>
                    <a:pt x="74063" y="13499"/>
                    <a:pt x="41916" y="37884"/>
                  </a:cubicBezTo>
                  <a:cubicBezTo>
                    <a:pt x="14477" y="60555"/>
                    <a:pt x="-1017" y="95081"/>
                    <a:pt x="52" y="131177"/>
                  </a:cubicBezTo>
                  <a:cubicBezTo>
                    <a:pt x="3474" y="189397"/>
                    <a:pt x="41752" y="239341"/>
                    <a:pt x="96143" y="256570"/>
                  </a:cubicBezTo>
                  <a:cubicBezTo>
                    <a:pt x="118547" y="266025"/>
                    <a:pt x="139525" y="278689"/>
                    <a:pt x="158450" y="294188"/>
                  </a:cubicBezTo>
                  <a:cubicBezTo>
                    <a:pt x="168119" y="302501"/>
                    <a:pt x="173753" y="314740"/>
                    <a:pt x="173873" y="327668"/>
                  </a:cubicBezTo>
                  <a:cubicBezTo>
                    <a:pt x="174461" y="340195"/>
                    <a:pt x="168612" y="352132"/>
                    <a:pt x="158450" y="359142"/>
                  </a:cubicBezTo>
                  <a:cubicBezTo>
                    <a:pt x="144780" y="368182"/>
                    <a:pt x="128672" y="372571"/>
                    <a:pt x="112424" y="371681"/>
                  </a:cubicBezTo>
                  <a:cubicBezTo>
                    <a:pt x="71676" y="371342"/>
                    <a:pt x="32471" y="355681"/>
                    <a:pt x="2255" y="327668"/>
                  </a:cubicBezTo>
                  <a:lnTo>
                    <a:pt x="2255" y="424095"/>
                  </a:lnTo>
                  <a:cubicBezTo>
                    <a:pt x="35039" y="440534"/>
                    <a:pt x="71156" y="448785"/>
                    <a:pt x="107650" y="448171"/>
                  </a:cubicBezTo>
                  <a:cubicBezTo>
                    <a:pt x="148870" y="451431"/>
                    <a:pt x="190031" y="441149"/>
                    <a:pt x="225163" y="418829"/>
                  </a:cubicBezTo>
                  <a:cubicBezTo>
                    <a:pt x="254328" y="396484"/>
                    <a:pt x="270823" y="360809"/>
                    <a:pt x="269230" y="323530"/>
                  </a:cubicBezTo>
                  <a:cubicBezTo>
                    <a:pt x="270205" y="296620"/>
                    <a:pt x="261045" y="270363"/>
                    <a:pt x="243647" y="250175"/>
                  </a:cubicBezTo>
                  <a:cubicBezTo>
                    <a:pt x="220236" y="223704"/>
                    <a:pt x="191504" y="202739"/>
                    <a:pt x="159429" y="188732"/>
                  </a:cubicBezTo>
                  <a:close/>
                  <a:moveTo>
                    <a:pt x="687504" y="353875"/>
                  </a:moveTo>
                  <a:cubicBezTo>
                    <a:pt x="710602" y="313962"/>
                    <a:pt x="722305" y="268219"/>
                    <a:pt x="721289" y="221836"/>
                  </a:cubicBezTo>
                  <a:cubicBezTo>
                    <a:pt x="722623" y="181158"/>
                    <a:pt x="713822" y="140813"/>
                    <a:pt x="695705" y="104593"/>
                  </a:cubicBezTo>
                  <a:cubicBezTo>
                    <a:pt x="680086" y="72268"/>
                    <a:pt x="655579" y="45331"/>
                    <a:pt x="625197" y="27100"/>
                  </a:cubicBezTo>
                  <a:cubicBezTo>
                    <a:pt x="592122" y="7583"/>
                    <a:pt x="554249" y="-1735"/>
                    <a:pt x="516130" y="266"/>
                  </a:cubicBezTo>
                  <a:cubicBezTo>
                    <a:pt x="480186" y="1891"/>
                    <a:pt x="445141" y="12296"/>
                    <a:pt x="413918" y="30611"/>
                  </a:cubicBezTo>
                  <a:cubicBezTo>
                    <a:pt x="381951" y="49538"/>
                    <a:pt x="356016" y="77541"/>
                    <a:pt x="339249" y="111239"/>
                  </a:cubicBezTo>
                  <a:cubicBezTo>
                    <a:pt x="321041" y="148266"/>
                    <a:pt x="311566" y="189159"/>
                    <a:pt x="311584" y="230614"/>
                  </a:cubicBezTo>
                  <a:cubicBezTo>
                    <a:pt x="310977" y="268758"/>
                    <a:pt x="319375" y="306476"/>
                    <a:pt x="336066" y="340583"/>
                  </a:cubicBezTo>
                  <a:cubicBezTo>
                    <a:pt x="351913" y="372458"/>
                    <a:pt x="375953" y="399292"/>
                    <a:pt x="405595" y="418202"/>
                  </a:cubicBezTo>
                  <a:cubicBezTo>
                    <a:pt x="436463" y="437362"/>
                    <a:pt x="471721" y="447832"/>
                    <a:pt x="507806" y="448547"/>
                  </a:cubicBezTo>
                  <a:lnTo>
                    <a:pt x="594717" y="553250"/>
                  </a:lnTo>
                  <a:lnTo>
                    <a:pt x="717127" y="553250"/>
                  </a:lnTo>
                  <a:lnTo>
                    <a:pt x="595452" y="438014"/>
                  </a:lnTo>
                  <a:cubicBezTo>
                    <a:pt x="634610" y="421550"/>
                    <a:pt x="667098" y="391857"/>
                    <a:pt x="687504" y="353875"/>
                  </a:cubicBezTo>
                  <a:close/>
                  <a:moveTo>
                    <a:pt x="592391" y="327668"/>
                  </a:moveTo>
                  <a:cubicBezTo>
                    <a:pt x="556893" y="371104"/>
                    <a:pt x="493738" y="376835"/>
                    <a:pt x="451338" y="340470"/>
                  </a:cubicBezTo>
                  <a:cubicBezTo>
                    <a:pt x="446487" y="336308"/>
                    <a:pt x="442032" y="331680"/>
                    <a:pt x="438033" y="326665"/>
                  </a:cubicBezTo>
                  <a:cubicBezTo>
                    <a:pt x="416605" y="296332"/>
                    <a:pt x="406449" y="259153"/>
                    <a:pt x="409389" y="221836"/>
                  </a:cubicBezTo>
                  <a:cubicBezTo>
                    <a:pt x="406389" y="184394"/>
                    <a:pt x="416932" y="147129"/>
                    <a:pt x="439012" y="117133"/>
                  </a:cubicBezTo>
                  <a:cubicBezTo>
                    <a:pt x="457459" y="91778"/>
                    <a:pt x="486871" y="77300"/>
                    <a:pt x="517722" y="78386"/>
                  </a:cubicBezTo>
                  <a:cubicBezTo>
                    <a:pt x="547773" y="77210"/>
                    <a:pt x="576344" y="91818"/>
                    <a:pt x="593493" y="117133"/>
                  </a:cubicBezTo>
                  <a:cubicBezTo>
                    <a:pt x="614572" y="147593"/>
                    <a:pt x="624695" y="184594"/>
                    <a:pt x="622137" y="221836"/>
                  </a:cubicBezTo>
                  <a:cubicBezTo>
                    <a:pt x="625246" y="259855"/>
                    <a:pt x="614474" y="297699"/>
                    <a:pt x="591902" y="328044"/>
                  </a:cubicBezTo>
                  <a:close/>
                </a:path>
              </a:pathLst>
            </a:custGeom>
            <a:solidFill>
              <a:srgbClr val="F2F2F2"/>
            </a:solidFill>
            <a:ln w="122238" cap="flat">
              <a:noFill/>
              <a:prstDash val="solid"/>
              <a:miter/>
            </a:ln>
          </p:spPr>
          <p:txBody>
            <a:bodyPr rtlCol="0"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1B005EBF-593F-AADB-04CC-3A766A250CAF}"/>
              </a:ext>
              <a:ext uri="{C183D7F6-B498-43B3-948B-1728B52AA6E4}">
                <adec:decorative xmlns:adec="http://schemas.microsoft.com/office/drawing/2017/decorative" val="1"/>
              </a:ext>
            </a:extLst>
          </p:cNvPr>
          <p:cNvGrpSpPr/>
          <p:nvPr/>
        </p:nvGrpSpPr>
        <p:grpSpPr>
          <a:xfrm>
            <a:off x="3566518" y="1655754"/>
            <a:ext cx="8156158" cy="3966592"/>
            <a:chOff x="3566159" y="1655502"/>
            <a:chExt cx="8157315" cy="3967154"/>
          </a:xfrm>
        </p:grpSpPr>
        <p:sp>
          <p:nvSpPr>
            <p:cNvPr id="3" name="TextBox 2">
              <a:extLst>
                <a:ext uri="{FF2B5EF4-FFF2-40B4-BE49-F238E27FC236}">
                  <a16:creationId xmlns:a16="http://schemas.microsoft.com/office/drawing/2014/main" id="{EDD6AAC0-4F7C-01D6-6562-353739147089}"/>
                </a:ext>
              </a:extLst>
            </p:cNvPr>
            <p:cNvSpPr txBox="1"/>
            <p:nvPr/>
          </p:nvSpPr>
          <p:spPr>
            <a:xfrm>
              <a:off x="3566159" y="4258286"/>
              <a:ext cx="1195252" cy="554077"/>
            </a:xfrm>
            <a:prstGeom prst="rect">
              <a:avLst/>
            </a:prstGeom>
            <a:noFill/>
          </p:spPr>
          <p:txBody>
            <a:bodyPr wrap="square" lIns="0" tIns="0" rIns="0" bIns="0" rtlCol="0">
              <a:spAutoFit/>
            </a:bodyPr>
            <a:lstStyle/>
            <a:p>
              <a:pPr marL="0" marR="0" lvl="0" indent="0" algn="ctr" defTabSz="932563"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a:ea typeface="+mn-ea"/>
                  <a:cs typeface="+mn-cs"/>
                </a:rPr>
                <a:t>Business Critical</a:t>
              </a:r>
            </a:p>
          </p:txBody>
        </p:sp>
        <p:sp>
          <p:nvSpPr>
            <p:cNvPr id="5" name="TextBox 4">
              <a:extLst>
                <a:ext uri="{FF2B5EF4-FFF2-40B4-BE49-F238E27FC236}">
                  <a16:creationId xmlns:a16="http://schemas.microsoft.com/office/drawing/2014/main" id="{425A3E43-AC6B-B3D4-DCB4-4A54958C07EF}"/>
                </a:ext>
              </a:extLst>
            </p:cNvPr>
            <p:cNvSpPr txBox="1"/>
            <p:nvPr/>
          </p:nvSpPr>
          <p:spPr>
            <a:xfrm>
              <a:off x="3579221" y="2379651"/>
              <a:ext cx="1195252" cy="554077"/>
            </a:xfrm>
            <a:prstGeom prst="rect">
              <a:avLst/>
            </a:prstGeom>
            <a:noFill/>
          </p:spPr>
          <p:txBody>
            <a:bodyPr wrap="square" lIns="0" tIns="0" rIns="0" bIns="0" rtlCol="0">
              <a:spAutoFit/>
            </a:bodyPr>
            <a:lstStyle/>
            <a:p>
              <a:pPr marL="0" marR="0" lvl="0" indent="0" algn="ctr" defTabSz="932563"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a:ea typeface="+mn-ea"/>
                  <a:cs typeface="+mn-cs"/>
                </a:rPr>
                <a:t>General Purpose</a:t>
              </a:r>
            </a:p>
          </p:txBody>
        </p:sp>
        <p:sp>
          <p:nvSpPr>
            <p:cNvPr id="6" name="TextBox 5">
              <a:extLst>
                <a:ext uri="{FF2B5EF4-FFF2-40B4-BE49-F238E27FC236}">
                  <a16:creationId xmlns:a16="http://schemas.microsoft.com/office/drawing/2014/main" id="{AAE72DB1-D228-1F05-515A-69162D40902A}"/>
                </a:ext>
              </a:extLst>
            </p:cNvPr>
            <p:cNvSpPr txBox="1"/>
            <p:nvPr/>
          </p:nvSpPr>
          <p:spPr>
            <a:xfrm>
              <a:off x="4900747" y="2496921"/>
              <a:ext cx="1598023" cy="246256"/>
            </a:xfrm>
            <a:prstGeom prst="rect">
              <a:avLst/>
            </a:prstGeom>
            <a:noFill/>
          </p:spPr>
          <p:txBody>
            <a:bodyPr wrap="square" lIns="0" tIns="0" rIns="0" bIns="0" rtlCol="0">
              <a:spAutoFit/>
            </a:bodyPr>
            <a:lstStyle/>
            <a:p>
              <a:pPr marL="0" marR="0" lvl="0" indent="0" algn="l" defTabSz="914192"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License included</a:t>
              </a:r>
              <a:endParaRPr kumimoji="0" lang="en-US" sz="1600" b="0" i="0" u="none" strike="noStrike" kern="1200" cap="none" spc="0" normalizeH="0" baseline="30000" noProof="0">
                <a:ln>
                  <a:noFill/>
                </a:ln>
                <a:solidFill>
                  <a:srgbClr val="FFFFFF"/>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7B17FA31-9388-47C7-81F9-779B31F19FC3}"/>
                </a:ext>
              </a:extLst>
            </p:cNvPr>
            <p:cNvSpPr txBox="1"/>
            <p:nvPr/>
          </p:nvSpPr>
          <p:spPr>
            <a:xfrm>
              <a:off x="4900748" y="3288019"/>
              <a:ext cx="1598022" cy="492513"/>
            </a:xfrm>
            <a:prstGeom prst="rect">
              <a:avLst/>
            </a:prstGeom>
            <a:noFill/>
          </p:spPr>
          <p:txBody>
            <a:bodyPr wrap="square" lIns="0" tIns="0" rIns="0" bIns="0" rtlCol="0">
              <a:spAutoFit/>
            </a:bodyPr>
            <a:lstStyle/>
            <a:p>
              <a:pPr marL="0" marR="0" lvl="0" indent="0" algn="l" defTabSz="914192"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Azure Hybrid Benefit*</a:t>
              </a:r>
            </a:p>
          </p:txBody>
        </p:sp>
        <p:sp>
          <p:nvSpPr>
            <p:cNvPr id="17" name="TextBox 16">
              <a:extLst>
                <a:ext uri="{FF2B5EF4-FFF2-40B4-BE49-F238E27FC236}">
                  <a16:creationId xmlns:a16="http://schemas.microsoft.com/office/drawing/2014/main" id="{052475F1-7C57-3E6F-0BDE-AF749B0BDB69}"/>
                </a:ext>
              </a:extLst>
            </p:cNvPr>
            <p:cNvSpPr txBox="1"/>
            <p:nvPr/>
          </p:nvSpPr>
          <p:spPr>
            <a:xfrm>
              <a:off x="4968239" y="4345298"/>
              <a:ext cx="1598023" cy="246256"/>
            </a:xfrm>
            <a:prstGeom prst="rect">
              <a:avLst/>
            </a:prstGeom>
            <a:noFill/>
          </p:spPr>
          <p:txBody>
            <a:bodyPr wrap="square" lIns="0" tIns="0" rIns="0" bIns="0" rtlCol="0">
              <a:spAutoFit/>
            </a:bodyPr>
            <a:lstStyle/>
            <a:p>
              <a:pPr marL="0" marR="0" lvl="0" indent="0" algn="l" defTabSz="914192"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License included</a:t>
              </a:r>
              <a:endParaRPr kumimoji="0" lang="en-US" sz="1600" b="0" i="0" u="none" strike="noStrike" kern="1200" cap="none" spc="0" normalizeH="0" baseline="30000" noProof="0">
                <a:ln>
                  <a:noFill/>
                </a:ln>
                <a:solidFill>
                  <a:srgbClr val="FFFFFF"/>
                </a:solidFill>
                <a:effectLst/>
                <a:uLnTx/>
                <a:uFillTx/>
                <a:latin typeface="Segoe UI Semibold"/>
                <a:ea typeface="+mn-ea"/>
                <a:cs typeface="+mn-cs"/>
              </a:endParaRPr>
            </a:p>
          </p:txBody>
        </p:sp>
        <p:sp>
          <p:nvSpPr>
            <p:cNvPr id="19" name="TextBox 18">
              <a:extLst>
                <a:ext uri="{FF2B5EF4-FFF2-40B4-BE49-F238E27FC236}">
                  <a16:creationId xmlns:a16="http://schemas.microsoft.com/office/drawing/2014/main" id="{31D06135-E151-2077-D19A-21E29FE5890D}"/>
                </a:ext>
              </a:extLst>
            </p:cNvPr>
            <p:cNvSpPr txBox="1"/>
            <p:nvPr/>
          </p:nvSpPr>
          <p:spPr>
            <a:xfrm>
              <a:off x="4968239" y="5130143"/>
              <a:ext cx="1598022" cy="492513"/>
            </a:xfrm>
            <a:prstGeom prst="rect">
              <a:avLst/>
            </a:prstGeom>
            <a:noFill/>
          </p:spPr>
          <p:txBody>
            <a:bodyPr wrap="square" lIns="0" tIns="0" rIns="0" bIns="0" rtlCol="0">
              <a:spAutoFit/>
            </a:bodyPr>
            <a:lstStyle/>
            <a:p>
              <a:pPr marL="0" marR="0" lvl="0" indent="0" algn="l" defTabSz="914192"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Azure Hybrid Benefit*</a:t>
              </a:r>
            </a:p>
          </p:txBody>
        </p:sp>
        <p:sp>
          <p:nvSpPr>
            <p:cNvPr id="21" name="TextBox 20">
              <a:extLst>
                <a:ext uri="{FF2B5EF4-FFF2-40B4-BE49-F238E27FC236}">
                  <a16:creationId xmlns:a16="http://schemas.microsoft.com/office/drawing/2014/main" id="{86AD2EC1-C73A-7086-CB28-592F03330D3C}"/>
                </a:ext>
              </a:extLst>
            </p:cNvPr>
            <p:cNvSpPr txBox="1"/>
            <p:nvPr/>
          </p:nvSpPr>
          <p:spPr>
            <a:xfrm>
              <a:off x="6688181" y="1733276"/>
              <a:ext cx="1598023" cy="246256"/>
            </a:xfrm>
            <a:prstGeom prst="rect">
              <a:avLst/>
            </a:prstGeom>
            <a:noFill/>
          </p:spPr>
          <p:txBody>
            <a:bodyPr wrap="square" lIns="0" tIns="0" rIns="0" bIns="0" rtlCol="0">
              <a:spAutoFit/>
            </a:bodyPr>
            <a:lstStyle/>
            <a:p>
              <a:pPr marL="0" marR="0" lvl="0" indent="0" algn="l" defTabSz="932563"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Pay-As-You-Go</a:t>
              </a:r>
            </a:p>
          </p:txBody>
        </p:sp>
        <p:sp>
          <p:nvSpPr>
            <p:cNvPr id="23" name="TextBox 22">
              <a:extLst>
                <a:ext uri="{FF2B5EF4-FFF2-40B4-BE49-F238E27FC236}">
                  <a16:creationId xmlns:a16="http://schemas.microsoft.com/office/drawing/2014/main" id="{6278E61F-9F4D-0143-9C16-65DC1672650E}"/>
                </a:ext>
              </a:extLst>
            </p:cNvPr>
            <p:cNvSpPr txBox="1"/>
            <p:nvPr/>
          </p:nvSpPr>
          <p:spPr>
            <a:xfrm>
              <a:off x="8465755" y="1655503"/>
              <a:ext cx="1598023" cy="492513"/>
            </a:xfrm>
            <a:prstGeom prst="rect">
              <a:avLst/>
            </a:prstGeom>
            <a:noFill/>
          </p:spPr>
          <p:txBody>
            <a:bodyPr wrap="square" lIns="0" tIns="0" rIns="0" bIns="0" rtlCol="0">
              <a:spAutoFit/>
            </a:bodyPr>
            <a:lstStyle/>
            <a:p>
              <a:pPr marL="0" marR="0" lvl="0" indent="0" algn="l" defTabSz="932563"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1-year Reserved Instance</a:t>
              </a:r>
            </a:p>
          </p:txBody>
        </p:sp>
        <p:sp>
          <p:nvSpPr>
            <p:cNvPr id="25" name="TextBox 24">
              <a:extLst>
                <a:ext uri="{FF2B5EF4-FFF2-40B4-BE49-F238E27FC236}">
                  <a16:creationId xmlns:a16="http://schemas.microsoft.com/office/drawing/2014/main" id="{F92918F7-9A82-C7FF-5D61-205C09AA218A}"/>
                </a:ext>
              </a:extLst>
            </p:cNvPr>
            <p:cNvSpPr txBox="1"/>
            <p:nvPr/>
          </p:nvSpPr>
          <p:spPr>
            <a:xfrm>
              <a:off x="10125451" y="1655502"/>
              <a:ext cx="1598023" cy="492513"/>
            </a:xfrm>
            <a:prstGeom prst="rect">
              <a:avLst/>
            </a:prstGeom>
            <a:noFill/>
          </p:spPr>
          <p:txBody>
            <a:bodyPr wrap="square" lIns="0" tIns="0" rIns="0" bIns="0" rtlCol="0">
              <a:spAutoFit/>
            </a:bodyPr>
            <a:lstStyle/>
            <a:p>
              <a:pPr marL="0" marR="0" lvl="0" indent="0" algn="l" defTabSz="932563"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3-year Reserved Instance</a:t>
              </a:r>
            </a:p>
          </p:txBody>
        </p:sp>
        <p:sp>
          <p:nvSpPr>
            <p:cNvPr id="10" name="TextBox 9">
              <a:extLst>
                <a:ext uri="{FF2B5EF4-FFF2-40B4-BE49-F238E27FC236}">
                  <a16:creationId xmlns:a16="http://schemas.microsoft.com/office/drawing/2014/main" id="{B0E2F57E-38B5-B02E-22E9-7C6562E9DA46}"/>
                </a:ext>
              </a:extLst>
            </p:cNvPr>
            <p:cNvSpPr txBox="1"/>
            <p:nvPr/>
          </p:nvSpPr>
          <p:spPr>
            <a:xfrm>
              <a:off x="6751318" y="2358421"/>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$153</a:t>
              </a:r>
            </a:p>
          </p:txBody>
        </p:sp>
        <p:sp>
          <p:nvSpPr>
            <p:cNvPr id="13" name="TextBox 12">
              <a:extLst>
                <a:ext uri="{FF2B5EF4-FFF2-40B4-BE49-F238E27FC236}">
                  <a16:creationId xmlns:a16="http://schemas.microsoft.com/office/drawing/2014/main" id="{0030F41F-D9E7-8129-BC9F-9977F11ABA0B}"/>
                </a:ext>
              </a:extLst>
            </p:cNvPr>
            <p:cNvSpPr txBox="1"/>
            <p:nvPr/>
          </p:nvSpPr>
          <p:spPr>
            <a:xfrm>
              <a:off x="6751318" y="3316179"/>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$80</a:t>
              </a:r>
            </a:p>
          </p:txBody>
        </p:sp>
        <p:sp>
          <p:nvSpPr>
            <p:cNvPr id="15" name="TextBox 14">
              <a:extLst>
                <a:ext uri="{FF2B5EF4-FFF2-40B4-BE49-F238E27FC236}">
                  <a16:creationId xmlns:a16="http://schemas.microsoft.com/office/drawing/2014/main" id="{DB4768F6-0D87-8B17-C8E6-98BA66E4C2AB}"/>
                </a:ext>
              </a:extLst>
            </p:cNvPr>
            <p:cNvSpPr txBox="1"/>
            <p:nvPr/>
          </p:nvSpPr>
          <p:spPr>
            <a:xfrm>
              <a:off x="8421954" y="3326777"/>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$40</a:t>
              </a:r>
            </a:p>
          </p:txBody>
        </p:sp>
        <p:sp>
          <p:nvSpPr>
            <p:cNvPr id="16" name="TextBox 15">
              <a:extLst>
                <a:ext uri="{FF2B5EF4-FFF2-40B4-BE49-F238E27FC236}">
                  <a16:creationId xmlns:a16="http://schemas.microsoft.com/office/drawing/2014/main" id="{B2BAFA70-684E-C9FD-AE54-FF65BA8A90BC}"/>
                </a:ext>
              </a:extLst>
            </p:cNvPr>
            <p:cNvSpPr txBox="1"/>
            <p:nvPr/>
          </p:nvSpPr>
          <p:spPr>
            <a:xfrm>
              <a:off x="10120543" y="3311557"/>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$20</a:t>
              </a:r>
            </a:p>
          </p:txBody>
        </p:sp>
        <p:sp>
          <p:nvSpPr>
            <p:cNvPr id="27" name="TextBox 26">
              <a:extLst>
                <a:ext uri="{FF2B5EF4-FFF2-40B4-BE49-F238E27FC236}">
                  <a16:creationId xmlns:a16="http://schemas.microsoft.com/office/drawing/2014/main" id="{C4DD1F08-838F-73C7-3661-148E0E963631}"/>
                </a:ext>
              </a:extLst>
            </p:cNvPr>
            <p:cNvSpPr txBox="1"/>
            <p:nvPr/>
          </p:nvSpPr>
          <p:spPr>
            <a:xfrm>
              <a:off x="8406771" y="2358421"/>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$113</a:t>
              </a:r>
            </a:p>
          </p:txBody>
        </p:sp>
        <p:sp>
          <p:nvSpPr>
            <p:cNvPr id="31" name="TextBox 30">
              <a:extLst>
                <a:ext uri="{FF2B5EF4-FFF2-40B4-BE49-F238E27FC236}">
                  <a16:creationId xmlns:a16="http://schemas.microsoft.com/office/drawing/2014/main" id="{EF000F9D-74D0-CE1D-5E64-65D2C94E6EFD}"/>
                </a:ext>
              </a:extLst>
            </p:cNvPr>
            <p:cNvSpPr txBox="1"/>
            <p:nvPr/>
          </p:nvSpPr>
          <p:spPr>
            <a:xfrm>
              <a:off x="10098643" y="2358421"/>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$93</a:t>
              </a:r>
            </a:p>
          </p:txBody>
        </p:sp>
        <p:sp>
          <p:nvSpPr>
            <p:cNvPr id="33" name="TextBox 32">
              <a:extLst>
                <a:ext uri="{FF2B5EF4-FFF2-40B4-BE49-F238E27FC236}">
                  <a16:creationId xmlns:a16="http://schemas.microsoft.com/office/drawing/2014/main" id="{44B759BE-5A42-723D-1C3A-FCA2B8C96F13}"/>
                </a:ext>
              </a:extLst>
            </p:cNvPr>
            <p:cNvSpPr txBox="1"/>
            <p:nvPr/>
          </p:nvSpPr>
          <p:spPr>
            <a:xfrm>
              <a:off x="6751317" y="4206798"/>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$434</a:t>
              </a:r>
            </a:p>
          </p:txBody>
        </p:sp>
        <p:sp>
          <p:nvSpPr>
            <p:cNvPr id="35" name="TextBox 34">
              <a:extLst>
                <a:ext uri="{FF2B5EF4-FFF2-40B4-BE49-F238E27FC236}">
                  <a16:creationId xmlns:a16="http://schemas.microsoft.com/office/drawing/2014/main" id="{C5CDF99A-6B3F-6A0A-874F-04A81D55FDFD}"/>
                </a:ext>
              </a:extLst>
            </p:cNvPr>
            <p:cNvSpPr txBox="1"/>
            <p:nvPr/>
          </p:nvSpPr>
          <p:spPr>
            <a:xfrm>
              <a:off x="6751316" y="5091837"/>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$160</a:t>
              </a:r>
            </a:p>
          </p:txBody>
        </p:sp>
        <p:sp>
          <p:nvSpPr>
            <p:cNvPr id="37" name="TextBox 36">
              <a:extLst>
                <a:ext uri="{FF2B5EF4-FFF2-40B4-BE49-F238E27FC236}">
                  <a16:creationId xmlns:a16="http://schemas.microsoft.com/office/drawing/2014/main" id="{9EF22D31-3425-E7C4-1103-2AE51FB3FED4}"/>
                </a:ext>
              </a:extLst>
            </p:cNvPr>
            <p:cNvSpPr txBox="1"/>
            <p:nvPr/>
          </p:nvSpPr>
          <p:spPr>
            <a:xfrm>
              <a:off x="8406771" y="4211006"/>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$354</a:t>
              </a:r>
            </a:p>
          </p:txBody>
        </p:sp>
        <p:sp>
          <p:nvSpPr>
            <p:cNvPr id="39" name="TextBox 38">
              <a:extLst>
                <a:ext uri="{FF2B5EF4-FFF2-40B4-BE49-F238E27FC236}">
                  <a16:creationId xmlns:a16="http://schemas.microsoft.com/office/drawing/2014/main" id="{7BBF59FD-FF80-ADB9-D2B3-0C33E372608B}"/>
                </a:ext>
              </a:extLst>
            </p:cNvPr>
            <p:cNvSpPr txBox="1"/>
            <p:nvPr/>
          </p:nvSpPr>
          <p:spPr>
            <a:xfrm>
              <a:off x="8421954" y="5050940"/>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$80</a:t>
              </a:r>
            </a:p>
          </p:txBody>
        </p:sp>
        <p:sp>
          <p:nvSpPr>
            <p:cNvPr id="41" name="TextBox 40">
              <a:extLst>
                <a:ext uri="{FF2B5EF4-FFF2-40B4-BE49-F238E27FC236}">
                  <a16:creationId xmlns:a16="http://schemas.microsoft.com/office/drawing/2014/main" id="{757BBCE9-3090-CDB3-54AB-C871ACFF12E1}"/>
                </a:ext>
              </a:extLst>
            </p:cNvPr>
            <p:cNvSpPr txBox="1"/>
            <p:nvPr/>
          </p:nvSpPr>
          <p:spPr>
            <a:xfrm>
              <a:off x="10115406" y="4154973"/>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$314</a:t>
              </a:r>
            </a:p>
          </p:txBody>
        </p:sp>
        <p:sp>
          <p:nvSpPr>
            <p:cNvPr id="43" name="TextBox 42">
              <a:extLst>
                <a:ext uri="{FF2B5EF4-FFF2-40B4-BE49-F238E27FC236}">
                  <a16:creationId xmlns:a16="http://schemas.microsoft.com/office/drawing/2014/main" id="{15BF9E82-6737-0B44-85F3-17054824F5EC}"/>
                </a:ext>
              </a:extLst>
            </p:cNvPr>
            <p:cNvSpPr txBox="1"/>
            <p:nvPr/>
          </p:nvSpPr>
          <p:spPr>
            <a:xfrm>
              <a:off x="10125451" y="5012386"/>
              <a:ext cx="1598023" cy="523294"/>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50" normalizeH="0" baseline="0" noProof="0">
                  <a:ln w="3175">
                    <a:noFill/>
                  </a:ln>
                  <a:gradFill flip="none" rotWithShape="1">
                    <a:gsLst>
                      <a:gs pos="12000">
                        <a:srgbClr val="0078D4"/>
                      </a:gs>
                      <a:gs pos="100000">
                        <a:srgbClr val="50E6FF"/>
                      </a:gs>
                    </a:gsLst>
                    <a:lin ang="18900000" scaled="1"/>
                    <a:tileRect/>
                  </a:gradFill>
                  <a:effectLst/>
                  <a:uLnTx/>
                  <a:uFillTx/>
                  <a:latin typeface="Segoe UI Semibold"/>
                  <a:ea typeface="+mn-ea"/>
                  <a:cs typeface="+mn-cs"/>
                </a:rPr>
                <a:t>$40</a:t>
              </a:r>
            </a:p>
          </p:txBody>
        </p:sp>
      </p:grpSp>
      <p:sp>
        <p:nvSpPr>
          <p:cNvPr id="14" name="Content Placeholder 1">
            <a:extLst>
              <a:ext uri="{FF2B5EF4-FFF2-40B4-BE49-F238E27FC236}">
                <a16:creationId xmlns:a16="http://schemas.microsoft.com/office/drawing/2014/main" id="{DE676B03-5468-60BA-1DD7-11E8826F29E2}"/>
              </a:ext>
            </a:extLst>
          </p:cNvPr>
          <p:cNvSpPr txBox="1">
            <a:spLocks/>
          </p:cNvSpPr>
          <p:nvPr/>
        </p:nvSpPr>
        <p:spPr>
          <a:xfrm>
            <a:off x="5052999" y="6066880"/>
            <a:ext cx="5244589" cy="184666"/>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US" sz="2000" b="0" i="0" u="none" strike="noStrike" kern="1200" cap="none" spc="0" normalizeH="0" baseline="0" dirty="0" smtClean="0">
                <a:ln>
                  <a:noFill/>
                </a:ln>
                <a:solidFill>
                  <a:schemeClr val="accent2"/>
                </a:solidFill>
                <a:effectLst/>
                <a:uLnTx/>
                <a:uFillTx/>
                <a:latin typeface="+mj-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563" rtl="0" eaLnBrk="1" fontAlgn="auto" latinLnBrk="0" hangingPunct="1">
              <a:lnSpc>
                <a:spcPct val="100000"/>
              </a:lnSpc>
              <a:spcBef>
                <a:spcPts val="0"/>
              </a:spcBef>
              <a:spcAft>
                <a:spcPts val="4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Pricing based on 1vCore/month. </a:t>
            </a:r>
          </a:p>
        </p:txBody>
      </p:sp>
      <p:sp>
        <p:nvSpPr>
          <p:cNvPr id="8" name="Content Placeholder 7">
            <a:extLst>
              <a:ext uri="{FF2B5EF4-FFF2-40B4-BE49-F238E27FC236}">
                <a16:creationId xmlns:a16="http://schemas.microsoft.com/office/drawing/2014/main" id="{D91EEEDF-DD4F-452A-AFAF-85F74FADC764}"/>
              </a:ext>
            </a:extLst>
          </p:cNvPr>
          <p:cNvSpPr>
            <a:spLocks noGrp="1"/>
          </p:cNvSpPr>
          <p:nvPr>
            <p:ph sz="quarter" idx="10"/>
          </p:nvPr>
        </p:nvSpPr>
        <p:spPr>
          <a:xfrm>
            <a:off x="10444001" y="6066881"/>
            <a:ext cx="1398842" cy="169277"/>
          </a:xfrm>
        </p:spPr>
        <p:txBody>
          <a:bodyPr/>
          <a:lstStyle/>
          <a:p>
            <a:pPr marL="0" indent="0" defTabSz="914225">
              <a:spcBef>
                <a:spcPts val="0"/>
              </a:spcBef>
              <a:buSzTx/>
              <a:buNone/>
              <a:defRPr/>
            </a:pPr>
            <a:r>
              <a:rPr lang="en-US" sz="1100">
                <a:solidFill>
                  <a:srgbClr val="FFFFFF"/>
                </a:solidFill>
                <a:latin typeface="Segoe UI Semibold"/>
                <a:cs typeface="+mn-cs"/>
              </a:rPr>
              <a:t>*Restrictions apply</a:t>
            </a:r>
            <a:endParaRPr lang="en-AU" sz="1100">
              <a:solidFill>
                <a:srgbClr val="FFFFFF"/>
              </a:solidFill>
              <a:latin typeface="Segoe UI"/>
              <a:cs typeface="+mn-cs"/>
            </a:endParaRPr>
          </a:p>
        </p:txBody>
      </p:sp>
      <p:sp>
        <p:nvSpPr>
          <p:cNvPr id="34" name="TextBox 33">
            <a:extLst>
              <a:ext uri="{FF2B5EF4-FFF2-40B4-BE49-F238E27FC236}">
                <a16:creationId xmlns:a16="http://schemas.microsoft.com/office/drawing/2014/main" id="{C31057E9-FE8A-A811-770D-9DE088938F7E}"/>
              </a:ext>
            </a:extLst>
          </p:cNvPr>
          <p:cNvSpPr txBox="1"/>
          <p:nvPr/>
        </p:nvSpPr>
        <p:spPr>
          <a:xfrm>
            <a:off x="3578734" y="3259537"/>
            <a:ext cx="1195082" cy="553998"/>
          </a:xfrm>
          <a:prstGeom prst="rect">
            <a:avLst/>
          </a:prstGeom>
          <a:noFill/>
        </p:spPr>
        <p:txBody>
          <a:bodyPr wrap="square" lIns="0" tIns="0" rIns="0" bIns="0" rtlCol="0">
            <a:spAutoFit/>
          </a:bodyPr>
          <a:lstStyle/>
          <a:p>
            <a:pPr marL="0" marR="0" lvl="0" indent="0" algn="ctr" defTabSz="932563"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a:ea typeface="+mn-ea"/>
                <a:cs typeface="+mn-cs"/>
              </a:rPr>
              <a:t>General Purpose</a:t>
            </a:r>
          </a:p>
        </p:txBody>
      </p:sp>
      <p:sp>
        <p:nvSpPr>
          <p:cNvPr id="50" name="TextBox 49">
            <a:extLst>
              <a:ext uri="{FF2B5EF4-FFF2-40B4-BE49-F238E27FC236}">
                <a16:creationId xmlns:a16="http://schemas.microsoft.com/office/drawing/2014/main" id="{CE4B41EE-E72D-9C42-52D1-B4EFA73A108F}"/>
              </a:ext>
            </a:extLst>
          </p:cNvPr>
          <p:cNvSpPr txBox="1"/>
          <p:nvPr/>
        </p:nvSpPr>
        <p:spPr>
          <a:xfrm>
            <a:off x="3588288" y="5129901"/>
            <a:ext cx="1195082" cy="553998"/>
          </a:xfrm>
          <a:prstGeom prst="rect">
            <a:avLst/>
          </a:prstGeom>
          <a:noFill/>
        </p:spPr>
        <p:txBody>
          <a:bodyPr wrap="square" lIns="0" tIns="0" rIns="0" bIns="0" rtlCol="0">
            <a:spAutoFit/>
          </a:bodyPr>
          <a:lstStyle/>
          <a:p>
            <a:pPr marL="0" marR="0" lvl="0" indent="0" algn="ctr" defTabSz="932563"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50E6FF"/>
                </a:solidFill>
                <a:effectLst/>
                <a:uLnTx/>
                <a:uFillTx/>
                <a:latin typeface="Segoe UI"/>
                <a:ea typeface="+mn-ea"/>
                <a:cs typeface="+mn-cs"/>
              </a:rPr>
              <a:t>Business Critical</a:t>
            </a:r>
          </a:p>
        </p:txBody>
      </p:sp>
      <p:sp>
        <p:nvSpPr>
          <p:cNvPr id="54" name="TextBox 53">
            <a:extLst>
              <a:ext uri="{FF2B5EF4-FFF2-40B4-BE49-F238E27FC236}">
                <a16:creationId xmlns:a16="http://schemas.microsoft.com/office/drawing/2014/main" id="{962CC459-B866-F4B0-8CD6-F8D947F3E359}"/>
              </a:ext>
            </a:extLst>
          </p:cNvPr>
          <p:cNvSpPr txBox="1"/>
          <p:nvPr/>
        </p:nvSpPr>
        <p:spPr>
          <a:xfrm>
            <a:off x="476529" y="1017054"/>
            <a:ext cx="5087739" cy="400110"/>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Consistent Cloud Billing Model with Azure</a:t>
            </a:r>
          </a:p>
        </p:txBody>
      </p:sp>
      <p:sp>
        <p:nvSpPr>
          <p:cNvPr id="2" name="Title 1">
            <a:extLst>
              <a:ext uri="{FF2B5EF4-FFF2-40B4-BE49-F238E27FC236}">
                <a16:creationId xmlns:a16="http://schemas.microsoft.com/office/drawing/2014/main" id="{88BF1121-5DD7-1076-FA69-E9BC3F4DAA9F}"/>
              </a:ext>
            </a:extLst>
          </p:cNvPr>
          <p:cNvSpPr>
            <a:spLocks noGrp="1"/>
          </p:cNvSpPr>
          <p:nvPr>
            <p:ph type="title"/>
          </p:nvPr>
        </p:nvSpPr>
        <p:spPr>
          <a:xfrm>
            <a:off x="588263" y="457200"/>
            <a:ext cx="11018520" cy="553998"/>
          </a:xfrm>
        </p:spPr>
        <p:txBody>
          <a:bodyPr/>
          <a:lstStyle/>
          <a:p>
            <a:pPr rtl="0" eaLnBrk="1" fontAlgn="auto" latinLnBrk="0" hangingPunct="1"/>
            <a:r>
              <a:rPr lang="en-US" b="1">
                <a:gradFill>
                  <a:gsLst>
                    <a:gs pos="0">
                      <a:schemeClr val="accent1"/>
                    </a:gs>
                    <a:gs pos="100000">
                      <a:srgbClr val="CD98CF"/>
                    </a:gs>
                  </a:gsLst>
                  <a:lin ang="2700000" scaled="1"/>
                </a:gradFill>
                <a:latin typeface="Segoe UI Semibold"/>
                <a:cs typeface="+mn-cs"/>
              </a:rPr>
              <a:t>Azure Arc-enabled SQL Managed Instance Pricing</a:t>
            </a:r>
            <a:endParaRPr lang="en-US"/>
          </a:p>
        </p:txBody>
      </p:sp>
    </p:spTree>
    <p:extLst>
      <p:ext uri="{BB962C8B-B14F-4D97-AF65-F5344CB8AC3E}">
        <p14:creationId xmlns:p14="http://schemas.microsoft.com/office/powerpoint/2010/main" val="171103660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A60AB6A7-EDAA-993C-76CA-C7AF991AA50C}"/>
              </a:ext>
              <a:ext uri="{C183D7F6-B498-43B3-948B-1728B52AA6E4}">
                <adec:decorative xmlns:adec="http://schemas.microsoft.com/office/drawing/2017/decorative" val="1"/>
              </a:ext>
            </a:extLst>
          </p:cNvPr>
          <p:cNvSpPr/>
          <p:nvPr/>
        </p:nvSpPr>
        <p:spPr bwMode="auto">
          <a:xfrm>
            <a:off x="635764" y="1174512"/>
            <a:ext cx="9471698" cy="5610335"/>
          </a:xfrm>
          <a:prstGeom prst="ellipse">
            <a:avLst/>
          </a:prstGeom>
          <a:gradFill flip="none" rotWithShape="1">
            <a:gsLst>
              <a:gs pos="0">
                <a:schemeClr val="accent2"/>
              </a:gs>
              <a:gs pos="58000">
                <a:schemeClr val="bg1"/>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8" name="Round Same Side Corner Rectangle 37">
            <a:extLst>
              <a:ext uri="{FF2B5EF4-FFF2-40B4-BE49-F238E27FC236}">
                <a16:creationId xmlns:a16="http://schemas.microsoft.com/office/drawing/2014/main" id="{77B646A3-0CA8-6B97-27AB-C30835674F61}"/>
              </a:ext>
              <a:ext uri="{C183D7F6-B498-43B3-948B-1728B52AA6E4}">
                <adec:decorative xmlns:adec="http://schemas.microsoft.com/office/drawing/2017/decorative" val="1"/>
              </a:ext>
            </a:extLst>
          </p:cNvPr>
          <p:cNvSpPr/>
          <p:nvPr/>
        </p:nvSpPr>
        <p:spPr bwMode="auto">
          <a:xfrm>
            <a:off x="3885459" y="2897529"/>
            <a:ext cx="2675658" cy="2367411"/>
          </a:xfrm>
          <a:prstGeom prst="round2SameRect">
            <a:avLst>
              <a:gd name="adj1" fmla="val 3861"/>
              <a:gd name="adj2" fmla="val 0"/>
            </a:avLst>
          </a:prstGeom>
          <a:gradFill flip="none" rotWithShape="1">
            <a:gsLst>
              <a:gs pos="0">
                <a:schemeClr val="accent2"/>
              </a:gs>
              <a:gs pos="47000">
                <a:schemeClr val="bg1"/>
              </a:gs>
            </a:gsLst>
            <a:lin ang="2700000" scaled="1"/>
            <a:tileRect/>
          </a:gradFill>
          <a:ln>
            <a:gradFill>
              <a:gsLst>
                <a:gs pos="0">
                  <a:schemeClr val="accent1"/>
                </a:gs>
                <a:gs pos="99000">
                  <a:schemeClr val="bg2"/>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ound Same Side Corner Rectangle 38">
            <a:extLst>
              <a:ext uri="{FF2B5EF4-FFF2-40B4-BE49-F238E27FC236}">
                <a16:creationId xmlns:a16="http://schemas.microsoft.com/office/drawing/2014/main" id="{2F76CC41-7455-32E5-D1ED-7BC5A5CB7BE5}"/>
              </a:ext>
              <a:ext uri="{C183D7F6-B498-43B3-948B-1728B52AA6E4}">
                <adec:decorative xmlns:adec="http://schemas.microsoft.com/office/drawing/2017/decorative" val="1"/>
              </a:ext>
            </a:extLst>
          </p:cNvPr>
          <p:cNvSpPr/>
          <p:nvPr/>
        </p:nvSpPr>
        <p:spPr bwMode="auto">
          <a:xfrm>
            <a:off x="6873108" y="2897529"/>
            <a:ext cx="2675658" cy="2367411"/>
          </a:xfrm>
          <a:prstGeom prst="round2SameRect">
            <a:avLst>
              <a:gd name="adj1" fmla="val 3861"/>
              <a:gd name="adj2" fmla="val 0"/>
            </a:avLst>
          </a:prstGeom>
          <a:gradFill flip="none" rotWithShape="1">
            <a:gsLst>
              <a:gs pos="0">
                <a:schemeClr val="accent2"/>
              </a:gs>
              <a:gs pos="47000">
                <a:schemeClr val="bg1"/>
              </a:gs>
            </a:gsLst>
            <a:lin ang="2700000" scaled="1"/>
            <a:tileRect/>
          </a:gradFill>
          <a:ln>
            <a:gradFill>
              <a:gsLst>
                <a:gs pos="0">
                  <a:schemeClr val="accent1"/>
                </a:gs>
                <a:gs pos="99000">
                  <a:schemeClr val="bg2"/>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0" name="Round Same Side Corner Rectangle 19">
            <a:extLst>
              <a:ext uri="{FF2B5EF4-FFF2-40B4-BE49-F238E27FC236}">
                <a16:creationId xmlns:a16="http://schemas.microsoft.com/office/drawing/2014/main" id="{BDF1AE18-C49F-C176-B59B-35C794133591}"/>
              </a:ext>
              <a:ext uri="{C183D7F6-B498-43B3-948B-1728B52AA6E4}">
                <adec:decorative xmlns:adec="http://schemas.microsoft.com/office/drawing/2017/decorative" val="1"/>
              </a:ext>
            </a:extLst>
          </p:cNvPr>
          <p:cNvSpPr/>
          <p:nvPr/>
        </p:nvSpPr>
        <p:spPr bwMode="auto">
          <a:xfrm>
            <a:off x="635764" y="2897529"/>
            <a:ext cx="2675658" cy="3139565"/>
          </a:xfrm>
          <a:prstGeom prst="round2SameRect">
            <a:avLst>
              <a:gd name="adj1" fmla="val 3861"/>
              <a:gd name="adj2" fmla="val 0"/>
            </a:avLst>
          </a:prstGeom>
          <a:gradFill flip="none" rotWithShape="1">
            <a:gsLst>
              <a:gs pos="0">
                <a:schemeClr val="accent2"/>
              </a:gs>
              <a:gs pos="47000">
                <a:schemeClr val="bg1"/>
              </a:gs>
            </a:gsLst>
            <a:lin ang="2700000" scaled="1"/>
            <a:tileRect/>
          </a:gradFill>
          <a:ln>
            <a:gradFill>
              <a:gsLst>
                <a:gs pos="0">
                  <a:schemeClr val="accent1"/>
                </a:gs>
                <a:gs pos="99000">
                  <a:schemeClr val="bg2"/>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 name="Title 1">
            <a:extLst>
              <a:ext uri="{FF2B5EF4-FFF2-40B4-BE49-F238E27FC236}">
                <a16:creationId xmlns:a16="http://schemas.microsoft.com/office/drawing/2014/main" id="{3B7910F1-81E7-6CDB-866E-37C3E7F7BA4B}"/>
              </a:ext>
            </a:extLst>
          </p:cNvPr>
          <p:cNvSpPr>
            <a:spLocks noGrp="1"/>
          </p:cNvSpPr>
          <p:nvPr>
            <p:ph type="title"/>
          </p:nvPr>
        </p:nvSpPr>
        <p:spPr>
          <a:xfrm>
            <a:off x="588263" y="457200"/>
            <a:ext cx="11018520" cy="492443"/>
          </a:xfrm>
        </p:spPr>
        <p:txBody>
          <a:bodyPr/>
          <a:lstStyle/>
          <a:p>
            <a:r>
              <a:rPr lang="en-US" b="1">
                <a:gradFill>
                  <a:gsLst>
                    <a:gs pos="0">
                      <a:schemeClr val="accent1"/>
                    </a:gs>
                    <a:gs pos="100000">
                      <a:srgbClr val="CD98CF"/>
                    </a:gs>
                  </a:gsLst>
                  <a:lin ang="2700000" scaled="1"/>
                </a:gradFill>
                <a:latin typeface="Segoe UI Semibold"/>
                <a:cs typeface="+mn-cs"/>
              </a:rPr>
              <a:t>Arc-enabled data services business model comparison</a:t>
            </a:r>
            <a:endParaRPr lang="en-US"/>
          </a:p>
        </p:txBody>
      </p:sp>
      <p:sp>
        <p:nvSpPr>
          <p:cNvPr id="61" name="TextBox 60">
            <a:extLst>
              <a:ext uri="{FF2B5EF4-FFF2-40B4-BE49-F238E27FC236}">
                <a16:creationId xmlns:a16="http://schemas.microsoft.com/office/drawing/2014/main" id="{103DCC4C-C0A2-9B70-23F4-5B25101715E4}"/>
              </a:ext>
            </a:extLst>
          </p:cNvPr>
          <p:cNvSpPr txBox="1"/>
          <p:nvPr/>
        </p:nvSpPr>
        <p:spPr>
          <a:xfrm>
            <a:off x="997812" y="1447372"/>
            <a:ext cx="1964604" cy="313932"/>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light" charset="0"/>
              </a:rPr>
              <a:t>Azure SQL</a:t>
            </a:r>
          </a:p>
        </p:txBody>
      </p:sp>
      <p:sp>
        <p:nvSpPr>
          <p:cNvPr id="62" name="Rounded Rectangle 61">
            <a:extLst>
              <a:ext uri="{FF2B5EF4-FFF2-40B4-BE49-F238E27FC236}">
                <a16:creationId xmlns:a16="http://schemas.microsoft.com/office/drawing/2014/main" id="{EA2F65AE-5C76-9018-D36C-1FF2C10E5FB8}"/>
              </a:ext>
            </a:extLst>
          </p:cNvPr>
          <p:cNvSpPr/>
          <p:nvPr/>
        </p:nvSpPr>
        <p:spPr>
          <a:xfrm>
            <a:off x="837114" y="2087765"/>
            <a:ext cx="2286000" cy="636372"/>
          </a:xfrm>
          <a:prstGeom prst="roundRect">
            <a:avLst/>
          </a:prstGeom>
          <a:gradFill>
            <a:gsLst>
              <a:gs pos="100000">
                <a:schemeClr val="accent2"/>
              </a:gs>
              <a:gs pos="64000">
                <a:schemeClr val="accent1"/>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000000"/>
                </a:solidFill>
                <a:effectLst/>
                <a:uLnTx/>
                <a:uFillTx/>
                <a:latin typeface="Segoe UI Semibold"/>
                <a:ea typeface="+mn-ea"/>
                <a:cs typeface="Segoe UI Semilight" charset="0"/>
              </a:rPr>
              <a:t>Azure add-on services**</a:t>
            </a:r>
          </a:p>
        </p:txBody>
      </p:sp>
      <p:sp>
        <p:nvSpPr>
          <p:cNvPr id="63" name="Rounded Rectangle 62">
            <a:extLst>
              <a:ext uri="{FF2B5EF4-FFF2-40B4-BE49-F238E27FC236}">
                <a16:creationId xmlns:a16="http://schemas.microsoft.com/office/drawing/2014/main" id="{F091D7DD-616D-FC05-D7E4-8D4C38BA658A}"/>
              </a:ext>
            </a:extLst>
          </p:cNvPr>
          <p:cNvSpPr/>
          <p:nvPr/>
        </p:nvSpPr>
        <p:spPr>
          <a:xfrm>
            <a:off x="892753" y="3052790"/>
            <a:ext cx="2174722" cy="564597"/>
          </a:xfrm>
          <a:prstGeom prst="roundRect">
            <a:avLst/>
          </a:prstGeom>
          <a:gradFill>
            <a:gsLst>
              <a:gs pos="0">
                <a:schemeClr val="accent2"/>
              </a:gs>
              <a:gs pos="100000">
                <a:schemeClr val="accent3"/>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SQL license</a:t>
            </a:r>
          </a:p>
        </p:txBody>
      </p:sp>
      <p:sp>
        <p:nvSpPr>
          <p:cNvPr id="65" name="Rounded Rectangle 64">
            <a:extLst>
              <a:ext uri="{FF2B5EF4-FFF2-40B4-BE49-F238E27FC236}">
                <a16:creationId xmlns:a16="http://schemas.microsoft.com/office/drawing/2014/main" id="{02B56A65-EBCB-FAE6-9073-B6C031B752E9}"/>
              </a:ext>
            </a:extLst>
          </p:cNvPr>
          <p:cNvSpPr/>
          <p:nvPr/>
        </p:nvSpPr>
        <p:spPr>
          <a:xfrm>
            <a:off x="892753" y="4569601"/>
            <a:ext cx="2174722" cy="552580"/>
          </a:xfrm>
          <a:prstGeom prst="roundRect">
            <a:avLst/>
          </a:prstGeom>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FFFFFF"/>
                </a:solidFill>
                <a:effectLst/>
                <a:uLnTx/>
                <a:uFillTx/>
                <a:latin typeface="Segoe UI Semibold"/>
                <a:ea typeface="+mn-ea"/>
                <a:cs typeface="Segoe UI Semilight" charset="0"/>
              </a:rPr>
              <a:t>Azure control plane (free)</a:t>
            </a:r>
          </a:p>
        </p:txBody>
      </p:sp>
      <p:sp>
        <p:nvSpPr>
          <p:cNvPr id="66" name="Rounded Rectangle 65">
            <a:extLst>
              <a:ext uri="{FF2B5EF4-FFF2-40B4-BE49-F238E27FC236}">
                <a16:creationId xmlns:a16="http://schemas.microsoft.com/office/drawing/2014/main" id="{4FA6D584-81C4-CD8C-5BB4-732AB861EB48}"/>
              </a:ext>
            </a:extLst>
          </p:cNvPr>
          <p:cNvSpPr/>
          <p:nvPr/>
        </p:nvSpPr>
        <p:spPr>
          <a:xfrm>
            <a:off x="892753" y="5315506"/>
            <a:ext cx="2174722" cy="552580"/>
          </a:xfrm>
          <a:prstGeom prst="roundRect">
            <a:avLst/>
          </a:prstGeom>
          <a:gradFill>
            <a:gsLst>
              <a:gs pos="0">
                <a:schemeClr val="accent2"/>
              </a:gs>
              <a:gs pos="100000">
                <a:schemeClr val="accent3"/>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Azure infrastructure</a:t>
            </a:r>
          </a:p>
        </p:txBody>
      </p:sp>
      <p:sp>
        <p:nvSpPr>
          <p:cNvPr id="3" name="TextBox 2">
            <a:extLst>
              <a:ext uri="{FF2B5EF4-FFF2-40B4-BE49-F238E27FC236}">
                <a16:creationId xmlns:a16="http://schemas.microsoft.com/office/drawing/2014/main" id="{A9888B13-A970-5CEC-5E0A-EBBCFDFEBE7A}"/>
              </a:ext>
            </a:extLst>
          </p:cNvPr>
          <p:cNvSpPr txBox="1"/>
          <p:nvPr/>
        </p:nvSpPr>
        <p:spPr>
          <a:xfrm>
            <a:off x="4064078" y="1323586"/>
            <a:ext cx="2318421" cy="53553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light" charset="0"/>
              </a:rPr>
              <a:t>Azure Arc-enabled SQL Managed Instance</a:t>
            </a:r>
          </a:p>
        </p:txBody>
      </p:sp>
      <p:sp>
        <p:nvSpPr>
          <p:cNvPr id="6" name="Rounded Rectangle 5">
            <a:extLst>
              <a:ext uri="{FF2B5EF4-FFF2-40B4-BE49-F238E27FC236}">
                <a16:creationId xmlns:a16="http://schemas.microsoft.com/office/drawing/2014/main" id="{A93DD4EC-60C4-CE9E-6B9F-AE702C8C7398}"/>
              </a:ext>
            </a:extLst>
          </p:cNvPr>
          <p:cNvSpPr/>
          <p:nvPr/>
        </p:nvSpPr>
        <p:spPr>
          <a:xfrm>
            <a:off x="4135927" y="3052790"/>
            <a:ext cx="2174722" cy="564597"/>
          </a:xfrm>
          <a:prstGeom prst="roundRect">
            <a:avLst/>
          </a:prstGeom>
          <a:gradFill>
            <a:gsLst>
              <a:gs pos="0">
                <a:schemeClr val="accent2"/>
              </a:gs>
              <a:gs pos="100000">
                <a:schemeClr val="accent3"/>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SQL license</a:t>
            </a:r>
          </a:p>
        </p:txBody>
      </p:sp>
      <p:sp>
        <p:nvSpPr>
          <p:cNvPr id="7" name="Rounded Rectangle 6">
            <a:extLst>
              <a:ext uri="{FF2B5EF4-FFF2-40B4-BE49-F238E27FC236}">
                <a16:creationId xmlns:a16="http://schemas.microsoft.com/office/drawing/2014/main" id="{BB0E63A7-739A-74C3-AFC6-449FF06CF416}"/>
              </a:ext>
            </a:extLst>
          </p:cNvPr>
          <p:cNvSpPr/>
          <p:nvPr/>
        </p:nvSpPr>
        <p:spPr>
          <a:xfrm>
            <a:off x="4135926" y="3823696"/>
            <a:ext cx="2174723" cy="545408"/>
          </a:xfrm>
          <a:prstGeom prst="roundRect">
            <a:avLst/>
          </a:prstGeom>
          <a:gradFill>
            <a:gsLst>
              <a:gs pos="0">
                <a:schemeClr val="accent2"/>
              </a:gs>
              <a:gs pos="100000">
                <a:schemeClr val="accent3"/>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Azure SQL manageability (PaaS)</a:t>
            </a:r>
          </a:p>
        </p:txBody>
      </p:sp>
      <p:sp>
        <p:nvSpPr>
          <p:cNvPr id="8" name="Rounded Rectangle 7">
            <a:extLst>
              <a:ext uri="{FF2B5EF4-FFF2-40B4-BE49-F238E27FC236}">
                <a16:creationId xmlns:a16="http://schemas.microsoft.com/office/drawing/2014/main" id="{91FC1F21-888D-A989-E220-5258FACFD6DD}"/>
              </a:ext>
            </a:extLst>
          </p:cNvPr>
          <p:cNvSpPr/>
          <p:nvPr/>
        </p:nvSpPr>
        <p:spPr>
          <a:xfrm>
            <a:off x="4135927" y="4562342"/>
            <a:ext cx="2174722" cy="556313"/>
          </a:xfrm>
          <a:prstGeom prst="roundRect">
            <a:avLst/>
          </a:prstGeom>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FFFFFF"/>
                </a:solidFill>
                <a:effectLst/>
                <a:uLnTx/>
                <a:uFillTx/>
                <a:latin typeface="Segoe UI Semibold"/>
                <a:ea typeface="+mn-ea"/>
                <a:cs typeface="Segoe UI Semilight" charset="0"/>
              </a:rPr>
              <a:t>Azure control plane via Azure Arc (free)</a:t>
            </a:r>
          </a:p>
        </p:txBody>
      </p:sp>
      <p:sp>
        <p:nvSpPr>
          <p:cNvPr id="9" name="Rounded Rectangle 8">
            <a:extLst>
              <a:ext uri="{FF2B5EF4-FFF2-40B4-BE49-F238E27FC236}">
                <a16:creationId xmlns:a16="http://schemas.microsoft.com/office/drawing/2014/main" id="{5C99594B-0440-8199-79FC-CF0D83F07914}"/>
              </a:ext>
            </a:extLst>
          </p:cNvPr>
          <p:cNvSpPr/>
          <p:nvPr/>
        </p:nvSpPr>
        <p:spPr>
          <a:xfrm>
            <a:off x="4080288" y="5356940"/>
            <a:ext cx="2286000" cy="517771"/>
          </a:xfrm>
          <a:prstGeom prst="roundRect">
            <a:avLst/>
          </a:prstGeom>
          <a:gradFill flip="none" rotWithShape="1">
            <a:gsLst>
              <a:gs pos="26000">
                <a:schemeClr val="accent6"/>
              </a:gs>
              <a:gs pos="100000">
                <a:schemeClr val="tx1"/>
              </a:gs>
            </a:gsLst>
            <a:lin ang="2700000" scaled="1"/>
            <a:tileRect/>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000000"/>
                </a:solidFill>
                <a:effectLst/>
                <a:uLnTx/>
                <a:uFillTx/>
                <a:latin typeface="Segoe UI Semibold"/>
                <a:ea typeface="+mn-ea"/>
                <a:cs typeface="Segoe UI Semilight" charset="0"/>
              </a:rPr>
              <a:t>Customer provided infrastructure</a:t>
            </a:r>
          </a:p>
        </p:txBody>
      </p:sp>
      <p:sp>
        <p:nvSpPr>
          <p:cNvPr id="12" name="TextBox 11">
            <a:extLst>
              <a:ext uri="{FF2B5EF4-FFF2-40B4-BE49-F238E27FC236}">
                <a16:creationId xmlns:a16="http://schemas.microsoft.com/office/drawing/2014/main" id="{404D3C77-E209-74F8-17BA-EE35B0618250}"/>
              </a:ext>
            </a:extLst>
          </p:cNvPr>
          <p:cNvSpPr txBox="1"/>
          <p:nvPr/>
        </p:nvSpPr>
        <p:spPr>
          <a:xfrm>
            <a:off x="7153646" y="1230458"/>
            <a:ext cx="2114582" cy="757130"/>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light" charset="0"/>
              </a:rPr>
              <a:t>Azure Arc-enabled SQL Server*            (pay-as-you-go)</a:t>
            </a:r>
          </a:p>
        </p:txBody>
      </p:sp>
      <p:sp>
        <p:nvSpPr>
          <p:cNvPr id="13" name="Rounded Rectangle 12">
            <a:extLst>
              <a:ext uri="{FF2B5EF4-FFF2-40B4-BE49-F238E27FC236}">
                <a16:creationId xmlns:a16="http://schemas.microsoft.com/office/drawing/2014/main" id="{1278ED89-30F3-2120-E1CB-FCA72E4FA7DB}"/>
              </a:ext>
            </a:extLst>
          </p:cNvPr>
          <p:cNvSpPr/>
          <p:nvPr/>
        </p:nvSpPr>
        <p:spPr>
          <a:xfrm>
            <a:off x="7123576" y="3052790"/>
            <a:ext cx="2174722" cy="564597"/>
          </a:xfrm>
          <a:prstGeom prst="roundRect">
            <a:avLst/>
          </a:prstGeom>
          <a:gradFill>
            <a:gsLst>
              <a:gs pos="0">
                <a:schemeClr val="accent2"/>
              </a:gs>
              <a:gs pos="100000">
                <a:schemeClr val="accent3"/>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SQL license</a:t>
            </a:r>
          </a:p>
        </p:txBody>
      </p:sp>
      <p:sp>
        <p:nvSpPr>
          <p:cNvPr id="14" name="Rounded Rectangle 13">
            <a:extLst>
              <a:ext uri="{FF2B5EF4-FFF2-40B4-BE49-F238E27FC236}">
                <a16:creationId xmlns:a16="http://schemas.microsoft.com/office/drawing/2014/main" id="{397D97D9-1992-F289-B439-8C69B0CEE5B3}"/>
              </a:ext>
            </a:extLst>
          </p:cNvPr>
          <p:cNvSpPr/>
          <p:nvPr/>
        </p:nvSpPr>
        <p:spPr>
          <a:xfrm>
            <a:off x="7123576" y="3786769"/>
            <a:ext cx="2174722" cy="556313"/>
          </a:xfrm>
          <a:prstGeom prst="roundRect">
            <a:avLst/>
          </a:prstGeom>
          <a:noFill/>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Azure SQL manageability (IaaS free)</a:t>
            </a:r>
          </a:p>
        </p:txBody>
      </p:sp>
      <p:sp>
        <p:nvSpPr>
          <p:cNvPr id="15" name="Rounded Rectangle 14">
            <a:extLst>
              <a:ext uri="{FF2B5EF4-FFF2-40B4-BE49-F238E27FC236}">
                <a16:creationId xmlns:a16="http://schemas.microsoft.com/office/drawing/2014/main" id="{69C64916-E349-F8D8-2DD1-C7946F0E87E0}"/>
              </a:ext>
            </a:extLst>
          </p:cNvPr>
          <p:cNvSpPr/>
          <p:nvPr/>
        </p:nvSpPr>
        <p:spPr>
          <a:xfrm>
            <a:off x="7067937" y="5321826"/>
            <a:ext cx="2286000" cy="547795"/>
          </a:xfrm>
          <a:prstGeom prst="roundRect">
            <a:avLst/>
          </a:prstGeom>
          <a:gradFill flip="none" rotWithShape="1">
            <a:gsLst>
              <a:gs pos="26000">
                <a:schemeClr val="accent6"/>
              </a:gs>
              <a:gs pos="100000">
                <a:schemeClr val="tx1"/>
              </a:gs>
            </a:gsLst>
            <a:lin ang="2700000" scaled="1"/>
            <a:tileRect/>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000000"/>
                </a:solidFill>
                <a:effectLst/>
                <a:uLnTx/>
                <a:uFillTx/>
                <a:latin typeface="Segoe UI Semibold"/>
                <a:ea typeface="+mn-ea"/>
                <a:cs typeface="Segoe UI Semilight" charset="0"/>
              </a:rPr>
              <a:t>Customer provided infrastructure</a:t>
            </a:r>
          </a:p>
        </p:txBody>
      </p:sp>
      <p:sp>
        <p:nvSpPr>
          <p:cNvPr id="16" name="Rounded Rectangle 15">
            <a:extLst>
              <a:ext uri="{FF2B5EF4-FFF2-40B4-BE49-F238E27FC236}">
                <a16:creationId xmlns:a16="http://schemas.microsoft.com/office/drawing/2014/main" id="{7899C4F4-7E86-284F-A9E2-ED352E45D456}"/>
              </a:ext>
            </a:extLst>
          </p:cNvPr>
          <p:cNvSpPr/>
          <p:nvPr/>
        </p:nvSpPr>
        <p:spPr>
          <a:xfrm>
            <a:off x="7123576" y="4562342"/>
            <a:ext cx="2174722" cy="547794"/>
          </a:xfrm>
          <a:prstGeom prst="roundRect">
            <a:avLst/>
          </a:prstGeom>
          <a:noFill/>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w="3175">
                  <a:noFill/>
                </a:ln>
                <a:solidFill>
                  <a:srgbClr val="FFFFFF"/>
                </a:solidFill>
                <a:effectLst/>
                <a:uLnTx/>
                <a:uFillTx/>
                <a:latin typeface="Segoe UI Semibold"/>
                <a:ea typeface="+mn-ea"/>
                <a:cs typeface="Segoe UI Semilight" charset="0"/>
              </a:rPr>
              <a:t>Azure control plane via Azure Arc (free)</a:t>
            </a:r>
          </a:p>
        </p:txBody>
      </p:sp>
      <p:sp>
        <p:nvSpPr>
          <p:cNvPr id="25" name="Text Placeholder 6">
            <a:extLst>
              <a:ext uri="{FF2B5EF4-FFF2-40B4-BE49-F238E27FC236}">
                <a16:creationId xmlns:a16="http://schemas.microsoft.com/office/drawing/2014/main" id="{C58137D3-0EDA-C222-7A76-A075DDBDB9D7}"/>
              </a:ext>
            </a:extLst>
          </p:cNvPr>
          <p:cNvSpPr txBox="1">
            <a:spLocks/>
          </p:cNvSpPr>
          <p:nvPr/>
        </p:nvSpPr>
        <p:spPr>
          <a:xfrm>
            <a:off x="10335722" y="4261710"/>
            <a:ext cx="1300501" cy="150957"/>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Not provided by MSFT</a:t>
            </a:r>
          </a:p>
        </p:txBody>
      </p:sp>
      <p:sp>
        <p:nvSpPr>
          <p:cNvPr id="26" name="Text Placeholder 6">
            <a:extLst>
              <a:ext uri="{FF2B5EF4-FFF2-40B4-BE49-F238E27FC236}">
                <a16:creationId xmlns:a16="http://schemas.microsoft.com/office/drawing/2014/main" id="{6A8C822A-BE9C-8E15-A9DB-E6AC548D6490}"/>
              </a:ext>
            </a:extLst>
          </p:cNvPr>
          <p:cNvSpPr txBox="1">
            <a:spLocks/>
          </p:cNvSpPr>
          <p:nvPr/>
        </p:nvSpPr>
        <p:spPr>
          <a:xfrm>
            <a:off x="10335722" y="5371093"/>
            <a:ext cx="1264692" cy="177397"/>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Charged in the SKU</a:t>
            </a:r>
          </a:p>
        </p:txBody>
      </p:sp>
      <p:sp>
        <p:nvSpPr>
          <p:cNvPr id="27" name="Rectangle 26">
            <a:extLst>
              <a:ext uri="{FF2B5EF4-FFF2-40B4-BE49-F238E27FC236}">
                <a16:creationId xmlns:a16="http://schemas.microsoft.com/office/drawing/2014/main" id="{03E2E6C8-6251-BD3F-710C-DD8534D4D2B5}"/>
              </a:ext>
              <a:ext uri="{C183D7F6-B498-43B3-948B-1728B52AA6E4}">
                <adec:decorative xmlns:adec="http://schemas.microsoft.com/office/drawing/2017/decorative" val="1"/>
              </a:ext>
            </a:extLst>
          </p:cNvPr>
          <p:cNvSpPr/>
          <p:nvPr/>
        </p:nvSpPr>
        <p:spPr bwMode="auto">
          <a:xfrm>
            <a:off x="9918809" y="5005757"/>
            <a:ext cx="274320" cy="13716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 Placeholder 6">
            <a:extLst>
              <a:ext uri="{FF2B5EF4-FFF2-40B4-BE49-F238E27FC236}">
                <a16:creationId xmlns:a16="http://schemas.microsoft.com/office/drawing/2014/main" id="{6C844215-4D4E-429C-6F1F-D6A105C38990}"/>
              </a:ext>
            </a:extLst>
          </p:cNvPr>
          <p:cNvSpPr txBox="1">
            <a:spLocks/>
          </p:cNvSpPr>
          <p:nvPr/>
        </p:nvSpPr>
        <p:spPr>
          <a:xfrm>
            <a:off x="10335722" y="4883735"/>
            <a:ext cx="1264692" cy="381205"/>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Additional cost</a:t>
            </a:r>
            <a:endParaRPr kumimoji="0" lang="en-US" sz="1000" b="1"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endParaRPr>
          </a:p>
        </p:txBody>
      </p:sp>
      <p:sp>
        <p:nvSpPr>
          <p:cNvPr id="29" name="Rectangle 28">
            <a:extLst>
              <a:ext uri="{FF2B5EF4-FFF2-40B4-BE49-F238E27FC236}">
                <a16:creationId xmlns:a16="http://schemas.microsoft.com/office/drawing/2014/main" id="{63AC84B2-AEA2-1128-46DE-F8620F552B07}"/>
              </a:ext>
              <a:ext uri="{C183D7F6-B498-43B3-948B-1728B52AA6E4}">
                <adec:decorative xmlns:adec="http://schemas.microsoft.com/office/drawing/2017/decorative" val="1"/>
              </a:ext>
            </a:extLst>
          </p:cNvPr>
          <p:cNvSpPr/>
          <p:nvPr/>
        </p:nvSpPr>
        <p:spPr bwMode="auto">
          <a:xfrm>
            <a:off x="9911058" y="4277416"/>
            <a:ext cx="274320" cy="137160"/>
          </a:xfrm>
          <a:prstGeom prst="rect">
            <a:avLst/>
          </a:prstGeom>
          <a:solidFill>
            <a:srgbClr val="E6E6E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21E454FF-1FD6-2F75-FE19-A3A596DC69E1}"/>
              </a:ext>
              <a:ext uri="{C183D7F6-B498-43B3-948B-1728B52AA6E4}">
                <adec:decorative xmlns:adec="http://schemas.microsoft.com/office/drawing/2017/decorative" val="1"/>
              </a:ext>
            </a:extLst>
          </p:cNvPr>
          <p:cNvSpPr/>
          <p:nvPr/>
        </p:nvSpPr>
        <p:spPr bwMode="auto">
          <a:xfrm>
            <a:off x="9918809" y="5371870"/>
            <a:ext cx="274320" cy="137160"/>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A19C9482-4D37-A825-BFF5-9A28624D4DF9}"/>
              </a:ext>
              <a:ext uri="{C183D7F6-B498-43B3-948B-1728B52AA6E4}">
                <adec:decorative xmlns:adec="http://schemas.microsoft.com/office/drawing/2017/decorative" val="1"/>
              </a:ext>
            </a:extLst>
          </p:cNvPr>
          <p:cNvSpPr txBox="1"/>
          <p:nvPr/>
        </p:nvSpPr>
        <p:spPr>
          <a:xfrm>
            <a:off x="9918809" y="5734631"/>
            <a:ext cx="274320" cy="133848"/>
          </a:xfrm>
          <a:prstGeom prst="rect">
            <a:avLst/>
          </a:prstGeom>
          <a:noFill/>
          <a:ln w="19050" cap="flat" cmpd="sng" algn="ctr">
            <a:gradFill>
              <a:gsLst>
                <a:gs pos="0">
                  <a:schemeClr val="accent1"/>
                </a:gs>
                <a:gs pos="70000">
                  <a:schemeClr val="bg2"/>
                </a:gs>
              </a:gsLst>
              <a:lin ang="5400000" scaled="1"/>
            </a:gradFill>
            <a:prstDash val="dash"/>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defRPr lang="en-US"/>
            </a:defPPr>
            <a:lvl1pPr algn="ctr">
              <a:defRPr sz="1600">
                <a:solidFill>
                  <a:schemeClr val="accent1"/>
                </a:solidFill>
              </a:defRPr>
            </a:lvl1pPr>
            <a:lvl2pPr>
              <a:defRPr>
                <a:solidFill>
                  <a:schemeClr val="tx1"/>
                </a:solidFill>
                <a:latin typeface="+mj-lt"/>
                <a:ea typeface="+mj-ea"/>
                <a:cs typeface="+mj-cs"/>
              </a:defRPr>
            </a:lvl2pPr>
            <a:lvl3pPr>
              <a:defRPr>
                <a:solidFill>
                  <a:schemeClr val="tx1"/>
                </a:solidFill>
                <a:latin typeface="+mj-lt"/>
                <a:ea typeface="+mj-ea"/>
                <a:cs typeface="+mj-cs"/>
              </a:defRPr>
            </a:lvl3pPr>
            <a:lvl4pPr>
              <a:defRPr>
                <a:solidFill>
                  <a:schemeClr val="tx1"/>
                </a:solidFill>
                <a:latin typeface="+mj-lt"/>
                <a:ea typeface="+mj-ea"/>
                <a:cs typeface="+mj-cs"/>
              </a:defRPr>
            </a:lvl4pPr>
            <a:lvl5pPr>
              <a:defRPr>
                <a:solidFill>
                  <a:schemeClr val="tx1"/>
                </a:solidFill>
                <a:latin typeface="+mj-lt"/>
                <a:ea typeface="+mj-ea"/>
                <a:cs typeface="+mj-cs"/>
              </a:defRPr>
            </a:lvl5pPr>
            <a:lvl6pPr>
              <a:defRPr>
                <a:solidFill>
                  <a:schemeClr val="tx1"/>
                </a:solidFill>
                <a:latin typeface="+mj-lt"/>
                <a:ea typeface="+mj-ea"/>
                <a:cs typeface="+mj-cs"/>
              </a:defRPr>
            </a:lvl6pPr>
            <a:lvl7pPr>
              <a:defRPr>
                <a:solidFill>
                  <a:schemeClr val="tx1"/>
                </a:solidFill>
                <a:latin typeface="+mj-lt"/>
                <a:ea typeface="+mj-ea"/>
                <a:cs typeface="+mj-cs"/>
              </a:defRPr>
            </a:lvl7pPr>
            <a:lvl8pPr>
              <a:defRPr>
                <a:solidFill>
                  <a:schemeClr val="tx1"/>
                </a:solidFill>
                <a:latin typeface="+mj-lt"/>
                <a:ea typeface="+mj-ea"/>
                <a:cs typeface="+mj-cs"/>
              </a:defRPr>
            </a:lvl8pPr>
            <a:lvl9pPr>
              <a:defRPr>
                <a:solidFill>
                  <a:schemeClr val="tx1"/>
                </a:solidFill>
                <a:latin typeface="+mj-lt"/>
                <a:ea typeface="+mj-ea"/>
                <a:cs typeface="+mj-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 </a:t>
            </a:r>
          </a:p>
        </p:txBody>
      </p:sp>
      <p:sp>
        <p:nvSpPr>
          <p:cNvPr id="32" name="Text Placeholder 6">
            <a:extLst>
              <a:ext uri="{FF2B5EF4-FFF2-40B4-BE49-F238E27FC236}">
                <a16:creationId xmlns:a16="http://schemas.microsoft.com/office/drawing/2014/main" id="{286832BA-C4B4-E57B-B15F-34149EFBC174}"/>
              </a:ext>
            </a:extLst>
          </p:cNvPr>
          <p:cNvSpPr txBox="1">
            <a:spLocks/>
          </p:cNvSpPr>
          <p:nvPr/>
        </p:nvSpPr>
        <p:spPr>
          <a:xfrm>
            <a:off x="10335722" y="5685145"/>
            <a:ext cx="1505927" cy="276370"/>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Azure/Arc SQL SKU</a:t>
            </a:r>
            <a:endParaRPr kumimoji="0" lang="en-US" sz="1000" b="1"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8DC69B0A-13BF-A234-F4CA-2BF610259EBB}"/>
              </a:ext>
              <a:ext uri="{C183D7F6-B498-43B3-948B-1728B52AA6E4}">
                <adec:decorative xmlns:adec="http://schemas.microsoft.com/office/drawing/2017/decorative" val="1"/>
              </a:ext>
            </a:extLst>
          </p:cNvPr>
          <p:cNvSpPr/>
          <p:nvPr/>
        </p:nvSpPr>
        <p:spPr>
          <a:xfrm>
            <a:off x="9918809" y="4639644"/>
            <a:ext cx="274320" cy="137160"/>
          </a:xfrm>
          <a:prstGeom prst="rect">
            <a:avLst/>
          </a:prstGeom>
          <a:ln>
            <a:solidFill>
              <a:srgbClr val="0078D4"/>
            </a:solidFill>
          </a:ln>
        </p:spPr>
        <p:txBody>
          <a:bodyPr wrap="square" lIns="91440" tIns="45720" rIns="91440" bIns="4572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light" charset="0"/>
            </a:endParaRPr>
          </a:p>
        </p:txBody>
      </p:sp>
      <p:sp>
        <p:nvSpPr>
          <p:cNvPr id="34" name="Text Placeholder 6">
            <a:extLst>
              <a:ext uri="{FF2B5EF4-FFF2-40B4-BE49-F238E27FC236}">
                <a16:creationId xmlns:a16="http://schemas.microsoft.com/office/drawing/2014/main" id="{18F5F3E2-2A40-CF1C-0D8F-BE57E20E3395}"/>
              </a:ext>
            </a:extLst>
          </p:cNvPr>
          <p:cNvSpPr txBox="1">
            <a:spLocks/>
          </p:cNvSpPr>
          <p:nvPr/>
        </p:nvSpPr>
        <p:spPr>
          <a:xfrm>
            <a:off x="10335722" y="4645397"/>
            <a:ext cx="1300501" cy="150957"/>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Free</a:t>
            </a:r>
          </a:p>
        </p:txBody>
      </p:sp>
      <p:sp>
        <p:nvSpPr>
          <p:cNvPr id="22" name="Rounded Rectangle 21">
            <a:extLst>
              <a:ext uri="{FF2B5EF4-FFF2-40B4-BE49-F238E27FC236}">
                <a16:creationId xmlns:a16="http://schemas.microsoft.com/office/drawing/2014/main" id="{A78374B1-2D15-F3BA-67B7-EBCB17864BD5}"/>
              </a:ext>
            </a:extLst>
          </p:cNvPr>
          <p:cNvSpPr/>
          <p:nvPr/>
        </p:nvSpPr>
        <p:spPr>
          <a:xfrm>
            <a:off x="4080288" y="2083039"/>
            <a:ext cx="2286000" cy="636372"/>
          </a:xfrm>
          <a:prstGeom prst="roundRect">
            <a:avLst/>
          </a:prstGeom>
          <a:gradFill>
            <a:gsLst>
              <a:gs pos="100000">
                <a:schemeClr val="accent2"/>
              </a:gs>
              <a:gs pos="64000">
                <a:schemeClr val="accent1"/>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000000"/>
                </a:solidFill>
                <a:effectLst/>
                <a:uLnTx/>
                <a:uFillTx/>
                <a:latin typeface="Segoe UI Semibold"/>
                <a:ea typeface="+mn-ea"/>
                <a:cs typeface="Segoe UI Semilight" charset="0"/>
              </a:rPr>
              <a:t>Azure add-on services**</a:t>
            </a:r>
          </a:p>
        </p:txBody>
      </p:sp>
      <p:sp>
        <p:nvSpPr>
          <p:cNvPr id="24" name="Rounded Rectangle 23">
            <a:extLst>
              <a:ext uri="{FF2B5EF4-FFF2-40B4-BE49-F238E27FC236}">
                <a16:creationId xmlns:a16="http://schemas.microsoft.com/office/drawing/2014/main" id="{515E588C-AB02-69FF-D34D-57057B7055A9}"/>
              </a:ext>
            </a:extLst>
          </p:cNvPr>
          <p:cNvSpPr/>
          <p:nvPr/>
        </p:nvSpPr>
        <p:spPr>
          <a:xfrm>
            <a:off x="7067937" y="2083296"/>
            <a:ext cx="2286000" cy="636372"/>
          </a:xfrm>
          <a:prstGeom prst="roundRect">
            <a:avLst/>
          </a:prstGeom>
          <a:gradFill>
            <a:gsLst>
              <a:gs pos="100000">
                <a:schemeClr val="accent2"/>
              </a:gs>
              <a:gs pos="64000">
                <a:schemeClr val="accent1"/>
              </a:gs>
            </a:gsLst>
            <a:lin ang="2700000" scaled="1"/>
          </a:gradFill>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000000"/>
                </a:solidFill>
                <a:effectLst/>
                <a:uLnTx/>
                <a:uFillTx/>
                <a:latin typeface="Segoe UI Semibold"/>
                <a:ea typeface="+mn-ea"/>
                <a:cs typeface="Segoe UI Semilight" charset="0"/>
              </a:rPr>
              <a:t>Azure add-on services**</a:t>
            </a:r>
          </a:p>
        </p:txBody>
      </p:sp>
      <p:cxnSp>
        <p:nvCxnSpPr>
          <p:cNvPr id="37" name="Straight Connector 36">
            <a:extLst>
              <a:ext uri="{FF2B5EF4-FFF2-40B4-BE49-F238E27FC236}">
                <a16:creationId xmlns:a16="http://schemas.microsoft.com/office/drawing/2014/main" id="{4F20DBC6-8627-A74D-A131-57981102814A}"/>
              </a:ext>
              <a:ext uri="{C183D7F6-B498-43B3-948B-1728B52AA6E4}">
                <adec:decorative xmlns:adec="http://schemas.microsoft.com/office/drawing/2017/decorative" val="1"/>
              </a:ext>
            </a:extLst>
          </p:cNvPr>
          <p:cNvCxnSpPr>
            <a:cxnSpLocks/>
          </p:cNvCxnSpPr>
          <p:nvPr/>
        </p:nvCxnSpPr>
        <p:spPr>
          <a:xfrm>
            <a:off x="3579223" y="1378364"/>
            <a:ext cx="0" cy="5406483"/>
          </a:xfrm>
          <a:prstGeom prst="line">
            <a:avLst/>
          </a:prstGeom>
          <a:ln w="9525">
            <a:gradFill>
              <a:gsLst>
                <a:gs pos="0">
                  <a:schemeClr val="accent2"/>
                </a:gs>
                <a:gs pos="100000">
                  <a:schemeClr val="bg1"/>
                </a:gs>
              </a:gsLst>
              <a:lin ang="5400000" scaled="1"/>
            </a:gra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422C37A-FD9D-4B74-E14F-E1D1B246E401}"/>
              </a:ext>
              <a:ext uri="{C183D7F6-B498-43B3-948B-1728B52AA6E4}">
                <adec:decorative xmlns:adec="http://schemas.microsoft.com/office/drawing/2017/decorative" val="1"/>
              </a:ext>
            </a:extLst>
          </p:cNvPr>
          <p:cNvGrpSpPr/>
          <p:nvPr/>
        </p:nvGrpSpPr>
        <p:grpSpPr>
          <a:xfrm>
            <a:off x="892753" y="3816524"/>
            <a:ext cx="2174722" cy="559752"/>
            <a:chOff x="892753" y="3816524"/>
            <a:chExt cx="2174722" cy="559752"/>
          </a:xfrm>
        </p:grpSpPr>
        <p:sp>
          <p:nvSpPr>
            <p:cNvPr id="46" name="Right Triangle 45">
              <a:extLst>
                <a:ext uri="{FF2B5EF4-FFF2-40B4-BE49-F238E27FC236}">
                  <a16:creationId xmlns:a16="http://schemas.microsoft.com/office/drawing/2014/main" id="{5380ADF4-0579-25EF-81AC-9049BC1E2A5C}"/>
                </a:ext>
              </a:extLst>
            </p:cNvPr>
            <p:cNvSpPr/>
            <p:nvPr/>
          </p:nvSpPr>
          <p:spPr bwMode="auto">
            <a:xfrm flipV="1">
              <a:off x="967519" y="3817884"/>
              <a:ext cx="1994897" cy="558392"/>
            </a:xfrm>
            <a:prstGeom prst="rtTriangle">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solidFill>
                  <a:srgbClr val="000000"/>
                </a:solidFill>
                <a:effectLst/>
                <a:uLnTx/>
                <a:uFillTx/>
                <a:latin typeface="Segoe UI Semibold"/>
                <a:ea typeface="Segoe UI" pitchFamily="34" charset="0"/>
                <a:cs typeface="Segoe UI" pitchFamily="34" charset="0"/>
              </a:endParaRPr>
            </a:p>
          </p:txBody>
        </p:sp>
        <p:sp>
          <p:nvSpPr>
            <p:cNvPr id="40" name="Rounded Rectangle 39">
              <a:extLst>
                <a:ext uri="{FF2B5EF4-FFF2-40B4-BE49-F238E27FC236}">
                  <a16:creationId xmlns:a16="http://schemas.microsoft.com/office/drawing/2014/main" id="{3FE2702E-9481-8934-6F0A-1BADBCAF4DB3}"/>
                </a:ext>
              </a:extLst>
            </p:cNvPr>
            <p:cNvSpPr/>
            <p:nvPr/>
          </p:nvSpPr>
          <p:spPr>
            <a:xfrm>
              <a:off x="892754" y="3816524"/>
              <a:ext cx="473156" cy="552580"/>
            </a:xfrm>
            <a:custGeom>
              <a:avLst/>
              <a:gdLst>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473156 w 473156"/>
                <a:gd name="connsiteY4" fmla="*/ 473719 h 552580"/>
                <a:gd name="connsiteX5" fmla="*/ 394295 w 473156"/>
                <a:gd name="connsiteY5" fmla="*/ 552580 h 552580"/>
                <a:gd name="connsiteX6" fmla="*/ 78861 w 473156"/>
                <a:gd name="connsiteY6" fmla="*/ 552580 h 552580"/>
                <a:gd name="connsiteX7" fmla="*/ 0 w 473156"/>
                <a:gd name="connsiteY7" fmla="*/ 473719 h 552580"/>
                <a:gd name="connsiteX8" fmla="*/ 0 w 473156"/>
                <a:gd name="connsiteY8" fmla="*/ 78861 h 552580"/>
                <a:gd name="connsiteX0" fmla="*/ 0 w 473156"/>
                <a:gd name="connsiteY0" fmla="*/ 78861 h 556374"/>
                <a:gd name="connsiteX1" fmla="*/ 78861 w 473156"/>
                <a:gd name="connsiteY1" fmla="*/ 0 h 556374"/>
                <a:gd name="connsiteX2" fmla="*/ 394295 w 473156"/>
                <a:gd name="connsiteY2" fmla="*/ 0 h 556374"/>
                <a:gd name="connsiteX3" fmla="*/ 473156 w 473156"/>
                <a:gd name="connsiteY3" fmla="*/ 78861 h 556374"/>
                <a:gd name="connsiteX4" fmla="*/ 473156 w 473156"/>
                <a:gd name="connsiteY4" fmla="*/ 473719 h 556374"/>
                <a:gd name="connsiteX5" fmla="*/ 124907 w 473156"/>
                <a:gd name="connsiteY5" fmla="*/ 556374 h 556374"/>
                <a:gd name="connsiteX6" fmla="*/ 78861 w 473156"/>
                <a:gd name="connsiteY6" fmla="*/ 552580 h 556374"/>
                <a:gd name="connsiteX7" fmla="*/ 0 w 473156"/>
                <a:gd name="connsiteY7" fmla="*/ 473719 h 556374"/>
                <a:gd name="connsiteX8" fmla="*/ 0 w 473156"/>
                <a:gd name="connsiteY8" fmla="*/ 78861 h 556374"/>
                <a:gd name="connsiteX0" fmla="*/ 0 w 473156"/>
                <a:gd name="connsiteY0" fmla="*/ 78861 h 557436"/>
                <a:gd name="connsiteX1" fmla="*/ 78861 w 473156"/>
                <a:gd name="connsiteY1" fmla="*/ 0 h 557436"/>
                <a:gd name="connsiteX2" fmla="*/ 394295 w 473156"/>
                <a:gd name="connsiteY2" fmla="*/ 0 h 557436"/>
                <a:gd name="connsiteX3" fmla="*/ 473156 w 473156"/>
                <a:gd name="connsiteY3" fmla="*/ 78861 h 557436"/>
                <a:gd name="connsiteX4" fmla="*/ 473156 w 473156"/>
                <a:gd name="connsiteY4" fmla="*/ 473719 h 557436"/>
                <a:gd name="connsiteX5" fmla="*/ 124907 w 473156"/>
                <a:gd name="connsiteY5" fmla="*/ 556374 h 557436"/>
                <a:gd name="connsiteX6" fmla="*/ 78861 w 473156"/>
                <a:gd name="connsiteY6" fmla="*/ 552580 h 557436"/>
                <a:gd name="connsiteX7" fmla="*/ 0 w 473156"/>
                <a:gd name="connsiteY7" fmla="*/ 473719 h 557436"/>
                <a:gd name="connsiteX8" fmla="*/ 0 w 473156"/>
                <a:gd name="connsiteY8" fmla="*/ 78861 h 557436"/>
                <a:gd name="connsiteX0" fmla="*/ 0 w 473156"/>
                <a:gd name="connsiteY0" fmla="*/ 78861 h 557436"/>
                <a:gd name="connsiteX1" fmla="*/ 78861 w 473156"/>
                <a:gd name="connsiteY1" fmla="*/ 0 h 557436"/>
                <a:gd name="connsiteX2" fmla="*/ 394295 w 473156"/>
                <a:gd name="connsiteY2" fmla="*/ 0 h 557436"/>
                <a:gd name="connsiteX3" fmla="*/ 473156 w 473156"/>
                <a:gd name="connsiteY3" fmla="*/ 78861 h 557436"/>
                <a:gd name="connsiteX4" fmla="*/ 347948 w 473156"/>
                <a:gd name="connsiteY4" fmla="*/ 416806 h 557436"/>
                <a:gd name="connsiteX5" fmla="*/ 124907 w 473156"/>
                <a:gd name="connsiteY5" fmla="*/ 556374 h 557436"/>
                <a:gd name="connsiteX6" fmla="*/ 78861 w 473156"/>
                <a:gd name="connsiteY6" fmla="*/ 552580 h 557436"/>
                <a:gd name="connsiteX7" fmla="*/ 0 w 473156"/>
                <a:gd name="connsiteY7" fmla="*/ 473719 h 557436"/>
                <a:gd name="connsiteX8" fmla="*/ 0 w 473156"/>
                <a:gd name="connsiteY8" fmla="*/ 78861 h 557436"/>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347948 w 473156"/>
                <a:gd name="connsiteY4" fmla="*/ 416806 h 552580"/>
                <a:gd name="connsiteX5" fmla="*/ 178025 w 473156"/>
                <a:gd name="connsiteY5" fmla="*/ 514638 h 552580"/>
                <a:gd name="connsiteX6" fmla="*/ 78861 w 473156"/>
                <a:gd name="connsiteY6" fmla="*/ 552580 h 552580"/>
                <a:gd name="connsiteX7" fmla="*/ 0 w 473156"/>
                <a:gd name="connsiteY7" fmla="*/ 473719 h 552580"/>
                <a:gd name="connsiteX8" fmla="*/ 0 w 473156"/>
                <a:gd name="connsiteY8" fmla="*/ 78861 h 552580"/>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347948 w 473156"/>
                <a:gd name="connsiteY4" fmla="*/ 416806 h 552580"/>
                <a:gd name="connsiteX5" fmla="*/ 178025 w 473156"/>
                <a:gd name="connsiteY5" fmla="*/ 514638 h 552580"/>
                <a:gd name="connsiteX6" fmla="*/ 78861 w 473156"/>
                <a:gd name="connsiteY6" fmla="*/ 552580 h 552580"/>
                <a:gd name="connsiteX7" fmla="*/ 0 w 473156"/>
                <a:gd name="connsiteY7" fmla="*/ 473719 h 552580"/>
                <a:gd name="connsiteX8" fmla="*/ 0 w 473156"/>
                <a:gd name="connsiteY8" fmla="*/ 78861 h 552580"/>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347948 w 473156"/>
                <a:gd name="connsiteY4" fmla="*/ 416806 h 552580"/>
                <a:gd name="connsiteX5" fmla="*/ 143877 w 473156"/>
                <a:gd name="connsiteY5" fmla="*/ 518432 h 552580"/>
                <a:gd name="connsiteX6" fmla="*/ 78861 w 473156"/>
                <a:gd name="connsiteY6" fmla="*/ 552580 h 552580"/>
                <a:gd name="connsiteX7" fmla="*/ 0 w 473156"/>
                <a:gd name="connsiteY7" fmla="*/ 473719 h 552580"/>
                <a:gd name="connsiteX8" fmla="*/ 0 w 473156"/>
                <a:gd name="connsiteY8" fmla="*/ 78861 h 552580"/>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347948 w 473156"/>
                <a:gd name="connsiteY4" fmla="*/ 416806 h 552580"/>
                <a:gd name="connsiteX5" fmla="*/ 143877 w 473156"/>
                <a:gd name="connsiteY5" fmla="*/ 518432 h 552580"/>
                <a:gd name="connsiteX6" fmla="*/ 78861 w 473156"/>
                <a:gd name="connsiteY6" fmla="*/ 552580 h 552580"/>
                <a:gd name="connsiteX7" fmla="*/ 0 w 473156"/>
                <a:gd name="connsiteY7" fmla="*/ 473719 h 552580"/>
                <a:gd name="connsiteX8" fmla="*/ 0 w 473156"/>
                <a:gd name="connsiteY8" fmla="*/ 78861 h 552580"/>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347948 w 473156"/>
                <a:gd name="connsiteY4" fmla="*/ 416806 h 552580"/>
                <a:gd name="connsiteX5" fmla="*/ 174230 w 473156"/>
                <a:gd name="connsiteY5" fmla="*/ 522227 h 552580"/>
                <a:gd name="connsiteX6" fmla="*/ 78861 w 473156"/>
                <a:gd name="connsiteY6" fmla="*/ 552580 h 552580"/>
                <a:gd name="connsiteX7" fmla="*/ 0 w 473156"/>
                <a:gd name="connsiteY7" fmla="*/ 473719 h 552580"/>
                <a:gd name="connsiteX8" fmla="*/ 0 w 473156"/>
                <a:gd name="connsiteY8" fmla="*/ 78861 h 552580"/>
                <a:gd name="connsiteX0" fmla="*/ 0 w 473156"/>
                <a:gd name="connsiteY0" fmla="*/ 78861 h 552580"/>
                <a:gd name="connsiteX1" fmla="*/ 78861 w 473156"/>
                <a:gd name="connsiteY1" fmla="*/ 0 h 552580"/>
                <a:gd name="connsiteX2" fmla="*/ 394295 w 473156"/>
                <a:gd name="connsiteY2" fmla="*/ 0 h 552580"/>
                <a:gd name="connsiteX3" fmla="*/ 473156 w 473156"/>
                <a:gd name="connsiteY3" fmla="*/ 78861 h 552580"/>
                <a:gd name="connsiteX4" fmla="*/ 457980 w 473156"/>
                <a:gd name="connsiteY4" fmla="*/ 420600 h 552580"/>
                <a:gd name="connsiteX5" fmla="*/ 174230 w 473156"/>
                <a:gd name="connsiteY5" fmla="*/ 522227 h 552580"/>
                <a:gd name="connsiteX6" fmla="*/ 78861 w 473156"/>
                <a:gd name="connsiteY6" fmla="*/ 552580 h 552580"/>
                <a:gd name="connsiteX7" fmla="*/ 0 w 473156"/>
                <a:gd name="connsiteY7" fmla="*/ 473719 h 552580"/>
                <a:gd name="connsiteX8" fmla="*/ 0 w 473156"/>
                <a:gd name="connsiteY8" fmla="*/ 78861 h 55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156" h="552580">
                  <a:moveTo>
                    <a:pt x="0" y="78861"/>
                  </a:moveTo>
                  <a:cubicBezTo>
                    <a:pt x="0" y="35307"/>
                    <a:pt x="35307" y="0"/>
                    <a:pt x="78861" y="0"/>
                  </a:cubicBezTo>
                  <a:lnTo>
                    <a:pt x="394295" y="0"/>
                  </a:lnTo>
                  <a:cubicBezTo>
                    <a:pt x="437849" y="0"/>
                    <a:pt x="473156" y="35307"/>
                    <a:pt x="473156" y="78861"/>
                  </a:cubicBezTo>
                  <a:lnTo>
                    <a:pt x="457980" y="420600"/>
                  </a:lnTo>
                  <a:cubicBezTo>
                    <a:pt x="457980" y="464154"/>
                    <a:pt x="248137" y="488079"/>
                    <a:pt x="174230" y="522227"/>
                  </a:cubicBezTo>
                  <a:cubicBezTo>
                    <a:pt x="167734" y="526021"/>
                    <a:pt x="85357" y="552580"/>
                    <a:pt x="78861" y="552580"/>
                  </a:cubicBezTo>
                  <a:cubicBezTo>
                    <a:pt x="35307" y="552580"/>
                    <a:pt x="0" y="517273"/>
                    <a:pt x="0" y="473719"/>
                  </a:cubicBezTo>
                  <a:lnTo>
                    <a:pt x="0" y="78861"/>
                  </a:lnTo>
                  <a:close/>
                </a:path>
              </a:pathLst>
            </a:custGeom>
            <a:solidFill>
              <a:schemeClr val="accent2"/>
            </a:solidFill>
            <a:ln>
              <a:noFill/>
            </a:ln>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endParaRPr>
            </a:p>
          </p:txBody>
        </p:sp>
        <p:sp>
          <p:nvSpPr>
            <p:cNvPr id="64" name="Rounded Rectangle 63">
              <a:extLst>
                <a:ext uri="{FF2B5EF4-FFF2-40B4-BE49-F238E27FC236}">
                  <a16:creationId xmlns:a16="http://schemas.microsoft.com/office/drawing/2014/main" id="{971D1503-2CF1-9BF4-360A-802C7B12735A}"/>
                </a:ext>
              </a:extLst>
            </p:cNvPr>
            <p:cNvSpPr/>
            <p:nvPr/>
          </p:nvSpPr>
          <p:spPr>
            <a:xfrm>
              <a:off x="892753" y="3816524"/>
              <a:ext cx="2174722" cy="552580"/>
            </a:xfrm>
            <a:prstGeom prst="roundRect">
              <a:avLst/>
            </a:prstGeom>
            <a:noFill/>
            <a:ln>
              <a:solidFill>
                <a:srgbClr val="0078D4"/>
              </a:solidFill>
            </a:ln>
          </p:spPr>
          <p:txBody>
            <a:bodyPr wrap="square"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Segoe UI Semilight" charset="0"/>
                </a:rPr>
                <a:t>Azure SQL manageability</a:t>
              </a:r>
            </a:p>
          </p:txBody>
        </p:sp>
      </p:grpSp>
      <p:sp>
        <p:nvSpPr>
          <p:cNvPr id="23" name="Text Placeholder 6">
            <a:extLst>
              <a:ext uri="{FF2B5EF4-FFF2-40B4-BE49-F238E27FC236}">
                <a16:creationId xmlns:a16="http://schemas.microsoft.com/office/drawing/2014/main" id="{ED109327-0A7B-C955-B4AD-DE7D0CF33023}"/>
              </a:ext>
            </a:extLst>
          </p:cNvPr>
          <p:cNvSpPr txBox="1">
            <a:spLocks/>
          </p:cNvSpPr>
          <p:nvPr/>
        </p:nvSpPr>
        <p:spPr>
          <a:xfrm>
            <a:off x="481337" y="6134908"/>
            <a:ext cx="10279917" cy="553998"/>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 SQL Server purchased via L+SA can also be Arc enabled with the same Azure database manageability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 Azure add-on services like MS Defender for Cloud or Azure Monitor is available with additional cost</a:t>
            </a:r>
          </a:p>
        </p:txBody>
      </p:sp>
    </p:spTree>
    <p:extLst>
      <p:ext uri="{BB962C8B-B14F-4D97-AF65-F5344CB8AC3E}">
        <p14:creationId xmlns:p14="http://schemas.microsoft.com/office/powerpoint/2010/main" val="3318063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3" grpId="0" animBg="1"/>
      <p:bldP spid="65" grpId="0" animBg="1"/>
      <p:bldP spid="66" grpId="0" animBg="1"/>
      <p:bldP spid="3" grpId="0"/>
      <p:bldP spid="6" grpId="0" animBg="1"/>
      <p:bldP spid="7" grpId="0" animBg="1"/>
      <p:bldP spid="8" grpId="0" animBg="1"/>
      <p:bldP spid="9" grpId="0" animBg="1"/>
      <p:bldP spid="12" grpId="0"/>
      <p:bldP spid="13" grpId="0" animBg="1"/>
      <p:bldP spid="14" grpId="0" animBg="1"/>
      <p:bldP spid="15" grpId="0" animBg="1"/>
      <p:bldP spid="16" grpId="0" animBg="1"/>
      <p:bldP spid="22" grpId="0" animBg="1"/>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190AE-2454-4515-A927-3AAD90F54A95}"/>
              </a:ext>
            </a:extLst>
          </p:cNvPr>
          <p:cNvSpPr>
            <a:spLocks noGrp="1"/>
          </p:cNvSpPr>
          <p:nvPr>
            <p:ph type="title"/>
          </p:nvPr>
        </p:nvSpPr>
        <p:spPr>
          <a:xfrm>
            <a:off x="585216" y="3033223"/>
            <a:ext cx="6939304" cy="553998"/>
          </a:xfrm>
          <a:noFill/>
        </p:spPr>
        <p:txBody>
          <a:bodyPr vert="horz" wrap="square" lIns="0" tIns="0" rIns="0" bIns="0" rtlCol="0" anchor="t" anchorCtr="0">
            <a:spAutoFit/>
          </a:bodyPr>
          <a:lstStyle/>
          <a:p>
            <a:pPr>
              <a:lnSpc>
                <a:spcPct val="100000"/>
              </a:lnSpc>
            </a:pPr>
            <a:r>
              <a:rPr lang="en-US" b="1">
                <a:gradFill>
                  <a:gsLst>
                    <a:gs pos="0">
                      <a:schemeClr val="accent1"/>
                    </a:gs>
                    <a:gs pos="100000">
                      <a:srgbClr val="CD98CF"/>
                    </a:gs>
                  </a:gsLst>
                  <a:lin ang="2700000" scaled="1"/>
                </a:gradFill>
                <a:latin typeface="Segoe UI Semibold"/>
                <a:cs typeface="+mn-cs"/>
              </a:rPr>
              <a:t>Additional Information </a:t>
            </a:r>
          </a:p>
        </p:txBody>
      </p:sp>
      <p:sp>
        <p:nvSpPr>
          <p:cNvPr id="2" name="Text Placeholder 2">
            <a:extLst>
              <a:ext uri="{FF2B5EF4-FFF2-40B4-BE49-F238E27FC236}">
                <a16:creationId xmlns:a16="http://schemas.microsoft.com/office/drawing/2014/main" id="{FD64CA3B-4F48-0641-BE4E-86809E31AC13}"/>
              </a:ext>
            </a:extLst>
          </p:cNvPr>
          <p:cNvSpPr>
            <a:spLocks noGrp="1"/>
          </p:cNvSpPr>
          <p:nvPr>
            <p:ph type="body" sz="quarter" idx="12"/>
          </p:nvPr>
        </p:nvSpPr>
        <p:spPr>
          <a:xfrm>
            <a:off x="584200" y="3962400"/>
            <a:ext cx="9144000" cy="338554"/>
          </a:xfrm>
        </p:spPr>
        <p:txBody>
          <a:bodyPr/>
          <a:lstStyle/>
          <a:p>
            <a:r>
              <a:rPr lang="en-US"/>
              <a:t>Azure Monitor, Microsoft Sentinel, Guest Configuration Pricing</a:t>
            </a:r>
          </a:p>
        </p:txBody>
      </p:sp>
    </p:spTree>
    <p:extLst>
      <p:ext uri="{BB962C8B-B14F-4D97-AF65-F5344CB8AC3E}">
        <p14:creationId xmlns:p14="http://schemas.microsoft.com/office/powerpoint/2010/main" val="17086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34D8A-B466-4A07-892E-03CB7F4D96C9}"/>
              </a:ext>
            </a:extLst>
          </p:cNvPr>
          <p:cNvSpPr txBox="1">
            <a:spLocks noGrp="1"/>
          </p:cNvSpPr>
          <p:nvPr>
            <p:ph type="title" idx="4294967295"/>
          </p:nvPr>
        </p:nvSpPr>
        <p:spPr>
          <a:xfrm>
            <a:off x="609600" y="612648"/>
            <a:ext cx="4658327"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Monitor Pricing</a:t>
            </a:r>
            <a:endParaRPr kumimoji="0" lang="en-US" sz="30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Azure Monitor: Commitment Tiers</a:t>
            </a:r>
          </a:p>
        </p:txBody>
      </p:sp>
      <p:grpSp>
        <p:nvGrpSpPr>
          <p:cNvPr id="5" name="Group 4">
            <a:extLst>
              <a:ext uri="{FF2B5EF4-FFF2-40B4-BE49-F238E27FC236}">
                <a16:creationId xmlns:a16="http://schemas.microsoft.com/office/drawing/2014/main" id="{1C3B0F0E-A03D-4F66-B5C3-913C629D8F15}"/>
              </a:ext>
              <a:ext uri="{C183D7F6-B498-43B3-948B-1728B52AA6E4}">
                <adec:decorative xmlns:adec="http://schemas.microsoft.com/office/drawing/2017/decorative" val="1"/>
              </a:ext>
            </a:extLst>
          </p:cNvPr>
          <p:cNvGrpSpPr/>
          <p:nvPr/>
        </p:nvGrpSpPr>
        <p:grpSpPr>
          <a:xfrm>
            <a:off x="1192473" y="3113530"/>
            <a:ext cx="1723378" cy="1491268"/>
            <a:chOff x="1192473" y="3113530"/>
            <a:chExt cx="1723378" cy="1491268"/>
          </a:xfrm>
        </p:grpSpPr>
        <p:pic>
          <p:nvPicPr>
            <p:cNvPr id="3" name="Picture 2">
              <a:extLst>
                <a:ext uri="{FF2B5EF4-FFF2-40B4-BE49-F238E27FC236}">
                  <a16:creationId xmlns:a16="http://schemas.microsoft.com/office/drawing/2014/main" id="{D542C7C4-2EAA-4CCB-BE75-92BEA3A6CA49}"/>
                </a:ext>
              </a:extLst>
            </p:cNvPr>
            <p:cNvPicPr>
              <a:picLocks noChangeAspect="1"/>
            </p:cNvPicPr>
            <p:nvPr/>
          </p:nvPicPr>
          <p:blipFill>
            <a:blip r:embed="rId2"/>
            <a:stretch>
              <a:fillRect/>
            </a:stretch>
          </p:blipFill>
          <p:spPr>
            <a:xfrm>
              <a:off x="1192473" y="3113530"/>
              <a:ext cx="1003885" cy="1005840"/>
            </a:xfrm>
            <a:prstGeom prst="rect">
              <a:avLst/>
            </a:prstGeom>
          </p:spPr>
        </p:pic>
        <p:pic>
          <p:nvPicPr>
            <p:cNvPr id="6" name="Picture 5" descr="Logo&#10;&#10;Description automatically generated">
              <a:extLst>
                <a:ext uri="{FF2B5EF4-FFF2-40B4-BE49-F238E27FC236}">
                  <a16:creationId xmlns:a16="http://schemas.microsoft.com/office/drawing/2014/main" id="{D68C7AB5-8478-4ACB-88F0-E4C47DD7392C}"/>
                </a:ext>
              </a:extLst>
            </p:cNvPr>
            <p:cNvPicPr>
              <a:picLocks noChangeAspect="1"/>
            </p:cNvPicPr>
            <p:nvPr/>
          </p:nvPicPr>
          <p:blipFill>
            <a:blip r:embed="rId3"/>
            <a:stretch>
              <a:fillRect/>
            </a:stretch>
          </p:blipFill>
          <p:spPr>
            <a:xfrm>
              <a:off x="1567712" y="3897024"/>
              <a:ext cx="1348139" cy="707774"/>
            </a:xfrm>
            <a:prstGeom prst="rect">
              <a:avLst/>
            </a:prstGeom>
          </p:spPr>
        </p:pic>
      </p:grpSp>
      <p:grpSp>
        <p:nvGrpSpPr>
          <p:cNvPr id="2" name="Group 1">
            <a:extLst>
              <a:ext uri="{FF2B5EF4-FFF2-40B4-BE49-F238E27FC236}">
                <a16:creationId xmlns:a16="http://schemas.microsoft.com/office/drawing/2014/main" id="{3AAED3A9-AB2C-4FBA-A8F4-87638625FBDC}"/>
              </a:ext>
              <a:ext uri="{C183D7F6-B498-43B3-948B-1728B52AA6E4}">
                <adec:decorative xmlns:adec="http://schemas.microsoft.com/office/drawing/2017/decorative" val="1"/>
              </a:ext>
            </a:extLst>
          </p:cNvPr>
          <p:cNvGrpSpPr/>
          <p:nvPr/>
        </p:nvGrpSpPr>
        <p:grpSpPr>
          <a:xfrm>
            <a:off x="3378588" y="1730058"/>
            <a:ext cx="7212839" cy="4415821"/>
            <a:chOff x="3378588" y="1730058"/>
            <a:chExt cx="7212839" cy="4415821"/>
          </a:xfrm>
        </p:grpSpPr>
        <p:sp>
          <p:nvSpPr>
            <p:cNvPr id="34" name="Rectangle 33">
              <a:extLst>
                <a:ext uri="{FF2B5EF4-FFF2-40B4-BE49-F238E27FC236}">
                  <a16:creationId xmlns:a16="http://schemas.microsoft.com/office/drawing/2014/main" id="{AC5F8DF0-AFB9-4D46-ADF2-AC233C47C31C}"/>
                </a:ext>
                <a:ext uri="{C183D7F6-B498-43B3-948B-1728B52AA6E4}">
                  <adec:decorative xmlns:adec="http://schemas.microsoft.com/office/drawing/2017/decorative" val="1"/>
                </a:ext>
              </a:extLst>
            </p:cNvPr>
            <p:cNvSpPr/>
            <p:nvPr/>
          </p:nvSpPr>
          <p:spPr>
            <a:xfrm>
              <a:off x="7240375" y="5506558"/>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32" name="Rectangle 31">
              <a:extLst>
                <a:ext uri="{FF2B5EF4-FFF2-40B4-BE49-F238E27FC236}">
                  <a16:creationId xmlns:a16="http://schemas.microsoft.com/office/drawing/2014/main" id="{04549970-18DE-4E7F-A306-DA0BE02E8AE9}"/>
                </a:ext>
                <a:ext uri="{C183D7F6-B498-43B3-948B-1728B52AA6E4}">
                  <adec:decorative xmlns:adec="http://schemas.microsoft.com/office/drawing/2017/decorative" val="1"/>
                </a:ext>
              </a:extLst>
            </p:cNvPr>
            <p:cNvSpPr/>
            <p:nvPr/>
          </p:nvSpPr>
          <p:spPr>
            <a:xfrm>
              <a:off x="3387832" y="5506559"/>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30" name="Rectangle 29">
              <a:extLst>
                <a:ext uri="{FF2B5EF4-FFF2-40B4-BE49-F238E27FC236}">
                  <a16:creationId xmlns:a16="http://schemas.microsoft.com/office/drawing/2014/main" id="{BD34793A-4816-4015-9159-67BA2A4F5F62}"/>
                </a:ext>
                <a:ext uri="{C183D7F6-B498-43B3-948B-1728B52AA6E4}">
                  <adec:decorative xmlns:adec="http://schemas.microsoft.com/office/drawing/2017/decorative" val="1"/>
                </a:ext>
              </a:extLst>
            </p:cNvPr>
            <p:cNvSpPr/>
            <p:nvPr/>
          </p:nvSpPr>
          <p:spPr>
            <a:xfrm>
              <a:off x="7240375" y="473221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8" name="Rectangle 27">
              <a:extLst>
                <a:ext uri="{FF2B5EF4-FFF2-40B4-BE49-F238E27FC236}">
                  <a16:creationId xmlns:a16="http://schemas.microsoft.com/office/drawing/2014/main" id="{96378512-D049-4CE2-AEED-ABAD407E1BBA}"/>
                </a:ext>
                <a:ext uri="{C183D7F6-B498-43B3-948B-1728B52AA6E4}">
                  <adec:decorative xmlns:adec="http://schemas.microsoft.com/office/drawing/2017/decorative" val="1"/>
                </a:ext>
              </a:extLst>
            </p:cNvPr>
            <p:cNvSpPr/>
            <p:nvPr/>
          </p:nvSpPr>
          <p:spPr>
            <a:xfrm>
              <a:off x="3387832" y="473221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6" name="Rectangle 25">
              <a:extLst>
                <a:ext uri="{FF2B5EF4-FFF2-40B4-BE49-F238E27FC236}">
                  <a16:creationId xmlns:a16="http://schemas.microsoft.com/office/drawing/2014/main" id="{45DC9241-8E33-4C05-AD7F-17F1A79A18E7}"/>
                </a:ext>
                <a:ext uri="{C183D7F6-B498-43B3-948B-1728B52AA6E4}">
                  <adec:decorative xmlns:adec="http://schemas.microsoft.com/office/drawing/2017/decorative" val="1"/>
                </a:ext>
              </a:extLst>
            </p:cNvPr>
            <p:cNvSpPr/>
            <p:nvPr/>
          </p:nvSpPr>
          <p:spPr>
            <a:xfrm>
              <a:off x="7249619" y="3951449"/>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5" name="Rectangle 24">
              <a:extLst>
                <a:ext uri="{FF2B5EF4-FFF2-40B4-BE49-F238E27FC236}">
                  <a16:creationId xmlns:a16="http://schemas.microsoft.com/office/drawing/2014/main" id="{E7036338-5ED0-4A70-956E-4560A7BC9F53}"/>
                </a:ext>
                <a:ext uri="{C183D7F6-B498-43B3-948B-1728B52AA6E4}">
                  <adec:decorative xmlns:adec="http://schemas.microsoft.com/office/drawing/2017/decorative" val="1"/>
                </a:ext>
              </a:extLst>
            </p:cNvPr>
            <p:cNvSpPr/>
            <p:nvPr/>
          </p:nvSpPr>
          <p:spPr>
            <a:xfrm>
              <a:off x="3378588" y="3951449"/>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4" name="Rectangle 23">
              <a:extLst>
                <a:ext uri="{FF2B5EF4-FFF2-40B4-BE49-F238E27FC236}">
                  <a16:creationId xmlns:a16="http://schemas.microsoft.com/office/drawing/2014/main" id="{E073203D-EED4-49A8-B705-0A3A4CA94320}"/>
                </a:ext>
                <a:ext uri="{C183D7F6-B498-43B3-948B-1728B52AA6E4}">
                  <adec:decorative xmlns:adec="http://schemas.microsoft.com/office/drawing/2017/decorative" val="1"/>
                </a:ext>
              </a:extLst>
            </p:cNvPr>
            <p:cNvSpPr/>
            <p:nvPr/>
          </p:nvSpPr>
          <p:spPr>
            <a:xfrm>
              <a:off x="7240375" y="311353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3" name="Rectangle 22">
              <a:extLst>
                <a:ext uri="{FF2B5EF4-FFF2-40B4-BE49-F238E27FC236}">
                  <a16:creationId xmlns:a16="http://schemas.microsoft.com/office/drawing/2014/main" id="{423FD701-BBD1-4757-8F79-9315FB0F6CEA}"/>
                </a:ext>
                <a:ext uri="{C183D7F6-B498-43B3-948B-1728B52AA6E4}">
                  <adec:decorative xmlns:adec="http://schemas.microsoft.com/office/drawing/2017/decorative" val="1"/>
                </a:ext>
              </a:extLst>
            </p:cNvPr>
            <p:cNvSpPr/>
            <p:nvPr/>
          </p:nvSpPr>
          <p:spPr>
            <a:xfrm>
              <a:off x="3387832" y="311353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4" name="Rectangle 13">
              <a:extLst>
                <a:ext uri="{FF2B5EF4-FFF2-40B4-BE49-F238E27FC236}">
                  <a16:creationId xmlns:a16="http://schemas.microsoft.com/office/drawing/2014/main" id="{BF772D17-16D9-443C-8483-1394FDBA2DA1}"/>
                </a:ext>
                <a:ext uri="{C183D7F6-B498-43B3-948B-1728B52AA6E4}">
                  <adec:decorative xmlns:adec="http://schemas.microsoft.com/office/drawing/2017/decorative" val="1"/>
                </a:ext>
              </a:extLst>
            </p:cNvPr>
            <p:cNvSpPr/>
            <p:nvPr/>
          </p:nvSpPr>
          <p:spPr>
            <a:xfrm>
              <a:off x="3378588" y="2584864"/>
              <a:ext cx="7203595" cy="35026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2" name="Rectangle 11">
              <a:extLst>
                <a:ext uri="{FF2B5EF4-FFF2-40B4-BE49-F238E27FC236}">
                  <a16:creationId xmlns:a16="http://schemas.microsoft.com/office/drawing/2014/main" id="{EC020A86-BECF-4E1F-ABB8-41B1433B1C2E}"/>
                </a:ext>
                <a:ext uri="{C183D7F6-B498-43B3-948B-1728B52AA6E4}">
                  <adec:decorative xmlns:adec="http://schemas.microsoft.com/office/drawing/2017/decorative" val="1"/>
                </a:ext>
              </a:extLst>
            </p:cNvPr>
            <p:cNvSpPr/>
            <p:nvPr/>
          </p:nvSpPr>
          <p:spPr>
            <a:xfrm>
              <a:off x="3387832" y="1779294"/>
              <a:ext cx="7203595" cy="71000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42" name="TextBox 41">
              <a:extLst>
                <a:ext uri="{FF2B5EF4-FFF2-40B4-BE49-F238E27FC236}">
                  <a16:creationId xmlns:a16="http://schemas.microsoft.com/office/drawing/2014/main" id="{2C4E3ED4-7223-4239-96DE-E83AE2131E67}"/>
                </a:ext>
              </a:extLst>
            </p:cNvPr>
            <p:cNvSpPr txBox="1"/>
            <p:nvPr/>
          </p:nvSpPr>
          <p:spPr>
            <a:xfrm>
              <a:off x="3481413" y="1779294"/>
              <a:ext cx="6796061" cy="2945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F278ED45-29A5-45E7-8DF4-C57E265DB3EE}"/>
                </a:ext>
              </a:extLst>
            </p:cNvPr>
            <p:cNvSpPr txBox="1"/>
            <p:nvPr/>
          </p:nvSpPr>
          <p:spPr>
            <a:xfrm>
              <a:off x="3481413" y="1730058"/>
              <a:ext cx="6165795" cy="7503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Log Analytics </a:t>
              </a:r>
              <a:r>
                <a:rPr kumimoji="0" lang="en-US" sz="18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$2.30/GB [Pay as you go]</a:t>
              </a:r>
              <a:endParaRPr kumimoji="0" lang="en-US" sz="18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Billed by data ingestion, retention, and export</a:t>
              </a:r>
            </a:p>
          </p:txBody>
        </p:sp>
        <p:sp>
          <p:nvSpPr>
            <p:cNvPr id="9" name="TextBox 8">
              <a:extLst>
                <a:ext uri="{FF2B5EF4-FFF2-40B4-BE49-F238E27FC236}">
                  <a16:creationId xmlns:a16="http://schemas.microsoft.com/office/drawing/2014/main" id="{5F1D5B0F-DDD3-4D88-A057-74C7574A2C02}"/>
                </a:ext>
              </a:extLst>
            </p:cNvPr>
            <p:cNvSpPr txBox="1"/>
            <p:nvPr/>
          </p:nvSpPr>
          <p:spPr>
            <a:xfrm>
              <a:off x="3481413" y="2574435"/>
              <a:ext cx="6094520" cy="3349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Log Analytics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Commitment Tiers</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10" name="TextBox 9">
              <a:extLst>
                <a:ext uri="{FF2B5EF4-FFF2-40B4-BE49-F238E27FC236}">
                  <a16:creationId xmlns:a16="http://schemas.microsoft.com/office/drawing/2014/main" id="{FDE184CE-C189-497F-A1B9-96CB66A9B7FE}"/>
                </a:ext>
              </a:extLst>
            </p:cNvPr>
            <p:cNvSpPr txBox="1"/>
            <p:nvPr/>
          </p:nvSpPr>
          <p:spPr>
            <a:xfrm>
              <a:off x="3481413" y="3135845"/>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$196/day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$1.96/GB | 15% Saving</a:t>
              </a:r>
            </a:p>
          </p:txBody>
        </p:sp>
        <p:sp>
          <p:nvSpPr>
            <p:cNvPr id="13" name="TextBox 12">
              <a:extLst>
                <a:ext uri="{FF2B5EF4-FFF2-40B4-BE49-F238E27FC236}">
                  <a16:creationId xmlns:a16="http://schemas.microsoft.com/office/drawing/2014/main" id="{489D6D32-BC7D-4D6E-B333-C15CAA2D680F}"/>
                </a:ext>
              </a:extLst>
            </p:cNvPr>
            <p:cNvSpPr txBox="1"/>
            <p:nvPr/>
          </p:nvSpPr>
          <p:spPr>
            <a:xfrm>
              <a:off x="7407516" y="3113530"/>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$865/day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$1.73/GB | 25% Saving</a:t>
              </a:r>
            </a:p>
          </p:txBody>
        </p:sp>
        <p:sp>
          <p:nvSpPr>
            <p:cNvPr id="16" name="TextBox 15">
              <a:extLst>
                <a:ext uri="{FF2B5EF4-FFF2-40B4-BE49-F238E27FC236}">
                  <a16:creationId xmlns:a16="http://schemas.microsoft.com/office/drawing/2014/main" id="{36CFE614-E507-4F4B-A3CF-C660EF8AEEBD}"/>
                </a:ext>
              </a:extLst>
            </p:cNvPr>
            <p:cNvSpPr txBox="1"/>
            <p:nvPr/>
          </p:nvSpPr>
          <p:spPr>
            <a:xfrm>
              <a:off x="3481413" y="3979740"/>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$368/day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$1.84/GB | 20% Saving</a:t>
              </a:r>
            </a:p>
          </p:txBody>
        </p:sp>
        <p:sp>
          <p:nvSpPr>
            <p:cNvPr id="18" name="TextBox 17">
              <a:extLst>
                <a:ext uri="{FF2B5EF4-FFF2-40B4-BE49-F238E27FC236}">
                  <a16:creationId xmlns:a16="http://schemas.microsoft.com/office/drawing/2014/main" id="{9226FCEE-2895-45D9-BB42-975D23229CD4}"/>
                </a:ext>
              </a:extLst>
            </p:cNvPr>
            <p:cNvSpPr txBox="1"/>
            <p:nvPr/>
          </p:nvSpPr>
          <p:spPr>
            <a:xfrm>
              <a:off x="7407516" y="3969823"/>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1000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$1700/day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$1.70/GB | 26% Saving</a:t>
              </a:r>
            </a:p>
          </p:txBody>
        </p:sp>
        <p:sp>
          <p:nvSpPr>
            <p:cNvPr id="20" name="TextBox 19">
              <a:extLst>
                <a:ext uri="{FF2B5EF4-FFF2-40B4-BE49-F238E27FC236}">
                  <a16:creationId xmlns:a16="http://schemas.microsoft.com/office/drawing/2014/main" id="{53497531-8C1B-4F40-95E4-8A492FCBAB7D}"/>
                </a:ext>
              </a:extLst>
            </p:cNvPr>
            <p:cNvSpPr txBox="1"/>
            <p:nvPr/>
          </p:nvSpPr>
          <p:spPr>
            <a:xfrm>
              <a:off x="3481413" y="4740597"/>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$540/day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$1.80/GB | 22% Saving</a:t>
              </a:r>
            </a:p>
          </p:txBody>
        </p:sp>
        <p:sp>
          <p:nvSpPr>
            <p:cNvPr id="39" name="TextBox 38">
              <a:extLst>
                <a:ext uri="{FF2B5EF4-FFF2-40B4-BE49-F238E27FC236}">
                  <a16:creationId xmlns:a16="http://schemas.microsoft.com/office/drawing/2014/main" id="{8735DC7C-3241-4F58-A816-4EFDB5D00E30}"/>
                </a:ext>
              </a:extLst>
            </p:cNvPr>
            <p:cNvSpPr txBox="1"/>
            <p:nvPr/>
          </p:nvSpPr>
          <p:spPr>
            <a:xfrm>
              <a:off x="7407516" y="4740596"/>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$3320/day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$1.66/GB | 28% Saving</a:t>
              </a:r>
            </a:p>
          </p:txBody>
        </p:sp>
        <p:sp>
          <p:nvSpPr>
            <p:cNvPr id="41" name="TextBox 40">
              <a:extLst>
                <a:ext uri="{FF2B5EF4-FFF2-40B4-BE49-F238E27FC236}">
                  <a16:creationId xmlns:a16="http://schemas.microsoft.com/office/drawing/2014/main" id="{A09D0C2B-1E93-4D76-A6AC-49ABD10B6039}"/>
                </a:ext>
              </a:extLst>
            </p:cNvPr>
            <p:cNvSpPr txBox="1"/>
            <p:nvPr/>
          </p:nvSpPr>
          <p:spPr>
            <a:xfrm>
              <a:off x="3481413" y="5540467"/>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$704/day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$1.76/GB | 23% Saving</a:t>
              </a:r>
            </a:p>
          </p:txBody>
        </p:sp>
        <p:sp>
          <p:nvSpPr>
            <p:cNvPr id="45" name="TextBox 44">
              <a:extLst>
                <a:ext uri="{FF2B5EF4-FFF2-40B4-BE49-F238E27FC236}">
                  <a16:creationId xmlns:a16="http://schemas.microsoft.com/office/drawing/2014/main" id="{D4879C73-12D1-481B-B333-EC74EC703DF3}"/>
                </a:ext>
              </a:extLst>
            </p:cNvPr>
            <p:cNvSpPr txBox="1"/>
            <p:nvPr/>
          </p:nvSpPr>
          <p:spPr>
            <a:xfrm>
              <a:off x="7407516" y="5520686"/>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5000 GB/day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$8050/day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$1.61/GB | 30% Saving</a:t>
              </a:r>
            </a:p>
          </p:txBody>
        </p:sp>
      </p:grpSp>
    </p:spTree>
    <p:extLst>
      <p:ext uri="{BB962C8B-B14F-4D97-AF65-F5344CB8AC3E}">
        <p14:creationId xmlns:p14="http://schemas.microsoft.com/office/powerpoint/2010/main" val="2372314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34D8A-B466-4A07-892E-03CB7F4D96C9}"/>
              </a:ext>
            </a:extLst>
          </p:cNvPr>
          <p:cNvSpPr txBox="1">
            <a:spLocks noGrp="1"/>
          </p:cNvSpPr>
          <p:nvPr>
            <p:ph type="title" idx="4294967295"/>
          </p:nvPr>
        </p:nvSpPr>
        <p:spPr>
          <a:xfrm>
            <a:off x="609600" y="612648"/>
            <a:ext cx="4814588" cy="89255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Microsoft Sentinel Pricing</a:t>
            </a:r>
            <a:endParaRPr kumimoji="0" lang="en-US" sz="30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Microsoft Sentinel: Commitment Tiers</a:t>
            </a:r>
          </a:p>
        </p:txBody>
      </p:sp>
      <p:grpSp>
        <p:nvGrpSpPr>
          <p:cNvPr id="2" name="Group 1">
            <a:extLst>
              <a:ext uri="{FF2B5EF4-FFF2-40B4-BE49-F238E27FC236}">
                <a16:creationId xmlns:a16="http://schemas.microsoft.com/office/drawing/2014/main" id="{3AAED3A9-AB2C-4FBA-A8F4-87638625FBDC}"/>
              </a:ext>
              <a:ext uri="{C183D7F6-B498-43B3-948B-1728B52AA6E4}">
                <adec:decorative xmlns:adec="http://schemas.microsoft.com/office/drawing/2017/decorative" val="1"/>
              </a:ext>
            </a:extLst>
          </p:cNvPr>
          <p:cNvGrpSpPr/>
          <p:nvPr/>
        </p:nvGrpSpPr>
        <p:grpSpPr>
          <a:xfrm>
            <a:off x="3378588" y="1730058"/>
            <a:ext cx="7212839" cy="4415821"/>
            <a:chOff x="3378588" y="1730058"/>
            <a:chExt cx="7212839" cy="4415821"/>
          </a:xfrm>
        </p:grpSpPr>
        <p:sp>
          <p:nvSpPr>
            <p:cNvPr id="34" name="Rectangle 33">
              <a:extLst>
                <a:ext uri="{FF2B5EF4-FFF2-40B4-BE49-F238E27FC236}">
                  <a16:creationId xmlns:a16="http://schemas.microsoft.com/office/drawing/2014/main" id="{AC5F8DF0-AFB9-4D46-ADF2-AC233C47C31C}"/>
                </a:ext>
                <a:ext uri="{C183D7F6-B498-43B3-948B-1728B52AA6E4}">
                  <adec:decorative xmlns:adec="http://schemas.microsoft.com/office/drawing/2017/decorative" val="1"/>
                </a:ext>
              </a:extLst>
            </p:cNvPr>
            <p:cNvSpPr/>
            <p:nvPr/>
          </p:nvSpPr>
          <p:spPr>
            <a:xfrm>
              <a:off x="7240375" y="5506558"/>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32" name="Rectangle 31">
              <a:extLst>
                <a:ext uri="{FF2B5EF4-FFF2-40B4-BE49-F238E27FC236}">
                  <a16:creationId xmlns:a16="http://schemas.microsoft.com/office/drawing/2014/main" id="{04549970-18DE-4E7F-A306-DA0BE02E8AE9}"/>
                </a:ext>
                <a:ext uri="{C183D7F6-B498-43B3-948B-1728B52AA6E4}">
                  <adec:decorative xmlns:adec="http://schemas.microsoft.com/office/drawing/2017/decorative" val="1"/>
                </a:ext>
              </a:extLst>
            </p:cNvPr>
            <p:cNvSpPr/>
            <p:nvPr/>
          </p:nvSpPr>
          <p:spPr>
            <a:xfrm>
              <a:off x="3387832" y="5506559"/>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30" name="Rectangle 29">
              <a:extLst>
                <a:ext uri="{FF2B5EF4-FFF2-40B4-BE49-F238E27FC236}">
                  <a16:creationId xmlns:a16="http://schemas.microsoft.com/office/drawing/2014/main" id="{BD34793A-4816-4015-9159-67BA2A4F5F62}"/>
                </a:ext>
                <a:ext uri="{C183D7F6-B498-43B3-948B-1728B52AA6E4}">
                  <adec:decorative xmlns:adec="http://schemas.microsoft.com/office/drawing/2017/decorative" val="1"/>
                </a:ext>
              </a:extLst>
            </p:cNvPr>
            <p:cNvSpPr/>
            <p:nvPr/>
          </p:nvSpPr>
          <p:spPr>
            <a:xfrm>
              <a:off x="7240375" y="473221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8" name="Rectangle 27">
              <a:extLst>
                <a:ext uri="{FF2B5EF4-FFF2-40B4-BE49-F238E27FC236}">
                  <a16:creationId xmlns:a16="http://schemas.microsoft.com/office/drawing/2014/main" id="{96378512-D049-4CE2-AEED-ABAD407E1BBA}"/>
                </a:ext>
                <a:ext uri="{C183D7F6-B498-43B3-948B-1728B52AA6E4}">
                  <adec:decorative xmlns:adec="http://schemas.microsoft.com/office/drawing/2017/decorative" val="1"/>
                </a:ext>
              </a:extLst>
            </p:cNvPr>
            <p:cNvSpPr/>
            <p:nvPr/>
          </p:nvSpPr>
          <p:spPr>
            <a:xfrm>
              <a:off x="3387832" y="473221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6" name="Rectangle 25">
              <a:extLst>
                <a:ext uri="{FF2B5EF4-FFF2-40B4-BE49-F238E27FC236}">
                  <a16:creationId xmlns:a16="http://schemas.microsoft.com/office/drawing/2014/main" id="{45DC9241-8E33-4C05-AD7F-17F1A79A18E7}"/>
                </a:ext>
                <a:ext uri="{C183D7F6-B498-43B3-948B-1728B52AA6E4}">
                  <adec:decorative xmlns:adec="http://schemas.microsoft.com/office/drawing/2017/decorative" val="1"/>
                </a:ext>
              </a:extLst>
            </p:cNvPr>
            <p:cNvSpPr/>
            <p:nvPr/>
          </p:nvSpPr>
          <p:spPr>
            <a:xfrm>
              <a:off x="7249619" y="3951449"/>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5" name="Rectangle 24">
              <a:extLst>
                <a:ext uri="{FF2B5EF4-FFF2-40B4-BE49-F238E27FC236}">
                  <a16:creationId xmlns:a16="http://schemas.microsoft.com/office/drawing/2014/main" id="{E7036338-5ED0-4A70-956E-4560A7BC9F53}"/>
                </a:ext>
                <a:ext uri="{C183D7F6-B498-43B3-948B-1728B52AA6E4}">
                  <adec:decorative xmlns:adec="http://schemas.microsoft.com/office/drawing/2017/decorative" val="1"/>
                </a:ext>
              </a:extLst>
            </p:cNvPr>
            <p:cNvSpPr/>
            <p:nvPr/>
          </p:nvSpPr>
          <p:spPr>
            <a:xfrm>
              <a:off x="3378588" y="3951449"/>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4" name="Rectangle 23">
              <a:extLst>
                <a:ext uri="{FF2B5EF4-FFF2-40B4-BE49-F238E27FC236}">
                  <a16:creationId xmlns:a16="http://schemas.microsoft.com/office/drawing/2014/main" id="{E073203D-EED4-49A8-B705-0A3A4CA94320}"/>
                </a:ext>
                <a:ext uri="{C183D7F6-B498-43B3-948B-1728B52AA6E4}">
                  <adec:decorative xmlns:adec="http://schemas.microsoft.com/office/drawing/2017/decorative" val="1"/>
                </a:ext>
              </a:extLst>
            </p:cNvPr>
            <p:cNvSpPr/>
            <p:nvPr/>
          </p:nvSpPr>
          <p:spPr>
            <a:xfrm>
              <a:off x="7240375" y="311353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23" name="Rectangle 22">
              <a:extLst>
                <a:ext uri="{FF2B5EF4-FFF2-40B4-BE49-F238E27FC236}">
                  <a16:creationId xmlns:a16="http://schemas.microsoft.com/office/drawing/2014/main" id="{423FD701-BBD1-4757-8F79-9315FB0F6CEA}"/>
                </a:ext>
                <a:ext uri="{C183D7F6-B498-43B3-948B-1728B52AA6E4}">
                  <adec:decorative xmlns:adec="http://schemas.microsoft.com/office/drawing/2017/decorative" val="1"/>
                </a:ext>
              </a:extLst>
            </p:cNvPr>
            <p:cNvSpPr/>
            <p:nvPr/>
          </p:nvSpPr>
          <p:spPr>
            <a:xfrm>
              <a:off x="3387832" y="3113530"/>
              <a:ext cx="3341808" cy="63932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4" name="Rectangle 13">
              <a:extLst>
                <a:ext uri="{FF2B5EF4-FFF2-40B4-BE49-F238E27FC236}">
                  <a16:creationId xmlns:a16="http://schemas.microsoft.com/office/drawing/2014/main" id="{BF772D17-16D9-443C-8483-1394FDBA2DA1}"/>
                </a:ext>
                <a:ext uri="{C183D7F6-B498-43B3-948B-1728B52AA6E4}">
                  <adec:decorative xmlns:adec="http://schemas.microsoft.com/office/drawing/2017/decorative" val="1"/>
                </a:ext>
              </a:extLst>
            </p:cNvPr>
            <p:cNvSpPr/>
            <p:nvPr/>
          </p:nvSpPr>
          <p:spPr>
            <a:xfrm>
              <a:off x="3378588" y="2584864"/>
              <a:ext cx="7203595" cy="35026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12" name="Rectangle 11">
              <a:extLst>
                <a:ext uri="{FF2B5EF4-FFF2-40B4-BE49-F238E27FC236}">
                  <a16:creationId xmlns:a16="http://schemas.microsoft.com/office/drawing/2014/main" id="{EC020A86-BECF-4E1F-ABB8-41B1433B1C2E}"/>
                </a:ext>
                <a:ext uri="{C183D7F6-B498-43B3-948B-1728B52AA6E4}">
                  <adec:decorative xmlns:adec="http://schemas.microsoft.com/office/drawing/2017/decorative" val="1"/>
                </a:ext>
              </a:extLst>
            </p:cNvPr>
            <p:cNvSpPr/>
            <p:nvPr/>
          </p:nvSpPr>
          <p:spPr>
            <a:xfrm>
              <a:off x="3387832" y="1779294"/>
              <a:ext cx="7203595" cy="71000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1"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j-ea"/>
                <a:cs typeface="+mj-cs"/>
              </a:endParaRPr>
            </a:p>
          </p:txBody>
        </p:sp>
        <p:sp>
          <p:nvSpPr>
            <p:cNvPr id="42" name="TextBox 41">
              <a:extLst>
                <a:ext uri="{FF2B5EF4-FFF2-40B4-BE49-F238E27FC236}">
                  <a16:creationId xmlns:a16="http://schemas.microsoft.com/office/drawing/2014/main" id="{2C4E3ED4-7223-4239-96DE-E83AE2131E67}"/>
                </a:ext>
              </a:extLst>
            </p:cNvPr>
            <p:cNvSpPr txBox="1"/>
            <p:nvPr/>
          </p:nvSpPr>
          <p:spPr>
            <a:xfrm>
              <a:off x="3481413" y="1779294"/>
              <a:ext cx="6796061" cy="2945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F278ED45-29A5-45E7-8DF4-C57E265DB3EE}"/>
                </a:ext>
              </a:extLst>
            </p:cNvPr>
            <p:cNvSpPr txBox="1"/>
            <p:nvPr/>
          </p:nvSpPr>
          <p:spPr>
            <a:xfrm>
              <a:off x="3481413" y="1730058"/>
              <a:ext cx="6165795" cy="7503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Microsoft Sentinel </a:t>
              </a:r>
              <a:r>
                <a:rPr kumimoji="0" lang="en-US" sz="18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$2/GB-ingested [Pay as you go]</a:t>
              </a:r>
              <a:endParaRPr kumimoji="0" lang="en-US" sz="18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Billed by data ingestion, retention, and export</a:t>
              </a:r>
            </a:p>
          </p:txBody>
        </p:sp>
        <p:sp>
          <p:nvSpPr>
            <p:cNvPr id="9" name="TextBox 8">
              <a:extLst>
                <a:ext uri="{FF2B5EF4-FFF2-40B4-BE49-F238E27FC236}">
                  <a16:creationId xmlns:a16="http://schemas.microsoft.com/office/drawing/2014/main" id="{5F1D5B0F-DDD3-4D88-A057-74C7574A2C02}"/>
                </a:ext>
              </a:extLst>
            </p:cNvPr>
            <p:cNvSpPr txBox="1"/>
            <p:nvPr/>
          </p:nvSpPr>
          <p:spPr>
            <a:xfrm>
              <a:off x="3481413" y="2574435"/>
              <a:ext cx="6094520" cy="3349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Microsoft Sentinel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Commitment Tiers</a:t>
              </a:r>
              <a:endParaRPr kumimoji="0" lang="en-US" sz="1200" b="1" i="0" u="none" strike="noStrike" kern="1200" cap="none" spc="0" normalizeH="0" baseline="3000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grpSp>
      <p:pic>
        <p:nvPicPr>
          <p:cNvPr id="7" name="Graphic 42">
            <a:extLst>
              <a:ext uri="{FF2B5EF4-FFF2-40B4-BE49-F238E27FC236}">
                <a16:creationId xmlns:a16="http://schemas.microsoft.com/office/drawing/2014/main" id="{0E020A3B-0544-D401-3932-2F722612C17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4820" y="3215953"/>
            <a:ext cx="1599412" cy="1631438"/>
          </a:xfrm>
          <a:prstGeom prst="rect">
            <a:avLst/>
          </a:prstGeom>
        </p:spPr>
      </p:pic>
      <p:sp>
        <p:nvSpPr>
          <p:cNvPr id="33" name="TextBox 32">
            <a:extLst>
              <a:ext uri="{FF2B5EF4-FFF2-40B4-BE49-F238E27FC236}">
                <a16:creationId xmlns:a16="http://schemas.microsoft.com/office/drawing/2014/main" id="{4ACCD400-EA1F-A79B-8A49-C074A5120869}"/>
              </a:ext>
            </a:extLst>
          </p:cNvPr>
          <p:cNvSpPr txBox="1"/>
          <p:nvPr/>
        </p:nvSpPr>
        <p:spPr>
          <a:xfrm>
            <a:off x="3478379" y="3143245"/>
            <a:ext cx="6097554" cy="5715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$100/day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$1/GB | 50% Saving</a:t>
            </a:r>
          </a:p>
        </p:txBody>
      </p:sp>
      <p:sp>
        <p:nvSpPr>
          <p:cNvPr id="17" name="TextBox 16">
            <a:extLst>
              <a:ext uri="{FF2B5EF4-FFF2-40B4-BE49-F238E27FC236}">
                <a16:creationId xmlns:a16="http://schemas.microsoft.com/office/drawing/2014/main" id="{3771E4FA-1935-FB25-C7CA-AE209E575DF7}"/>
              </a:ext>
            </a:extLst>
          </p:cNvPr>
          <p:cNvSpPr txBox="1"/>
          <p:nvPr/>
        </p:nvSpPr>
        <p:spPr>
          <a:xfrm>
            <a:off x="3555254" y="3973852"/>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$180/day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$0.90/GB | 55% Saving</a:t>
            </a:r>
          </a:p>
        </p:txBody>
      </p:sp>
      <p:sp>
        <p:nvSpPr>
          <p:cNvPr id="19" name="TextBox 18">
            <a:extLst>
              <a:ext uri="{FF2B5EF4-FFF2-40B4-BE49-F238E27FC236}">
                <a16:creationId xmlns:a16="http://schemas.microsoft.com/office/drawing/2014/main" id="{CED029FD-CA39-C265-1446-F0A72FF46D89}"/>
              </a:ext>
            </a:extLst>
          </p:cNvPr>
          <p:cNvSpPr txBox="1"/>
          <p:nvPr/>
        </p:nvSpPr>
        <p:spPr>
          <a:xfrm>
            <a:off x="3555254" y="4794133"/>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$260/day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$0.87/GB | 57% Saving</a:t>
            </a:r>
          </a:p>
        </p:txBody>
      </p:sp>
      <p:sp>
        <p:nvSpPr>
          <p:cNvPr id="21" name="TextBox 20">
            <a:extLst>
              <a:ext uri="{FF2B5EF4-FFF2-40B4-BE49-F238E27FC236}">
                <a16:creationId xmlns:a16="http://schemas.microsoft.com/office/drawing/2014/main" id="{B578CC42-1CAB-AAF6-5A58-638EDE48C220}"/>
              </a:ext>
            </a:extLst>
          </p:cNvPr>
          <p:cNvSpPr txBox="1"/>
          <p:nvPr/>
        </p:nvSpPr>
        <p:spPr>
          <a:xfrm>
            <a:off x="3555254" y="5520686"/>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$334/day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$0.84/GB | 58% Saving</a:t>
            </a:r>
          </a:p>
        </p:txBody>
      </p:sp>
      <p:sp>
        <p:nvSpPr>
          <p:cNvPr id="22" name="TextBox 21">
            <a:extLst>
              <a:ext uri="{FF2B5EF4-FFF2-40B4-BE49-F238E27FC236}">
                <a16:creationId xmlns:a16="http://schemas.microsoft.com/office/drawing/2014/main" id="{19336677-EE2B-6FAE-73E3-7F30F33323CA}"/>
              </a:ext>
            </a:extLst>
          </p:cNvPr>
          <p:cNvSpPr txBox="1"/>
          <p:nvPr/>
        </p:nvSpPr>
        <p:spPr>
          <a:xfrm>
            <a:off x="7417041" y="3153568"/>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$400/day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$0.80/GB | 60% Saving</a:t>
            </a:r>
          </a:p>
        </p:txBody>
      </p:sp>
      <p:sp>
        <p:nvSpPr>
          <p:cNvPr id="27" name="TextBox 26">
            <a:extLst>
              <a:ext uri="{FF2B5EF4-FFF2-40B4-BE49-F238E27FC236}">
                <a16:creationId xmlns:a16="http://schemas.microsoft.com/office/drawing/2014/main" id="{CABC00DE-6A4A-0050-262B-89154099B88C}"/>
              </a:ext>
            </a:extLst>
          </p:cNvPr>
          <p:cNvSpPr txBox="1"/>
          <p:nvPr/>
        </p:nvSpPr>
        <p:spPr>
          <a:xfrm>
            <a:off x="7417041" y="3973851"/>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1000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$780/day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$0.78/GB | 61% Saving</a:t>
            </a:r>
          </a:p>
        </p:txBody>
      </p:sp>
      <p:sp>
        <p:nvSpPr>
          <p:cNvPr id="37" name="TextBox 36">
            <a:extLst>
              <a:ext uri="{FF2B5EF4-FFF2-40B4-BE49-F238E27FC236}">
                <a16:creationId xmlns:a16="http://schemas.microsoft.com/office/drawing/2014/main" id="{7618A25D-F413-52AD-E5AD-3E77575E9070}"/>
              </a:ext>
            </a:extLst>
          </p:cNvPr>
          <p:cNvSpPr txBox="1"/>
          <p:nvPr/>
        </p:nvSpPr>
        <p:spPr>
          <a:xfrm>
            <a:off x="7416245" y="4741393"/>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$1480/day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$0.74/GB | 63% Saving</a:t>
            </a:r>
          </a:p>
        </p:txBody>
      </p:sp>
      <p:sp>
        <p:nvSpPr>
          <p:cNvPr id="49" name="TextBox 48">
            <a:extLst>
              <a:ext uri="{FF2B5EF4-FFF2-40B4-BE49-F238E27FC236}">
                <a16:creationId xmlns:a16="http://schemas.microsoft.com/office/drawing/2014/main" id="{F5215CF8-3AF5-3617-D5BE-2EEBE6F9BF38}"/>
              </a:ext>
            </a:extLst>
          </p:cNvPr>
          <p:cNvSpPr txBox="1"/>
          <p:nvPr/>
        </p:nvSpPr>
        <p:spPr>
          <a:xfrm>
            <a:off x="7416245" y="5506558"/>
            <a:ext cx="2529860" cy="57150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5000 GB Tier </a:t>
            </a:r>
            <a:r>
              <a:rPr kumimoji="0" lang="en-US" sz="1200" b="1"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$3500/day</a:t>
            </a:r>
            <a:endParaRPr kumimoji="0" lang="en-US" sz="1200" b="0" i="0" u="none" strike="noStrike" kern="1200" cap="none" spc="0" normalizeH="0" baseline="3000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Effective Pricing of $0.70/GB | 65% Saving</a:t>
            </a:r>
          </a:p>
        </p:txBody>
      </p:sp>
    </p:spTree>
    <p:extLst>
      <p:ext uri="{BB962C8B-B14F-4D97-AF65-F5344CB8AC3E}">
        <p14:creationId xmlns:p14="http://schemas.microsoft.com/office/powerpoint/2010/main" val="129311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4">
            <a:extLst>
              <a:ext uri="{FF2B5EF4-FFF2-40B4-BE49-F238E27FC236}">
                <a16:creationId xmlns:a16="http://schemas.microsoft.com/office/drawing/2014/main" id="{CA88AA7D-EC69-4B68-B96A-831FEC5FF1F4}"/>
              </a:ext>
              <a:ext uri="{C183D7F6-B498-43B3-948B-1728B52AA6E4}">
                <adec:decorative xmlns:adec="http://schemas.microsoft.com/office/drawing/2017/decorative" val="0"/>
              </a:ext>
            </a:extLst>
          </p:cNvPr>
          <p:cNvSpPr txBox="1">
            <a:spLocks noGrp="1"/>
          </p:cNvSpPr>
          <p:nvPr>
            <p:ph type="title" idx="4294967295"/>
          </p:nvPr>
        </p:nvSpPr>
        <p:spPr bwMode="auto">
          <a:xfrm>
            <a:off x="427221" y="5519389"/>
            <a:ext cx="9795164" cy="69981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E6FF"/>
                </a:solidFill>
                <a:effectLst/>
                <a:uLnTx/>
                <a:uFillTx/>
                <a:latin typeface="Segoe UI"/>
                <a:ea typeface="+mj-ea"/>
                <a:cs typeface="+mj-cs"/>
              </a:rPr>
              <a:t>Free</a:t>
            </a:r>
            <a:endParaRPr kumimoji="0" lang="en-US" sz="3000" b="1" i="0" u="none" strike="noStrike" kern="1200" cap="none" spc="0" normalizeH="0" baseline="0" noProof="0">
              <a:ln>
                <a:noFill/>
              </a:ln>
              <a:solidFill>
                <a:srgbClr val="9BF00B"/>
              </a:solidFill>
              <a:effectLst/>
              <a:uLnTx/>
              <a:uFillTx/>
              <a:latin typeface="Segoe UI"/>
              <a:ea typeface="+mj-ea"/>
              <a:cs typeface="+mj-cs"/>
            </a:endParaRPr>
          </a:p>
        </p:txBody>
      </p:sp>
      <p:sp>
        <p:nvSpPr>
          <p:cNvPr id="33" name="Title 134">
            <a:extLst>
              <a:ext uri="{FF2B5EF4-FFF2-40B4-BE49-F238E27FC236}">
                <a16:creationId xmlns:a16="http://schemas.microsoft.com/office/drawing/2014/main" id="{4126FB6A-60E6-4313-A153-2773216AD974}"/>
              </a:ext>
              <a:ext uri="{C183D7F6-B498-43B3-948B-1728B52AA6E4}">
                <adec:decorative xmlns:adec="http://schemas.microsoft.com/office/drawing/2017/decorative" val="0"/>
              </a:ext>
            </a:extLst>
          </p:cNvPr>
          <p:cNvSpPr txBox="1">
            <a:spLocks/>
          </p:cNvSpPr>
          <p:nvPr/>
        </p:nvSpPr>
        <p:spPr bwMode="auto">
          <a:xfrm>
            <a:off x="365429" y="485775"/>
            <a:ext cx="11461142" cy="755196"/>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j-ea"/>
                <a:cs typeface="Segoe UI" pitchFamily="34" charset="0"/>
              </a:rPr>
              <a:t>It is free to use most Azure Policies on Arc-enabled servers</a:t>
            </a:r>
            <a:endParaRPr kumimoji="0" lang="en-US" sz="3000" b="1" i="0" u="none" strike="noStrike" kern="1200" cap="none" spc="0" normalizeH="0" baseline="0" noProof="0">
              <a:ln>
                <a:noFill/>
              </a:ln>
              <a:solidFill>
                <a:prstClr val="white"/>
              </a:solidFill>
              <a:effectLst/>
              <a:uLnTx/>
              <a:uFillTx/>
              <a:latin typeface="Segoe UI"/>
              <a:ea typeface="+mj-ea"/>
              <a:cs typeface="+mj-cs"/>
            </a:endParaRPr>
          </a:p>
        </p:txBody>
      </p:sp>
      <p:grpSp>
        <p:nvGrpSpPr>
          <p:cNvPr id="5" name="Group 4">
            <a:extLst>
              <a:ext uri="{FF2B5EF4-FFF2-40B4-BE49-F238E27FC236}">
                <a16:creationId xmlns:a16="http://schemas.microsoft.com/office/drawing/2014/main" id="{42959FBA-902A-9FE2-77EF-F3653DCCE7C9}"/>
              </a:ext>
              <a:ext uri="{C183D7F6-B498-43B3-948B-1728B52AA6E4}">
                <adec:decorative xmlns:adec="http://schemas.microsoft.com/office/drawing/2017/decorative" val="1"/>
              </a:ext>
            </a:extLst>
          </p:cNvPr>
          <p:cNvGrpSpPr/>
          <p:nvPr/>
        </p:nvGrpSpPr>
        <p:grpSpPr>
          <a:xfrm>
            <a:off x="427219" y="1708350"/>
            <a:ext cx="11529603" cy="1728095"/>
            <a:chOff x="427219" y="1708350"/>
            <a:chExt cx="11529603" cy="1728095"/>
          </a:xfrm>
        </p:grpSpPr>
        <p:sp>
          <p:nvSpPr>
            <p:cNvPr id="8" name="Title 134">
              <a:extLst>
                <a:ext uri="{FF2B5EF4-FFF2-40B4-BE49-F238E27FC236}">
                  <a16:creationId xmlns:a16="http://schemas.microsoft.com/office/drawing/2014/main" id="{6F3C8D91-C575-4E46-9971-68355E82FC17}"/>
                </a:ext>
                <a:ext uri="{C183D7F6-B498-43B3-948B-1728B52AA6E4}">
                  <adec:decorative xmlns:adec="http://schemas.microsoft.com/office/drawing/2017/decorative" val="1"/>
                </a:ext>
              </a:extLst>
            </p:cNvPr>
            <p:cNvSpPr txBox="1">
              <a:spLocks/>
            </p:cNvSpPr>
            <p:nvPr/>
          </p:nvSpPr>
          <p:spPr bwMode="auto">
            <a:xfrm>
              <a:off x="4826758" y="1708350"/>
              <a:ext cx="1314340" cy="172321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Is the Azure Policy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the Azure Security Benchmark?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a:ea typeface="+mj-ea"/>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j-ea"/>
                <a:cs typeface="+mj-cs"/>
              </a:endParaRPr>
            </a:p>
          </p:txBody>
        </p:sp>
        <p:sp>
          <p:nvSpPr>
            <p:cNvPr id="27" name="Title 134">
              <a:extLst>
                <a:ext uri="{FF2B5EF4-FFF2-40B4-BE49-F238E27FC236}">
                  <a16:creationId xmlns:a16="http://schemas.microsoft.com/office/drawing/2014/main" id="{D669AB31-3785-4395-B9BA-3723F95162C1}"/>
                </a:ext>
                <a:ext uri="{C183D7F6-B498-43B3-948B-1728B52AA6E4}">
                  <adec:decorative xmlns:adec="http://schemas.microsoft.com/office/drawing/2017/decorative" val="1"/>
                </a:ext>
              </a:extLst>
            </p:cNvPr>
            <p:cNvSpPr txBox="1">
              <a:spLocks/>
            </p:cNvSpPr>
            <p:nvPr/>
          </p:nvSpPr>
          <p:spPr bwMode="auto">
            <a:xfrm>
              <a:off x="427219" y="1710917"/>
              <a:ext cx="1145501" cy="171808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Is Defender for Cloud deploying the policy?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j-ea"/>
                <a:cs typeface="+mj-cs"/>
              </a:endParaRPr>
            </a:p>
          </p:txBody>
        </p:sp>
        <p:sp>
          <p:nvSpPr>
            <p:cNvPr id="31" name="Title 134">
              <a:extLst>
                <a:ext uri="{FF2B5EF4-FFF2-40B4-BE49-F238E27FC236}">
                  <a16:creationId xmlns:a16="http://schemas.microsoft.com/office/drawing/2014/main" id="{05DB1910-B1DA-4588-AAF4-8F17AD3C0107}"/>
                </a:ext>
                <a:ext uri="{C183D7F6-B498-43B3-948B-1728B52AA6E4}">
                  <adec:decorative xmlns:adec="http://schemas.microsoft.com/office/drawing/2017/decorative" val="1"/>
                </a:ext>
              </a:extLst>
            </p:cNvPr>
            <p:cNvSpPr txBox="1">
              <a:spLocks/>
            </p:cNvSpPr>
            <p:nvPr/>
          </p:nvSpPr>
          <p:spPr bwMode="auto">
            <a:xfrm>
              <a:off x="10731724" y="1721861"/>
              <a:ext cx="1225098" cy="171458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a:ea typeface="+mj-ea"/>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a:ea typeface="+mj-ea"/>
                  <a:cs typeface="+mj-cs"/>
                </a:rPr>
                <a:t>$6 / server per month</a:t>
              </a:r>
              <a:endParaRPr kumimoji="0" lang="en-US" sz="1600" b="0" i="0" u="none" strike="noStrike" kern="1200" cap="none" spc="0" normalizeH="0" baseline="0" noProof="0">
                <a:ln>
                  <a:noFill/>
                </a:ln>
                <a:solidFill>
                  <a:srgbClr val="9BF00B"/>
                </a:solidFill>
                <a:effectLst/>
                <a:uLnTx/>
                <a:uFillTx/>
                <a:latin typeface="Segoe UI"/>
                <a:ea typeface="+mj-ea"/>
                <a:cs typeface="+mj-cs"/>
              </a:endParaRPr>
            </a:p>
          </p:txBody>
        </p:sp>
        <p:sp>
          <p:nvSpPr>
            <p:cNvPr id="2" name="Title 134">
              <a:extLst>
                <a:ext uri="{FF2B5EF4-FFF2-40B4-BE49-F238E27FC236}">
                  <a16:creationId xmlns:a16="http://schemas.microsoft.com/office/drawing/2014/main" id="{7439EC4A-ABC2-40AE-91C6-1585B5F2A93A}"/>
                </a:ext>
                <a:ext uri="{C183D7F6-B498-43B3-948B-1728B52AA6E4}">
                  <adec:decorative xmlns:adec="http://schemas.microsoft.com/office/drawing/2017/decorative" val="1"/>
                </a:ext>
              </a:extLst>
            </p:cNvPr>
            <p:cNvSpPr txBox="1">
              <a:spLocks/>
            </p:cNvSpPr>
            <p:nvPr/>
          </p:nvSpPr>
          <p:spPr bwMode="auto">
            <a:xfrm>
              <a:off x="8678149" y="1721861"/>
              <a:ext cx="1544235" cy="171458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Is the server hosted on Azure Stack HCI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Arc Agent 1.13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 or higher?</a:t>
              </a:r>
              <a:endParaRPr kumimoji="0" lang="en-US" sz="1400" b="0" i="0" u="none" strike="noStrike" kern="1200" cap="none" spc="0" normalizeH="0" baseline="0" noProof="0">
                <a:ln>
                  <a:noFill/>
                </a:ln>
                <a:solidFill>
                  <a:prstClr val="white"/>
                </a:solidFill>
                <a:effectLst/>
                <a:uLnTx/>
                <a:uFillTx/>
                <a:latin typeface="Segoe UI"/>
                <a:ea typeface="+mj-ea"/>
                <a:cs typeface="+mj-cs"/>
              </a:endParaRPr>
            </a:p>
          </p:txBody>
        </p:sp>
        <p:sp>
          <p:nvSpPr>
            <p:cNvPr id="3" name="Title 134">
              <a:extLst>
                <a:ext uri="{FF2B5EF4-FFF2-40B4-BE49-F238E27FC236}">
                  <a16:creationId xmlns:a16="http://schemas.microsoft.com/office/drawing/2014/main" id="{00A5833E-5669-4234-BC12-09E4DB360812}"/>
                </a:ext>
                <a:ext uri="{C183D7F6-B498-43B3-948B-1728B52AA6E4}">
                  <adec:decorative xmlns:adec="http://schemas.microsoft.com/office/drawing/2017/decorative" val="1"/>
                </a:ext>
              </a:extLst>
            </p:cNvPr>
            <p:cNvSpPr txBox="1">
              <a:spLocks/>
            </p:cNvSpPr>
            <p:nvPr/>
          </p:nvSpPr>
          <p:spPr bwMode="auto">
            <a:xfrm>
              <a:off x="7059318" y="1712666"/>
              <a:ext cx="942041" cy="171458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Is the 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Guest Config?</a:t>
              </a:r>
            </a:p>
          </p:txBody>
        </p:sp>
        <p:sp>
          <p:nvSpPr>
            <p:cNvPr id="78" name="Title 134">
              <a:extLst>
                <a:ext uri="{FF2B5EF4-FFF2-40B4-BE49-F238E27FC236}">
                  <a16:creationId xmlns:a16="http://schemas.microsoft.com/office/drawing/2014/main" id="{18C2923D-D9BF-4E58-83D0-7F6B1DA79A30}"/>
                </a:ext>
                <a:ext uri="{C183D7F6-B498-43B3-948B-1728B52AA6E4}">
                  <adec:decorative xmlns:adec="http://schemas.microsoft.com/office/drawing/2017/decorative" val="1"/>
                </a:ext>
              </a:extLst>
            </p:cNvPr>
            <p:cNvSpPr txBox="1">
              <a:spLocks/>
            </p:cNvSpPr>
            <p:nvPr/>
          </p:nvSpPr>
          <p:spPr bwMode="auto">
            <a:xfrm>
              <a:off x="2555454" y="1708350"/>
              <a:ext cx="1145501" cy="171808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j-ea"/>
                  <a:cs typeface="+mj-cs"/>
                </a:rPr>
                <a:t>Are you using Azure Automation on this machine?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j-ea"/>
                <a:cs typeface="+mj-cs"/>
              </a:endParaRPr>
            </a:p>
          </p:txBody>
        </p:sp>
        <p:cxnSp>
          <p:nvCxnSpPr>
            <p:cNvPr id="80" name="Straight Arrow Connector 79">
              <a:extLst>
                <a:ext uri="{FF2B5EF4-FFF2-40B4-BE49-F238E27FC236}">
                  <a16:creationId xmlns:a16="http://schemas.microsoft.com/office/drawing/2014/main" id="{1B81B860-DB24-4B45-A09D-A7C67F107CBB}"/>
                </a:ext>
                <a:ext uri="{C183D7F6-B498-43B3-948B-1728B52AA6E4}">
                  <adec:decorative xmlns:adec="http://schemas.microsoft.com/office/drawing/2017/decorative" val="1"/>
                </a:ext>
              </a:extLst>
            </p:cNvPr>
            <p:cNvCxnSpPr>
              <a:cxnSpLocks/>
              <a:stCxn id="27" idx="3"/>
              <a:endCxn id="78" idx="1"/>
            </p:cNvCxnSpPr>
            <p:nvPr/>
          </p:nvCxnSpPr>
          <p:spPr>
            <a:xfrm flipV="1">
              <a:off x="1572720" y="2567392"/>
              <a:ext cx="982734" cy="256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6E54FFD-5CA8-4191-80A3-D608498B550B}"/>
                </a:ext>
                <a:ext uri="{C183D7F6-B498-43B3-948B-1728B52AA6E4}">
                  <adec:decorative xmlns:adec="http://schemas.microsoft.com/office/drawing/2017/decorative" val="1"/>
                </a:ext>
              </a:extLst>
            </p:cNvPr>
            <p:cNvCxnSpPr>
              <a:cxnSpLocks/>
              <a:stCxn id="78" idx="3"/>
              <a:endCxn id="8" idx="1"/>
            </p:cNvCxnSpPr>
            <p:nvPr/>
          </p:nvCxnSpPr>
          <p:spPr>
            <a:xfrm>
              <a:off x="3700955" y="2567392"/>
              <a:ext cx="1125803" cy="256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2BD359C-A02F-4DFD-B90B-C4E62A2A986E}"/>
                </a:ext>
                <a:ext uri="{C183D7F6-B498-43B3-948B-1728B52AA6E4}">
                  <adec:decorative xmlns:adec="http://schemas.microsoft.com/office/drawing/2017/decorative" val="1"/>
                </a:ext>
              </a:extLst>
            </p:cNvPr>
            <p:cNvCxnSpPr>
              <a:cxnSpLocks/>
              <a:stCxn id="8" idx="3"/>
              <a:endCxn id="3" idx="1"/>
            </p:cNvCxnSpPr>
            <p:nvPr/>
          </p:nvCxnSpPr>
          <p:spPr>
            <a:xfrm>
              <a:off x="6141098" y="2569958"/>
              <a:ext cx="918220"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13F4290-A357-49B7-AFBE-021E532D7C7F}"/>
                </a:ext>
                <a:ext uri="{C183D7F6-B498-43B3-948B-1728B52AA6E4}">
                  <adec:decorative xmlns:adec="http://schemas.microsoft.com/office/drawing/2017/decorative" val="1"/>
                </a:ext>
              </a:extLst>
            </p:cNvPr>
            <p:cNvCxnSpPr>
              <a:cxnSpLocks/>
              <a:stCxn id="3" idx="3"/>
            </p:cNvCxnSpPr>
            <p:nvPr/>
          </p:nvCxnSpPr>
          <p:spPr>
            <a:xfrm>
              <a:off x="8001359" y="2569958"/>
              <a:ext cx="704102"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A107268F-5E04-4F75-BD68-8576B64DE5CE}"/>
                </a:ext>
              </a:extLst>
            </p:cNvPr>
            <p:cNvSpPr txBox="1"/>
            <p:nvPr/>
          </p:nvSpPr>
          <p:spPr>
            <a:xfrm>
              <a:off x="1828467" y="2077547"/>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No</a:t>
              </a:r>
            </a:p>
          </p:txBody>
        </p:sp>
        <p:sp>
          <p:nvSpPr>
            <p:cNvPr id="141" name="TextBox 140">
              <a:extLst>
                <a:ext uri="{FF2B5EF4-FFF2-40B4-BE49-F238E27FC236}">
                  <a16:creationId xmlns:a16="http://schemas.microsoft.com/office/drawing/2014/main" id="{D300B9AF-FF13-495C-89F7-8291057B7597}"/>
                </a:ext>
              </a:extLst>
            </p:cNvPr>
            <p:cNvSpPr txBox="1"/>
            <p:nvPr/>
          </p:nvSpPr>
          <p:spPr>
            <a:xfrm>
              <a:off x="3884833" y="2077547"/>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No</a:t>
              </a:r>
            </a:p>
          </p:txBody>
        </p:sp>
        <p:sp>
          <p:nvSpPr>
            <p:cNvPr id="143" name="TextBox 142">
              <a:extLst>
                <a:ext uri="{FF2B5EF4-FFF2-40B4-BE49-F238E27FC236}">
                  <a16:creationId xmlns:a16="http://schemas.microsoft.com/office/drawing/2014/main" id="{E231F13F-F3CD-4495-8673-4655B056CCA0}"/>
                </a:ext>
              </a:extLst>
            </p:cNvPr>
            <p:cNvSpPr txBox="1"/>
            <p:nvPr/>
          </p:nvSpPr>
          <p:spPr>
            <a:xfrm>
              <a:off x="6316530" y="2077547"/>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No</a:t>
              </a:r>
            </a:p>
          </p:txBody>
        </p:sp>
        <p:sp>
          <p:nvSpPr>
            <p:cNvPr id="145" name="TextBox 144">
              <a:extLst>
                <a:ext uri="{FF2B5EF4-FFF2-40B4-BE49-F238E27FC236}">
                  <a16:creationId xmlns:a16="http://schemas.microsoft.com/office/drawing/2014/main" id="{B233DE93-E4A1-46A4-90A5-56393CB47C40}"/>
                </a:ext>
              </a:extLst>
            </p:cNvPr>
            <p:cNvSpPr txBox="1"/>
            <p:nvPr/>
          </p:nvSpPr>
          <p:spPr>
            <a:xfrm>
              <a:off x="8100892" y="2087457"/>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Yes</a:t>
              </a:r>
            </a:p>
          </p:txBody>
        </p:sp>
        <p:cxnSp>
          <p:nvCxnSpPr>
            <p:cNvPr id="149" name="Straight Arrow Connector 148">
              <a:extLst>
                <a:ext uri="{FF2B5EF4-FFF2-40B4-BE49-F238E27FC236}">
                  <a16:creationId xmlns:a16="http://schemas.microsoft.com/office/drawing/2014/main" id="{850ADD81-F2DB-4C27-AC5A-0AE36704163B}"/>
                </a:ext>
                <a:ext uri="{C183D7F6-B498-43B3-948B-1728B52AA6E4}">
                  <adec:decorative xmlns:adec="http://schemas.microsoft.com/office/drawing/2017/decorative" val="1"/>
                </a:ext>
              </a:extLst>
            </p:cNvPr>
            <p:cNvCxnSpPr>
              <a:cxnSpLocks/>
            </p:cNvCxnSpPr>
            <p:nvPr/>
          </p:nvCxnSpPr>
          <p:spPr>
            <a:xfrm>
              <a:off x="10222384" y="2519364"/>
              <a:ext cx="47050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9E236F36-1D22-4252-8A1E-F7F8A9D7F01A}"/>
                </a:ext>
              </a:extLst>
            </p:cNvPr>
            <p:cNvSpPr txBox="1"/>
            <p:nvPr/>
          </p:nvSpPr>
          <p:spPr>
            <a:xfrm>
              <a:off x="10222384" y="2106159"/>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No</a:t>
              </a:r>
            </a:p>
          </p:txBody>
        </p:sp>
      </p:grpSp>
      <p:grpSp>
        <p:nvGrpSpPr>
          <p:cNvPr id="6" name="Group 5">
            <a:extLst>
              <a:ext uri="{FF2B5EF4-FFF2-40B4-BE49-F238E27FC236}">
                <a16:creationId xmlns:a16="http://schemas.microsoft.com/office/drawing/2014/main" id="{5B8F77B5-5125-52EB-7731-3E04361583C0}"/>
              </a:ext>
              <a:ext uri="{C183D7F6-B498-43B3-948B-1728B52AA6E4}">
                <adec:decorative xmlns:adec="http://schemas.microsoft.com/office/drawing/2017/decorative" val="1"/>
              </a:ext>
            </a:extLst>
          </p:cNvPr>
          <p:cNvGrpSpPr/>
          <p:nvPr/>
        </p:nvGrpSpPr>
        <p:grpSpPr>
          <a:xfrm>
            <a:off x="407424" y="3426433"/>
            <a:ext cx="9042843" cy="2110618"/>
            <a:chOff x="407424" y="3426433"/>
            <a:chExt cx="9042843" cy="2110618"/>
          </a:xfrm>
        </p:grpSpPr>
        <p:sp>
          <p:nvSpPr>
            <p:cNvPr id="103" name="TextBox 102">
              <a:extLst>
                <a:ext uri="{FF2B5EF4-FFF2-40B4-BE49-F238E27FC236}">
                  <a16:creationId xmlns:a16="http://schemas.microsoft.com/office/drawing/2014/main" id="{B8F75FF5-CB81-4437-980C-D2F51245C060}"/>
                </a:ext>
              </a:extLst>
            </p:cNvPr>
            <p:cNvSpPr txBox="1"/>
            <p:nvPr/>
          </p:nvSpPr>
          <p:spPr>
            <a:xfrm>
              <a:off x="407424" y="4128814"/>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Yes</a:t>
              </a:r>
            </a:p>
          </p:txBody>
        </p:sp>
        <p:cxnSp>
          <p:nvCxnSpPr>
            <p:cNvPr id="105" name="Straight Arrow Connector 104">
              <a:extLst>
                <a:ext uri="{FF2B5EF4-FFF2-40B4-BE49-F238E27FC236}">
                  <a16:creationId xmlns:a16="http://schemas.microsoft.com/office/drawing/2014/main" id="{18FD8110-03ED-42EA-877D-C8CB697FE07D}"/>
                </a:ext>
                <a:ext uri="{C183D7F6-B498-43B3-948B-1728B52AA6E4}">
                  <adec:decorative xmlns:adec="http://schemas.microsoft.com/office/drawing/2017/decorative" val="1"/>
                </a:ext>
              </a:extLst>
            </p:cNvPr>
            <p:cNvCxnSpPr>
              <a:cxnSpLocks/>
              <a:stCxn id="27" idx="2"/>
            </p:cNvCxnSpPr>
            <p:nvPr/>
          </p:nvCxnSpPr>
          <p:spPr>
            <a:xfrm>
              <a:off x="999970" y="3429000"/>
              <a:ext cx="0" cy="209038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729CD207-091A-419C-B5EF-AD4825AEE265}"/>
                </a:ext>
                <a:ext uri="{C183D7F6-B498-43B3-948B-1728B52AA6E4}">
                  <adec:decorative xmlns:adec="http://schemas.microsoft.com/office/drawing/2017/decorative" val="1"/>
                </a:ext>
              </a:extLst>
            </p:cNvPr>
            <p:cNvCxnSpPr>
              <a:cxnSpLocks/>
              <a:stCxn id="78" idx="2"/>
            </p:cNvCxnSpPr>
            <p:nvPr/>
          </p:nvCxnSpPr>
          <p:spPr>
            <a:xfrm>
              <a:off x="3128205" y="3426433"/>
              <a:ext cx="0" cy="208782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77CCE471-8CC3-42A5-A63B-A667014453F1}"/>
                </a:ext>
                <a:ext uri="{C183D7F6-B498-43B3-948B-1728B52AA6E4}">
                  <adec:decorative xmlns:adec="http://schemas.microsoft.com/office/drawing/2017/decorative" val="1"/>
                </a:ext>
              </a:extLst>
            </p:cNvPr>
            <p:cNvCxnSpPr>
              <a:cxnSpLocks/>
              <a:stCxn id="8" idx="2"/>
            </p:cNvCxnSpPr>
            <p:nvPr/>
          </p:nvCxnSpPr>
          <p:spPr>
            <a:xfrm>
              <a:off x="5483928" y="3431565"/>
              <a:ext cx="0" cy="208782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1749C9D-6D2F-4575-8BD8-A56F71157691}"/>
                </a:ext>
                <a:ext uri="{C183D7F6-B498-43B3-948B-1728B52AA6E4}">
                  <adec:decorative xmlns:adec="http://schemas.microsoft.com/office/drawing/2017/decorative" val="1"/>
                </a:ext>
              </a:extLst>
            </p:cNvPr>
            <p:cNvCxnSpPr>
              <a:cxnSpLocks/>
              <a:stCxn id="3" idx="2"/>
            </p:cNvCxnSpPr>
            <p:nvPr/>
          </p:nvCxnSpPr>
          <p:spPr>
            <a:xfrm>
              <a:off x="7530339" y="3427250"/>
              <a:ext cx="25921" cy="208700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C94DE0BA-EE8E-47CC-9C19-22EAEAEBB0B5}"/>
                </a:ext>
              </a:extLst>
            </p:cNvPr>
            <p:cNvSpPr txBox="1"/>
            <p:nvPr/>
          </p:nvSpPr>
          <p:spPr>
            <a:xfrm>
              <a:off x="2618810" y="4128814"/>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Yes</a:t>
              </a:r>
            </a:p>
          </p:txBody>
        </p:sp>
        <p:sp>
          <p:nvSpPr>
            <p:cNvPr id="131" name="TextBox 130">
              <a:extLst>
                <a:ext uri="{FF2B5EF4-FFF2-40B4-BE49-F238E27FC236}">
                  <a16:creationId xmlns:a16="http://schemas.microsoft.com/office/drawing/2014/main" id="{0F40897B-742F-4FDC-B656-B755B8DDD831}"/>
                </a:ext>
              </a:extLst>
            </p:cNvPr>
            <p:cNvSpPr txBox="1"/>
            <p:nvPr/>
          </p:nvSpPr>
          <p:spPr>
            <a:xfrm>
              <a:off x="4855277" y="4128814"/>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Yes</a:t>
              </a:r>
            </a:p>
          </p:txBody>
        </p:sp>
        <p:sp>
          <p:nvSpPr>
            <p:cNvPr id="133" name="TextBox 132">
              <a:extLst>
                <a:ext uri="{FF2B5EF4-FFF2-40B4-BE49-F238E27FC236}">
                  <a16:creationId xmlns:a16="http://schemas.microsoft.com/office/drawing/2014/main" id="{91E839B1-D3BA-43EA-967E-56F59ED37D98}"/>
                </a:ext>
              </a:extLst>
            </p:cNvPr>
            <p:cNvSpPr txBox="1"/>
            <p:nvPr/>
          </p:nvSpPr>
          <p:spPr>
            <a:xfrm>
              <a:off x="6935213" y="4128814"/>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No</a:t>
              </a:r>
            </a:p>
          </p:txBody>
        </p:sp>
        <p:sp>
          <p:nvSpPr>
            <p:cNvPr id="135" name="TextBox 134">
              <a:extLst>
                <a:ext uri="{FF2B5EF4-FFF2-40B4-BE49-F238E27FC236}">
                  <a16:creationId xmlns:a16="http://schemas.microsoft.com/office/drawing/2014/main" id="{FF96F100-975E-4060-BEF6-0DC3DF33D8F7}"/>
                </a:ext>
              </a:extLst>
            </p:cNvPr>
            <p:cNvSpPr txBox="1"/>
            <p:nvPr/>
          </p:nvSpPr>
          <p:spPr>
            <a:xfrm>
              <a:off x="8565603" y="4128814"/>
              <a:ext cx="662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Yes</a:t>
              </a:r>
            </a:p>
          </p:txBody>
        </p:sp>
        <p:cxnSp>
          <p:nvCxnSpPr>
            <p:cNvPr id="137" name="Straight Arrow Connector 136">
              <a:extLst>
                <a:ext uri="{FF2B5EF4-FFF2-40B4-BE49-F238E27FC236}">
                  <a16:creationId xmlns:a16="http://schemas.microsoft.com/office/drawing/2014/main" id="{76D0AAC6-81E0-48C7-B901-FA108FFF82A3}"/>
                </a:ext>
                <a:ext uri="{C183D7F6-B498-43B3-948B-1728B52AA6E4}">
                  <adec:decorative xmlns:adec="http://schemas.microsoft.com/office/drawing/2017/decorative" val="1"/>
                </a:ext>
              </a:extLst>
            </p:cNvPr>
            <p:cNvCxnSpPr>
              <a:cxnSpLocks/>
              <a:stCxn id="2" idx="2"/>
            </p:cNvCxnSpPr>
            <p:nvPr/>
          </p:nvCxnSpPr>
          <p:spPr>
            <a:xfrm flipH="1">
              <a:off x="9450266" y="3436445"/>
              <a:ext cx="1" cy="210060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4284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190AE-2454-4515-A927-3AAD90F54A95}"/>
              </a:ext>
            </a:extLst>
          </p:cNvPr>
          <p:cNvSpPr>
            <a:spLocks noGrp="1"/>
          </p:cNvSpPr>
          <p:nvPr>
            <p:ph type="title"/>
          </p:nvPr>
        </p:nvSpPr>
        <p:spPr>
          <a:xfrm>
            <a:off x="585216" y="3033223"/>
            <a:ext cx="9144000" cy="553998"/>
          </a:xfrm>
          <a:noFill/>
        </p:spPr>
        <p:txBody>
          <a:bodyPr vert="horz" wrap="square" lIns="0" tIns="0" rIns="0" bIns="0" rtlCol="0" anchor="t" anchorCtr="0">
            <a:spAutoFit/>
          </a:bodyPr>
          <a:lstStyle/>
          <a:p>
            <a:pPr>
              <a:lnSpc>
                <a:spcPct val="100000"/>
              </a:lnSpc>
            </a:pPr>
            <a:r>
              <a:rPr lang="en-US" b="1">
                <a:gradFill>
                  <a:gsLst>
                    <a:gs pos="0">
                      <a:schemeClr val="accent1"/>
                    </a:gs>
                    <a:gs pos="100000">
                      <a:srgbClr val="CD98CF"/>
                    </a:gs>
                  </a:gsLst>
                  <a:lin ang="2700000" scaled="1"/>
                </a:gradFill>
                <a:latin typeface="Segoe UI Semibold"/>
                <a:cs typeface="+mn-cs"/>
              </a:rPr>
              <a:t>Azure Arc partner opportunity</a:t>
            </a:r>
          </a:p>
        </p:txBody>
      </p:sp>
    </p:spTree>
    <p:extLst>
      <p:ext uri="{BB962C8B-B14F-4D97-AF65-F5344CB8AC3E}">
        <p14:creationId xmlns:p14="http://schemas.microsoft.com/office/powerpoint/2010/main" val="6772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Migration Opportunity Partner&#10;">
            <a:extLst>
              <a:ext uri="{FF2B5EF4-FFF2-40B4-BE49-F238E27FC236}">
                <a16:creationId xmlns:a16="http://schemas.microsoft.com/office/drawing/2014/main" id="{55FC5B5D-95FF-4E7D-8FAF-68CBF7E157D2}"/>
              </a:ext>
            </a:extLst>
          </p:cNvPr>
          <p:cNvSpPr>
            <a:spLocks noGrp="1"/>
          </p:cNvSpPr>
          <p:nvPr>
            <p:ph type="title"/>
          </p:nvPr>
        </p:nvSpPr>
        <p:spPr>
          <a:xfrm>
            <a:off x="476036" y="117007"/>
            <a:ext cx="11636588" cy="492443"/>
          </a:xfrm>
        </p:spPr>
        <p:txBody>
          <a:bodyPr/>
          <a:lstStyle/>
          <a:p>
            <a:pPr defTabSz="914016">
              <a:defRPr/>
            </a:pPr>
            <a:r>
              <a:rPr kumimoji="0" lang="en-US" sz="3200" b="1" i="0" u="none" strike="noStrike" kern="1200" cap="none"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Example: </a:t>
            </a:r>
            <a:r>
              <a:rPr kumimoji="0" lang="en-US" sz="3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 Partner Opportunity - Migration</a:t>
            </a:r>
            <a:endParaRPr lang="en-US" sz="3200" spc="-50">
              <a:latin typeface="Segoe UI Semibold"/>
            </a:endParaRPr>
          </a:p>
        </p:txBody>
      </p:sp>
      <p:sp>
        <p:nvSpPr>
          <p:cNvPr id="6" name="TextBox 5" descr="Migration Opportunity Partner&#10;">
            <a:extLst>
              <a:ext uri="{FF2B5EF4-FFF2-40B4-BE49-F238E27FC236}">
                <a16:creationId xmlns:a16="http://schemas.microsoft.com/office/drawing/2014/main" id="{385C3B12-FC99-4A50-9F73-451FD5093E42}"/>
              </a:ext>
            </a:extLst>
          </p:cNvPr>
          <p:cNvSpPr txBox="1"/>
          <p:nvPr/>
        </p:nvSpPr>
        <p:spPr>
          <a:xfrm>
            <a:off x="555411" y="752039"/>
            <a:ext cx="10859816" cy="1107996"/>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Scenario: A customer has 100 VMs (Linux/Windows) running on-premises. The VMs consist of file servers, SQL instances, web servers and backend servers. You as a partner have been brought in to conduct an analysis of the infrastructure, execute the migration and implement a unified operations strategy using Azure native tools.</a:t>
            </a:r>
            <a:endParaRPr kumimoji="0" lang="en-US" sz="1800" b="0" i="0" u="none" strike="noStrike" kern="1200" cap="none" spc="0" normalizeH="0" baseline="0" noProof="0">
              <a:ln>
                <a:noFill/>
              </a:ln>
              <a:solidFill>
                <a:srgbClr val="FF0000"/>
              </a:solidFill>
              <a:effectLst/>
              <a:uLnTx/>
              <a:uFillTx/>
              <a:latin typeface="Segoe UI"/>
              <a:ea typeface="+mn-ea"/>
              <a:cs typeface="+mn-cs"/>
            </a:endParaRPr>
          </a:p>
        </p:txBody>
      </p:sp>
      <p:grpSp>
        <p:nvGrpSpPr>
          <p:cNvPr id="2" name="Group 1">
            <a:extLst>
              <a:ext uri="{FF2B5EF4-FFF2-40B4-BE49-F238E27FC236}">
                <a16:creationId xmlns:a16="http://schemas.microsoft.com/office/drawing/2014/main" id="{685E5293-B78C-34DF-8A3C-991286065F0C}"/>
              </a:ext>
              <a:ext uri="{C183D7F6-B498-43B3-948B-1728B52AA6E4}">
                <adec:decorative xmlns:adec="http://schemas.microsoft.com/office/drawing/2017/decorative" val="1"/>
              </a:ext>
            </a:extLst>
          </p:cNvPr>
          <p:cNvGrpSpPr/>
          <p:nvPr/>
        </p:nvGrpSpPr>
        <p:grpSpPr>
          <a:xfrm>
            <a:off x="881681" y="2127994"/>
            <a:ext cx="10207275" cy="3977967"/>
            <a:chOff x="881681" y="2127994"/>
            <a:chExt cx="10207275" cy="3977967"/>
          </a:xfrm>
        </p:grpSpPr>
        <p:sp>
          <p:nvSpPr>
            <p:cNvPr id="153" name="Rectangle 152" descr="Migration Opportunity Partner&#10;">
              <a:extLst>
                <a:ext uri="{FF2B5EF4-FFF2-40B4-BE49-F238E27FC236}">
                  <a16:creationId xmlns:a16="http://schemas.microsoft.com/office/drawing/2014/main" id="{2419D998-264A-4185-A559-34F694895178}"/>
                </a:ext>
                <a:ext uri="{C183D7F6-B498-43B3-948B-1728B52AA6E4}">
                  <adec:decorative xmlns:adec="http://schemas.microsoft.com/office/drawing/2017/decorative" val="1"/>
                </a:ext>
              </a:extLst>
            </p:cNvPr>
            <p:cNvSpPr/>
            <p:nvPr/>
          </p:nvSpPr>
          <p:spPr bwMode="auto">
            <a:xfrm>
              <a:off x="881681" y="2127994"/>
              <a:ext cx="10207275" cy="3977967"/>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err="1">
                <a:ln>
                  <a:noFill/>
                </a:ln>
                <a:solidFill>
                  <a:srgbClr val="50E6FF"/>
                </a:solidFill>
                <a:effectLst/>
                <a:uLnTx/>
                <a:uFillTx/>
                <a:latin typeface="Segoe UI"/>
                <a:ea typeface="+mj-ea"/>
                <a:cs typeface="+mj-cs"/>
              </a:endParaRPr>
            </a:p>
          </p:txBody>
        </p:sp>
        <p:sp>
          <p:nvSpPr>
            <p:cNvPr id="138" name="Rectangle 137" descr="Migration Opportunity Partner&#10;">
              <a:extLst>
                <a:ext uri="{FF2B5EF4-FFF2-40B4-BE49-F238E27FC236}">
                  <a16:creationId xmlns:a16="http://schemas.microsoft.com/office/drawing/2014/main" id="{91119CED-3AB7-4127-9AD3-276CA7C2170B}"/>
                </a:ext>
                <a:ext uri="{C183D7F6-B498-43B3-948B-1728B52AA6E4}">
                  <adec:decorative xmlns:adec="http://schemas.microsoft.com/office/drawing/2017/decorative" val="1"/>
                </a:ext>
              </a:extLst>
            </p:cNvPr>
            <p:cNvSpPr/>
            <p:nvPr/>
          </p:nvSpPr>
          <p:spPr bwMode="auto">
            <a:xfrm>
              <a:off x="7844036" y="3237728"/>
              <a:ext cx="3040785" cy="2342610"/>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err="1">
                <a:ln>
                  <a:noFill/>
                </a:ln>
                <a:solidFill>
                  <a:srgbClr val="50E6FF"/>
                </a:solidFill>
                <a:effectLst/>
                <a:uLnTx/>
                <a:uFillTx/>
                <a:latin typeface="Segoe UI"/>
                <a:ea typeface="+mj-ea"/>
                <a:cs typeface="+mj-cs"/>
              </a:endParaRPr>
            </a:p>
          </p:txBody>
        </p:sp>
        <p:sp>
          <p:nvSpPr>
            <p:cNvPr id="57" name="Rectangle 56" descr="Migration Opportunity Partner&#10;">
              <a:extLst>
                <a:ext uri="{FF2B5EF4-FFF2-40B4-BE49-F238E27FC236}">
                  <a16:creationId xmlns:a16="http://schemas.microsoft.com/office/drawing/2014/main" id="{08A41CD1-8E80-4F5D-88B3-D9AFF4ED0E5E}"/>
                </a:ext>
                <a:ext uri="{C183D7F6-B498-43B3-948B-1728B52AA6E4}">
                  <adec:decorative xmlns:adec="http://schemas.microsoft.com/office/drawing/2017/decorative" val="1"/>
                </a:ext>
              </a:extLst>
            </p:cNvPr>
            <p:cNvSpPr/>
            <p:nvPr/>
          </p:nvSpPr>
          <p:spPr bwMode="auto">
            <a:xfrm>
              <a:off x="1146057" y="3237728"/>
              <a:ext cx="4156349" cy="2342610"/>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err="1">
                <a:ln>
                  <a:noFill/>
                </a:ln>
                <a:solidFill>
                  <a:srgbClr val="50E6FF"/>
                </a:solidFill>
                <a:effectLst/>
                <a:uLnTx/>
                <a:uFillTx/>
                <a:latin typeface="Segoe UI"/>
                <a:ea typeface="+mj-ea"/>
                <a:cs typeface="+mj-cs"/>
              </a:endParaRPr>
            </a:p>
          </p:txBody>
        </p:sp>
        <p:sp>
          <p:nvSpPr>
            <p:cNvPr id="143" name="Rectangle 142" descr="Migration Opportunity Partner&#10;">
              <a:extLst>
                <a:ext uri="{FF2B5EF4-FFF2-40B4-BE49-F238E27FC236}">
                  <a16:creationId xmlns:a16="http://schemas.microsoft.com/office/drawing/2014/main" id="{2880870B-64A5-4CEA-8AEA-43508901F58D}"/>
                </a:ext>
                <a:ext uri="{C183D7F6-B498-43B3-948B-1728B52AA6E4}">
                  <adec:decorative xmlns:adec="http://schemas.microsoft.com/office/drawing/2017/decorative" val="1"/>
                </a:ext>
              </a:extLst>
            </p:cNvPr>
            <p:cNvSpPr/>
            <p:nvPr/>
          </p:nvSpPr>
          <p:spPr bwMode="auto">
            <a:xfrm>
              <a:off x="8111225" y="3720195"/>
              <a:ext cx="2506403" cy="1807059"/>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err="1">
                <a:ln>
                  <a:noFill/>
                </a:ln>
                <a:solidFill>
                  <a:srgbClr val="50E6FF"/>
                </a:solidFill>
                <a:effectLst/>
                <a:uLnTx/>
                <a:uFillTx/>
                <a:latin typeface="Segoe UI"/>
                <a:ea typeface="+mj-ea"/>
                <a:cs typeface="+mj-cs"/>
              </a:endParaRPr>
            </a:p>
          </p:txBody>
        </p:sp>
        <p:pic>
          <p:nvPicPr>
            <p:cNvPr id="21" name="Graphic 20" descr="Migration Opportunity Partner&#10;">
              <a:extLst>
                <a:ext uri="{FF2B5EF4-FFF2-40B4-BE49-F238E27FC236}">
                  <a16:creationId xmlns:a16="http://schemas.microsoft.com/office/drawing/2014/main" id="{A8AA70F2-CFBF-47B0-A99B-D32043C175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2625" y="4381218"/>
              <a:ext cx="457200" cy="457200"/>
            </a:xfrm>
            <a:prstGeom prst="rect">
              <a:avLst/>
            </a:prstGeom>
          </p:spPr>
        </p:pic>
        <p:sp>
          <p:nvSpPr>
            <p:cNvPr id="144" name="Rectangle 143" descr="Migration Opportunity Partner&#10;">
              <a:extLst>
                <a:ext uri="{FF2B5EF4-FFF2-40B4-BE49-F238E27FC236}">
                  <a16:creationId xmlns:a16="http://schemas.microsoft.com/office/drawing/2014/main" id="{EF6A4DDF-E2E1-455F-B752-5C01C05623A8}"/>
                </a:ext>
              </a:extLst>
            </p:cNvPr>
            <p:cNvSpPr/>
            <p:nvPr/>
          </p:nvSpPr>
          <p:spPr>
            <a:xfrm>
              <a:off x="7967277" y="3311847"/>
              <a:ext cx="2827249" cy="276999"/>
            </a:xfrm>
            <a:prstGeom prst="rect">
              <a:avLst/>
            </a:prstGeom>
          </p:spPr>
          <p:txBody>
            <a:bodyPr wrap="none" lIns="0" tIns="0" rIns="0" bIns="0">
              <a:sp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mn-cs"/>
                </a:rPr>
                <a:t>50 x Azure VMs + Sentinel </a:t>
              </a:r>
            </a:p>
          </p:txBody>
        </p:sp>
        <p:grpSp>
          <p:nvGrpSpPr>
            <p:cNvPr id="16" name="Group 15" descr="Migration Opportunity Partner&#10;">
              <a:extLst>
                <a:ext uri="{FF2B5EF4-FFF2-40B4-BE49-F238E27FC236}">
                  <a16:creationId xmlns:a16="http://schemas.microsoft.com/office/drawing/2014/main" id="{006BE332-8F57-4D78-AECC-FB93B3339A45}"/>
                </a:ext>
              </a:extLst>
            </p:cNvPr>
            <p:cNvGrpSpPr/>
            <p:nvPr/>
          </p:nvGrpSpPr>
          <p:grpSpPr>
            <a:xfrm>
              <a:off x="8544005" y="3868593"/>
              <a:ext cx="1675318" cy="1527048"/>
              <a:chOff x="3025902" y="3489075"/>
              <a:chExt cx="1675318" cy="1527048"/>
            </a:xfrm>
          </p:grpSpPr>
          <p:pic>
            <p:nvPicPr>
              <p:cNvPr id="102" name="Graphic 101">
                <a:extLst>
                  <a:ext uri="{FF2B5EF4-FFF2-40B4-BE49-F238E27FC236}">
                    <a16:creationId xmlns:a16="http://schemas.microsoft.com/office/drawing/2014/main" id="{DB1F8DB5-D741-4015-8227-B02666F54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5902" y="4558497"/>
                <a:ext cx="457200" cy="457200"/>
              </a:xfrm>
              <a:prstGeom prst="rect">
                <a:avLst/>
              </a:prstGeom>
            </p:spPr>
          </p:pic>
          <p:pic>
            <p:nvPicPr>
              <p:cNvPr id="108" name="Graphic 107">
                <a:extLst>
                  <a:ext uri="{FF2B5EF4-FFF2-40B4-BE49-F238E27FC236}">
                    <a16:creationId xmlns:a16="http://schemas.microsoft.com/office/drawing/2014/main" id="{FB097C7B-2678-432E-8838-DC77BE22E0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5902" y="4023786"/>
                <a:ext cx="457200" cy="457200"/>
              </a:xfrm>
              <a:prstGeom prst="rect">
                <a:avLst/>
              </a:prstGeom>
            </p:spPr>
          </p:pic>
          <p:pic>
            <p:nvPicPr>
              <p:cNvPr id="112" name="Graphic 111">
                <a:extLst>
                  <a:ext uri="{FF2B5EF4-FFF2-40B4-BE49-F238E27FC236}">
                    <a16:creationId xmlns:a16="http://schemas.microsoft.com/office/drawing/2014/main" id="{BB0FD33B-79A7-4C56-95BC-4DC0E0D1E8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5902" y="3489075"/>
                <a:ext cx="457200" cy="457200"/>
              </a:xfrm>
              <a:prstGeom prst="rect">
                <a:avLst/>
              </a:prstGeom>
            </p:spPr>
          </p:pic>
          <p:grpSp>
            <p:nvGrpSpPr>
              <p:cNvPr id="12" name="Group 11">
                <a:extLst>
                  <a:ext uri="{FF2B5EF4-FFF2-40B4-BE49-F238E27FC236}">
                    <a16:creationId xmlns:a16="http://schemas.microsoft.com/office/drawing/2014/main" id="{BF574B0F-5389-4C7E-A8F1-0C5B17C26712}"/>
                  </a:ext>
                </a:extLst>
              </p:cNvPr>
              <p:cNvGrpSpPr/>
              <p:nvPr/>
            </p:nvGrpSpPr>
            <p:grpSpPr>
              <a:xfrm>
                <a:off x="3634961" y="3489501"/>
                <a:ext cx="1066259" cy="1526622"/>
                <a:chOff x="3634961" y="3489501"/>
                <a:chExt cx="1066259" cy="1526622"/>
              </a:xfrm>
            </p:grpSpPr>
            <p:pic>
              <p:nvPicPr>
                <p:cNvPr id="115" name="Graphic 114">
                  <a:extLst>
                    <a:ext uri="{FF2B5EF4-FFF2-40B4-BE49-F238E27FC236}">
                      <a16:creationId xmlns:a16="http://schemas.microsoft.com/office/drawing/2014/main" id="{E0A1500B-FAAF-4684-8E0E-AAFC5D903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34961" y="4558923"/>
                  <a:ext cx="457200" cy="457200"/>
                </a:xfrm>
                <a:prstGeom prst="rect">
                  <a:avLst/>
                </a:prstGeom>
              </p:spPr>
            </p:pic>
            <p:pic>
              <p:nvPicPr>
                <p:cNvPr id="116" name="Graphic 115">
                  <a:extLst>
                    <a:ext uri="{FF2B5EF4-FFF2-40B4-BE49-F238E27FC236}">
                      <a16:creationId xmlns:a16="http://schemas.microsoft.com/office/drawing/2014/main" id="{FEA3EBD4-076E-4258-9EAC-65AA31BB81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4020" y="4558923"/>
                  <a:ext cx="457200" cy="457200"/>
                </a:xfrm>
                <a:prstGeom prst="rect">
                  <a:avLst/>
                </a:prstGeom>
              </p:spPr>
            </p:pic>
            <p:pic>
              <p:nvPicPr>
                <p:cNvPr id="119" name="Graphic 118">
                  <a:extLst>
                    <a:ext uri="{FF2B5EF4-FFF2-40B4-BE49-F238E27FC236}">
                      <a16:creationId xmlns:a16="http://schemas.microsoft.com/office/drawing/2014/main" id="{1C90C7E3-5617-4250-A8F7-91547AED6D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34961" y="4024212"/>
                  <a:ext cx="457200" cy="457200"/>
                </a:xfrm>
                <a:prstGeom prst="rect">
                  <a:avLst/>
                </a:prstGeom>
              </p:spPr>
            </p:pic>
            <p:pic>
              <p:nvPicPr>
                <p:cNvPr id="120" name="Graphic 119">
                  <a:extLst>
                    <a:ext uri="{FF2B5EF4-FFF2-40B4-BE49-F238E27FC236}">
                      <a16:creationId xmlns:a16="http://schemas.microsoft.com/office/drawing/2014/main" id="{244C7A3D-715A-496D-AF2E-D769C078D6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4020" y="4024212"/>
                  <a:ext cx="457200" cy="457200"/>
                </a:xfrm>
                <a:prstGeom prst="rect">
                  <a:avLst/>
                </a:prstGeom>
              </p:spPr>
            </p:pic>
            <p:pic>
              <p:nvPicPr>
                <p:cNvPr id="123" name="Graphic 122">
                  <a:extLst>
                    <a:ext uri="{FF2B5EF4-FFF2-40B4-BE49-F238E27FC236}">
                      <a16:creationId xmlns:a16="http://schemas.microsoft.com/office/drawing/2014/main" id="{84520A81-307A-4839-920E-22FE6F7828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34961" y="3489501"/>
                  <a:ext cx="457200" cy="457200"/>
                </a:xfrm>
                <a:prstGeom prst="rect">
                  <a:avLst/>
                </a:prstGeom>
              </p:spPr>
            </p:pic>
            <p:pic>
              <p:nvPicPr>
                <p:cNvPr id="124" name="Graphic 123">
                  <a:extLst>
                    <a:ext uri="{FF2B5EF4-FFF2-40B4-BE49-F238E27FC236}">
                      <a16:creationId xmlns:a16="http://schemas.microsoft.com/office/drawing/2014/main" id="{64FA00DB-25DF-431F-948F-FE533143A5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4020" y="3489501"/>
                  <a:ext cx="457200" cy="457200"/>
                </a:xfrm>
                <a:prstGeom prst="rect">
                  <a:avLst/>
                </a:prstGeom>
              </p:spPr>
            </p:pic>
          </p:grpSp>
        </p:grpSp>
        <p:grpSp>
          <p:nvGrpSpPr>
            <p:cNvPr id="22" name="Group 21" descr="Migration Opportunity Partner&#10;">
              <a:extLst>
                <a:ext uri="{FF2B5EF4-FFF2-40B4-BE49-F238E27FC236}">
                  <a16:creationId xmlns:a16="http://schemas.microsoft.com/office/drawing/2014/main" id="{456E8BD6-56C0-4B0C-AE83-518CD891999D}"/>
                </a:ext>
              </a:extLst>
            </p:cNvPr>
            <p:cNvGrpSpPr/>
            <p:nvPr/>
          </p:nvGrpSpPr>
          <p:grpSpPr>
            <a:xfrm>
              <a:off x="1514556" y="3842170"/>
              <a:ext cx="3406746" cy="1324445"/>
              <a:chOff x="1697332" y="5582333"/>
              <a:chExt cx="3406746" cy="1324445"/>
            </a:xfrm>
          </p:grpSpPr>
          <p:grpSp>
            <p:nvGrpSpPr>
              <p:cNvPr id="94" name="Group 93">
                <a:extLst>
                  <a:ext uri="{FF2B5EF4-FFF2-40B4-BE49-F238E27FC236}">
                    <a16:creationId xmlns:a16="http://schemas.microsoft.com/office/drawing/2014/main" id="{91F70795-994B-4524-B165-83897D6BF530}"/>
                  </a:ext>
                </a:extLst>
              </p:cNvPr>
              <p:cNvGrpSpPr/>
              <p:nvPr/>
            </p:nvGrpSpPr>
            <p:grpSpPr>
              <a:xfrm>
                <a:off x="1697332" y="5582333"/>
                <a:ext cx="3406746" cy="615522"/>
                <a:chOff x="856040" y="4260238"/>
                <a:chExt cx="3475056" cy="627864"/>
              </a:xfrm>
            </p:grpSpPr>
            <p:pic>
              <p:nvPicPr>
                <p:cNvPr id="95" name="Graphic 94">
                  <a:extLst>
                    <a:ext uri="{FF2B5EF4-FFF2-40B4-BE49-F238E27FC236}">
                      <a16:creationId xmlns:a16="http://schemas.microsoft.com/office/drawing/2014/main" id="{B668C43D-E4D4-43AF-8E49-D3A226C729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56040" y="4260238"/>
                  <a:ext cx="627864" cy="627864"/>
                </a:xfrm>
                <a:prstGeom prst="rect">
                  <a:avLst/>
                </a:prstGeom>
              </p:spPr>
            </p:pic>
            <p:pic>
              <p:nvPicPr>
                <p:cNvPr id="96" name="Graphic 95">
                  <a:extLst>
                    <a:ext uri="{FF2B5EF4-FFF2-40B4-BE49-F238E27FC236}">
                      <a16:creationId xmlns:a16="http://schemas.microsoft.com/office/drawing/2014/main" id="{73A3199C-9FA0-4612-AE4F-85D105DA25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567838" y="4260238"/>
                  <a:ext cx="627864" cy="627864"/>
                </a:xfrm>
                <a:prstGeom prst="rect">
                  <a:avLst/>
                </a:prstGeom>
              </p:spPr>
            </p:pic>
            <p:pic>
              <p:nvPicPr>
                <p:cNvPr id="97" name="Graphic 96">
                  <a:extLst>
                    <a:ext uri="{FF2B5EF4-FFF2-40B4-BE49-F238E27FC236}">
                      <a16:creationId xmlns:a16="http://schemas.microsoft.com/office/drawing/2014/main" id="{9DEDA43E-36E5-484E-9172-481799A40D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279636" y="4260238"/>
                  <a:ext cx="627864" cy="627864"/>
                </a:xfrm>
                <a:prstGeom prst="rect">
                  <a:avLst/>
                </a:prstGeom>
              </p:spPr>
            </p:pic>
            <p:pic>
              <p:nvPicPr>
                <p:cNvPr id="98" name="Graphic 97">
                  <a:extLst>
                    <a:ext uri="{FF2B5EF4-FFF2-40B4-BE49-F238E27FC236}">
                      <a16:creationId xmlns:a16="http://schemas.microsoft.com/office/drawing/2014/main" id="{720885D5-AEFE-4E32-9CCD-79A50750C0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991434" y="4260238"/>
                  <a:ext cx="627864" cy="627864"/>
                </a:xfrm>
                <a:prstGeom prst="rect">
                  <a:avLst/>
                </a:prstGeom>
              </p:spPr>
            </p:pic>
            <p:pic>
              <p:nvPicPr>
                <p:cNvPr id="99" name="Graphic 98">
                  <a:extLst>
                    <a:ext uri="{FF2B5EF4-FFF2-40B4-BE49-F238E27FC236}">
                      <a16:creationId xmlns:a16="http://schemas.microsoft.com/office/drawing/2014/main" id="{19A010C0-282D-432E-84F6-AE37B90F19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703232" y="4260238"/>
                  <a:ext cx="627864" cy="627864"/>
                </a:xfrm>
                <a:prstGeom prst="rect">
                  <a:avLst/>
                </a:prstGeom>
              </p:spPr>
            </p:pic>
          </p:grpSp>
          <p:grpSp>
            <p:nvGrpSpPr>
              <p:cNvPr id="145" name="Group 144">
                <a:extLst>
                  <a:ext uri="{FF2B5EF4-FFF2-40B4-BE49-F238E27FC236}">
                    <a16:creationId xmlns:a16="http://schemas.microsoft.com/office/drawing/2014/main" id="{37FCB499-7092-480C-90BD-F625FE410EAC}"/>
                  </a:ext>
                </a:extLst>
              </p:cNvPr>
              <p:cNvGrpSpPr/>
              <p:nvPr/>
            </p:nvGrpSpPr>
            <p:grpSpPr>
              <a:xfrm>
                <a:off x="1697332" y="6291256"/>
                <a:ext cx="3406746" cy="615522"/>
                <a:chOff x="856040" y="4260238"/>
                <a:chExt cx="3475056" cy="627864"/>
              </a:xfrm>
            </p:grpSpPr>
            <p:pic>
              <p:nvPicPr>
                <p:cNvPr id="146" name="Graphic 145">
                  <a:extLst>
                    <a:ext uri="{FF2B5EF4-FFF2-40B4-BE49-F238E27FC236}">
                      <a16:creationId xmlns:a16="http://schemas.microsoft.com/office/drawing/2014/main" id="{446F4977-7D60-4E19-9E06-5138A16DD7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56040" y="4260238"/>
                  <a:ext cx="627864" cy="627864"/>
                </a:xfrm>
                <a:prstGeom prst="rect">
                  <a:avLst/>
                </a:prstGeom>
              </p:spPr>
            </p:pic>
            <p:pic>
              <p:nvPicPr>
                <p:cNvPr id="147" name="Graphic 146">
                  <a:extLst>
                    <a:ext uri="{FF2B5EF4-FFF2-40B4-BE49-F238E27FC236}">
                      <a16:creationId xmlns:a16="http://schemas.microsoft.com/office/drawing/2014/main" id="{B1B31B2A-7653-476C-999E-CDC8B7F1FF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567838" y="4260238"/>
                  <a:ext cx="627864" cy="627864"/>
                </a:xfrm>
                <a:prstGeom prst="rect">
                  <a:avLst/>
                </a:prstGeom>
              </p:spPr>
            </p:pic>
            <p:pic>
              <p:nvPicPr>
                <p:cNvPr id="148" name="Graphic 147">
                  <a:extLst>
                    <a:ext uri="{FF2B5EF4-FFF2-40B4-BE49-F238E27FC236}">
                      <a16:creationId xmlns:a16="http://schemas.microsoft.com/office/drawing/2014/main" id="{2B4B05C6-F4A1-4B0B-BFB9-B8D79506D1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279636" y="4260238"/>
                  <a:ext cx="627864" cy="627864"/>
                </a:xfrm>
                <a:prstGeom prst="rect">
                  <a:avLst/>
                </a:prstGeom>
              </p:spPr>
            </p:pic>
            <p:pic>
              <p:nvPicPr>
                <p:cNvPr id="149" name="Graphic 148">
                  <a:extLst>
                    <a:ext uri="{FF2B5EF4-FFF2-40B4-BE49-F238E27FC236}">
                      <a16:creationId xmlns:a16="http://schemas.microsoft.com/office/drawing/2014/main" id="{08843F5C-C6B1-4D27-B12F-6FCF171BBC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991434" y="4260238"/>
                  <a:ext cx="627864" cy="627864"/>
                </a:xfrm>
                <a:prstGeom prst="rect">
                  <a:avLst/>
                </a:prstGeom>
              </p:spPr>
            </p:pic>
            <p:pic>
              <p:nvPicPr>
                <p:cNvPr id="150" name="Graphic 149">
                  <a:extLst>
                    <a:ext uri="{FF2B5EF4-FFF2-40B4-BE49-F238E27FC236}">
                      <a16:creationId xmlns:a16="http://schemas.microsoft.com/office/drawing/2014/main" id="{3F19F85E-0E9B-4A72-A308-1C7C7E102F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703232" y="4260238"/>
                  <a:ext cx="627864" cy="627864"/>
                </a:xfrm>
                <a:prstGeom prst="rect">
                  <a:avLst/>
                </a:prstGeom>
              </p:spPr>
            </p:pic>
          </p:grpSp>
        </p:grpSp>
        <p:pic>
          <p:nvPicPr>
            <p:cNvPr id="152" name="Picture 4" descr="Migration Opportunity Partner&#10;">
              <a:extLst>
                <a:ext uri="{FF2B5EF4-FFF2-40B4-BE49-F238E27FC236}">
                  <a16:creationId xmlns:a16="http://schemas.microsoft.com/office/drawing/2014/main" id="{9362B2E3-1B06-451A-BFAF-AAF12CF3966D}"/>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1165132" y="2475487"/>
              <a:ext cx="723485" cy="723485"/>
            </a:xfrm>
            <a:prstGeom prst="rect">
              <a:avLst/>
            </a:prstGeom>
            <a:noFill/>
            <a:extLst>
              <a:ext uri="{909E8E84-426E-40DD-AFC4-6F175D3DCCD1}">
                <a14:hiddenFill xmlns:a14="http://schemas.microsoft.com/office/drawing/2010/main">
                  <a:solidFill>
                    <a:srgbClr val="FFFFFF"/>
                  </a:solidFill>
                </a14:hiddenFill>
              </a:ext>
            </a:extLst>
          </p:spPr>
        </p:pic>
        <p:cxnSp>
          <p:nvCxnSpPr>
            <p:cNvPr id="157" name="Curved Connector 170" descr="Migration Opportunity Partner&#10;">
              <a:extLst>
                <a:ext uri="{FF2B5EF4-FFF2-40B4-BE49-F238E27FC236}">
                  <a16:creationId xmlns:a16="http://schemas.microsoft.com/office/drawing/2014/main" id="{A93C3EF2-68B2-40F7-AB08-35CBE96C5986}"/>
                </a:ext>
                <a:ext uri="{C183D7F6-B498-43B3-948B-1728B52AA6E4}">
                  <adec:decorative xmlns:adec="http://schemas.microsoft.com/office/drawing/2017/decorative" val="1"/>
                </a:ext>
              </a:extLst>
            </p:cNvPr>
            <p:cNvCxnSpPr>
              <a:cxnSpLocks/>
              <a:stCxn id="138" idx="0"/>
            </p:cNvCxnSpPr>
            <p:nvPr/>
          </p:nvCxnSpPr>
          <p:spPr>
            <a:xfrm rot="16200000" flipV="1">
              <a:off x="7863983" y="1737282"/>
              <a:ext cx="819818" cy="2181074"/>
            </a:xfrm>
            <a:prstGeom prst="curvedConnector2">
              <a:avLst/>
            </a:prstGeom>
            <a:ln w="19050">
              <a:solidFill>
                <a:srgbClr val="50E6FF"/>
              </a:solidFill>
              <a:headEnd type="arrow"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58" name="Curved Connector 170" descr="Migration Opportunity Partner&#10;">
              <a:extLst>
                <a:ext uri="{FF2B5EF4-FFF2-40B4-BE49-F238E27FC236}">
                  <a16:creationId xmlns:a16="http://schemas.microsoft.com/office/drawing/2014/main" id="{0EAF792B-EB38-4FC0-9A44-48FE69147C09}"/>
                </a:ext>
                <a:ext uri="{C183D7F6-B498-43B3-948B-1728B52AA6E4}">
                  <adec:decorative xmlns:adec="http://schemas.microsoft.com/office/drawing/2017/decorative" val="1"/>
                </a:ext>
              </a:extLst>
            </p:cNvPr>
            <p:cNvCxnSpPr>
              <a:cxnSpLocks/>
              <a:stCxn id="57" idx="0"/>
            </p:cNvCxnSpPr>
            <p:nvPr/>
          </p:nvCxnSpPr>
          <p:spPr>
            <a:xfrm rot="5400000" flipH="1" flipV="1">
              <a:off x="3913831" y="1746255"/>
              <a:ext cx="801874" cy="2181073"/>
            </a:xfrm>
            <a:prstGeom prst="curvedConnector2">
              <a:avLst/>
            </a:prstGeom>
            <a:ln w="19050">
              <a:solidFill>
                <a:srgbClr val="50E6FF"/>
              </a:solidFill>
              <a:headEnd type="arrow" w="med" len="med"/>
              <a:tailEnd type="none" w="lg" len="med"/>
            </a:ln>
          </p:spPr>
          <p:style>
            <a:lnRef idx="1">
              <a:schemeClr val="accent1"/>
            </a:lnRef>
            <a:fillRef idx="0">
              <a:schemeClr val="accent1"/>
            </a:fillRef>
            <a:effectRef idx="0">
              <a:schemeClr val="accent1"/>
            </a:effectRef>
            <a:fontRef idx="minor">
              <a:schemeClr val="tx1"/>
            </a:fontRef>
          </p:style>
        </p:cxnSp>
        <p:grpSp>
          <p:nvGrpSpPr>
            <p:cNvPr id="34" name="Group 33" descr="Migration Opportunity Partner&#10;">
              <a:extLst>
                <a:ext uri="{FF2B5EF4-FFF2-40B4-BE49-F238E27FC236}">
                  <a16:creationId xmlns:a16="http://schemas.microsoft.com/office/drawing/2014/main" id="{243E9636-02F9-42F7-9393-BC0ADE6BDCD3}"/>
                </a:ext>
              </a:extLst>
            </p:cNvPr>
            <p:cNvGrpSpPr/>
            <p:nvPr/>
          </p:nvGrpSpPr>
          <p:grpSpPr>
            <a:xfrm>
              <a:off x="5405305" y="2190700"/>
              <a:ext cx="1778051" cy="855706"/>
              <a:chOff x="5600933" y="2133486"/>
              <a:chExt cx="1778051" cy="855706"/>
            </a:xfrm>
          </p:grpSpPr>
          <p:sp>
            <p:nvSpPr>
              <p:cNvPr id="155" name="Rectangle 154">
                <a:extLst>
                  <a:ext uri="{FF2B5EF4-FFF2-40B4-BE49-F238E27FC236}">
                    <a16:creationId xmlns:a16="http://schemas.microsoft.com/office/drawing/2014/main" id="{69F2CBFB-B02D-49DE-A2F0-03DFE0041B1F}"/>
                  </a:ext>
                </a:extLst>
              </p:cNvPr>
              <p:cNvSpPr/>
              <p:nvPr/>
            </p:nvSpPr>
            <p:spPr>
              <a:xfrm>
                <a:off x="5600933" y="2133486"/>
                <a:ext cx="1778051" cy="454420"/>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50" normalizeH="0" baseline="0" noProof="0">
                    <a:ln w="3175">
                      <a:noFill/>
                    </a:ln>
                    <a:solidFill>
                      <a:srgbClr val="FFFFFF"/>
                    </a:solidFill>
                    <a:effectLst/>
                    <a:uLnTx/>
                    <a:uFillTx/>
                    <a:latin typeface="Segoe UI Semibold"/>
                    <a:ea typeface="+mn-ea"/>
                    <a:cs typeface="Segoe UI" pitchFamily="34" charset="0"/>
                  </a:rPr>
                  <a:t>Azure Policy</a:t>
                </a:r>
              </a:p>
            </p:txBody>
          </p:sp>
          <p:pic>
            <p:nvPicPr>
              <p:cNvPr id="30" name="Graphic 29">
                <a:extLst>
                  <a:ext uri="{FF2B5EF4-FFF2-40B4-BE49-F238E27FC236}">
                    <a16:creationId xmlns:a16="http://schemas.microsoft.com/office/drawing/2014/main" id="{086A60E7-9028-4D1B-9082-5B7319C0CB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1358" y="2531992"/>
                <a:ext cx="457200" cy="457200"/>
              </a:xfrm>
              <a:prstGeom prst="rect">
                <a:avLst/>
              </a:prstGeom>
            </p:spPr>
          </p:pic>
        </p:grpSp>
        <p:grpSp>
          <p:nvGrpSpPr>
            <p:cNvPr id="170" name="Group 169" descr="Migration Opportunity Partner&#10;">
              <a:extLst>
                <a:ext uri="{FF2B5EF4-FFF2-40B4-BE49-F238E27FC236}">
                  <a16:creationId xmlns:a16="http://schemas.microsoft.com/office/drawing/2014/main" id="{B3786194-E3D5-4D87-91B7-1761F32FC246}"/>
                </a:ext>
              </a:extLst>
            </p:cNvPr>
            <p:cNvGrpSpPr/>
            <p:nvPr/>
          </p:nvGrpSpPr>
          <p:grpSpPr>
            <a:xfrm>
              <a:off x="9019020" y="2186772"/>
              <a:ext cx="2011681" cy="365760"/>
              <a:chOff x="8561608" y="2785729"/>
              <a:chExt cx="1405900" cy="265698"/>
            </a:xfrm>
          </p:grpSpPr>
          <p:pic>
            <p:nvPicPr>
              <p:cNvPr id="171" name="Picture 170" descr="A picture containing drawing&#10;&#10;Description automatically generated">
                <a:extLst>
                  <a:ext uri="{FF2B5EF4-FFF2-40B4-BE49-F238E27FC236}">
                    <a16:creationId xmlns:a16="http://schemas.microsoft.com/office/drawing/2014/main" id="{2CCB8516-9936-44DD-87D5-F1A4621F9B66}"/>
                  </a:ext>
                </a:extLst>
              </p:cNvPr>
              <p:cNvPicPr>
                <a:picLocks noChangeAspect="1"/>
              </p:cNvPicPr>
              <p:nvPr/>
            </p:nvPicPr>
            <p:blipFill rotWithShape="1">
              <a:blip r:embed="rId15">
                <a:extLst>
                  <a:ext uri="{28A0092B-C50C-407E-A947-70E740481C1C}">
                    <a14:useLocalDpi xmlns:a14="http://schemas.microsoft.com/office/drawing/2010/main" val="0"/>
                  </a:ext>
                </a:extLst>
              </a:blip>
              <a:srcRect r="82446" b="108"/>
              <a:stretch/>
            </p:blipFill>
            <p:spPr>
              <a:xfrm>
                <a:off x="8561608" y="2785729"/>
                <a:ext cx="252912" cy="265698"/>
              </a:xfrm>
              <a:prstGeom prst="rect">
                <a:avLst/>
              </a:prstGeom>
            </p:spPr>
          </p:pic>
          <p:pic>
            <p:nvPicPr>
              <p:cNvPr id="172" name="Picture 171" descr="A picture containing drawing&#10;&#10;Description automatically generated">
                <a:extLst>
                  <a:ext uri="{FF2B5EF4-FFF2-40B4-BE49-F238E27FC236}">
                    <a16:creationId xmlns:a16="http://schemas.microsoft.com/office/drawing/2014/main" id="{34AE9D53-64F0-497F-8006-6DB6C6832DF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p:blipFill>
            <p:spPr>
              <a:xfrm>
                <a:off x="8814520" y="2785729"/>
                <a:ext cx="1152988" cy="258169"/>
              </a:xfrm>
              <a:prstGeom prst="rect">
                <a:avLst/>
              </a:prstGeom>
            </p:spPr>
          </p:pic>
        </p:grpSp>
        <p:sp>
          <p:nvSpPr>
            <p:cNvPr id="173" name="Rectangle 172" descr="Migration Opportunity Partner&#10;">
              <a:extLst>
                <a:ext uri="{FF2B5EF4-FFF2-40B4-BE49-F238E27FC236}">
                  <a16:creationId xmlns:a16="http://schemas.microsoft.com/office/drawing/2014/main" id="{75684C89-8A84-41BE-AF23-29335B345477}"/>
                </a:ext>
              </a:extLst>
            </p:cNvPr>
            <p:cNvSpPr/>
            <p:nvPr/>
          </p:nvSpPr>
          <p:spPr>
            <a:xfrm>
              <a:off x="1259109" y="3299304"/>
              <a:ext cx="3930243" cy="215444"/>
            </a:xfrm>
            <a:prstGeom prst="rect">
              <a:avLst/>
            </a:prstGeom>
          </p:spPr>
          <p:txBody>
            <a:bodyPr wrap="none" lIns="0" tIns="0" rIns="0" bIns="0">
              <a:sp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mn-cs"/>
                </a:rPr>
                <a:t>50 x Azure Arc-enabled Servers + Azure Services</a:t>
              </a:r>
            </a:p>
          </p:txBody>
        </p:sp>
        <p:pic>
          <p:nvPicPr>
            <p:cNvPr id="174" name="Graphic 173" descr="Migration Opportunity Partner&#10;">
              <a:extLst>
                <a:ext uri="{FF2B5EF4-FFF2-40B4-BE49-F238E27FC236}">
                  <a16:creationId xmlns:a16="http://schemas.microsoft.com/office/drawing/2014/main" id="{680A3A04-51A4-43AB-8B1E-CDBFE677E5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9462" y="4181031"/>
              <a:ext cx="457200" cy="457200"/>
            </a:xfrm>
            <a:prstGeom prst="rect">
              <a:avLst/>
            </a:prstGeom>
          </p:spPr>
        </p:pic>
        <p:pic>
          <p:nvPicPr>
            <p:cNvPr id="3" name="Graphic 2" descr="Migration Opportunity Partner&#10;">
              <a:extLst>
                <a:ext uri="{FF2B5EF4-FFF2-40B4-BE49-F238E27FC236}">
                  <a16:creationId xmlns:a16="http://schemas.microsoft.com/office/drawing/2014/main" id="{5FFFF2E5-937B-452D-8353-FA76F0B9D9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73806" y="3575720"/>
              <a:ext cx="457200" cy="457200"/>
            </a:xfrm>
            <a:prstGeom prst="rect">
              <a:avLst/>
            </a:prstGeom>
          </p:spPr>
        </p:pic>
        <p:pic>
          <p:nvPicPr>
            <p:cNvPr id="7" name="Graphic 6" descr="Migration Opportunity Partner&#10;">
              <a:extLst>
                <a:ext uri="{FF2B5EF4-FFF2-40B4-BE49-F238E27FC236}">
                  <a16:creationId xmlns:a16="http://schemas.microsoft.com/office/drawing/2014/main" id="{5E918E71-14A5-41B1-9F19-18C2DB9DA7B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05398" y="5351738"/>
              <a:ext cx="457200" cy="457200"/>
            </a:xfrm>
            <a:prstGeom prst="rect">
              <a:avLst/>
            </a:prstGeom>
          </p:spPr>
        </p:pic>
        <p:pic>
          <p:nvPicPr>
            <p:cNvPr id="9" name="Graphic 8" descr="Migration Opportunity Partner&#10;">
              <a:extLst>
                <a:ext uri="{FF2B5EF4-FFF2-40B4-BE49-F238E27FC236}">
                  <a16:creationId xmlns:a16="http://schemas.microsoft.com/office/drawing/2014/main" id="{0F47BE60-5AC3-49F0-AFAC-180D9B44A82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073806" y="4786342"/>
              <a:ext cx="457200" cy="457200"/>
            </a:xfrm>
            <a:prstGeom prst="rect">
              <a:avLst/>
            </a:prstGeom>
          </p:spPr>
        </p:pic>
        <p:pic>
          <p:nvPicPr>
            <p:cNvPr id="11" name="Graphic 10" descr="Migration Opportunity Partner&#10;">
              <a:extLst>
                <a:ext uri="{FF2B5EF4-FFF2-40B4-BE49-F238E27FC236}">
                  <a16:creationId xmlns:a16="http://schemas.microsoft.com/office/drawing/2014/main" id="{4BB269A6-934F-481E-ACAD-6DB628DA17C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993684" y="5351738"/>
              <a:ext cx="457200" cy="457200"/>
            </a:xfrm>
            <a:prstGeom prst="rect">
              <a:avLst/>
            </a:prstGeom>
          </p:spPr>
        </p:pic>
        <p:cxnSp>
          <p:nvCxnSpPr>
            <p:cNvPr id="50" name="Straight Connector 49" descr="Migration Opportunity Partner&#10;">
              <a:extLst>
                <a:ext uri="{FF2B5EF4-FFF2-40B4-BE49-F238E27FC236}">
                  <a16:creationId xmlns:a16="http://schemas.microsoft.com/office/drawing/2014/main" id="{B9CBAC37-C6EC-46A5-BB1C-5BD200572F47}"/>
                </a:ext>
                <a:ext uri="{C183D7F6-B498-43B3-948B-1728B52AA6E4}">
                  <adec:decorative xmlns:adec="http://schemas.microsoft.com/office/drawing/2017/decorative" val="1"/>
                </a:ext>
              </a:extLst>
            </p:cNvPr>
            <p:cNvCxnSpPr>
              <a:cxnSpLocks/>
            </p:cNvCxnSpPr>
            <p:nvPr/>
          </p:nvCxnSpPr>
          <p:spPr>
            <a:xfrm flipH="1">
              <a:off x="5873439" y="3611519"/>
              <a:ext cx="1411492" cy="0"/>
            </a:xfrm>
            <a:prstGeom prst="line">
              <a:avLst/>
            </a:prstGeom>
            <a:noFill/>
            <a:ln w="19050" cap="flat" cmpd="sng" algn="ctr">
              <a:solidFill>
                <a:schemeClr val="bg1"/>
              </a:solidFill>
              <a:prstDash val="solid"/>
              <a:headEnd type="arrow" w="med" len="med"/>
              <a:tailEnd type="none" w="lg" len="med"/>
            </a:ln>
            <a:effectLst/>
          </p:spPr>
        </p:cxnSp>
        <p:sp>
          <p:nvSpPr>
            <p:cNvPr id="51" name="TextBox 50" descr="Migration Opportunity Partner&#10;">
              <a:extLst>
                <a:ext uri="{FF2B5EF4-FFF2-40B4-BE49-F238E27FC236}">
                  <a16:creationId xmlns:a16="http://schemas.microsoft.com/office/drawing/2014/main" id="{A885745F-5CE8-420B-BF20-1B7851BC1342}"/>
                </a:ext>
              </a:extLst>
            </p:cNvPr>
            <p:cNvSpPr txBox="1"/>
            <p:nvPr/>
          </p:nvSpPr>
          <p:spPr>
            <a:xfrm>
              <a:off x="5985319" y="3237728"/>
              <a:ext cx="1175804" cy="338554"/>
            </a:xfrm>
            <a:prstGeom prst="rect">
              <a:avLst/>
            </a:prstGeom>
            <a:noFill/>
          </p:spPr>
          <p:txBody>
            <a:bodyPr wrap="square"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Migration</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2" name="TextBox 51" descr="Migration Opportunity Partner&#10;">
              <a:extLst>
                <a:ext uri="{FF2B5EF4-FFF2-40B4-BE49-F238E27FC236}">
                  <a16:creationId xmlns:a16="http://schemas.microsoft.com/office/drawing/2014/main" id="{8FFEE136-15E8-47ED-8D49-3FA9F4EAA0A9}"/>
                </a:ext>
              </a:extLst>
            </p:cNvPr>
            <p:cNvSpPr txBox="1"/>
            <p:nvPr/>
          </p:nvSpPr>
          <p:spPr>
            <a:xfrm>
              <a:off x="5712264" y="3695314"/>
              <a:ext cx="1731231" cy="461665"/>
            </a:xfrm>
            <a:prstGeom prst="rect">
              <a:avLst/>
            </a:prstGeom>
            <a:noFill/>
          </p:spPr>
          <p:txBody>
            <a:bodyPr wrap="square">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srgbClr val="9BF00B"/>
                  </a:solidFill>
                  <a:effectLst/>
                  <a:uLnTx/>
                  <a:uFillTx/>
                  <a:latin typeface="Segoe UI Semibold"/>
                  <a:ea typeface="+mn-ea"/>
                  <a:cs typeface="Segoe UI" pitchFamily="34" charset="0"/>
                </a:rPr>
                <a:t>ACR $ generated </a:t>
              </a:r>
            </a:p>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srgbClr val="9BF00B"/>
                  </a:solidFill>
                  <a:effectLst/>
                  <a:uLnTx/>
                  <a:uFillTx/>
                  <a:latin typeface="Segoe UI Semibold"/>
                  <a:ea typeface="+mn-ea"/>
                  <a:cs typeface="Segoe UI" pitchFamily="34" charset="0"/>
                </a:rPr>
                <a:t>From the migration</a:t>
              </a:r>
              <a:endParaRPr kumimoji="0" lang="en-US" sz="1200" b="0" i="0" u="none" strike="noStrike" kern="1200" cap="none" spc="0" normalizeH="0" baseline="0" noProof="0">
                <a:ln>
                  <a:noFill/>
                </a:ln>
                <a:solidFill>
                  <a:srgbClr val="9BF00B"/>
                </a:solidFill>
                <a:effectLst/>
                <a:uLnTx/>
                <a:uFillTx/>
                <a:latin typeface="Segoe UI Semibold"/>
                <a:ea typeface="+mn-ea"/>
                <a:cs typeface="+mn-cs"/>
              </a:endParaRPr>
            </a:p>
          </p:txBody>
        </p:sp>
        <p:sp>
          <p:nvSpPr>
            <p:cNvPr id="53" name="TextBox 52" descr="Migration Opportunity Partner&#10;">
              <a:extLst>
                <a:ext uri="{FF2B5EF4-FFF2-40B4-BE49-F238E27FC236}">
                  <a16:creationId xmlns:a16="http://schemas.microsoft.com/office/drawing/2014/main" id="{2685573E-CB18-4462-9BF7-841AA98AB94C}"/>
                </a:ext>
              </a:extLst>
            </p:cNvPr>
            <p:cNvSpPr txBox="1"/>
            <p:nvPr/>
          </p:nvSpPr>
          <p:spPr>
            <a:xfrm>
              <a:off x="5702947" y="4090903"/>
              <a:ext cx="1731231" cy="461665"/>
            </a:xfrm>
            <a:prstGeom prst="rect">
              <a:avLst/>
            </a:prstGeom>
            <a:noFill/>
          </p:spPr>
          <p:txBody>
            <a:bodyPr wrap="square">
              <a:spAutoFit/>
            </a:bodyPr>
            <a:lstStyle>
              <a:defPPr>
                <a:defRPr lang="en-US"/>
              </a:defPPr>
              <a:lvl1pPr algn="ctr" defTabSz="896386">
                <a:defRPr sz="1200" spc="-50">
                  <a:ln w="3175">
                    <a:noFill/>
                  </a:ln>
                  <a:solidFill>
                    <a:srgbClr val="9BF00B"/>
                  </a:solidFill>
                  <a:latin typeface="+mj-lt"/>
                  <a:cs typeface="Segoe UI" pitchFamily="34" charset="0"/>
                </a:defRPr>
              </a:lvl1p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srgbClr val="9BF00B"/>
                  </a:solidFill>
                  <a:effectLst/>
                  <a:uLnTx/>
                  <a:uFillTx/>
                  <a:latin typeface="Segoe UI Semibold"/>
                  <a:ea typeface="+mn-ea"/>
                  <a:cs typeface="Segoe UI" pitchFamily="34" charset="0"/>
                </a:rPr>
                <a:t>+ </a:t>
              </a:r>
            </a:p>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srgbClr val="9BF00B"/>
                  </a:solidFill>
                  <a:effectLst/>
                  <a:uLnTx/>
                  <a:uFillTx/>
                  <a:latin typeface="Segoe UI Semibold"/>
                  <a:ea typeface="+mn-ea"/>
                  <a:cs typeface="Segoe UI" pitchFamily="34" charset="0"/>
                </a:rPr>
                <a:t>Sentinel ACR $</a:t>
              </a:r>
            </a:p>
          </p:txBody>
        </p:sp>
        <p:sp>
          <p:nvSpPr>
            <p:cNvPr id="54" name="TextBox 53" descr="Migration Opportunity Partner&#10;">
              <a:extLst>
                <a:ext uri="{FF2B5EF4-FFF2-40B4-BE49-F238E27FC236}">
                  <a16:creationId xmlns:a16="http://schemas.microsoft.com/office/drawing/2014/main" id="{00B6E8B3-CFE9-4689-B3B3-2FB080FA37A1}"/>
                </a:ext>
              </a:extLst>
            </p:cNvPr>
            <p:cNvSpPr txBox="1"/>
            <p:nvPr/>
          </p:nvSpPr>
          <p:spPr>
            <a:xfrm>
              <a:off x="3674882" y="2684983"/>
              <a:ext cx="2283171" cy="261610"/>
            </a:xfrm>
            <a:prstGeom prst="rect">
              <a:avLst/>
            </a:prstGeom>
            <a:noFill/>
          </p:spPr>
          <p:txBody>
            <a:bodyPr wrap="square">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srgbClr val="9BF00B"/>
                  </a:solidFill>
                  <a:effectLst/>
                  <a:uLnTx/>
                  <a:uFillTx/>
                  <a:latin typeface="Segoe UI Semibold"/>
                  <a:ea typeface="+mn-ea"/>
                  <a:cs typeface="Segoe UI" pitchFamily="34" charset="0"/>
                </a:rPr>
                <a:t>Guest Config Policy+ Sentinel ACR $</a:t>
              </a:r>
              <a:endParaRPr kumimoji="0" lang="en-US" sz="1100" b="0" i="0" u="none" strike="noStrike" kern="1200" cap="none" spc="0" normalizeH="0" baseline="0" noProof="0">
                <a:ln>
                  <a:noFill/>
                </a:ln>
                <a:solidFill>
                  <a:srgbClr val="9BF00B"/>
                </a:solidFill>
                <a:effectLst/>
                <a:uLnTx/>
                <a:uFillTx/>
                <a:latin typeface="Segoe UI Semibold"/>
                <a:ea typeface="+mn-ea"/>
                <a:cs typeface="+mn-cs"/>
              </a:endParaRPr>
            </a:p>
          </p:txBody>
        </p:sp>
      </p:grpSp>
    </p:spTree>
    <p:extLst>
      <p:ext uri="{BB962C8B-B14F-4D97-AF65-F5344CB8AC3E}">
        <p14:creationId xmlns:p14="http://schemas.microsoft.com/office/powerpoint/2010/main" val="59736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Innovate anywhere with Azure</a:t>
            </a:r>
            <a:endParaRPr kumimoji="0" lang="en-US" sz="3600" b="0" i="0" u="none" strike="noStrike" kern="1200" cap="none" spc="-50" normalizeH="0" baseline="0" noProof="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840230"/>
          </a:xfrm>
          <a:prstGeom prst="rect">
            <a:avLst/>
          </a:prstGeom>
          <a:noFill/>
        </p:spPr>
        <p:txBody>
          <a:bodyPr wrap="square" lIns="0" rIns="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Develop</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cloud native, </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operate anywhere</a:t>
            </a: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Harness data</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insights from</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cloud to edge</a:t>
            </a: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Secure and</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govern across environments</a:t>
            </a: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840230"/>
          </a:xfrm>
          <a:prstGeom prst="rect">
            <a:avLst/>
          </a:prstGeom>
          <a:noFill/>
        </p:spPr>
        <p:txBody>
          <a:bodyPr wrap="square" lIns="91440" tIns="45720" rIns="91440" bIns="45720" anchor="t">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Flexibly meet</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regulatory and connectivity needs</a:t>
            </a: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4193927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 Mod">
            <a:extLst>
              <a:ext uri="{FF2B5EF4-FFF2-40B4-BE49-F238E27FC236}">
                <a16:creationId xmlns:a16="http://schemas.microsoft.com/office/drawing/2014/main" id="{36BD7F92-AA5B-42A6-B4EF-2B71476A0959}"/>
              </a:ext>
            </a:extLst>
          </p:cNvPr>
          <p:cNvSpPr>
            <a:spLocks noGrp="1"/>
          </p:cNvSpPr>
          <p:nvPr>
            <p:ph type="title"/>
          </p:nvPr>
        </p:nvSpPr>
        <p:spPr>
          <a:xfrm>
            <a:off x="113678" y="114041"/>
            <a:ext cx="12292275" cy="338554"/>
          </a:xfrm>
        </p:spPr>
        <p:txBody>
          <a:bodyPr anchor="ctr"/>
          <a:lstStyle/>
          <a:p>
            <a:r>
              <a:rPr kumimoji="0" lang="en-US" sz="2200" b="1" i="0" u="none" strike="noStrike" kern="1200" cap="none"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Example: </a:t>
            </a:r>
            <a:r>
              <a:rPr kumimoji="0" lang="en-US" sz="2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 Partner Opportunity – App modernization, governance and compliance at-scale</a:t>
            </a:r>
            <a:endParaRPr lang="en-US" sz="2200"/>
          </a:p>
        </p:txBody>
      </p:sp>
      <p:sp>
        <p:nvSpPr>
          <p:cNvPr id="84" name="TextBox 83" descr="App Mod">
            <a:extLst>
              <a:ext uri="{FF2B5EF4-FFF2-40B4-BE49-F238E27FC236}">
                <a16:creationId xmlns:a16="http://schemas.microsoft.com/office/drawing/2014/main" id="{8937F0F4-CD6B-4895-B221-B08B188F1C12}"/>
              </a:ext>
            </a:extLst>
          </p:cNvPr>
          <p:cNvSpPr txBox="1"/>
          <p:nvPr/>
        </p:nvSpPr>
        <p:spPr>
          <a:xfrm>
            <a:off x="128496" y="522657"/>
            <a:ext cx="11962629" cy="646331"/>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Scenario: A customer has Kubernetes-based practice in both Azure and on-premises and is struggling with infrastructure sprawl and lack of operational consistency. You as a partner have been brought in to conduct an analysis of the infrastructure and the Kubernetes practice, and implement a unified operations strategy using Azure native tools.</a:t>
            </a:r>
            <a:endParaRPr kumimoji="0" lang="en-US" sz="1400" b="0" i="0" u="none" strike="noStrike" kern="1200" cap="none" spc="0" normalizeH="0" baseline="0" noProof="0">
              <a:ln>
                <a:noFill/>
              </a:ln>
              <a:solidFill>
                <a:srgbClr val="FF0000"/>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5068D040-EBBA-7EEB-6701-0319238E811B}"/>
              </a:ext>
              <a:ext uri="{C183D7F6-B498-43B3-948B-1728B52AA6E4}">
                <adec:decorative xmlns:adec="http://schemas.microsoft.com/office/drawing/2017/decorative" val="1"/>
              </a:ext>
            </a:extLst>
          </p:cNvPr>
          <p:cNvGrpSpPr/>
          <p:nvPr/>
        </p:nvGrpSpPr>
        <p:grpSpPr>
          <a:xfrm>
            <a:off x="113678" y="1612763"/>
            <a:ext cx="11392223" cy="5220822"/>
            <a:chOff x="113678" y="1612763"/>
            <a:chExt cx="11392223" cy="5220822"/>
          </a:xfrm>
        </p:grpSpPr>
        <p:grpSp>
          <p:nvGrpSpPr>
            <p:cNvPr id="5" name="Group 4" descr="App Mod">
              <a:extLst>
                <a:ext uri="{FF2B5EF4-FFF2-40B4-BE49-F238E27FC236}">
                  <a16:creationId xmlns:a16="http://schemas.microsoft.com/office/drawing/2014/main" id="{9A096A4F-F51E-4C65-A37E-2EE2C5C5A5BB}"/>
                </a:ext>
              </a:extLst>
            </p:cNvPr>
            <p:cNvGrpSpPr/>
            <p:nvPr/>
          </p:nvGrpSpPr>
          <p:grpSpPr>
            <a:xfrm>
              <a:off x="2699931" y="3761671"/>
              <a:ext cx="2123965" cy="3071914"/>
              <a:chOff x="2699931" y="3741937"/>
              <a:chExt cx="2123965" cy="3071914"/>
            </a:xfrm>
          </p:grpSpPr>
          <p:sp>
            <p:nvSpPr>
              <p:cNvPr id="19" name="Rectangle 18">
                <a:extLst>
                  <a:ext uri="{FF2B5EF4-FFF2-40B4-BE49-F238E27FC236}">
                    <a16:creationId xmlns:a16="http://schemas.microsoft.com/office/drawing/2014/main" id="{3500E89F-3760-4096-BB44-5B6DB61DCD1B}"/>
                  </a:ext>
                  <a:ext uri="{C183D7F6-B498-43B3-948B-1728B52AA6E4}">
                    <adec:decorative xmlns:adec="http://schemas.microsoft.com/office/drawing/2017/decorative" val="1"/>
                  </a:ext>
                </a:extLst>
              </p:cNvPr>
              <p:cNvSpPr/>
              <p:nvPr/>
            </p:nvSpPr>
            <p:spPr bwMode="auto">
              <a:xfrm>
                <a:off x="2756517" y="3741937"/>
                <a:ext cx="2010791" cy="207876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3" name="Rectangle 2">
                <a:extLst>
                  <a:ext uri="{FF2B5EF4-FFF2-40B4-BE49-F238E27FC236}">
                    <a16:creationId xmlns:a16="http://schemas.microsoft.com/office/drawing/2014/main" id="{0BF27104-1CD8-4A95-AB7C-85C498151EBE}"/>
                  </a:ext>
                  <a:ext uri="{C183D7F6-B498-43B3-948B-1728B52AA6E4}">
                    <adec:decorative xmlns:adec="http://schemas.microsoft.com/office/drawing/2017/decorative" val="1"/>
                  </a:ext>
                </a:extLst>
              </p:cNvPr>
              <p:cNvSpPr/>
              <p:nvPr/>
            </p:nvSpPr>
            <p:spPr bwMode="auto">
              <a:xfrm>
                <a:off x="2756519" y="5873939"/>
                <a:ext cx="2010791" cy="93991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pic>
            <p:nvPicPr>
              <p:cNvPr id="8" name="Graphic 7">
                <a:extLst>
                  <a:ext uri="{FF2B5EF4-FFF2-40B4-BE49-F238E27FC236}">
                    <a16:creationId xmlns:a16="http://schemas.microsoft.com/office/drawing/2014/main" id="{2C2F085D-EDC8-49A8-B931-5BA06151F9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1640" y="6004588"/>
                <a:ext cx="500546" cy="500546"/>
              </a:xfrm>
              <a:prstGeom prst="rect">
                <a:avLst/>
              </a:prstGeom>
            </p:spPr>
          </p:pic>
          <p:sp>
            <p:nvSpPr>
              <p:cNvPr id="10" name="TextBox 9">
                <a:extLst>
                  <a:ext uri="{FF2B5EF4-FFF2-40B4-BE49-F238E27FC236}">
                    <a16:creationId xmlns:a16="http://schemas.microsoft.com/office/drawing/2014/main" id="{57F69CAA-245C-46B9-B4F1-80ABDB0FABF7}"/>
                  </a:ext>
                </a:extLst>
              </p:cNvPr>
              <p:cNvSpPr txBox="1"/>
              <p:nvPr/>
            </p:nvSpPr>
            <p:spPr>
              <a:xfrm>
                <a:off x="2699931" y="6515747"/>
                <a:ext cx="2123965"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Azure Kubernetes Service </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8" name="Group 17">
                <a:extLst>
                  <a:ext uri="{FF2B5EF4-FFF2-40B4-BE49-F238E27FC236}">
                    <a16:creationId xmlns:a16="http://schemas.microsoft.com/office/drawing/2014/main" id="{AF9E948D-729F-4AFA-9499-2C03DFC7CE75}"/>
                  </a:ext>
                </a:extLst>
              </p:cNvPr>
              <p:cNvGrpSpPr/>
              <p:nvPr/>
            </p:nvGrpSpPr>
            <p:grpSpPr>
              <a:xfrm>
                <a:off x="2922200" y="4210320"/>
                <a:ext cx="1679425" cy="1586390"/>
                <a:chOff x="1899940" y="2863608"/>
                <a:chExt cx="1679425" cy="1586390"/>
              </a:xfrm>
            </p:grpSpPr>
            <p:pic>
              <p:nvPicPr>
                <p:cNvPr id="12" name="Graphic 11">
                  <a:extLst>
                    <a:ext uri="{FF2B5EF4-FFF2-40B4-BE49-F238E27FC236}">
                      <a16:creationId xmlns:a16="http://schemas.microsoft.com/office/drawing/2014/main" id="{822A94FB-80A2-4DB7-BB65-85DC8C8A0B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8984" y="3018093"/>
                  <a:ext cx="460109" cy="460109"/>
                </a:xfrm>
                <a:prstGeom prst="rect">
                  <a:avLst/>
                </a:prstGeom>
              </p:spPr>
            </p:pic>
            <p:pic>
              <p:nvPicPr>
                <p:cNvPr id="13" name="Graphic 12">
                  <a:extLst>
                    <a:ext uri="{FF2B5EF4-FFF2-40B4-BE49-F238E27FC236}">
                      <a16:creationId xmlns:a16="http://schemas.microsoft.com/office/drawing/2014/main" id="{25EA689F-6418-4E21-9960-93CD18C6D5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9093" y="3487237"/>
                  <a:ext cx="460109" cy="460109"/>
                </a:xfrm>
                <a:prstGeom prst="rect">
                  <a:avLst/>
                </a:prstGeom>
              </p:spPr>
            </p:pic>
            <p:pic>
              <p:nvPicPr>
                <p:cNvPr id="14" name="Graphic 13">
                  <a:extLst>
                    <a:ext uri="{FF2B5EF4-FFF2-40B4-BE49-F238E27FC236}">
                      <a16:creationId xmlns:a16="http://schemas.microsoft.com/office/drawing/2014/main" id="{23050154-1587-4779-8745-8CF99C0889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9147" y="2863608"/>
                  <a:ext cx="460109" cy="460109"/>
                </a:xfrm>
                <a:prstGeom prst="rect">
                  <a:avLst/>
                </a:prstGeom>
              </p:spPr>
            </p:pic>
            <p:pic>
              <p:nvPicPr>
                <p:cNvPr id="15" name="Graphic 14">
                  <a:extLst>
                    <a:ext uri="{FF2B5EF4-FFF2-40B4-BE49-F238E27FC236}">
                      <a16:creationId xmlns:a16="http://schemas.microsoft.com/office/drawing/2014/main" id="{FCE458A6-EE04-481D-8633-085557233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9256" y="3425070"/>
                  <a:ext cx="460109" cy="460109"/>
                </a:xfrm>
                <a:prstGeom prst="rect">
                  <a:avLst/>
                </a:prstGeom>
              </p:spPr>
            </p:pic>
            <p:pic>
              <p:nvPicPr>
                <p:cNvPr id="16" name="Graphic 15">
                  <a:extLst>
                    <a:ext uri="{FF2B5EF4-FFF2-40B4-BE49-F238E27FC236}">
                      <a16:creationId xmlns:a16="http://schemas.microsoft.com/office/drawing/2014/main" id="{3A4D3D28-DFD9-462E-9351-E848B200CD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940" y="3886964"/>
                  <a:ext cx="460109" cy="460109"/>
                </a:xfrm>
                <a:prstGeom prst="rect">
                  <a:avLst/>
                </a:prstGeom>
              </p:spPr>
            </p:pic>
            <p:pic>
              <p:nvPicPr>
                <p:cNvPr id="17" name="Graphic 16">
                  <a:extLst>
                    <a:ext uri="{FF2B5EF4-FFF2-40B4-BE49-F238E27FC236}">
                      <a16:creationId xmlns:a16="http://schemas.microsoft.com/office/drawing/2014/main" id="{11A090A2-FCAC-48A7-8172-EB65937507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9201" y="3989889"/>
                  <a:ext cx="460109" cy="460109"/>
                </a:xfrm>
                <a:prstGeom prst="rect">
                  <a:avLst/>
                </a:prstGeom>
              </p:spPr>
            </p:pic>
          </p:grpSp>
          <p:sp>
            <p:nvSpPr>
              <p:cNvPr id="20" name="TextBox 19">
                <a:extLst>
                  <a:ext uri="{FF2B5EF4-FFF2-40B4-BE49-F238E27FC236}">
                    <a16:creationId xmlns:a16="http://schemas.microsoft.com/office/drawing/2014/main" id="{5FFFFE8D-84BF-4992-8039-92B978A522F2}"/>
                  </a:ext>
                </a:extLst>
              </p:cNvPr>
              <p:cNvSpPr txBox="1"/>
              <p:nvPr/>
            </p:nvSpPr>
            <p:spPr>
              <a:xfrm>
                <a:off x="2699931" y="3741937"/>
                <a:ext cx="2123965"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Application modernization with containers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4" name="Group 63" descr="App Mod">
              <a:extLst>
                <a:ext uri="{FF2B5EF4-FFF2-40B4-BE49-F238E27FC236}">
                  <a16:creationId xmlns:a16="http://schemas.microsoft.com/office/drawing/2014/main" id="{F411006B-FE4C-4867-B11A-858CD6C8D69B}"/>
                </a:ext>
              </a:extLst>
            </p:cNvPr>
            <p:cNvGrpSpPr/>
            <p:nvPr/>
          </p:nvGrpSpPr>
          <p:grpSpPr>
            <a:xfrm>
              <a:off x="2893738" y="1612763"/>
              <a:ext cx="1736347" cy="518241"/>
              <a:chOff x="3821882" y="1747064"/>
              <a:chExt cx="1736347" cy="518241"/>
            </a:xfrm>
          </p:grpSpPr>
          <p:sp>
            <p:nvSpPr>
              <p:cNvPr id="43" name="Rectangle 42">
                <a:extLst>
                  <a:ext uri="{FF2B5EF4-FFF2-40B4-BE49-F238E27FC236}">
                    <a16:creationId xmlns:a16="http://schemas.microsoft.com/office/drawing/2014/main" id="{5131BE7E-034A-4FB3-95BE-3B46B601466D}"/>
                  </a:ext>
                  <a:ext uri="{C183D7F6-B498-43B3-948B-1728B52AA6E4}">
                    <adec:decorative xmlns:adec="http://schemas.microsoft.com/office/drawing/2017/decorative" val="1"/>
                  </a:ext>
                </a:extLst>
              </p:cNvPr>
              <p:cNvSpPr/>
              <p:nvPr/>
            </p:nvSpPr>
            <p:spPr bwMode="auto">
              <a:xfrm>
                <a:off x="3821882" y="174706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44" name="Rectangle 43">
                <a:extLst>
                  <a:ext uri="{FF2B5EF4-FFF2-40B4-BE49-F238E27FC236}">
                    <a16:creationId xmlns:a16="http://schemas.microsoft.com/office/drawing/2014/main" id="{17D6A49D-121F-4410-860A-F4BF05514BC4}"/>
                  </a:ext>
                </a:extLst>
              </p:cNvPr>
              <p:cNvSpPr/>
              <p:nvPr/>
            </p:nvSpPr>
            <p:spPr>
              <a:xfrm>
                <a:off x="4373370" y="1874387"/>
                <a:ext cx="97174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Policy</a:t>
                </a:r>
              </a:p>
            </p:txBody>
          </p:sp>
          <p:pic>
            <p:nvPicPr>
              <p:cNvPr id="45" name="Graphic 44">
                <a:extLst>
                  <a:ext uri="{FF2B5EF4-FFF2-40B4-BE49-F238E27FC236}">
                    <a16:creationId xmlns:a16="http://schemas.microsoft.com/office/drawing/2014/main" id="{79A9E39A-2799-49F6-9373-E586DE7361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4552" y="1822312"/>
                <a:ext cx="365760" cy="365760"/>
              </a:xfrm>
              <a:prstGeom prst="rect">
                <a:avLst/>
              </a:prstGeom>
            </p:spPr>
          </p:pic>
        </p:grpSp>
        <p:grpSp>
          <p:nvGrpSpPr>
            <p:cNvPr id="65" name="Group 64" descr="App Mod">
              <a:extLst>
                <a:ext uri="{FF2B5EF4-FFF2-40B4-BE49-F238E27FC236}">
                  <a16:creationId xmlns:a16="http://schemas.microsoft.com/office/drawing/2014/main" id="{AAA02682-2E42-455C-BEA4-4101ED91B926}"/>
                </a:ext>
              </a:extLst>
            </p:cNvPr>
            <p:cNvGrpSpPr/>
            <p:nvPr/>
          </p:nvGrpSpPr>
          <p:grpSpPr>
            <a:xfrm>
              <a:off x="113678" y="2460412"/>
              <a:ext cx="7293167" cy="783683"/>
              <a:chOff x="2061140" y="2751807"/>
              <a:chExt cx="7293167" cy="783683"/>
            </a:xfrm>
          </p:grpSpPr>
          <p:sp>
            <p:nvSpPr>
              <p:cNvPr id="4" name="Rectangle 3">
                <a:extLst>
                  <a:ext uri="{FF2B5EF4-FFF2-40B4-BE49-F238E27FC236}">
                    <a16:creationId xmlns:a16="http://schemas.microsoft.com/office/drawing/2014/main" id="{F96B15A3-1E0C-4C98-AC5A-8CE52EF1E897}"/>
                  </a:ext>
                </a:extLst>
              </p:cNvPr>
              <p:cNvSpPr/>
              <p:nvPr/>
            </p:nvSpPr>
            <p:spPr bwMode="auto">
              <a:xfrm>
                <a:off x="2061140" y="2751807"/>
                <a:ext cx="7293167" cy="78368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548640" tIns="146304" rIns="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0E6FF"/>
                  </a:solidFill>
                  <a:effectLst/>
                  <a:uLnTx/>
                  <a:uFillTx/>
                  <a:latin typeface="Segoe UI Semibold"/>
                  <a:ea typeface="+mj-ea"/>
                  <a:cs typeface="+mj-cs"/>
                </a:endParaRPr>
              </a:p>
            </p:txBody>
          </p:sp>
          <p:grpSp>
            <p:nvGrpSpPr>
              <p:cNvPr id="58" name="Group 57">
                <a:extLst>
                  <a:ext uri="{FF2B5EF4-FFF2-40B4-BE49-F238E27FC236}">
                    <a16:creationId xmlns:a16="http://schemas.microsoft.com/office/drawing/2014/main" id="{34037AD1-B1AE-41A1-B5D8-C3F7FDC98248}"/>
                  </a:ext>
                </a:extLst>
              </p:cNvPr>
              <p:cNvGrpSpPr/>
              <p:nvPr/>
            </p:nvGrpSpPr>
            <p:grpSpPr>
              <a:xfrm>
                <a:off x="2150488" y="2890254"/>
                <a:ext cx="7114469" cy="523998"/>
                <a:chOff x="1931518" y="1746577"/>
                <a:chExt cx="7114469" cy="523998"/>
              </a:xfrm>
            </p:grpSpPr>
            <p:sp>
              <p:nvSpPr>
                <p:cNvPr id="40" name="Rectangle 39">
                  <a:extLst>
                    <a:ext uri="{FF2B5EF4-FFF2-40B4-BE49-F238E27FC236}">
                      <a16:creationId xmlns:a16="http://schemas.microsoft.com/office/drawing/2014/main" id="{60934CF7-1C4B-4B03-B78A-93ADFB7D295A}"/>
                    </a:ext>
                    <a:ext uri="{C183D7F6-B498-43B3-948B-1728B52AA6E4}">
                      <adec:decorative xmlns:adec="http://schemas.microsoft.com/office/drawing/2017/decorative" val="1"/>
                    </a:ext>
                  </a:extLst>
                </p:cNvPr>
                <p:cNvSpPr/>
                <p:nvPr/>
              </p:nvSpPr>
              <p:spPr bwMode="auto">
                <a:xfrm>
                  <a:off x="1931518" y="1746577"/>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pic>
              <p:nvPicPr>
                <p:cNvPr id="41" name="Graphic 40">
                  <a:extLst>
                    <a:ext uri="{FF2B5EF4-FFF2-40B4-BE49-F238E27FC236}">
                      <a16:creationId xmlns:a16="http://schemas.microsoft.com/office/drawing/2014/main" id="{EE3D5A6A-E28A-475E-9046-9A1588C178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1203" y="1822817"/>
                  <a:ext cx="365760" cy="365760"/>
                </a:xfrm>
                <a:prstGeom prst="rect">
                  <a:avLst/>
                </a:prstGeom>
              </p:spPr>
            </p:pic>
            <p:sp>
              <p:nvSpPr>
                <p:cNvPr id="42" name="Rectangle 41">
                  <a:extLst>
                    <a:ext uri="{FF2B5EF4-FFF2-40B4-BE49-F238E27FC236}">
                      <a16:creationId xmlns:a16="http://schemas.microsoft.com/office/drawing/2014/main" id="{01FFFA33-22A9-42FE-84CC-E471AA515488}"/>
                    </a:ext>
                  </a:extLst>
                </p:cNvPr>
                <p:cNvSpPr/>
                <p:nvPr/>
              </p:nvSpPr>
              <p:spPr>
                <a:xfrm>
                  <a:off x="2410870" y="1873900"/>
                  <a:ext cx="111601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Monitor</a:t>
                  </a:r>
                </a:p>
              </p:txBody>
            </p:sp>
            <p:sp>
              <p:nvSpPr>
                <p:cNvPr id="46" name="Rectangle 45">
                  <a:extLst>
                    <a:ext uri="{FF2B5EF4-FFF2-40B4-BE49-F238E27FC236}">
                      <a16:creationId xmlns:a16="http://schemas.microsoft.com/office/drawing/2014/main" id="{86580DCA-76CB-4F32-A96F-362033F54279}"/>
                    </a:ext>
                    <a:ext uri="{C183D7F6-B498-43B3-948B-1728B52AA6E4}">
                      <adec:decorative xmlns:adec="http://schemas.microsoft.com/office/drawing/2017/decorative" val="1"/>
                    </a:ext>
                  </a:extLst>
                </p:cNvPr>
                <p:cNvSpPr/>
                <p:nvPr/>
              </p:nvSpPr>
              <p:spPr bwMode="auto">
                <a:xfrm>
                  <a:off x="3725672" y="174854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47" name="Rectangle 46">
                  <a:extLst>
                    <a:ext uri="{FF2B5EF4-FFF2-40B4-BE49-F238E27FC236}">
                      <a16:creationId xmlns:a16="http://schemas.microsoft.com/office/drawing/2014/main" id="{3782D706-5A08-408C-AD9D-86161F37AE1D}"/>
                    </a:ext>
                  </a:extLst>
                </p:cNvPr>
                <p:cNvSpPr/>
                <p:nvPr/>
              </p:nvSpPr>
              <p:spPr>
                <a:xfrm>
                  <a:off x="4040720" y="1875867"/>
                  <a:ext cx="144462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Log Analytics</a:t>
                  </a:r>
                </a:p>
              </p:txBody>
            </p:sp>
            <p:pic>
              <p:nvPicPr>
                <p:cNvPr id="48" name="Graphic 47">
                  <a:extLst>
                    <a:ext uri="{FF2B5EF4-FFF2-40B4-BE49-F238E27FC236}">
                      <a16:creationId xmlns:a16="http://schemas.microsoft.com/office/drawing/2014/main" id="{E99617D8-514F-4681-A329-51854B72A2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82275" y="1771717"/>
                  <a:ext cx="365760" cy="365760"/>
                </a:xfrm>
                <a:prstGeom prst="rect">
                  <a:avLst/>
                </a:prstGeom>
              </p:spPr>
            </p:pic>
            <p:sp>
              <p:nvSpPr>
                <p:cNvPr id="49" name="Rectangle 48">
                  <a:extLst>
                    <a:ext uri="{FF2B5EF4-FFF2-40B4-BE49-F238E27FC236}">
                      <a16:creationId xmlns:a16="http://schemas.microsoft.com/office/drawing/2014/main" id="{84B3A3AE-C3C0-4547-86D2-BD4B4561E6EF}"/>
                    </a:ext>
                    <a:ext uri="{C183D7F6-B498-43B3-948B-1728B52AA6E4}">
                      <adec:decorative xmlns:adec="http://schemas.microsoft.com/office/drawing/2017/decorative" val="1"/>
                    </a:ext>
                  </a:extLst>
                </p:cNvPr>
                <p:cNvSpPr/>
                <p:nvPr/>
              </p:nvSpPr>
              <p:spPr bwMode="auto">
                <a:xfrm>
                  <a:off x="5517656" y="175233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50" name="Rectangle 49">
                  <a:extLst>
                    <a:ext uri="{FF2B5EF4-FFF2-40B4-BE49-F238E27FC236}">
                      <a16:creationId xmlns:a16="http://schemas.microsoft.com/office/drawing/2014/main" id="{110C2B40-49C5-4067-9076-BC117880EBDD}"/>
                    </a:ext>
                  </a:extLst>
                </p:cNvPr>
                <p:cNvSpPr/>
                <p:nvPr/>
              </p:nvSpPr>
              <p:spPr>
                <a:xfrm>
                  <a:off x="5838317" y="1879657"/>
                  <a:ext cx="143340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Microsoft Defender</a:t>
                  </a:r>
                </a:p>
              </p:txBody>
            </p:sp>
            <p:pic>
              <p:nvPicPr>
                <p:cNvPr id="51" name="Graphic 50">
                  <a:extLst>
                    <a:ext uri="{FF2B5EF4-FFF2-40B4-BE49-F238E27FC236}">
                      <a16:creationId xmlns:a16="http://schemas.microsoft.com/office/drawing/2014/main" id="{1999C6BE-752F-48FF-A0A9-A768711623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95182" y="1827582"/>
                  <a:ext cx="365760" cy="365760"/>
                </a:xfrm>
                <a:prstGeom prst="rect">
                  <a:avLst/>
                </a:prstGeom>
              </p:spPr>
            </p:pic>
            <p:sp>
              <p:nvSpPr>
                <p:cNvPr id="52" name="Rectangle 51">
                  <a:extLst>
                    <a:ext uri="{FF2B5EF4-FFF2-40B4-BE49-F238E27FC236}">
                      <a16:creationId xmlns:a16="http://schemas.microsoft.com/office/drawing/2014/main" id="{EB4CF613-E32D-48E9-BC36-334468836816}"/>
                    </a:ext>
                    <a:ext uri="{C183D7F6-B498-43B3-948B-1728B52AA6E4}">
                      <adec:decorative xmlns:adec="http://schemas.microsoft.com/office/drawing/2017/decorative" val="1"/>
                    </a:ext>
                  </a:extLst>
                </p:cNvPr>
                <p:cNvSpPr/>
                <p:nvPr/>
              </p:nvSpPr>
              <p:spPr bwMode="auto">
                <a:xfrm>
                  <a:off x="7309640" y="1746577"/>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53" name="Rectangle 52">
                  <a:extLst>
                    <a:ext uri="{FF2B5EF4-FFF2-40B4-BE49-F238E27FC236}">
                      <a16:creationId xmlns:a16="http://schemas.microsoft.com/office/drawing/2014/main" id="{26DDF520-7769-486E-AA53-84955D74FBFC}"/>
                    </a:ext>
                  </a:extLst>
                </p:cNvPr>
                <p:cNvSpPr/>
                <p:nvPr/>
              </p:nvSpPr>
              <p:spPr>
                <a:xfrm>
                  <a:off x="7669570" y="1873900"/>
                  <a:ext cx="1354859"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Microsoft Sentinel</a:t>
                  </a:r>
                </a:p>
              </p:txBody>
            </p:sp>
            <p:pic>
              <p:nvPicPr>
                <p:cNvPr id="54" name="Graphic 53">
                  <a:extLst>
                    <a:ext uri="{FF2B5EF4-FFF2-40B4-BE49-F238E27FC236}">
                      <a16:creationId xmlns:a16="http://schemas.microsoft.com/office/drawing/2014/main" id="{B4814F4F-697D-469A-B2D8-FC12E5B453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68633" y="1821825"/>
                  <a:ext cx="365760" cy="365760"/>
                </a:xfrm>
                <a:prstGeom prst="rect">
                  <a:avLst/>
                </a:prstGeom>
              </p:spPr>
            </p:pic>
          </p:grpSp>
        </p:grpSp>
        <p:cxnSp>
          <p:nvCxnSpPr>
            <p:cNvPr id="66" name="Connector: Elbow 65" descr="App Mod">
              <a:extLst>
                <a:ext uri="{FF2B5EF4-FFF2-40B4-BE49-F238E27FC236}">
                  <a16:creationId xmlns:a16="http://schemas.microsoft.com/office/drawing/2014/main" id="{0026E638-505D-4E6D-8275-9FDEE406C6D1}"/>
                </a:ext>
              </a:extLst>
            </p:cNvPr>
            <p:cNvCxnSpPr>
              <a:cxnSpLocks/>
              <a:stCxn id="43" idx="2"/>
              <a:endCxn id="40" idx="0"/>
            </p:cNvCxnSpPr>
            <p:nvPr/>
          </p:nvCxnSpPr>
          <p:spPr>
            <a:xfrm rot="5400000">
              <a:off x="2182629" y="1019575"/>
              <a:ext cx="467855" cy="2690712"/>
            </a:xfrm>
            <a:prstGeom prst="bentConnector3">
              <a:avLst>
                <a:gd name="adj1" fmla="val 50000"/>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descr="App Mod">
              <a:extLst>
                <a:ext uri="{FF2B5EF4-FFF2-40B4-BE49-F238E27FC236}">
                  <a16:creationId xmlns:a16="http://schemas.microsoft.com/office/drawing/2014/main" id="{B9B6AE41-BE5E-45F2-BDBC-C240C5DEEEFE}"/>
                </a:ext>
              </a:extLst>
            </p:cNvPr>
            <p:cNvCxnSpPr>
              <a:cxnSpLocks/>
              <a:stCxn id="20" idx="0"/>
              <a:endCxn id="4" idx="2"/>
            </p:cNvCxnSpPr>
            <p:nvPr/>
          </p:nvCxnSpPr>
          <p:spPr>
            <a:xfrm flipH="1" flipV="1">
              <a:off x="3760262" y="3244095"/>
              <a:ext cx="1652" cy="517576"/>
            </a:xfrm>
            <a:prstGeom prst="straightConnector1">
              <a:avLst/>
            </a:prstGeom>
            <a:ln w="1905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Connector: Elbow 69" descr="App Mod">
              <a:extLst>
                <a:ext uri="{FF2B5EF4-FFF2-40B4-BE49-F238E27FC236}">
                  <a16:creationId xmlns:a16="http://schemas.microsoft.com/office/drawing/2014/main" id="{2B41C912-1BF4-47D2-8841-485DB2615DC9}"/>
                </a:ext>
              </a:extLst>
            </p:cNvPr>
            <p:cNvCxnSpPr>
              <a:cxnSpLocks/>
              <a:stCxn id="43" idx="2"/>
              <a:endCxn id="46" idx="0"/>
            </p:cNvCxnSpPr>
            <p:nvPr/>
          </p:nvCxnSpPr>
          <p:spPr>
            <a:xfrm rot="5400000">
              <a:off x="3078722" y="1917636"/>
              <a:ext cx="469822" cy="896558"/>
            </a:xfrm>
            <a:prstGeom prst="bentConnector3">
              <a:avLst>
                <a:gd name="adj1" fmla="val 50000"/>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Connector: Elbow 72" descr="App Mod">
              <a:extLst>
                <a:ext uri="{FF2B5EF4-FFF2-40B4-BE49-F238E27FC236}">
                  <a16:creationId xmlns:a16="http://schemas.microsoft.com/office/drawing/2014/main" id="{19EDF665-8089-4668-AA85-7748F34F9481}"/>
                </a:ext>
              </a:extLst>
            </p:cNvPr>
            <p:cNvCxnSpPr>
              <a:cxnSpLocks/>
              <a:stCxn id="43" idx="2"/>
              <a:endCxn id="49" idx="0"/>
            </p:cNvCxnSpPr>
            <p:nvPr/>
          </p:nvCxnSpPr>
          <p:spPr>
            <a:xfrm rot="16200000" flipH="1">
              <a:off x="3972819" y="1920097"/>
              <a:ext cx="473612" cy="895426"/>
            </a:xfrm>
            <a:prstGeom prst="bentConnector3">
              <a:avLst>
                <a:gd name="adj1" fmla="val 50000"/>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Connector: Elbow 75" descr="App Mod">
              <a:extLst>
                <a:ext uri="{FF2B5EF4-FFF2-40B4-BE49-F238E27FC236}">
                  <a16:creationId xmlns:a16="http://schemas.microsoft.com/office/drawing/2014/main" id="{BC6860EF-B044-41EA-8E47-9D5CCB90A6D8}"/>
                </a:ext>
              </a:extLst>
            </p:cNvPr>
            <p:cNvCxnSpPr>
              <a:cxnSpLocks/>
              <a:stCxn id="43" idx="2"/>
              <a:endCxn id="52" idx="0"/>
            </p:cNvCxnSpPr>
            <p:nvPr/>
          </p:nvCxnSpPr>
          <p:spPr>
            <a:xfrm rot="16200000" flipH="1">
              <a:off x="4871690" y="1021226"/>
              <a:ext cx="467855" cy="2687410"/>
            </a:xfrm>
            <a:prstGeom prst="bentConnector3">
              <a:avLst>
                <a:gd name="adj1" fmla="val 50000"/>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1" name="Rectangle 80" descr="App Mod">
              <a:extLst>
                <a:ext uri="{FF2B5EF4-FFF2-40B4-BE49-F238E27FC236}">
                  <a16:creationId xmlns:a16="http://schemas.microsoft.com/office/drawing/2014/main" id="{C484A6EB-0A53-4782-8776-57BFDAAB8835}"/>
                </a:ext>
              </a:extLst>
            </p:cNvPr>
            <p:cNvSpPr/>
            <p:nvPr/>
          </p:nvSpPr>
          <p:spPr>
            <a:xfrm>
              <a:off x="845208" y="3282049"/>
              <a:ext cx="287931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Management &amp; Operations practice</a:t>
              </a:r>
            </a:p>
          </p:txBody>
        </p:sp>
        <p:sp>
          <p:nvSpPr>
            <p:cNvPr id="83" name="Rectangle 82" descr="App Mod">
              <a:extLst>
                <a:ext uri="{FF2B5EF4-FFF2-40B4-BE49-F238E27FC236}">
                  <a16:creationId xmlns:a16="http://schemas.microsoft.com/office/drawing/2014/main" id="{C7DC6110-59F5-4E35-8E15-983A597B84B3}"/>
                </a:ext>
                <a:ext uri="{C183D7F6-B498-43B3-948B-1728B52AA6E4}">
                  <adec:decorative xmlns:adec="http://schemas.microsoft.com/office/drawing/2017/decorative" val="1"/>
                </a:ext>
              </a:extLst>
            </p:cNvPr>
            <p:cNvSpPr/>
            <p:nvPr/>
          </p:nvSpPr>
          <p:spPr bwMode="auto">
            <a:xfrm>
              <a:off x="5120475" y="4100100"/>
              <a:ext cx="2153020" cy="1332137"/>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91" name="TextBox 90" descr="App Mod">
              <a:extLst>
                <a:ext uri="{FF2B5EF4-FFF2-40B4-BE49-F238E27FC236}">
                  <a16:creationId xmlns:a16="http://schemas.microsoft.com/office/drawing/2014/main" id="{56FCECD1-B3B0-4823-B35D-CEC58250C80E}"/>
                </a:ext>
              </a:extLst>
            </p:cNvPr>
            <p:cNvSpPr txBox="1"/>
            <p:nvPr/>
          </p:nvSpPr>
          <p:spPr>
            <a:xfrm>
              <a:off x="5011180" y="4130505"/>
              <a:ext cx="2371609"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Customer CI/CD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Pipeline Management</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8" name="Group 97" descr="App Mod">
              <a:extLst>
                <a:ext uri="{FF2B5EF4-FFF2-40B4-BE49-F238E27FC236}">
                  <a16:creationId xmlns:a16="http://schemas.microsoft.com/office/drawing/2014/main" id="{51FFADBD-DD01-452C-BBC8-AA71AC4C3FF7}"/>
                </a:ext>
              </a:extLst>
            </p:cNvPr>
            <p:cNvGrpSpPr/>
            <p:nvPr/>
          </p:nvGrpSpPr>
          <p:grpSpPr>
            <a:xfrm>
              <a:off x="5277015" y="4705625"/>
              <a:ext cx="1839937" cy="605781"/>
              <a:chOff x="6217658" y="4607609"/>
              <a:chExt cx="1839937" cy="605781"/>
            </a:xfrm>
          </p:grpSpPr>
          <p:pic>
            <p:nvPicPr>
              <p:cNvPr id="95" name="Graphic 94">
                <a:extLst>
                  <a:ext uri="{FF2B5EF4-FFF2-40B4-BE49-F238E27FC236}">
                    <a16:creationId xmlns:a16="http://schemas.microsoft.com/office/drawing/2014/main" id="{09485393-2454-46CF-A128-B38F6AA6E5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17658" y="4646416"/>
                <a:ext cx="506241" cy="506241"/>
              </a:xfrm>
              <a:prstGeom prst="rect">
                <a:avLst/>
              </a:prstGeom>
            </p:spPr>
          </p:pic>
          <p:pic>
            <p:nvPicPr>
              <p:cNvPr id="97" name="Graphic 96">
                <a:extLst>
                  <a:ext uri="{FF2B5EF4-FFF2-40B4-BE49-F238E27FC236}">
                    <a16:creationId xmlns:a16="http://schemas.microsoft.com/office/drawing/2014/main" id="{4B706091-113B-4412-B795-A202E81AB2D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94346" y="4607609"/>
                <a:ext cx="438804" cy="605781"/>
              </a:xfrm>
              <a:prstGeom prst="rect">
                <a:avLst/>
              </a:prstGeom>
            </p:spPr>
          </p:pic>
          <p:pic>
            <p:nvPicPr>
              <p:cNvPr id="1026" name="Picture 2" descr="GitHub Actions · GitHub">
                <a:extLst>
                  <a:ext uri="{FF2B5EF4-FFF2-40B4-BE49-F238E27FC236}">
                    <a16:creationId xmlns:a16="http://schemas.microsoft.com/office/drawing/2014/main" id="{1EAD231B-704D-429F-BA0E-EF46C8FBC35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03597" y="4622537"/>
                <a:ext cx="553998" cy="55399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2" name="Connector: Elbow 101" descr="App Mod">
              <a:extLst>
                <a:ext uri="{FF2B5EF4-FFF2-40B4-BE49-F238E27FC236}">
                  <a16:creationId xmlns:a16="http://schemas.microsoft.com/office/drawing/2014/main" id="{4525061F-3E69-4B3A-A429-04F6C92ED4E2}"/>
                </a:ext>
              </a:extLst>
            </p:cNvPr>
            <p:cNvCxnSpPr>
              <a:cxnSpLocks/>
              <a:stCxn id="91" idx="0"/>
              <a:endCxn id="20" idx="0"/>
            </p:cNvCxnSpPr>
            <p:nvPr/>
          </p:nvCxnSpPr>
          <p:spPr>
            <a:xfrm rot="16200000" flipV="1">
              <a:off x="4795033" y="2728552"/>
              <a:ext cx="368834" cy="2435071"/>
            </a:xfrm>
            <a:prstGeom prst="bentConnector3">
              <a:avLst>
                <a:gd name="adj1" fmla="val 161979"/>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TextBox 105" descr="App Mod">
              <a:extLst>
                <a:ext uri="{FF2B5EF4-FFF2-40B4-BE49-F238E27FC236}">
                  <a16:creationId xmlns:a16="http://schemas.microsoft.com/office/drawing/2014/main" id="{6C1339CE-4D90-4F62-AC0C-C0BB5360A4E7}"/>
                </a:ext>
              </a:extLst>
            </p:cNvPr>
            <p:cNvSpPr txBox="1"/>
            <p:nvPr/>
          </p:nvSpPr>
          <p:spPr>
            <a:xfrm>
              <a:off x="4130265" y="3285774"/>
              <a:ext cx="1831719"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DevOps practice</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10" name="Connector: Elbow 109" descr="App Mod">
              <a:extLst>
                <a:ext uri="{FF2B5EF4-FFF2-40B4-BE49-F238E27FC236}">
                  <a16:creationId xmlns:a16="http://schemas.microsoft.com/office/drawing/2014/main" id="{05B4800E-B324-48AD-9892-A39476C78E64}"/>
                </a:ext>
              </a:extLst>
            </p:cNvPr>
            <p:cNvCxnSpPr>
              <a:cxnSpLocks/>
              <a:stCxn id="83" idx="2"/>
              <a:endCxn id="3" idx="3"/>
            </p:cNvCxnSpPr>
            <p:nvPr/>
          </p:nvCxnSpPr>
          <p:spPr>
            <a:xfrm rot="5400000">
              <a:off x="5016452" y="5183096"/>
              <a:ext cx="931392" cy="1429675"/>
            </a:xfrm>
            <a:prstGeom prst="bentConnector2">
              <a:avLst/>
            </a:prstGeom>
            <a:ln w="19050">
              <a:solidFill>
                <a:srgbClr val="FF4B4B"/>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3" name="TextBox 112" descr="App Mod">
              <a:extLst>
                <a:ext uri="{FF2B5EF4-FFF2-40B4-BE49-F238E27FC236}">
                  <a16:creationId xmlns:a16="http://schemas.microsoft.com/office/drawing/2014/main" id="{7810984C-B6DF-4004-9B1C-737C437930A4}"/>
                </a:ext>
              </a:extLst>
            </p:cNvPr>
            <p:cNvSpPr txBox="1"/>
            <p:nvPr/>
          </p:nvSpPr>
          <p:spPr>
            <a:xfrm>
              <a:off x="4767307" y="6394179"/>
              <a:ext cx="1831719"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4B4B"/>
                  </a:solidFill>
                  <a:effectLst/>
                  <a:uLnTx/>
                  <a:uFillTx/>
                  <a:latin typeface="Segoe UI Semibold"/>
                  <a:ea typeface="+mn-ea"/>
                  <a:cs typeface="Segoe UI" pitchFamily="34" charset="0"/>
                </a:rPr>
                <a:t>No at-scale Kubernetes infrastructure governance</a:t>
              </a:r>
              <a:endParaRPr kumimoji="0" lang="en-US" sz="1100" b="0" i="0" u="none" strike="noStrike" kern="1200" cap="none" spc="0" normalizeH="0" baseline="0" noProof="0">
                <a:ln>
                  <a:noFill/>
                </a:ln>
                <a:solidFill>
                  <a:srgbClr val="FF4B4B"/>
                </a:solidFill>
                <a:effectLst/>
                <a:uLnTx/>
                <a:uFillTx/>
                <a:latin typeface="Segoe UI"/>
                <a:ea typeface="+mn-ea"/>
                <a:cs typeface="+mn-cs"/>
              </a:endParaRPr>
            </a:p>
          </p:txBody>
        </p:sp>
        <p:pic>
          <p:nvPicPr>
            <p:cNvPr id="112" name="Graphic 111" descr="App Mod">
              <a:extLst>
                <a:ext uri="{FF2B5EF4-FFF2-40B4-BE49-F238E27FC236}">
                  <a16:creationId xmlns:a16="http://schemas.microsoft.com/office/drawing/2014/main" id="{97FD4AA4-21DA-4506-8B55-88578502EA7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14104" y="5893673"/>
              <a:ext cx="365760" cy="365760"/>
            </a:xfrm>
            <a:prstGeom prst="rect">
              <a:avLst/>
            </a:prstGeom>
          </p:spPr>
        </p:pic>
        <p:pic>
          <p:nvPicPr>
            <p:cNvPr id="115" name="Graphic 114" descr="App Mod">
              <a:extLst>
                <a:ext uri="{FF2B5EF4-FFF2-40B4-BE49-F238E27FC236}">
                  <a16:creationId xmlns:a16="http://schemas.microsoft.com/office/drawing/2014/main" id="{8D31E3DB-FEBA-42D5-8629-D54A8D5F4AD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69843" y="3818582"/>
              <a:ext cx="459667" cy="459667"/>
            </a:xfrm>
            <a:prstGeom prst="rect">
              <a:avLst/>
            </a:prstGeom>
          </p:spPr>
        </p:pic>
        <p:sp>
          <p:nvSpPr>
            <p:cNvPr id="118" name="Rectangle 117" descr="App Mod">
              <a:extLst>
                <a:ext uri="{FF2B5EF4-FFF2-40B4-BE49-F238E27FC236}">
                  <a16:creationId xmlns:a16="http://schemas.microsoft.com/office/drawing/2014/main" id="{B3A7AF7F-C955-4AC5-9DB9-B5E28183E5DB}"/>
                </a:ext>
              </a:extLst>
            </p:cNvPr>
            <p:cNvSpPr/>
            <p:nvPr/>
          </p:nvSpPr>
          <p:spPr>
            <a:xfrm>
              <a:off x="203026" y="4348628"/>
              <a:ext cx="1936749"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Role-based access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with Azure Active Directory</a:t>
              </a:r>
            </a:p>
          </p:txBody>
        </p:sp>
        <p:cxnSp>
          <p:nvCxnSpPr>
            <p:cNvPr id="125" name="Connector: Elbow 124" descr="App Mod">
              <a:extLst>
                <a:ext uri="{FF2B5EF4-FFF2-40B4-BE49-F238E27FC236}">
                  <a16:creationId xmlns:a16="http://schemas.microsoft.com/office/drawing/2014/main" id="{4EEBCCB9-F6E4-4A0D-B0A6-1684D0019438}"/>
                </a:ext>
              </a:extLst>
            </p:cNvPr>
            <p:cNvCxnSpPr>
              <a:cxnSpLocks/>
              <a:stCxn id="115" idx="3"/>
              <a:endCxn id="3" idx="1"/>
            </p:cNvCxnSpPr>
            <p:nvPr/>
          </p:nvCxnSpPr>
          <p:spPr>
            <a:xfrm>
              <a:off x="729510" y="4048416"/>
              <a:ext cx="2027009" cy="2315213"/>
            </a:xfrm>
            <a:prstGeom prst="bentConnector3">
              <a:avLst>
                <a:gd name="adj1" fmla="val 68595"/>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0" name="Connector: Elbow 129" descr="App Mod">
              <a:extLst>
                <a:ext uri="{FF2B5EF4-FFF2-40B4-BE49-F238E27FC236}">
                  <a16:creationId xmlns:a16="http://schemas.microsoft.com/office/drawing/2014/main" id="{4373DAD1-0759-4BA0-B496-8E27EC9FD221}"/>
                </a:ext>
              </a:extLst>
            </p:cNvPr>
            <p:cNvCxnSpPr>
              <a:cxnSpLocks/>
              <a:stCxn id="115" idx="3"/>
              <a:endCxn id="19" idx="1"/>
            </p:cNvCxnSpPr>
            <p:nvPr/>
          </p:nvCxnSpPr>
          <p:spPr>
            <a:xfrm>
              <a:off x="729510" y="4048416"/>
              <a:ext cx="2027007" cy="752636"/>
            </a:xfrm>
            <a:prstGeom prst="bentConnector3">
              <a:avLst>
                <a:gd name="adj1" fmla="val 68595"/>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32" name="Group 1031" descr="App Mod">
              <a:extLst>
                <a:ext uri="{FF2B5EF4-FFF2-40B4-BE49-F238E27FC236}">
                  <a16:creationId xmlns:a16="http://schemas.microsoft.com/office/drawing/2014/main" id="{452BDED3-C517-4837-9360-915D7069D2FF}"/>
                </a:ext>
              </a:extLst>
            </p:cNvPr>
            <p:cNvGrpSpPr/>
            <p:nvPr/>
          </p:nvGrpSpPr>
          <p:grpSpPr>
            <a:xfrm>
              <a:off x="9230167" y="5294285"/>
              <a:ext cx="2275734" cy="1538592"/>
              <a:chOff x="8880565" y="3326039"/>
              <a:chExt cx="2275734" cy="1538592"/>
            </a:xfrm>
          </p:grpSpPr>
          <p:sp>
            <p:nvSpPr>
              <p:cNvPr id="135" name="Rectangle 134">
                <a:extLst>
                  <a:ext uri="{FF2B5EF4-FFF2-40B4-BE49-F238E27FC236}">
                    <a16:creationId xmlns:a16="http://schemas.microsoft.com/office/drawing/2014/main" id="{0917CEAD-6B3F-4E02-B06A-B90F18C85284}"/>
                  </a:ext>
                  <a:ext uri="{C183D7F6-B498-43B3-948B-1728B52AA6E4}">
                    <adec:decorative xmlns:adec="http://schemas.microsoft.com/office/drawing/2017/decorative" val="1"/>
                  </a:ext>
                </a:extLst>
              </p:cNvPr>
              <p:cNvSpPr/>
              <p:nvPr/>
            </p:nvSpPr>
            <p:spPr bwMode="auto">
              <a:xfrm>
                <a:off x="8880565" y="3326039"/>
                <a:ext cx="2275734" cy="153859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grpSp>
            <p:nvGrpSpPr>
              <p:cNvPr id="1030" name="Group 1029">
                <a:extLst>
                  <a:ext uri="{FF2B5EF4-FFF2-40B4-BE49-F238E27FC236}">
                    <a16:creationId xmlns:a16="http://schemas.microsoft.com/office/drawing/2014/main" id="{74BC2E9D-CA1C-4DC9-8694-85FB802B8EE7}"/>
                  </a:ext>
                </a:extLst>
              </p:cNvPr>
              <p:cNvGrpSpPr/>
              <p:nvPr/>
            </p:nvGrpSpPr>
            <p:grpSpPr>
              <a:xfrm>
                <a:off x="9346686" y="3440493"/>
                <a:ext cx="1343494" cy="834016"/>
                <a:chOff x="9261272" y="5627081"/>
                <a:chExt cx="1343494" cy="834016"/>
              </a:xfrm>
            </p:grpSpPr>
            <p:pic>
              <p:nvPicPr>
                <p:cNvPr id="138" name="Picture 137" descr="Kubernetes icon">
                  <a:extLst>
                    <a:ext uri="{FF2B5EF4-FFF2-40B4-BE49-F238E27FC236}">
                      <a16:creationId xmlns:a16="http://schemas.microsoft.com/office/drawing/2014/main" id="{BEB443B0-4CCA-459A-9B87-5F063AEBD76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61272" y="5627082"/>
                  <a:ext cx="365760" cy="354787"/>
                </a:xfrm>
                <a:prstGeom prst="rect">
                  <a:avLst/>
                </a:prstGeom>
              </p:spPr>
            </p:pic>
            <p:pic>
              <p:nvPicPr>
                <p:cNvPr id="140" name="Picture 139" descr="Kubernetes icon">
                  <a:extLst>
                    <a:ext uri="{FF2B5EF4-FFF2-40B4-BE49-F238E27FC236}">
                      <a16:creationId xmlns:a16="http://schemas.microsoft.com/office/drawing/2014/main" id="{B0CAA01F-D2E6-4A39-8949-E24EAA34FB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50139" y="5628861"/>
                  <a:ext cx="365760" cy="354787"/>
                </a:xfrm>
                <a:prstGeom prst="rect">
                  <a:avLst/>
                </a:prstGeom>
              </p:spPr>
            </p:pic>
            <p:pic>
              <p:nvPicPr>
                <p:cNvPr id="142" name="Picture 141" descr="Kubernetes icon">
                  <a:extLst>
                    <a:ext uri="{FF2B5EF4-FFF2-40B4-BE49-F238E27FC236}">
                      <a16:creationId xmlns:a16="http://schemas.microsoft.com/office/drawing/2014/main" id="{635A2BB4-FB0C-401A-8618-4BBE1CF9384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39006" y="5627081"/>
                  <a:ext cx="365760" cy="354787"/>
                </a:xfrm>
                <a:prstGeom prst="rect">
                  <a:avLst/>
                </a:prstGeom>
              </p:spPr>
            </p:pic>
            <p:pic>
              <p:nvPicPr>
                <p:cNvPr id="144" name="Picture 143" descr="Kubernetes icon">
                  <a:extLst>
                    <a:ext uri="{FF2B5EF4-FFF2-40B4-BE49-F238E27FC236}">
                      <a16:creationId xmlns:a16="http://schemas.microsoft.com/office/drawing/2014/main" id="{CE991D96-A08E-426B-AD78-BBB5F377E0E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61272" y="6104531"/>
                  <a:ext cx="365760" cy="354787"/>
                </a:xfrm>
                <a:prstGeom prst="rect">
                  <a:avLst/>
                </a:prstGeom>
              </p:spPr>
            </p:pic>
            <p:pic>
              <p:nvPicPr>
                <p:cNvPr id="145" name="Picture 144" descr="Kubernetes icon">
                  <a:extLst>
                    <a:ext uri="{FF2B5EF4-FFF2-40B4-BE49-F238E27FC236}">
                      <a16:creationId xmlns:a16="http://schemas.microsoft.com/office/drawing/2014/main" id="{453D2DE4-7743-48E2-8FC6-791B6F1538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50139" y="6106310"/>
                  <a:ext cx="365760" cy="354787"/>
                </a:xfrm>
                <a:prstGeom prst="rect">
                  <a:avLst/>
                </a:prstGeom>
              </p:spPr>
            </p:pic>
            <p:pic>
              <p:nvPicPr>
                <p:cNvPr id="146" name="Picture 145" descr="Kubernetes icon">
                  <a:extLst>
                    <a:ext uri="{FF2B5EF4-FFF2-40B4-BE49-F238E27FC236}">
                      <a16:creationId xmlns:a16="http://schemas.microsoft.com/office/drawing/2014/main" id="{90CDFA49-0F04-47C4-BD0C-00D2979B724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39006" y="6104530"/>
                  <a:ext cx="365760" cy="354787"/>
                </a:xfrm>
                <a:prstGeom prst="rect">
                  <a:avLst/>
                </a:prstGeom>
              </p:spPr>
            </p:pic>
          </p:grpSp>
          <p:sp>
            <p:nvSpPr>
              <p:cNvPr id="136" name="TextBox 135">
                <a:extLst>
                  <a:ext uri="{FF2B5EF4-FFF2-40B4-BE49-F238E27FC236}">
                    <a16:creationId xmlns:a16="http://schemas.microsoft.com/office/drawing/2014/main" id="{B31E9D67-42AA-44D1-B8C7-B7E2B9749E98}"/>
                  </a:ext>
                </a:extLst>
              </p:cNvPr>
              <p:cNvSpPr txBox="1"/>
              <p:nvPr/>
            </p:nvSpPr>
            <p:spPr>
              <a:xfrm>
                <a:off x="9004735" y="4394634"/>
                <a:ext cx="2027394"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On-premises/other clouds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Kubernetes clusters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0" name="Rectangle 149" descr="App Mod">
              <a:extLst>
                <a:ext uri="{FF2B5EF4-FFF2-40B4-BE49-F238E27FC236}">
                  <a16:creationId xmlns:a16="http://schemas.microsoft.com/office/drawing/2014/main" id="{65370298-A8BB-463A-AA56-D4DFFECD3E36}"/>
                </a:ext>
                <a:ext uri="{C183D7F6-B498-43B3-948B-1728B52AA6E4}">
                  <adec:decorative xmlns:adec="http://schemas.microsoft.com/office/drawing/2017/decorative" val="1"/>
                </a:ext>
              </a:extLst>
            </p:cNvPr>
            <p:cNvSpPr/>
            <p:nvPr/>
          </p:nvSpPr>
          <p:spPr bwMode="auto">
            <a:xfrm>
              <a:off x="9224559" y="3075959"/>
              <a:ext cx="2274082" cy="598958"/>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151" name="TextBox 150" descr="App Mod">
              <a:extLst>
                <a:ext uri="{FF2B5EF4-FFF2-40B4-BE49-F238E27FC236}">
                  <a16:creationId xmlns:a16="http://schemas.microsoft.com/office/drawing/2014/main" id="{48E46587-3495-431D-A629-6B3992598C72}"/>
                </a:ext>
              </a:extLst>
            </p:cNvPr>
            <p:cNvSpPr txBox="1"/>
            <p:nvPr/>
          </p:nvSpPr>
          <p:spPr>
            <a:xfrm>
              <a:off x="9230166" y="3159736"/>
              <a:ext cx="2275735"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Existing customer management and operations practices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156" name="Rectangle 155" descr="App Mod">
              <a:extLst>
                <a:ext uri="{FF2B5EF4-FFF2-40B4-BE49-F238E27FC236}">
                  <a16:creationId xmlns:a16="http://schemas.microsoft.com/office/drawing/2014/main" id="{547AAF7B-50BB-4FC2-96DF-41DE993C91ED}"/>
                </a:ext>
                <a:ext uri="{C183D7F6-B498-43B3-948B-1728B52AA6E4}">
                  <adec:decorative xmlns:adec="http://schemas.microsoft.com/office/drawing/2017/decorative" val="1"/>
                </a:ext>
              </a:extLst>
            </p:cNvPr>
            <p:cNvSpPr/>
            <p:nvPr/>
          </p:nvSpPr>
          <p:spPr bwMode="auto">
            <a:xfrm>
              <a:off x="9224559" y="3711888"/>
              <a:ext cx="2274082" cy="1543084"/>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grpSp>
          <p:nvGrpSpPr>
            <p:cNvPr id="157" name="Group 156" descr="App Mod">
              <a:extLst>
                <a:ext uri="{FF2B5EF4-FFF2-40B4-BE49-F238E27FC236}">
                  <a16:creationId xmlns:a16="http://schemas.microsoft.com/office/drawing/2014/main" id="{7F31E3C3-453A-4B93-A6E7-26EBDC7B7CCE}"/>
                </a:ext>
              </a:extLst>
            </p:cNvPr>
            <p:cNvGrpSpPr/>
            <p:nvPr/>
          </p:nvGrpSpPr>
          <p:grpSpPr>
            <a:xfrm>
              <a:off x="9636059" y="4149872"/>
              <a:ext cx="1463950" cy="936457"/>
              <a:chOff x="1899940" y="3425705"/>
              <a:chExt cx="1463950" cy="936457"/>
            </a:xfrm>
          </p:grpSpPr>
          <p:pic>
            <p:nvPicPr>
              <p:cNvPr id="158" name="Graphic 157">
                <a:extLst>
                  <a:ext uri="{FF2B5EF4-FFF2-40B4-BE49-F238E27FC236}">
                    <a16:creationId xmlns:a16="http://schemas.microsoft.com/office/drawing/2014/main" id="{9CFF486C-02B4-43B9-94B1-3DA5810D2D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6351" y="3457032"/>
                <a:ext cx="460109" cy="460109"/>
              </a:xfrm>
              <a:prstGeom prst="rect">
                <a:avLst/>
              </a:prstGeom>
            </p:spPr>
          </p:pic>
          <p:pic>
            <p:nvPicPr>
              <p:cNvPr id="161" name="Graphic 160">
                <a:extLst>
                  <a:ext uri="{FF2B5EF4-FFF2-40B4-BE49-F238E27FC236}">
                    <a16:creationId xmlns:a16="http://schemas.microsoft.com/office/drawing/2014/main" id="{587A5530-492E-457C-81C3-E5F3961C4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3781" y="3425705"/>
                <a:ext cx="460109" cy="460109"/>
              </a:xfrm>
              <a:prstGeom prst="rect">
                <a:avLst/>
              </a:prstGeom>
            </p:spPr>
          </p:pic>
          <p:pic>
            <p:nvPicPr>
              <p:cNvPr id="162" name="Graphic 161">
                <a:extLst>
                  <a:ext uri="{FF2B5EF4-FFF2-40B4-BE49-F238E27FC236}">
                    <a16:creationId xmlns:a16="http://schemas.microsoft.com/office/drawing/2014/main" id="{8BBAC4CC-740F-4393-BFE1-F2117B8F1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940" y="3886964"/>
                <a:ext cx="460109" cy="460109"/>
              </a:xfrm>
              <a:prstGeom prst="rect">
                <a:avLst/>
              </a:prstGeom>
            </p:spPr>
          </p:pic>
          <p:pic>
            <p:nvPicPr>
              <p:cNvPr id="163" name="Graphic 162">
                <a:extLst>
                  <a:ext uri="{FF2B5EF4-FFF2-40B4-BE49-F238E27FC236}">
                    <a16:creationId xmlns:a16="http://schemas.microsoft.com/office/drawing/2014/main" id="{616C24EE-571A-448E-BBAB-1676D9BE2A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6366" y="3902053"/>
                <a:ext cx="460109" cy="460109"/>
              </a:xfrm>
              <a:prstGeom prst="rect">
                <a:avLst/>
              </a:prstGeom>
            </p:spPr>
          </p:pic>
        </p:grpSp>
        <p:sp>
          <p:nvSpPr>
            <p:cNvPr id="164" name="TextBox 163" descr="App Mod">
              <a:extLst>
                <a:ext uri="{FF2B5EF4-FFF2-40B4-BE49-F238E27FC236}">
                  <a16:creationId xmlns:a16="http://schemas.microsoft.com/office/drawing/2014/main" id="{61928B01-3F30-4EA8-9547-8B628E42962E}"/>
                </a:ext>
              </a:extLst>
            </p:cNvPr>
            <p:cNvSpPr txBox="1"/>
            <p:nvPr/>
          </p:nvSpPr>
          <p:spPr>
            <a:xfrm>
              <a:off x="9299617" y="3772832"/>
              <a:ext cx="2123965"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Customer applications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165" name="Rectangle 164" descr="App Mod">
              <a:extLst>
                <a:ext uri="{FF2B5EF4-FFF2-40B4-BE49-F238E27FC236}">
                  <a16:creationId xmlns:a16="http://schemas.microsoft.com/office/drawing/2014/main" id="{B0A1E6BE-42CA-4217-8BB9-5B81DD3BD3FE}"/>
                </a:ext>
                <a:ext uri="{C183D7F6-B498-43B3-948B-1728B52AA6E4}">
                  <adec:decorative xmlns:adec="http://schemas.microsoft.com/office/drawing/2017/decorative" val="1"/>
                </a:ext>
              </a:extLst>
            </p:cNvPr>
            <p:cNvSpPr/>
            <p:nvPr/>
          </p:nvSpPr>
          <p:spPr bwMode="auto">
            <a:xfrm>
              <a:off x="9224559" y="2434675"/>
              <a:ext cx="2274082" cy="598958"/>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155" name="TextBox 154" descr="App Mod">
              <a:extLst>
                <a:ext uri="{FF2B5EF4-FFF2-40B4-BE49-F238E27FC236}">
                  <a16:creationId xmlns:a16="http://schemas.microsoft.com/office/drawing/2014/main" id="{6B7E6A03-7990-40A1-A235-0B8EAA643DB5}"/>
                </a:ext>
              </a:extLst>
            </p:cNvPr>
            <p:cNvSpPr txBox="1"/>
            <p:nvPr/>
          </p:nvSpPr>
          <p:spPr>
            <a:xfrm>
              <a:off x="9256685" y="2518669"/>
              <a:ext cx="2209828"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Existing customer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DevOps practices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66" name="Straight Connector 165" descr="App Mod">
              <a:extLst>
                <a:ext uri="{FF2B5EF4-FFF2-40B4-BE49-F238E27FC236}">
                  <a16:creationId xmlns:a16="http://schemas.microsoft.com/office/drawing/2014/main" id="{4048731A-2662-4A88-A7A0-C2CBDC21A3F4}"/>
                </a:ext>
                <a:ext uri="{C183D7F6-B498-43B3-948B-1728B52AA6E4}">
                  <adec:decorative xmlns:adec="http://schemas.microsoft.com/office/drawing/2017/decorative" val="1"/>
                </a:ext>
              </a:extLst>
            </p:cNvPr>
            <p:cNvCxnSpPr>
              <a:cxnSpLocks/>
            </p:cNvCxnSpPr>
            <p:nvPr/>
          </p:nvCxnSpPr>
          <p:spPr>
            <a:xfrm flipV="1">
              <a:off x="8245618" y="1737981"/>
              <a:ext cx="0" cy="5043743"/>
            </a:xfrm>
            <a:prstGeom prst="line">
              <a:avLst/>
            </a:prstGeom>
            <a:noFill/>
            <a:ln w="19050" cap="flat" cmpd="sng" algn="ctr">
              <a:solidFill>
                <a:srgbClr val="D83B01"/>
              </a:solidFill>
              <a:prstDash val="sysDash"/>
              <a:miter lim="800000"/>
              <a:headEnd type="none" w="med" len="med"/>
              <a:tailEnd type="none" w="lg" len="med"/>
            </a:ln>
            <a:effectLst/>
          </p:spPr>
        </p:cxnSp>
        <p:sp>
          <p:nvSpPr>
            <p:cNvPr id="167" name="Rectangle 166" descr="App Mod">
              <a:extLst>
                <a:ext uri="{FF2B5EF4-FFF2-40B4-BE49-F238E27FC236}">
                  <a16:creationId xmlns:a16="http://schemas.microsoft.com/office/drawing/2014/main" id="{3A60E26C-76E1-425F-A275-A955CA6E8A05}"/>
                </a:ext>
              </a:extLst>
            </p:cNvPr>
            <p:cNvSpPr/>
            <p:nvPr/>
          </p:nvSpPr>
          <p:spPr bwMode="auto">
            <a:xfrm>
              <a:off x="7354645" y="4100100"/>
              <a:ext cx="1796254" cy="550980"/>
            </a:xfrm>
            <a:prstGeom prst="rect">
              <a:avLst/>
            </a:prstGeom>
            <a:solidFill>
              <a:srgbClr val="000000"/>
            </a:solidFill>
            <a:ln w="3175" cap="flat" cmpd="sng" algn="ctr">
              <a:solidFill>
                <a:srgbClr val="D83B01"/>
              </a:solidFill>
              <a:prstDash val="solid"/>
              <a:headEnd type="none" w="med" len="med"/>
              <a:tailEnd type="none" w="med" len="med"/>
            </a:ln>
            <a:effectLst>
              <a:outerShdw blurRad="571500" algn="tl" rotWithShape="0">
                <a:srgbClr val="D83B01">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4B4B"/>
                  </a:solidFill>
                  <a:effectLst/>
                  <a:uLnTx/>
                  <a:uFillTx/>
                  <a:latin typeface="Segoe UI Semibold"/>
                  <a:ea typeface="+mn-ea"/>
                  <a:cs typeface="Segoe UI" pitchFamily="34" charset="0"/>
                </a:rPr>
                <a:t>No visibility, no unified operations practices</a:t>
              </a:r>
            </a:p>
          </p:txBody>
        </p:sp>
        <p:sp>
          <p:nvSpPr>
            <p:cNvPr id="82" name="TextBox 81" descr="App Mod">
              <a:extLst>
                <a:ext uri="{FF2B5EF4-FFF2-40B4-BE49-F238E27FC236}">
                  <a16:creationId xmlns:a16="http://schemas.microsoft.com/office/drawing/2014/main" id="{FEFEAF19-74F5-4C69-99B0-915552416867}"/>
                </a:ext>
              </a:extLst>
            </p:cNvPr>
            <p:cNvSpPr txBox="1"/>
            <p:nvPr/>
          </p:nvSpPr>
          <p:spPr>
            <a:xfrm>
              <a:off x="9574000" y="1768659"/>
              <a:ext cx="15880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9BF00B"/>
                  </a:solidFill>
                  <a:effectLst/>
                  <a:uLnTx/>
                  <a:uFillTx/>
                  <a:latin typeface="Segoe UI Semibold"/>
                  <a:ea typeface="+mn-ea"/>
                  <a:cs typeface="Segoe UI" pitchFamily="34" charset="0"/>
                </a:rPr>
                <a:t>0$ ACR</a:t>
              </a:r>
            </a:p>
          </p:txBody>
        </p:sp>
      </p:grpSp>
    </p:spTree>
    <p:extLst>
      <p:ext uri="{BB962C8B-B14F-4D97-AF65-F5344CB8AC3E}">
        <p14:creationId xmlns:p14="http://schemas.microsoft.com/office/powerpoint/2010/main" val="413343255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 mod part 2">
            <a:extLst>
              <a:ext uri="{FF2B5EF4-FFF2-40B4-BE49-F238E27FC236}">
                <a16:creationId xmlns:a16="http://schemas.microsoft.com/office/drawing/2014/main" id="{36BD7F92-AA5B-42A6-B4EF-2B71476A0959}"/>
              </a:ext>
            </a:extLst>
          </p:cNvPr>
          <p:cNvSpPr>
            <a:spLocks noGrp="1"/>
          </p:cNvSpPr>
          <p:nvPr>
            <p:ph type="title"/>
          </p:nvPr>
        </p:nvSpPr>
        <p:spPr>
          <a:xfrm>
            <a:off x="113678" y="114041"/>
            <a:ext cx="12292275" cy="338554"/>
          </a:xfrm>
        </p:spPr>
        <p:txBody>
          <a:bodyPr anchor="ctr"/>
          <a:lstStyle/>
          <a:p>
            <a:r>
              <a:rPr kumimoji="0" lang="en-US" sz="2200" b="1" i="0" u="none" strike="noStrike" kern="1200" cap="none"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Example: </a:t>
            </a:r>
            <a:r>
              <a:rPr kumimoji="0" lang="en-US" sz="2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 Partner Opportunity – App modernization, governance and compliance at-scale</a:t>
            </a:r>
            <a:endParaRPr lang="en-US" sz="2200"/>
          </a:p>
        </p:txBody>
      </p:sp>
      <p:sp>
        <p:nvSpPr>
          <p:cNvPr id="84" name="TextBox 83" descr="App mod part 2">
            <a:extLst>
              <a:ext uri="{FF2B5EF4-FFF2-40B4-BE49-F238E27FC236}">
                <a16:creationId xmlns:a16="http://schemas.microsoft.com/office/drawing/2014/main" id="{8937F0F4-CD6B-4895-B221-B08B188F1C12}"/>
              </a:ext>
            </a:extLst>
          </p:cNvPr>
          <p:cNvSpPr txBox="1"/>
          <p:nvPr/>
        </p:nvSpPr>
        <p:spPr>
          <a:xfrm>
            <a:off x="128496" y="522657"/>
            <a:ext cx="11962629" cy="646331"/>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Scenario: A customer has Kubernetes-based practice in both Azure and on-premises and is struggling with infrastructure sprawl and lack of operational consistency. You as a partner have been brought in to conduct an analysis of the infrastructure and the Kubernetes practice and implement a unified operations strategy using Azure native tools.</a:t>
            </a:r>
            <a:endParaRPr kumimoji="0" lang="en-US" sz="1400" b="0" i="0" u="none" strike="noStrike" kern="1200" cap="none" spc="0" normalizeH="0" baseline="0" noProof="0">
              <a:ln>
                <a:noFill/>
              </a:ln>
              <a:solidFill>
                <a:srgbClr val="FF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004997EF-B302-9EA3-B1E2-F2894997FAA6}"/>
              </a:ext>
              <a:ext uri="{C183D7F6-B498-43B3-948B-1728B52AA6E4}">
                <adec:decorative xmlns:adec="http://schemas.microsoft.com/office/drawing/2017/decorative" val="1"/>
              </a:ext>
            </a:extLst>
          </p:cNvPr>
          <p:cNvGrpSpPr/>
          <p:nvPr/>
        </p:nvGrpSpPr>
        <p:grpSpPr>
          <a:xfrm>
            <a:off x="625799" y="1314204"/>
            <a:ext cx="10940402" cy="5510822"/>
            <a:chOff x="625799" y="1314204"/>
            <a:chExt cx="10940402" cy="5510822"/>
          </a:xfrm>
        </p:grpSpPr>
        <p:grpSp>
          <p:nvGrpSpPr>
            <p:cNvPr id="85" name="Group 84" descr="App mod part 2">
              <a:extLst>
                <a:ext uri="{FF2B5EF4-FFF2-40B4-BE49-F238E27FC236}">
                  <a16:creationId xmlns:a16="http://schemas.microsoft.com/office/drawing/2014/main" id="{ADCAF2A5-AE19-4D8C-BE0B-F3D90D4E6F99}"/>
                </a:ext>
              </a:extLst>
            </p:cNvPr>
            <p:cNvGrpSpPr/>
            <p:nvPr/>
          </p:nvGrpSpPr>
          <p:grpSpPr>
            <a:xfrm>
              <a:off x="5227826" y="1314204"/>
              <a:ext cx="1736347" cy="518241"/>
              <a:chOff x="3821882" y="1747064"/>
              <a:chExt cx="1736347" cy="518241"/>
            </a:xfrm>
          </p:grpSpPr>
          <p:sp>
            <p:nvSpPr>
              <p:cNvPr id="86" name="Rectangle 85">
                <a:extLst>
                  <a:ext uri="{FF2B5EF4-FFF2-40B4-BE49-F238E27FC236}">
                    <a16:creationId xmlns:a16="http://schemas.microsoft.com/office/drawing/2014/main" id="{BB7F79D6-EA14-43EC-8583-7611572A9461}"/>
                  </a:ext>
                  <a:ext uri="{C183D7F6-B498-43B3-948B-1728B52AA6E4}">
                    <adec:decorative xmlns:adec="http://schemas.microsoft.com/office/drawing/2017/decorative" val="1"/>
                  </a:ext>
                </a:extLst>
              </p:cNvPr>
              <p:cNvSpPr/>
              <p:nvPr/>
            </p:nvSpPr>
            <p:spPr bwMode="auto">
              <a:xfrm>
                <a:off x="3821882" y="174706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87" name="Rectangle 86">
                <a:extLst>
                  <a:ext uri="{FF2B5EF4-FFF2-40B4-BE49-F238E27FC236}">
                    <a16:creationId xmlns:a16="http://schemas.microsoft.com/office/drawing/2014/main" id="{961F1335-7340-4773-B97D-E4DB968BD520}"/>
                  </a:ext>
                </a:extLst>
              </p:cNvPr>
              <p:cNvSpPr/>
              <p:nvPr/>
            </p:nvSpPr>
            <p:spPr>
              <a:xfrm>
                <a:off x="4373370" y="1874387"/>
                <a:ext cx="97174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Policy</a:t>
                </a:r>
              </a:p>
            </p:txBody>
          </p:sp>
          <p:pic>
            <p:nvPicPr>
              <p:cNvPr id="88" name="Graphic 87">
                <a:extLst>
                  <a:ext uri="{FF2B5EF4-FFF2-40B4-BE49-F238E27FC236}">
                    <a16:creationId xmlns:a16="http://schemas.microsoft.com/office/drawing/2014/main" id="{A6E50214-F78D-4640-882E-8C7F182AE0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4552" y="1822312"/>
                <a:ext cx="365760" cy="365760"/>
              </a:xfrm>
              <a:prstGeom prst="rect">
                <a:avLst/>
              </a:prstGeom>
            </p:spPr>
          </p:pic>
        </p:grpSp>
        <p:sp>
          <p:nvSpPr>
            <p:cNvPr id="89" name="Rectangle 88" descr="App mod part 2">
              <a:extLst>
                <a:ext uri="{FF2B5EF4-FFF2-40B4-BE49-F238E27FC236}">
                  <a16:creationId xmlns:a16="http://schemas.microsoft.com/office/drawing/2014/main" id="{1023D94A-F5BE-4178-81E9-9EDC992CCCA7}"/>
                </a:ext>
              </a:extLst>
            </p:cNvPr>
            <p:cNvSpPr/>
            <p:nvPr/>
          </p:nvSpPr>
          <p:spPr bwMode="auto">
            <a:xfrm>
              <a:off x="625799" y="2115643"/>
              <a:ext cx="10940402" cy="148229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548640" tIns="146304" rIns="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0E6FF"/>
                </a:solidFill>
                <a:effectLst/>
                <a:uLnTx/>
                <a:uFillTx/>
                <a:latin typeface="Segoe UI Semibold"/>
                <a:ea typeface="+mj-ea"/>
                <a:cs typeface="+mj-cs"/>
              </a:endParaRPr>
            </a:p>
          </p:txBody>
        </p:sp>
        <p:grpSp>
          <p:nvGrpSpPr>
            <p:cNvPr id="90" name="Group 89" descr="App mod part 2">
              <a:extLst>
                <a:ext uri="{FF2B5EF4-FFF2-40B4-BE49-F238E27FC236}">
                  <a16:creationId xmlns:a16="http://schemas.microsoft.com/office/drawing/2014/main" id="{E39560D3-83C8-4F68-BC5C-B697B413E098}"/>
                </a:ext>
              </a:extLst>
            </p:cNvPr>
            <p:cNvGrpSpPr/>
            <p:nvPr/>
          </p:nvGrpSpPr>
          <p:grpSpPr>
            <a:xfrm>
              <a:off x="721875" y="2757064"/>
              <a:ext cx="10748249" cy="530300"/>
              <a:chOff x="203026" y="2579125"/>
              <a:chExt cx="10748249" cy="530300"/>
            </a:xfrm>
          </p:grpSpPr>
          <p:sp>
            <p:nvSpPr>
              <p:cNvPr id="92" name="Rectangle 91">
                <a:extLst>
                  <a:ext uri="{FF2B5EF4-FFF2-40B4-BE49-F238E27FC236}">
                    <a16:creationId xmlns:a16="http://schemas.microsoft.com/office/drawing/2014/main" id="{05BB425F-5D65-4027-8F9A-3D43617744CE}"/>
                  </a:ext>
                  <a:ext uri="{C183D7F6-B498-43B3-948B-1728B52AA6E4}">
                    <adec:decorative xmlns:adec="http://schemas.microsoft.com/office/drawing/2017/decorative" val="1"/>
                  </a:ext>
                </a:extLst>
              </p:cNvPr>
              <p:cNvSpPr/>
              <p:nvPr/>
            </p:nvSpPr>
            <p:spPr bwMode="auto">
              <a:xfrm>
                <a:off x="203026" y="2579125"/>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pic>
            <p:nvPicPr>
              <p:cNvPr id="93" name="Graphic 92">
                <a:extLst>
                  <a:ext uri="{FF2B5EF4-FFF2-40B4-BE49-F238E27FC236}">
                    <a16:creationId xmlns:a16="http://schemas.microsoft.com/office/drawing/2014/main" id="{BED55A90-2B1D-41AD-AEC3-739A8102ED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711" y="2655365"/>
                <a:ext cx="365760" cy="365760"/>
              </a:xfrm>
              <a:prstGeom prst="rect">
                <a:avLst/>
              </a:prstGeom>
            </p:spPr>
          </p:pic>
          <p:sp>
            <p:nvSpPr>
              <p:cNvPr id="94" name="Rectangle 93">
                <a:extLst>
                  <a:ext uri="{FF2B5EF4-FFF2-40B4-BE49-F238E27FC236}">
                    <a16:creationId xmlns:a16="http://schemas.microsoft.com/office/drawing/2014/main" id="{6857899C-144C-4E50-977C-CEB6C037A06B}"/>
                  </a:ext>
                </a:extLst>
              </p:cNvPr>
              <p:cNvSpPr/>
              <p:nvPr/>
            </p:nvSpPr>
            <p:spPr>
              <a:xfrm>
                <a:off x="682378" y="2706448"/>
                <a:ext cx="111601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Monitor</a:t>
                </a:r>
              </a:p>
            </p:txBody>
          </p:sp>
          <p:sp>
            <p:nvSpPr>
              <p:cNvPr id="96" name="Rectangle 95">
                <a:extLst>
                  <a:ext uri="{FF2B5EF4-FFF2-40B4-BE49-F238E27FC236}">
                    <a16:creationId xmlns:a16="http://schemas.microsoft.com/office/drawing/2014/main" id="{447008F8-F8A8-4BA3-8956-C2065691E5AE}"/>
                  </a:ext>
                  <a:ext uri="{C183D7F6-B498-43B3-948B-1728B52AA6E4}">
                    <adec:decorative xmlns:adec="http://schemas.microsoft.com/office/drawing/2017/decorative" val="1"/>
                  </a:ext>
                </a:extLst>
              </p:cNvPr>
              <p:cNvSpPr/>
              <p:nvPr/>
            </p:nvSpPr>
            <p:spPr bwMode="auto">
              <a:xfrm>
                <a:off x="1997180" y="2581092"/>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99" name="Rectangle 98">
                <a:extLst>
                  <a:ext uri="{FF2B5EF4-FFF2-40B4-BE49-F238E27FC236}">
                    <a16:creationId xmlns:a16="http://schemas.microsoft.com/office/drawing/2014/main" id="{7BCD5F68-C9DD-4718-AE8C-9346EFB29BB0}"/>
                  </a:ext>
                </a:extLst>
              </p:cNvPr>
              <p:cNvSpPr/>
              <p:nvPr/>
            </p:nvSpPr>
            <p:spPr>
              <a:xfrm>
                <a:off x="2312228" y="2708415"/>
                <a:ext cx="144462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Log Analytics</a:t>
                </a:r>
              </a:p>
            </p:txBody>
          </p:sp>
          <p:pic>
            <p:nvPicPr>
              <p:cNvPr id="100" name="Graphic 99">
                <a:extLst>
                  <a:ext uri="{FF2B5EF4-FFF2-40B4-BE49-F238E27FC236}">
                    <a16:creationId xmlns:a16="http://schemas.microsoft.com/office/drawing/2014/main" id="{35E4A82B-04CF-4601-8D02-F22E52741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3783" y="2604265"/>
                <a:ext cx="365760" cy="365760"/>
              </a:xfrm>
              <a:prstGeom prst="rect">
                <a:avLst/>
              </a:prstGeom>
            </p:spPr>
          </p:pic>
          <p:sp>
            <p:nvSpPr>
              <p:cNvPr id="101" name="Rectangle 100">
                <a:extLst>
                  <a:ext uri="{FF2B5EF4-FFF2-40B4-BE49-F238E27FC236}">
                    <a16:creationId xmlns:a16="http://schemas.microsoft.com/office/drawing/2014/main" id="{DCFDE025-CD39-4BA7-90AA-9659D0D07F17}"/>
                  </a:ext>
                  <a:ext uri="{C183D7F6-B498-43B3-948B-1728B52AA6E4}">
                    <adec:decorative xmlns:adec="http://schemas.microsoft.com/office/drawing/2017/decorative" val="1"/>
                  </a:ext>
                </a:extLst>
              </p:cNvPr>
              <p:cNvSpPr/>
              <p:nvPr/>
            </p:nvSpPr>
            <p:spPr bwMode="auto">
              <a:xfrm>
                <a:off x="3789164" y="2584882"/>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03" name="Rectangle 102">
                <a:extLst>
                  <a:ext uri="{FF2B5EF4-FFF2-40B4-BE49-F238E27FC236}">
                    <a16:creationId xmlns:a16="http://schemas.microsoft.com/office/drawing/2014/main" id="{5EA23B9B-097F-4870-8E2E-B728A63CE137}"/>
                  </a:ext>
                </a:extLst>
              </p:cNvPr>
              <p:cNvSpPr/>
              <p:nvPr/>
            </p:nvSpPr>
            <p:spPr>
              <a:xfrm>
                <a:off x="4109825" y="2712205"/>
                <a:ext cx="143340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0E6FF"/>
                    </a:solidFill>
                    <a:effectLst/>
                    <a:uLnTx/>
                    <a:uFillTx/>
                    <a:latin typeface="Segoe UI Semibold"/>
                    <a:ea typeface="+mn-ea"/>
                    <a:cs typeface="Segoe UI" pitchFamily="34" charset="0"/>
                  </a:rPr>
                  <a:t>Microsof</a:t>
                </a: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t Defender</a:t>
                </a:r>
              </a:p>
            </p:txBody>
          </p:sp>
          <p:pic>
            <p:nvPicPr>
              <p:cNvPr id="104" name="Graphic 103">
                <a:extLst>
                  <a:ext uri="{FF2B5EF4-FFF2-40B4-BE49-F238E27FC236}">
                    <a16:creationId xmlns:a16="http://schemas.microsoft.com/office/drawing/2014/main" id="{1676DAAF-2A42-47B8-BE6D-41C39A051D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66690" y="2660130"/>
                <a:ext cx="365760" cy="365760"/>
              </a:xfrm>
              <a:prstGeom prst="rect">
                <a:avLst/>
              </a:prstGeom>
            </p:spPr>
          </p:pic>
          <p:sp>
            <p:nvSpPr>
              <p:cNvPr id="105" name="Rectangle 104">
                <a:extLst>
                  <a:ext uri="{FF2B5EF4-FFF2-40B4-BE49-F238E27FC236}">
                    <a16:creationId xmlns:a16="http://schemas.microsoft.com/office/drawing/2014/main" id="{FC7A1A39-45F1-4C6C-B43B-23CA728F6F07}"/>
                  </a:ext>
                  <a:ext uri="{C183D7F6-B498-43B3-948B-1728B52AA6E4}">
                    <adec:decorative xmlns:adec="http://schemas.microsoft.com/office/drawing/2017/decorative" val="1"/>
                  </a:ext>
                </a:extLst>
              </p:cNvPr>
              <p:cNvSpPr/>
              <p:nvPr/>
            </p:nvSpPr>
            <p:spPr bwMode="auto">
              <a:xfrm>
                <a:off x="5598004" y="2584881"/>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07" name="Rectangle 106">
                <a:extLst>
                  <a:ext uri="{FF2B5EF4-FFF2-40B4-BE49-F238E27FC236}">
                    <a16:creationId xmlns:a16="http://schemas.microsoft.com/office/drawing/2014/main" id="{113DEB5A-73D3-438C-AEB9-9016A88C7579}"/>
                  </a:ext>
                </a:extLst>
              </p:cNvPr>
              <p:cNvSpPr/>
              <p:nvPr/>
            </p:nvSpPr>
            <p:spPr>
              <a:xfrm>
                <a:off x="5941078" y="2706448"/>
                <a:ext cx="1354859"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Microsoft Sentinel</a:t>
                </a:r>
              </a:p>
            </p:txBody>
          </p:sp>
          <p:pic>
            <p:nvPicPr>
              <p:cNvPr id="108" name="Graphic 107">
                <a:extLst>
                  <a:ext uri="{FF2B5EF4-FFF2-40B4-BE49-F238E27FC236}">
                    <a16:creationId xmlns:a16="http://schemas.microsoft.com/office/drawing/2014/main" id="{B77516D6-55E0-447C-8EEA-844DFFDE37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40141" y="2654373"/>
                <a:ext cx="365760" cy="365760"/>
              </a:xfrm>
              <a:prstGeom prst="rect">
                <a:avLst/>
              </a:prstGeom>
            </p:spPr>
          </p:pic>
          <p:sp>
            <p:nvSpPr>
              <p:cNvPr id="109" name="Rectangle 108">
                <a:extLst>
                  <a:ext uri="{FF2B5EF4-FFF2-40B4-BE49-F238E27FC236}">
                    <a16:creationId xmlns:a16="http://schemas.microsoft.com/office/drawing/2014/main" id="{2D4026CD-B4A5-4865-8EE7-75A4AC29A3FB}"/>
                  </a:ext>
                  <a:ext uri="{C183D7F6-B498-43B3-948B-1728B52AA6E4}">
                    <adec:decorative xmlns:adec="http://schemas.microsoft.com/office/drawing/2017/decorative" val="1"/>
                  </a:ext>
                </a:extLst>
              </p:cNvPr>
              <p:cNvSpPr/>
              <p:nvPr/>
            </p:nvSpPr>
            <p:spPr bwMode="auto">
              <a:xfrm>
                <a:off x="7397238" y="259118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11" name="Rectangle 110">
                <a:extLst>
                  <a:ext uri="{FF2B5EF4-FFF2-40B4-BE49-F238E27FC236}">
                    <a16:creationId xmlns:a16="http://schemas.microsoft.com/office/drawing/2014/main" id="{849176A3-C43C-425E-A566-0450D83194E1}"/>
                  </a:ext>
                </a:extLst>
              </p:cNvPr>
              <p:cNvSpPr/>
              <p:nvPr/>
            </p:nvSpPr>
            <p:spPr>
              <a:xfrm>
                <a:off x="8113341" y="2719499"/>
                <a:ext cx="540533"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RBAC</a:t>
                </a:r>
              </a:p>
            </p:txBody>
          </p:sp>
          <p:pic>
            <p:nvPicPr>
              <p:cNvPr id="114" name="Graphic 113">
                <a:extLst>
                  <a:ext uri="{FF2B5EF4-FFF2-40B4-BE49-F238E27FC236}">
                    <a16:creationId xmlns:a16="http://schemas.microsoft.com/office/drawing/2014/main" id="{25B57884-2BD4-4333-9A85-A60C17CD3E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22430" y="2673098"/>
                <a:ext cx="365760" cy="365760"/>
              </a:xfrm>
              <a:prstGeom prst="rect">
                <a:avLst/>
              </a:prstGeom>
            </p:spPr>
          </p:pic>
          <p:sp>
            <p:nvSpPr>
              <p:cNvPr id="116" name="Rectangle 115">
                <a:extLst>
                  <a:ext uri="{FF2B5EF4-FFF2-40B4-BE49-F238E27FC236}">
                    <a16:creationId xmlns:a16="http://schemas.microsoft.com/office/drawing/2014/main" id="{78981883-0510-4239-A0EA-8E703F911C37}"/>
                  </a:ext>
                  <a:ext uri="{C183D7F6-B498-43B3-948B-1728B52AA6E4}">
                    <adec:decorative xmlns:adec="http://schemas.microsoft.com/office/drawing/2017/decorative" val="1"/>
                  </a:ext>
                </a:extLst>
              </p:cNvPr>
              <p:cNvSpPr/>
              <p:nvPr/>
            </p:nvSpPr>
            <p:spPr bwMode="auto">
              <a:xfrm>
                <a:off x="9184660" y="2591184"/>
                <a:ext cx="1736347" cy="51824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17" name="Rectangle 116">
                <a:extLst>
                  <a:ext uri="{FF2B5EF4-FFF2-40B4-BE49-F238E27FC236}">
                    <a16:creationId xmlns:a16="http://schemas.microsoft.com/office/drawing/2014/main" id="{17BF7C17-148A-4703-B3DA-062DC93033A6}"/>
                  </a:ext>
                </a:extLst>
              </p:cNvPr>
              <p:cNvSpPr/>
              <p:nvPr/>
            </p:nvSpPr>
            <p:spPr>
              <a:xfrm>
                <a:off x="9817631" y="2645912"/>
                <a:ext cx="1133644"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GitOps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Configurations</a:t>
                </a:r>
              </a:p>
            </p:txBody>
          </p:sp>
          <p:pic>
            <p:nvPicPr>
              <p:cNvPr id="119" name="Graphic 118">
                <a:extLst>
                  <a:ext uri="{FF2B5EF4-FFF2-40B4-BE49-F238E27FC236}">
                    <a16:creationId xmlns:a16="http://schemas.microsoft.com/office/drawing/2014/main" id="{544ECB46-7BCA-439C-9CE9-AEA0366DCF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18266" y="2683853"/>
                <a:ext cx="365760" cy="365760"/>
              </a:xfrm>
              <a:prstGeom prst="rect">
                <a:avLst/>
              </a:prstGeom>
            </p:spPr>
          </p:pic>
        </p:grpSp>
        <p:sp>
          <p:nvSpPr>
            <p:cNvPr id="127" name="TextBox 126" descr="App mod part 2">
              <a:extLst>
                <a:ext uri="{FF2B5EF4-FFF2-40B4-BE49-F238E27FC236}">
                  <a16:creationId xmlns:a16="http://schemas.microsoft.com/office/drawing/2014/main" id="{25CA68AC-0FBD-4F36-AAB3-212C485E8922}"/>
                </a:ext>
              </a:extLst>
            </p:cNvPr>
            <p:cNvSpPr txBox="1"/>
            <p:nvPr/>
          </p:nvSpPr>
          <p:spPr>
            <a:xfrm>
              <a:off x="1632208" y="3276924"/>
              <a:ext cx="892758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0E6FF"/>
                  </a:solidFill>
                  <a:effectLst/>
                  <a:uLnTx/>
                  <a:uFillTx/>
                  <a:latin typeface="Segoe UI Semibold"/>
                  <a:ea typeface="+mn-ea"/>
                  <a:cs typeface="Segoe UI" pitchFamily="34" charset="0"/>
                </a:rPr>
                <a:t>Hybrid application modernization unified operations, DevOps, governance, compliance and security at-scale </a:t>
              </a:r>
              <a:endParaRPr kumimoji="0" lang="en-US" sz="1400" b="0" i="0" u="none" strike="noStrike" kern="1200" cap="none" spc="0" normalizeH="0" baseline="0" noProof="0">
                <a:ln>
                  <a:noFill/>
                </a:ln>
                <a:solidFill>
                  <a:srgbClr val="50E6FF"/>
                </a:solidFill>
                <a:effectLst/>
                <a:uLnTx/>
                <a:uFillTx/>
                <a:latin typeface="Segoe UI"/>
                <a:ea typeface="+mn-ea"/>
                <a:cs typeface="+mn-cs"/>
              </a:endParaRPr>
            </a:p>
          </p:txBody>
        </p:sp>
        <p:grpSp>
          <p:nvGrpSpPr>
            <p:cNvPr id="128" name="Group 127" descr="App mod part 2">
              <a:extLst>
                <a:ext uri="{FF2B5EF4-FFF2-40B4-BE49-F238E27FC236}">
                  <a16:creationId xmlns:a16="http://schemas.microsoft.com/office/drawing/2014/main" id="{02B53E56-F6AA-4E8C-8214-C0D0934C0C4E}"/>
                </a:ext>
              </a:extLst>
            </p:cNvPr>
            <p:cNvGrpSpPr/>
            <p:nvPr/>
          </p:nvGrpSpPr>
          <p:grpSpPr>
            <a:xfrm>
              <a:off x="7019646" y="5282977"/>
              <a:ext cx="3067325" cy="1538592"/>
              <a:chOff x="8088974" y="3374217"/>
              <a:chExt cx="3067325" cy="1538592"/>
            </a:xfrm>
          </p:grpSpPr>
          <p:sp>
            <p:nvSpPr>
              <p:cNvPr id="129" name="Rectangle 128">
                <a:extLst>
                  <a:ext uri="{FF2B5EF4-FFF2-40B4-BE49-F238E27FC236}">
                    <a16:creationId xmlns:a16="http://schemas.microsoft.com/office/drawing/2014/main" id="{3533AA09-8C9C-427C-817A-AC9990E9AAE0}"/>
                  </a:ext>
                  <a:ext uri="{C183D7F6-B498-43B3-948B-1728B52AA6E4}">
                    <adec:decorative xmlns:adec="http://schemas.microsoft.com/office/drawing/2017/decorative" val="1"/>
                  </a:ext>
                </a:extLst>
              </p:cNvPr>
              <p:cNvSpPr/>
              <p:nvPr/>
            </p:nvSpPr>
            <p:spPr bwMode="auto">
              <a:xfrm>
                <a:off x="8088974" y="3374217"/>
                <a:ext cx="3067325" cy="153859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131" name="TextBox 130">
                <a:extLst>
                  <a:ext uri="{FF2B5EF4-FFF2-40B4-BE49-F238E27FC236}">
                    <a16:creationId xmlns:a16="http://schemas.microsoft.com/office/drawing/2014/main" id="{6EC279C9-85A1-4471-9CDA-EE052719C5CD}"/>
                  </a:ext>
                </a:extLst>
              </p:cNvPr>
              <p:cNvSpPr txBox="1"/>
              <p:nvPr/>
            </p:nvSpPr>
            <p:spPr>
              <a:xfrm>
                <a:off x="8265027" y="4370020"/>
                <a:ext cx="2725747"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On-premises/other clouds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Azure Arc-enabled Kubernetes clusters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2" name="Rectangle 131" descr="App mod part 2">
              <a:extLst>
                <a:ext uri="{FF2B5EF4-FFF2-40B4-BE49-F238E27FC236}">
                  <a16:creationId xmlns:a16="http://schemas.microsoft.com/office/drawing/2014/main" id="{99514B23-F549-4530-95D6-CF1A67C08BF0}"/>
                </a:ext>
                <a:ext uri="{C183D7F6-B498-43B3-948B-1728B52AA6E4}">
                  <adec:decorative xmlns:adec="http://schemas.microsoft.com/office/drawing/2017/decorative" val="1"/>
                </a:ext>
              </a:extLst>
            </p:cNvPr>
            <p:cNvSpPr/>
            <p:nvPr/>
          </p:nvSpPr>
          <p:spPr bwMode="auto">
            <a:xfrm>
              <a:off x="7019646" y="3649608"/>
              <a:ext cx="3067325" cy="1543084"/>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grpSp>
          <p:nvGrpSpPr>
            <p:cNvPr id="133" name="Group 132" descr="App mod part 2">
              <a:extLst>
                <a:ext uri="{FF2B5EF4-FFF2-40B4-BE49-F238E27FC236}">
                  <a16:creationId xmlns:a16="http://schemas.microsoft.com/office/drawing/2014/main" id="{676B29C7-4DAD-4F77-A740-E15FF89A6A49}"/>
                </a:ext>
              </a:extLst>
            </p:cNvPr>
            <p:cNvGrpSpPr/>
            <p:nvPr/>
          </p:nvGrpSpPr>
          <p:grpSpPr>
            <a:xfrm>
              <a:off x="7231589" y="4106994"/>
              <a:ext cx="2614131" cy="953932"/>
              <a:chOff x="1899940" y="3408230"/>
              <a:chExt cx="2614131" cy="953932"/>
            </a:xfrm>
          </p:grpSpPr>
          <p:pic>
            <p:nvPicPr>
              <p:cNvPr id="134" name="Graphic 133">
                <a:extLst>
                  <a:ext uri="{FF2B5EF4-FFF2-40B4-BE49-F238E27FC236}">
                    <a16:creationId xmlns:a16="http://schemas.microsoft.com/office/drawing/2014/main" id="{98EB2267-0786-4D1D-9E41-4565CEFCD3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96351" y="3457032"/>
                <a:ext cx="460109" cy="460109"/>
              </a:xfrm>
              <a:prstGeom prst="rect">
                <a:avLst/>
              </a:prstGeom>
            </p:spPr>
          </p:pic>
          <p:pic>
            <p:nvPicPr>
              <p:cNvPr id="137" name="Graphic 136">
                <a:extLst>
                  <a:ext uri="{FF2B5EF4-FFF2-40B4-BE49-F238E27FC236}">
                    <a16:creationId xmlns:a16="http://schemas.microsoft.com/office/drawing/2014/main" id="{9544B23F-E62A-42D6-A45E-378043BB688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03781" y="3425705"/>
                <a:ext cx="460109" cy="460109"/>
              </a:xfrm>
              <a:prstGeom prst="rect">
                <a:avLst/>
              </a:prstGeom>
            </p:spPr>
          </p:pic>
          <p:pic>
            <p:nvPicPr>
              <p:cNvPr id="139" name="Graphic 138">
                <a:extLst>
                  <a:ext uri="{FF2B5EF4-FFF2-40B4-BE49-F238E27FC236}">
                    <a16:creationId xmlns:a16="http://schemas.microsoft.com/office/drawing/2014/main" id="{6A19DDE0-DD2E-40FE-AB70-BAEB9030D3B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9940" y="3886964"/>
                <a:ext cx="460109" cy="460109"/>
              </a:xfrm>
              <a:prstGeom prst="rect">
                <a:avLst/>
              </a:prstGeom>
            </p:spPr>
          </p:pic>
          <p:pic>
            <p:nvPicPr>
              <p:cNvPr id="141" name="Graphic 140">
                <a:extLst>
                  <a:ext uri="{FF2B5EF4-FFF2-40B4-BE49-F238E27FC236}">
                    <a16:creationId xmlns:a16="http://schemas.microsoft.com/office/drawing/2014/main" id="{B13A2963-191A-4C6C-9186-E7C56FA0EC1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36366" y="3902053"/>
                <a:ext cx="460109" cy="460109"/>
              </a:xfrm>
              <a:prstGeom prst="rect">
                <a:avLst/>
              </a:prstGeom>
            </p:spPr>
          </p:pic>
          <p:pic>
            <p:nvPicPr>
              <p:cNvPr id="143" name="Graphic 142">
                <a:extLst>
                  <a:ext uri="{FF2B5EF4-FFF2-40B4-BE49-F238E27FC236}">
                    <a16:creationId xmlns:a16="http://schemas.microsoft.com/office/drawing/2014/main" id="{0FEABF29-664D-4DD7-850B-3ECC55E122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53962" y="3408230"/>
                <a:ext cx="460109" cy="460109"/>
              </a:xfrm>
              <a:prstGeom prst="rect">
                <a:avLst/>
              </a:prstGeom>
            </p:spPr>
          </p:pic>
        </p:grpSp>
        <p:sp>
          <p:nvSpPr>
            <p:cNvPr id="147" name="TextBox 146" descr="App mod part 2">
              <a:extLst>
                <a:ext uri="{FF2B5EF4-FFF2-40B4-BE49-F238E27FC236}">
                  <a16:creationId xmlns:a16="http://schemas.microsoft.com/office/drawing/2014/main" id="{FEE2C9FA-FA31-476D-8D52-23646170A59E}"/>
                </a:ext>
              </a:extLst>
            </p:cNvPr>
            <p:cNvSpPr txBox="1"/>
            <p:nvPr/>
          </p:nvSpPr>
          <p:spPr>
            <a:xfrm>
              <a:off x="7554642" y="3706460"/>
              <a:ext cx="2123965"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Customer applications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48" name="Group 147" descr="App mod part 2">
              <a:extLst>
                <a:ext uri="{FF2B5EF4-FFF2-40B4-BE49-F238E27FC236}">
                  <a16:creationId xmlns:a16="http://schemas.microsoft.com/office/drawing/2014/main" id="{06D54C56-2E26-452B-91C7-AF19A7BC1D6D}"/>
                </a:ext>
              </a:extLst>
            </p:cNvPr>
            <p:cNvGrpSpPr/>
            <p:nvPr/>
          </p:nvGrpSpPr>
          <p:grpSpPr>
            <a:xfrm>
              <a:off x="7533231" y="5385264"/>
              <a:ext cx="2030365" cy="827415"/>
              <a:chOff x="8592156" y="5444401"/>
              <a:chExt cx="2030365" cy="827415"/>
            </a:xfrm>
          </p:grpSpPr>
          <p:grpSp>
            <p:nvGrpSpPr>
              <p:cNvPr id="149" name="Group 148">
                <a:extLst>
                  <a:ext uri="{FF2B5EF4-FFF2-40B4-BE49-F238E27FC236}">
                    <a16:creationId xmlns:a16="http://schemas.microsoft.com/office/drawing/2014/main" id="{44DBBD8F-4CFF-49F8-BC5C-CF5CCC56C207}"/>
                  </a:ext>
                </a:extLst>
              </p:cNvPr>
              <p:cNvGrpSpPr/>
              <p:nvPr/>
            </p:nvGrpSpPr>
            <p:grpSpPr>
              <a:xfrm>
                <a:off x="8592156" y="5444401"/>
                <a:ext cx="2030365" cy="367913"/>
                <a:chOff x="8592156" y="5444401"/>
                <a:chExt cx="2030365" cy="367913"/>
              </a:xfrm>
            </p:grpSpPr>
            <p:pic>
              <p:nvPicPr>
                <p:cNvPr id="168" name="Graphic 167">
                  <a:extLst>
                    <a:ext uri="{FF2B5EF4-FFF2-40B4-BE49-F238E27FC236}">
                      <a16:creationId xmlns:a16="http://schemas.microsoft.com/office/drawing/2014/main" id="{08FD89EB-8B6A-4A8A-842E-53EC3A7A86F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92156" y="5446554"/>
                  <a:ext cx="365760" cy="365760"/>
                </a:xfrm>
                <a:prstGeom prst="rect">
                  <a:avLst/>
                </a:prstGeom>
              </p:spPr>
            </p:pic>
            <p:pic>
              <p:nvPicPr>
                <p:cNvPr id="169" name="Graphic 168">
                  <a:extLst>
                    <a:ext uri="{FF2B5EF4-FFF2-40B4-BE49-F238E27FC236}">
                      <a16:creationId xmlns:a16="http://schemas.microsoft.com/office/drawing/2014/main" id="{1211D3A5-99ED-4AA4-9102-797F2BA6D1C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44853" y="5446554"/>
                  <a:ext cx="365760" cy="365760"/>
                </a:xfrm>
                <a:prstGeom prst="rect">
                  <a:avLst/>
                </a:prstGeom>
              </p:spPr>
            </p:pic>
            <p:pic>
              <p:nvPicPr>
                <p:cNvPr id="170" name="Graphic 169">
                  <a:extLst>
                    <a:ext uri="{FF2B5EF4-FFF2-40B4-BE49-F238E27FC236}">
                      <a16:creationId xmlns:a16="http://schemas.microsoft.com/office/drawing/2014/main" id="{08BA526B-5D0A-4A06-961A-42EC1FBF73C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700807" y="5446554"/>
                  <a:ext cx="365760" cy="365760"/>
                </a:xfrm>
                <a:prstGeom prst="rect">
                  <a:avLst/>
                </a:prstGeom>
              </p:spPr>
            </p:pic>
            <p:pic>
              <p:nvPicPr>
                <p:cNvPr id="171" name="Graphic 170">
                  <a:extLst>
                    <a:ext uri="{FF2B5EF4-FFF2-40B4-BE49-F238E27FC236}">
                      <a16:creationId xmlns:a16="http://schemas.microsoft.com/office/drawing/2014/main" id="{91B8CB12-FA1A-4871-8C93-443FBBB9A0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256761" y="5444401"/>
                  <a:ext cx="365760" cy="365760"/>
                </a:xfrm>
                <a:prstGeom prst="rect">
                  <a:avLst/>
                </a:prstGeom>
              </p:spPr>
            </p:pic>
          </p:grpSp>
          <p:grpSp>
            <p:nvGrpSpPr>
              <p:cNvPr id="152" name="Group 151">
                <a:extLst>
                  <a:ext uri="{FF2B5EF4-FFF2-40B4-BE49-F238E27FC236}">
                    <a16:creationId xmlns:a16="http://schemas.microsoft.com/office/drawing/2014/main" id="{8EFADA6D-444C-480A-A754-2EFD1279F2E9}"/>
                  </a:ext>
                </a:extLst>
              </p:cNvPr>
              <p:cNvGrpSpPr/>
              <p:nvPr/>
            </p:nvGrpSpPr>
            <p:grpSpPr>
              <a:xfrm>
                <a:off x="8592156" y="5903903"/>
                <a:ext cx="2030365" cy="367913"/>
                <a:chOff x="8592156" y="5444401"/>
                <a:chExt cx="2030365" cy="367913"/>
              </a:xfrm>
            </p:grpSpPr>
            <p:pic>
              <p:nvPicPr>
                <p:cNvPr id="153" name="Graphic 152">
                  <a:extLst>
                    <a:ext uri="{FF2B5EF4-FFF2-40B4-BE49-F238E27FC236}">
                      <a16:creationId xmlns:a16="http://schemas.microsoft.com/office/drawing/2014/main" id="{BA7D69B0-FAFD-4770-9BF7-7F3B6AFF68B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92156" y="5446554"/>
                  <a:ext cx="365760" cy="365760"/>
                </a:xfrm>
                <a:prstGeom prst="rect">
                  <a:avLst/>
                </a:prstGeom>
              </p:spPr>
            </p:pic>
            <p:pic>
              <p:nvPicPr>
                <p:cNvPr id="154" name="Graphic 153">
                  <a:extLst>
                    <a:ext uri="{FF2B5EF4-FFF2-40B4-BE49-F238E27FC236}">
                      <a16:creationId xmlns:a16="http://schemas.microsoft.com/office/drawing/2014/main" id="{D4D171D4-58FE-4C6F-BC67-D9FAAEF797C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44853" y="5446554"/>
                  <a:ext cx="365760" cy="365760"/>
                </a:xfrm>
                <a:prstGeom prst="rect">
                  <a:avLst/>
                </a:prstGeom>
              </p:spPr>
            </p:pic>
            <p:pic>
              <p:nvPicPr>
                <p:cNvPr id="159" name="Graphic 158">
                  <a:extLst>
                    <a:ext uri="{FF2B5EF4-FFF2-40B4-BE49-F238E27FC236}">
                      <a16:creationId xmlns:a16="http://schemas.microsoft.com/office/drawing/2014/main" id="{C192100C-7B85-42B4-B856-67046B4750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700807" y="5446554"/>
                  <a:ext cx="365760" cy="365760"/>
                </a:xfrm>
                <a:prstGeom prst="rect">
                  <a:avLst/>
                </a:prstGeom>
              </p:spPr>
            </p:pic>
            <p:pic>
              <p:nvPicPr>
                <p:cNvPr id="160" name="Graphic 159">
                  <a:extLst>
                    <a:ext uri="{FF2B5EF4-FFF2-40B4-BE49-F238E27FC236}">
                      <a16:creationId xmlns:a16="http://schemas.microsoft.com/office/drawing/2014/main" id="{0761956A-847A-48D6-8282-3B4881651FF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256761" y="5444401"/>
                  <a:ext cx="365760" cy="365760"/>
                </a:xfrm>
                <a:prstGeom prst="rect">
                  <a:avLst/>
                </a:prstGeom>
              </p:spPr>
            </p:pic>
          </p:grpSp>
        </p:grpSp>
        <p:grpSp>
          <p:nvGrpSpPr>
            <p:cNvPr id="172" name="Group 171" descr="App mod part 2">
              <a:extLst>
                <a:ext uri="{FF2B5EF4-FFF2-40B4-BE49-F238E27FC236}">
                  <a16:creationId xmlns:a16="http://schemas.microsoft.com/office/drawing/2014/main" id="{0CE5DA8A-6C5F-4F29-A7F1-5F63185F0083}"/>
                </a:ext>
              </a:extLst>
            </p:cNvPr>
            <p:cNvGrpSpPr/>
            <p:nvPr/>
          </p:nvGrpSpPr>
          <p:grpSpPr>
            <a:xfrm>
              <a:off x="8613318" y="4205210"/>
              <a:ext cx="1232402" cy="927956"/>
              <a:chOff x="2686879" y="5150810"/>
              <a:chExt cx="1232402" cy="927956"/>
            </a:xfrm>
          </p:grpSpPr>
          <p:pic>
            <p:nvPicPr>
              <p:cNvPr id="173" name="Graphic 172">
                <a:extLst>
                  <a:ext uri="{FF2B5EF4-FFF2-40B4-BE49-F238E27FC236}">
                    <a16:creationId xmlns:a16="http://schemas.microsoft.com/office/drawing/2014/main" id="{4F12B6D9-6623-47B3-824C-B4B713AF905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59172" y="5546417"/>
                <a:ext cx="460109" cy="460109"/>
              </a:xfrm>
              <a:prstGeom prst="rect">
                <a:avLst/>
              </a:prstGeom>
            </p:spPr>
          </p:pic>
          <p:pic>
            <p:nvPicPr>
              <p:cNvPr id="174" name="Graphic 173">
                <a:extLst>
                  <a:ext uri="{FF2B5EF4-FFF2-40B4-BE49-F238E27FC236}">
                    <a16:creationId xmlns:a16="http://schemas.microsoft.com/office/drawing/2014/main" id="{135E21E7-A58F-4D61-BBC4-B4FA963B1C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86879" y="5618657"/>
                <a:ext cx="460109" cy="460109"/>
              </a:xfrm>
              <a:prstGeom prst="rect">
                <a:avLst/>
              </a:prstGeom>
            </p:spPr>
          </p:pic>
          <p:pic>
            <p:nvPicPr>
              <p:cNvPr id="175" name="Graphic 174">
                <a:extLst>
                  <a:ext uri="{FF2B5EF4-FFF2-40B4-BE49-F238E27FC236}">
                    <a16:creationId xmlns:a16="http://schemas.microsoft.com/office/drawing/2014/main" id="{12DFDDDB-0ACE-441C-AA90-19F8071167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03218" y="5150810"/>
                <a:ext cx="460109" cy="460109"/>
              </a:xfrm>
              <a:prstGeom prst="rect">
                <a:avLst/>
              </a:prstGeom>
            </p:spPr>
          </p:pic>
        </p:grpSp>
        <p:pic>
          <p:nvPicPr>
            <p:cNvPr id="176" name="Picture 4" descr="App mod part 2">
              <a:extLst>
                <a:ext uri="{FF2B5EF4-FFF2-40B4-BE49-F238E27FC236}">
                  <a16:creationId xmlns:a16="http://schemas.microsoft.com/office/drawing/2014/main" id="{AE1E8305-F495-42DE-9138-8F07B615960C}"/>
                </a:ext>
              </a:extLst>
            </p:cNvPr>
            <p:cNvPicPr>
              <a:picLocks noChangeAspect="1" noChangeArrowheads="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bwMode="auto">
            <a:xfrm>
              <a:off x="6273606" y="5488312"/>
              <a:ext cx="539334" cy="539334"/>
            </a:xfrm>
            <a:prstGeom prst="rect">
              <a:avLst/>
            </a:prstGeom>
            <a:noFill/>
            <a:extLst>
              <a:ext uri="{909E8E84-426E-40DD-AFC4-6F175D3DCCD1}">
                <a14:hiddenFill xmlns:a14="http://schemas.microsoft.com/office/drawing/2010/main">
                  <a:solidFill>
                    <a:srgbClr val="FFFFFF"/>
                  </a:solidFill>
                </a14:hiddenFill>
              </a:ext>
            </a:extLst>
          </p:spPr>
        </p:pic>
        <p:grpSp>
          <p:nvGrpSpPr>
            <p:cNvPr id="177" name="Group 176" descr="App mod part 2">
              <a:extLst>
                <a:ext uri="{FF2B5EF4-FFF2-40B4-BE49-F238E27FC236}">
                  <a16:creationId xmlns:a16="http://schemas.microsoft.com/office/drawing/2014/main" id="{3891E0E4-BB86-476F-AFD0-46732D4FAF6C}"/>
                </a:ext>
              </a:extLst>
            </p:cNvPr>
            <p:cNvGrpSpPr/>
            <p:nvPr/>
          </p:nvGrpSpPr>
          <p:grpSpPr>
            <a:xfrm>
              <a:off x="2108330" y="5286434"/>
              <a:ext cx="3067325" cy="1538592"/>
              <a:chOff x="8088974" y="3367139"/>
              <a:chExt cx="3067325" cy="1538592"/>
            </a:xfrm>
          </p:grpSpPr>
          <p:sp>
            <p:nvSpPr>
              <p:cNvPr id="178" name="Rectangle 177">
                <a:extLst>
                  <a:ext uri="{FF2B5EF4-FFF2-40B4-BE49-F238E27FC236}">
                    <a16:creationId xmlns:a16="http://schemas.microsoft.com/office/drawing/2014/main" id="{5DE04679-229C-4977-BD67-C39EA5DCE579}"/>
                  </a:ext>
                  <a:ext uri="{C183D7F6-B498-43B3-948B-1728B52AA6E4}">
                    <adec:decorative xmlns:adec="http://schemas.microsoft.com/office/drawing/2017/decorative" val="1"/>
                  </a:ext>
                </a:extLst>
              </p:cNvPr>
              <p:cNvSpPr/>
              <p:nvPr/>
            </p:nvSpPr>
            <p:spPr bwMode="auto">
              <a:xfrm>
                <a:off x="8088974" y="3367139"/>
                <a:ext cx="3067325" cy="153859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179" name="TextBox 178">
                <a:extLst>
                  <a:ext uri="{FF2B5EF4-FFF2-40B4-BE49-F238E27FC236}">
                    <a16:creationId xmlns:a16="http://schemas.microsoft.com/office/drawing/2014/main" id="{1542648F-6361-471F-87DB-129EC793BFB1}"/>
                  </a:ext>
                </a:extLst>
              </p:cNvPr>
              <p:cNvSpPr txBox="1"/>
              <p:nvPr/>
            </p:nvSpPr>
            <p:spPr>
              <a:xfrm>
                <a:off x="8256458" y="4522301"/>
                <a:ext cx="2725747"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Azure Kubernetes Service</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80" name="Rectangle 179" descr="App mod part 2">
              <a:extLst>
                <a:ext uri="{FF2B5EF4-FFF2-40B4-BE49-F238E27FC236}">
                  <a16:creationId xmlns:a16="http://schemas.microsoft.com/office/drawing/2014/main" id="{55661F06-F2F8-4167-8E0B-45059669452F}"/>
                </a:ext>
                <a:ext uri="{C183D7F6-B498-43B3-948B-1728B52AA6E4}">
                  <adec:decorative xmlns:adec="http://schemas.microsoft.com/office/drawing/2017/decorative" val="1"/>
                </a:ext>
              </a:extLst>
            </p:cNvPr>
            <p:cNvSpPr/>
            <p:nvPr/>
          </p:nvSpPr>
          <p:spPr bwMode="auto">
            <a:xfrm>
              <a:off x="2105026" y="3649608"/>
              <a:ext cx="3067325" cy="1543084"/>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grpSp>
          <p:nvGrpSpPr>
            <p:cNvPr id="181" name="Group 180" descr="App mod part 2">
              <a:extLst>
                <a:ext uri="{FF2B5EF4-FFF2-40B4-BE49-F238E27FC236}">
                  <a16:creationId xmlns:a16="http://schemas.microsoft.com/office/drawing/2014/main" id="{D0840E2A-E438-4262-9619-3C79F25DFA1B}"/>
                </a:ext>
              </a:extLst>
            </p:cNvPr>
            <p:cNvGrpSpPr/>
            <p:nvPr/>
          </p:nvGrpSpPr>
          <p:grpSpPr>
            <a:xfrm>
              <a:off x="2320273" y="4117529"/>
              <a:ext cx="2614131" cy="953932"/>
              <a:chOff x="1899940" y="3408230"/>
              <a:chExt cx="2614131" cy="953932"/>
            </a:xfrm>
          </p:grpSpPr>
          <p:pic>
            <p:nvPicPr>
              <p:cNvPr id="182" name="Graphic 181">
                <a:extLst>
                  <a:ext uri="{FF2B5EF4-FFF2-40B4-BE49-F238E27FC236}">
                    <a16:creationId xmlns:a16="http://schemas.microsoft.com/office/drawing/2014/main" id="{8AE2DC58-D20A-4DAF-ACC5-29904EF53A9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96351" y="3457032"/>
                <a:ext cx="460109" cy="460109"/>
              </a:xfrm>
              <a:prstGeom prst="rect">
                <a:avLst/>
              </a:prstGeom>
            </p:spPr>
          </p:pic>
          <p:pic>
            <p:nvPicPr>
              <p:cNvPr id="183" name="Graphic 182">
                <a:extLst>
                  <a:ext uri="{FF2B5EF4-FFF2-40B4-BE49-F238E27FC236}">
                    <a16:creationId xmlns:a16="http://schemas.microsoft.com/office/drawing/2014/main" id="{6A93C7D7-C8AF-444E-8AFA-0198BCDF060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03781" y="3425705"/>
                <a:ext cx="460109" cy="460109"/>
              </a:xfrm>
              <a:prstGeom prst="rect">
                <a:avLst/>
              </a:prstGeom>
            </p:spPr>
          </p:pic>
          <p:pic>
            <p:nvPicPr>
              <p:cNvPr id="184" name="Graphic 183">
                <a:extLst>
                  <a:ext uri="{FF2B5EF4-FFF2-40B4-BE49-F238E27FC236}">
                    <a16:creationId xmlns:a16="http://schemas.microsoft.com/office/drawing/2014/main" id="{658B28D7-2266-4305-B77F-7AD57D2348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9940" y="3886964"/>
                <a:ext cx="460109" cy="460109"/>
              </a:xfrm>
              <a:prstGeom prst="rect">
                <a:avLst/>
              </a:prstGeom>
            </p:spPr>
          </p:pic>
          <p:pic>
            <p:nvPicPr>
              <p:cNvPr id="185" name="Graphic 184">
                <a:extLst>
                  <a:ext uri="{FF2B5EF4-FFF2-40B4-BE49-F238E27FC236}">
                    <a16:creationId xmlns:a16="http://schemas.microsoft.com/office/drawing/2014/main" id="{F956EB0F-1650-4067-BDB8-45BFFA42C8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36366" y="3902053"/>
                <a:ext cx="460109" cy="460109"/>
              </a:xfrm>
              <a:prstGeom prst="rect">
                <a:avLst/>
              </a:prstGeom>
            </p:spPr>
          </p:pic>
          <p:pic>
            <p:nvPicPr>
              <p:cNvPr id="186" name="Graphic 185">
                <a:extLst>
                  <a:ext uri="{FF2B5EF4-FFF2-40B4-BE49-F238E27FC236}">
                    <a16:creationId xmlns:a16="http://schemas.microsoft.com/office/drawing/2014/main" id="{782BEFEA-99EF-4C1A-AA28-82061D9FE81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53962" y="3408230"/>
                <a:ext cx="460109" cy="460109"/>
              </a:xfrm>
              <a:prstGeom prst="rect">
                <a:avLst/>
              </a:prstGeom>
            </p:spPr>
          </p:pic>
        </p:grpSp>
        <p:sp>
          <p:nvSpPr>
            <p:cNvPr id="187" name="TextBox 186" descr="App mod part 2">
              <a:extLst>
                <a:ext uri="{FF2B5EF4-FFF2-40B4-BE49-F238E27FC236}">
                  <a16:creationId xmlns:a16="http://schemas.microsoft.com/office/drawing/2014/main" id="{3CDE6952-07A4-4E5C-8320-E400A389DDE6}"/>
                </a:ext>
              </a:extLst>
            </p:cNvPr>
            <p:cNvSpPr txBox="1"/>
            <p:nvPr/>
          </p:nvSpPr>
          <p:spPr>
            <a:xfrm>
              <a:off x="2643326" y="3716995"/>
              <a:ext cx="2123965"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Customer applications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88" name="Group 187" descr="App mod part 2">
              <a:extLst>
                <a:ext uri="{FF2B5EF4-FFF2-40B4-BE49-F238E27FC236}">
                  <a16:creationId xmlns:a16="http://schemas.microsoft.com/office/drawing/2014/main" id="{E9A052F8-27AC-401B-AD68-E5A1CCE2A84D}"/>
                </a:ext>
              </a:extLst>
            </p:cNvPr>
            <p:cNvGrpSpPr/>
            <p:nvPr/>
          </p:nvGrpSpPr>
          <p:grpSpPr>
            <a:xfrm>
              <a:off x="3702002" y="4215745"/>
              <a:ext cx="1232402" cy="927956"/>
              <a:chOff x="2686879" y="5150810"/>
              <a:chExt cx="1232402" cy="927956"/>
            </a:xfrm>
          </p:grpSpPr>
          <p:pic>
            <p:nvPicPr>
              <p:cNvPr id="189" name="Graphic 188">
                <a:extLst>
                  <a:ext uri="{FF2B5EF4-FFF2-40B4-BE49-F238E27FC236}">
                    <a16:creationId xmlns:a16="http://schemas.microsoft.com/office/drawing/2014/main" id="{D59D64E6-11B8-417B-9F10-2032929B6E5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59172" y="5546417"/>
                <a:ext cx="460109" cy="460109"/>
              </a:xfrm>
              <a:prstGeom prst="rect">
                <a:avLst/>
              </a:prstGeom>
            </p:spPr>
          </p:pic>
          <p:pic>
            <p:nvPicPr>
              <p:cNvPr id="190" name="Graphic 189">
                <a:extLst>
                  <a:ext uri="{FF2B5EF4-FFF2-40B4-BE49-F238E27FC236}">
                    <a16:creationId xmlns:a16="http://schemas.microsoft.com/office/drawing/2014/main" id="{5855FB34-2016-4111-A4FC-0C781AC5C0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86879" y="5618657"/>
                <a:ext cx="460109" cy="460109"/>
              </a:xfrm>
              <a:prstGeom prst="rect">
                <a:avLst/>
              </a:prstGeom>
            </p:spPr>
          </p:pic>
          <p:pic>
            <p:nvPicPr>
              <p:cNvPr id="191" name="Graphic 190">
                <a:extLst>
                  <a:ext uri="{FF2B5EF4-FFF2-40B4-BE49-F238E27FC236}">
                    <a16:creationId xmlns:a16="http://schemas.microsoft.com/office/drawing/2014/main" id="{F8EA2BDA-A3E7-4E7E-9E75-5A54E78876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03218" y="5150810"/>
                <a:ext cx="460109" cy="460109"/>
              </a:xfrm>
              <a:prstGeom prst="rect">
                <a:avLst/>
              </a:prstGeom>
            </p:spPr>
          </p:pic>
        </p:grpSp>
        <p:grpSp>
          <p:nvGrpSpPr>
            <p:cNvPr id="192" name="Group 191" descr="App mod part 2">
              <a:extLst>
                <a:ext uri="{FF2B5EF4-FFF2-40B4-BE49-F238E27FC236}">
                  <a16:creationId xmlns:a16="http://schemas.microsoft.com/office/drawing/2014/main" id="{3AB41BD3-A4D3-4C2F-9EEC-9D039C775CEE}"/>
                </a:ext>
              </a:extLst>
            </p:cNvPr>
            <p:cNvGrpSpPr/>
            <p:nvPr/>
          </p:nvGrpSpPr>
          <p:grpSpPr>
            <a:xfrm>
              <a:off x="2660544" y="5367297"/>
              <a:ext cx="1956288" cy="864877"/>
              <a:chOff x="4794767" y="5333369"/>
              <a:chExt cx="1956288" cy="864877"/>
            </a:xfrm>
          </p:grpSpPr>
          <p:grpSp>
            <p:nvGrpSpPr>
              <p:cNvPr id="193" name="Group 192">
                <a:extLst>
                  <a:ext uri="{FF2B5EF4-FFF2-40B4-BE49-F238E27FC236}">
                    <a16:creationId xmlns:a16="http://schemas.microsoft.com/office/drawing/2014/main" id="{50CEDB0C-AF34-4E67-99E5-DC236300504C}"/>
                  </a:ext>
                </a:extLst>
              </p:cNvPr>
              <p:cNvGrpSpPr/>
              <p:nvPr/>
            </p:nvGrpSpPr>
            <p:grpSpPr>
              <a:xfrm>
                <a:off x="4794767" y="5333369"/>
                <a:ext cx="1956288" cy="383390"/>
                <a:chOff x="1433773" y="4858977"/>
                <a:chExt cx="1956288" cy="383390"/>
              </a:xfrm>
            </p:grpSpPr>
            <p:pic>
              <p:nvPicPr>
                <p:cNvPr id="199" name="Graphic 198">
                  <a:extLst>
                    <a:ext uri="{FF2B5EF4-FFF2-40B4-BE49-F238E27FC236}">
                      <a16:creationId xmlns:a16="http://schemas.microsoft.com/office/drawing/2014/main" id="{100CF73D-6F19-4397-8CFC-DBC68F893BE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97516" y="4863788"/>
                  <a:ext cx="365760" cy="365760"/>
                </a:xfrm>
                <a:prstGeom prst="rect">
                  <a:avLst/>
                </a:prstGeom>
              </p:spPr>
            </p:pic>
            <p:pic>
              <p:nvPicPr>
                <p:cNvPr id="200" name="Graphic 199">
                  <a:extLst>
                    <a:ext uri="{FF2B5EF4-FFF2-40B4-BE49-F238E27FC236}">
                      <a16:creationId xmlns:a16="http://schemas.microsoft.com/office/drawing/2014/main" id="{1DBCCEEE-FFCD-4982-86DC-F50958E9B1B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964849" y="4876607"/>
                  <a:ext cx="365760" cy="365760"/>
                </a:xfrm>
                <a:prstGeom prst="rect">
                  <a:avLst/>
                </a:prstGeom>
              </p:spPr>
            </p:pic>
            <p:pic>
              <p:nvPicPr>
                <p:cNvPr id="201" name="Graphic 200">
                  <a:extLst>
                    <a:ext uri="{FF2B5EF4-FFF2-40B4-BE49-F238E27FC236}">
                      <a16:creationId xmlns:a16="http://schemas.microsoft.com/office/drawing/2014/main" id="{2F073328-87E7-4A7B-9197-A28FDC3F531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433773" y="4869579"/>
                  <a:ext cx="365760" cy="365760"/>
                </a:xfrm>
                <a:prstGeom prst="rect">
                  <a:avLst/>
                </a:prstGeom>
              </p:spPr>
            </p:pic>
            <p:pic>
              <p:nvPicPr>
                <p:cNvPr id="202" name="Graphic 201">
                  <a:extLst>
                    <a:ext uri="{FF2B5EF4-FFF2-40B4-BE49-F238E27FC236}">
                      <a16:creationId xmlns:a16="http://schemas.microsoft.com/office/drawing/2014/main" id="{D8EE1BE4-AFB7-46B1-A145-D4196F576AB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24301" y="4858977"/>
                  <a:ext cx="365760" cy="365760"/>
                </a:xfrm>
                <a:prstGeom prst="rect">
                  <a:avLst/>
                </a:prstGeom>
              </p:spPr>
            </p:pic>
          </p:grpSp>
          <p:grpSp>
            <p:nvGrpSpPr>
              <p:cNvPr id="194" name="Group 193">
                <a:extLst>
                  <a:ext uri="{FF2B5EF4-FFF2-40B4-BE49-F238E27FC236}">
                    <a16:creationId xmlns:a16="http://schemas.microsoft.com/office/drawing/2014/main" id="{90FAB2A1-0EAC-454B-9DD0-6F33CFC2E741}"/>
                  </a:ext>
                </a:extLst>
              </p:cNvPr>
              <p:cNvGrpSpPr/>
              <p:nvPr/>
            </p:nvGrpSpPr>
            <p:grpSpPr>
              <a:xfrm>
                <a:off x="4794767" y="5814856"/>
                <a:ext cx="1956288" cy="383390"/>
                <a:chOff x="1433773" y="4858977"/>
                <a:chExt cx="1956288" cy="383390"/>
              </a:xfrm>
            </p:grpSpPr>
            <p:pic>
              <p:nvPicPr>
                <p:cNvPr id="195" name="Graphic 194">
                  <a:extLst>
                    <a:ext uri="{FF2B5EF4-FFF2-40B4-BE49-F238E27FC236}">
                      <a16:creationId xmlns:a16="http://schemas.microsoft.com/office/drawing/2014/main" id="{ADD0B381-D9CC-42FB-A088-EA42A23BF35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97516" y="4863788"/>
                  <a:ext cx="365760" cy="365760"/>
                </a:xfrm>
                <a:prstGeom prst="rect">
                  <a:avLst/>
                </a:prstGeom>
              </p:spPr>
            </p:pic>
            <p:pic>
              <p:nvPicPr>
                <p:cNvPr id="196" name="Graphic 195">
                  <a:extLst>
                    <a:ext uri="{FF2B5EF4-FFF2-40B4-BE49-F238E27FC236}">
                      <a16:creationId xmlns:a16="http://schemas.microsoft.com/office/drawing/2014/main" id="{00F3BCA1-81A2-4A98-95E7-0098EE48641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964849" y="4876607"/>
                  <a:ext cx="365760" cy="365760"/>
                </a:xfrm>
                <a:prstGeom prst="rect">
                  <a:avLst/>
                </a:prstGeom>
              </p:spPr>
            </p:pic>
            <p:pic>
              <p:nvPicPr>
                <p:cNvPr id="197" name="Graphic 196">
                  <a:extLst>
                    <a:ext uri="{FF2B5EF4-FFF2-40B4-BE49-F238E27FC236}">
                      <a16:creationId xmlns:a16="http://schemas.microsoft.com/office/drawing/2014/main" id="{F8756A21-4286-486B-92B1-9654BBF71F1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433773" y="4869579"/>
                  <a:ext cx="365760" cy="365760"/>
                </a:xfrm>
                <a:prstGeom prst="rect">
                  <a:avLst/>
                </a:prstGeom>
              </p:spPr>
            </p:pic>
            <p:pic>
              <p:nvPicPr>
                <p:cNvPr id="198" name="Graphic 197">
                  <a:extLst>
                    <a:ext uri="{FF2B5EF4-FFF2-40B4-BE49-F238E27FC236}">
                      <a16:creationId xmlns:a16="http://schemas.microsoft.com/office/drawing/2014/main" id="{74D6B2EF-9125-4FB8-B49E-07B23D3A5B3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24301" y="4858977"/>
                  <a:ext cx="365760" cy="365760"/>
                </a:xfrm>
                <a:prstGeom prst="rect">
                  <a:avLst/>
                </a:prstGeom>
              </p:spPr>
            </p:pic>
          </p:grpSp>
        </p:grpSp>
        <p:cxnSp>
          <p:nvCxnSpPr>
            <p:cNvPr id="203" name="Connector: Elbow 202" descr="App mod part 2">
              <a:extLst>
                <a:ext uri="{FF2B5EF4-FFF2-40B4-BE49-F238E27FC236}">
                  <a16:creationId xmlns:a16="http://schemas.microsoft.com/office/drawing/2014/main" id="{21AFA67A-8C42-4F65-AA8F-9569C7E8425C}"/>
                </a:ext>
              </a:extLst>
            </p:cNvPr>
            <p:cNvCxnSpPr>
              <a:cxnSpLocks/>
              <a:stCxn id="89" idx="2"/>
              <a:endCxn id="178" idx="3"/>
            </p:cNvCxnSpPr>
            <p:nvPr/>
          </p:nvCxnSpPr>
          <p:spPr>
            <a:xfrm rot="5400000">
              <a:off x="4406934" y="4366663"/>
              <a:ext cx="2457789" cy="920345"/>
            </a:xfrm>
            <a:prstGeom prst="bentConnector2">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4" name="Connector: Elbow 203" descr="App mod part 2">
              <a:extLst>
                <a:ext uri="{FF2B5EF4-FFF2-40B4-BE49-F238E27FC236}">
                  <a16:creationId xmlns:a16="http://schemas.microsoft.com/office/drawing/2014/main" id="{03D47828-466F-4CF1-BD6F-85E78658A8C4}"/>
                </a:ext>
              </a:extLst>
            </p:cNvPr>
            <p:cNvCxnSpPr>
              <a:cxnSpLocks/>
              <a:stCxn id="89" idx="2"/>
              <a:endCxn id="180" idx="3"/>
            </p:cNvCxnSpPr>
            <p:nvPr/>
          </p:nvCxnSpPr>
          <p:spPr>
            <a:xfrm rot="5400000">
              <a:off x="5222572" y="3547721"/>
              <a:ext cx="823209" cy="923649"/>
            </a:xfrm>
            <a:prstGeom prst="bentConnector2">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5" name="Connector: Elbow 204" descr="App mod part 2">
              <a:extLst>
                <a:ext uri="{FF2B5EF4-FFF2-40B4-BE49-F238E27FC236}">
                  <a16:creationId xmlns:a16="http://schemas.microsoft.com/office/drawing/2014/main" id="{9722AB9F-6D89-4EF6-908B-E8A945DF392D}"/>
                </a:ext>
              </a:extLst>
            </p:cNvPr>
            <p:cNvCxnSpPr>
              <a:cxnSpLocks/>
              <a:stCxn id="89" idx="2"/>
              <a:endCxn id="132" idx="1"/>
            </p:cNvCxnSpPr>
            <p:nvPr/>
          </p:nvCxnSpPr>
          <p:spPr>
            <a:xfrm rot="16200000" flipH="1">
              <a:off x="6146219" y="3547722"/>
              <a:ext cx="823209" cy="923646"/>
            </a:xfrm>
            <a:prstGeom prst="bentConnector2">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6" name="Connector: Elbow 205" descr="App mod part 2">
              <a:extLst>
                <a:ext uri="{FF2B5EF4-FFF2-40B4-BE49-F238E27FC236}">
                  <a16:creationId xmlns:a16="http://schemas.microsoft.com/office/drawing/2014/main" id="{806C37AC-D4FB-4505-9B1E-6DA9B9105B74}"/>
                </a:ext>
              </a:extLst>
            </p:cNvPr>
            <p:cNvCxnSpPr>
              <a:cxnSpLocks/>
              <a:stCxn id="89" idx="2"/>
              <a:endCxn id="129" idx="1"/>
            </p:cNvCxnSpPr>
            <p:nvPr/>
          </p:nvCxnSpPr>
          <p:spPr>
            <a:xfrm rot="16200000" flipH="1">
              <a:off x="5330657" y="4363284"/>
              <a:ext cx="2454332" cy="923646"/>
            </a:xfrm>
            <a:prstGeom prst="bentConnector2">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9" name="Group 18" descr="App mod part 2">
              <a:extLst>
                <a:ext uri="{FF2B5EF4-FFF2-40B4-BE49-F238E27FC236}">
                  <a16:creationId xmlns:a16="http://schemas.microsoft.com/office/drawing/2014/main" id="{33A96245-707B-42A6-BC0B-89B28D7A3A86}"/>
                </a:ext>
              </a:extLst>
            </p:cNvPr>
            <p:cNvGrpSpPr/>
            <p:nvPr/>
          </p:nvGrpSpPr>
          <p:grpSpPr>
            <a:xfrm>
              <a:off x="2541791" y="2178341"/>
              <a:ext cx="7108416" cy="550785"/>
              <a:chOff x="3135874" y="2096268"/>
              <a:chExt cx="7108416" cy="550785"/>
            </a:xfrm>
          </p:grpSpPr>
          <p:sp>
            <p:nvSpPr>
              <p:cNvPr id="102" name="Rectangle 101">
                <a:extLst>
                  <a:ext uri="{FF2B5EF4-FFF2-40B4-BE49-F238E27FC236}">
                    <a16:creationId xmlns:a16="http://schemas.microsoft.com/office/drawing/2014/main" id="{EE1910C9-7B0B-469B-86EE-28A758A13353}"/>
                  </a:ext>
                  <a:ext uri="{C183D7F6-B498-43B3-948B-1728B52AA6E4}">
                    <adec:decorative xmlns:adec="http://schemas.microsoft.com/office/drawing/2017/decorative" val="1"/>
                  </a:ext>
                </a:extLst>
              </p:cNvPr>
              <p:cNvSpPr/>
              <p:nvPr/>
            </p:nvSpPr>
            <p:spPr bwMode="auto">
              <a:xfrm>
                <a:off x="6715341" y="212325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06" name="Rectangle 105">
                <a:extLst>
                  <a:ext uri="{FF2B5EF4-FFF2-40B4-BE49-F238E27FC236}">
                    <a16:creationId xmlns:a16="http://schemas.microsoft.com/office/drawing/2014/main" id="{29713D28-FA9D-4A5E-9F93-8FEB6054A8E3}"/>
                  </a:ext>
                </a:extLst>
              </p:cNvPr>
              <p:cNvSpPr/>
              <p:nvPr/>
            </p:nvSpPr>
            <p:spPr>
              <a:xfrm>
                <a:off x="7290051" y="2244821"/>
                <a:ext cx="89159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Tags</a:t>
                </a:r>
              </a:p>
            </p:txBody>
          </p:sp>
          <p:pic>
            <p:nvPicPr>
              <p:cNvPr id="8" name="Graphic 7">
                <a:extLst>
                  <a:ext uri="{FF2B5EF4-FFF2-40B4-BE49-F238E27FC236}">
                    <a16:creationId xmlns:a16="http://schemas.microsoft.com/office/drawing/2014/main" id="{73F7EA24-DA34-4819-8D46-546FD6CB912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771596" y="2208314"/>
                <a:ext cx="365760" cy="365760"/>
              </a:xfrm>
              <a:prstGeom prst="rect">
                <a:avLst/>
              </a:prstGeom>
            </p:spPr>
          </p:pic>
          <p:sp>
            <p:nvSpPr>
              <p:cNvPr id="110" name="Rectangle 109">
                <a:extLst>
                  <a:ext uri="{FF2B5EF4-FFF2-40B4-BE49-F238E27FC236}">
                    <a16:creationId xmlns:a16="http://schemas.microsoft.com/office/drawing/2014/main" id="{7F987939-B5C5-4EAF-9021-E82040D7ECC9}"/>
                  </a:ext>
                  <a:ext uri="{C183D7F6-B498-43B3-948B-1728B52AA6E4}">
                    <adec:decorative xmlns:adec="http://schemas.microsoft.com/office/drawing/2017/decorative" val="1"/>
                  </a:ext>
                </a:extLst>
              </p:cNvPr>
              <p:cNvSpPr/>
              <p:nvPr/>
            </p:nvSpPr>
            <p:spPr bwMode="auto">
              <a:xfrm>
                <a:off x="8507943" y="2128812"/>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12" name="Rectangle 111">
                <a:extLst>
                  <a:ext uri="{FF2B5EF4-FFF2-40B4-BE49-F238E27FC236}">
                    <a16:creationId xmlns:a16="http://schemas.microsoft.com/office/drawing/2014/main" id="{90FFC7D5-5BC9-4934-9EFF-718E35DE5751}"/>
                  </a:ext>
                </a:extLst>
              </p:cNvPr>
              <p:cNvSpPr/>
              <p:nvPr/>
            </p:nvSpPr>
            <p:spPr>
              <a:xfrm>
                <a:off x="8997460" y="2182086"/>
                <a:ext cx="119936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Resource Graph</a:t>
                </a:r>
              </a:p>
            </p:txBody>
          </p:sp>
          <p:pic>
            <p:nvPicPr>
              <p:cNvPr id="14" name="Graphic 13">
                <a:extLst>
                  <a:ext uri="{FF2B5EF4-FFF2-40B4-BE49-F238E27FC236}">
                    <a16:creationId xmlns:a16="http://schemas.microsoft.com/office/drawing/2014/main" id="{458F6F2B-F2E3-4B44-BB63-10D770D6B5A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84238" y="2216500"/>
                <a:ext cx="365760" cy="365760"/>
              </a:xfrm>
              <a:prstGeom prst="rect">
                <a:avLst/>
              </a:prstGeom>
            </p:spPr>
          </p:pic>
          <p:sp>
            <p:nvSpPr>
              <p:cNvPr id="118" name="Rectangle 117">
                <a:extLst>
                  <a:ext uri="{FF2B5EF4-FFF2-40B4-BE49-F238E27FC236}">
                    <a16:creationId xmlns:a16="http://schemas.microsoft.com/office/drawing/2014/main" id="{02B36989-1753-45E1-A799-DB1154D5AF62}"/>
                  </a:ext>
                  <a:ext uri="{C183D7F6-B498-43B3-948B-1728B52AA6E4}">
                    <adec:decorative xmlns:adec="http://schemas.microsoft.com/office/drawing/2017/decorative" val="1"/>
                  </a:ext>
                </a:extLst>
              </p:cNvPr>
              <p:cNvSpPr/>
              <p:nvPr/>
            </p:nvSpPr>
            <p:spPr bwMode="auto">
              <a:xfrm>
                <a:off x="4927228" y="2109549"/>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25" name="Rectangle 124">
                <a:extLst>
                  <a:ext uri="{FF2B5EF4-FFF2-40B4-BE49-F238E27FC236}">
                    <a16:creationId xmlns:a16="http://schemas.microsoft.com/office/drawing/2014/main" id="{9DEA032F-A7F4-4FCF-ACE1-71E97F2EBE3E}"/>
                  </a:ext>
                </a:extLst>
              </p:cNvPr>
              <p:cNvSpPr/>
              <p:nvPr/>
            </p:nvSpPr>
            <p:spPr>
              <a:xfrm>
                <a:off x="5476292" y="2231116"/>
                <a:ext cx="94288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Audit</a:t>
                </a:r>
              </a:p>
            </p:txBody>
          </p:sp>
          <p:sp>
            <p:nvSpPr>
              <p:cNvPr id="130" name="Rectangle 129">
                <a:extLst>
                  <a:ext uri="{FF2B5EF4-FFF2-40B4-BE49-F238E27FC236}">
                    <a16:creationId xmlns:a16="http://schemas.microsoft.com/office/drawing/2014/main" id="{3E5A4C51-F093-455F-AB7F-9D08F9C851BF}"/>
                  </a:ext>
                  <a:ext uri="{C183D7F6-B498-43B3-948B-1728B52AA6E4}">
                    <adec:decorative xmlns:adec="http://schemas.microsoft.com/office/drawing/2017/decorative" val="1"/>
                  </a:ext>
                </a:extLst>
              </p:cNvPr>
              <p:cNvSpPr/>
              <p:nvPr/>
            </p:nvSpPr>
            <p:spPr>
              <a:xfrm>
                <a:off x="5018880" y="2175436"/>
                <a:ext cx="365760" cy="365760"/>
              </a:xfrm>
              <a:prstGeom prst="rect">
                <a:avLst/>
              </a:prstGeom>
              <a:blipFill rotWithShape="1">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a:blipFill>
              <a:ln w="10795" cap="flat" cmpd="sng" algn="ctr">
                <a:noFill/>
                <a:prstDash val="solid"/>
              </a:ln>
              <a:effectLst/>
            </p:spPr>
          </p:sp>
          <p:sp>
            <p:nvSpPr>
              <p:cNvPr id="135" name="Rectangle 134">
                <a:extLst>
                  <a:ext uri="{FF2B5EF4-FFF2-40B4-BE49-F238E27FC236}">
                    <a16:creationId xmlns:a16="http://schemas.microsoft.com/office/drawing/2014/main" id="{6B9F4E80-CF70-4FA8-829F-04AFBE0E6730}"/>
                  </a:ext>
                  <a:ext uri="{C183D7F6-B498-43B3-948B-1728B52AA6E4}">
                    <adec:decorative xmlns:adec="http://schemas.microsoft.com/office/drawing/2017/decorative" val="1"/>
                  </a:ext>
                </a:extLst>
              </p:cNvPr>
              <p:cNvSpPr/>
              <p:nvPr/>
            </p:nvSpPr>
            <p:spPr bwMode="auto">
              <a:xfrm>
                <a:off x="3135874" y="2096268"/>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36" name="Rectangle 135">
                <a:extLst>
                  <a:ext uri="{FF2B5EF4-FFF2-40B4-BE49-F238E27FC236}">
                    <a16:creationId xmlns:a16="http://schemas.microsoft.com/office/drawing/2014/main" id="{AAFFB0F6-7DD8-470F-9099-1A58CEBC653C}"/>
                  </a:ext>
                </a:extLst>
              </p:cNvPr>
              <p:cNvSpPr/>
              <p:nvPr/>
            </p:nvSpPr>
            <p:spPr>
              <a:xfrm>
                <a:off x="3528645" y="2217835"/>
                <a:ext cx="1255473"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Templates</a:t>
                </a:r>
              </a:p>
            </p:txBody>
          </p:sp>
          <p:pic>
            <p:nvPicPr>
              <p:cNvPr id="140" name="Graphic 139">
                <a:extLst>
                  <a:ext uri="{FF2B5EF4-FFF2-40B4-BE49-F238E27FC236}">
                    <a16:creationId xmlns:a16="http://schemas.microsoft.com/office/drawing/2014/main" id="{ABEFADE1-AB2B-4522-96A6-8E13FC98FE0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91620" y="2179041"/>
                <a:ext cx="365760" cy="365760"/>
              </a:xfrm>
              <a:prstGeom prst="rect">
                <a:avLst/>
              </a:prstGeom>
            </p:spPr>
          </p:pic>
        </p:grpSp>
        <p:cxnSp>
          <p:nvCxnSpPr>
            <p:cNvPr id="142" name="Straight Connector 141" descr="App mod part 2">
              <a:extLst>
                <a:ext uri="{FF2B5EF4-FFF2-40B4-BE49-F238E27FC236}">
                  <a16:creationId xmlns:a16="http://schemas.microsoft.com/office/drawing/2014/main" id="{AE14CEFC-2142-4D04-BCCF-3F22C86EDF87}"/>
                </a:ext>
                <a:ext uri="{C183D7F6-B498-43B3-948B-1728B52AA6E4}">
                  <adec:decorative xmlns:adec="http://schemas.microsoft.com/office/drawing/2017/decorative" val="1"/>
                </a:ext>
              </a:extLst>
            </p:cNvPr>
            <p:cNvCxnSpPr>
              <a:cxnSpLocks/>
              <a:stCxn id="89" idx="0"/>
              <a:endCxn id="86" idx="2"/>
            </p:cNvCxnSpPr>
            <p:nvPr/>
          </p:nvCxnSpPr>
          <p:spPr>
            <a:xfrm flipV="1">
              <a:off x="6096000" y="1832445"/>
              <a:ext cx="0" cy="283198"/>
            </a:xfrm>
            <a:prstGeom prst="line">
              <a:avLst/>
            </a:prstGeom>
            <a:noFill/>
            <a:ln w="19050" cap="flat" cmpd="sng" algn="ctr">
              <a:solidFill>
                <a:schemeClr val="accent1"/>
              </a:solidFill>
              <a:prstDash val="solid"/>
              <a:miter lim="800000"/>
              <a:headEnd type="arrow" w="med" len="med"/>
              <a:tailEnd type="none" w="lg" len="med"/>
            </a:ln>
            <a:effectLst/>
          </p:spPr>
        </p:cxnSp>
      </p:grpSp>
    </p:spTree>
    <p:extLst>
      <p:ext uri="{BB962C8B-B14F-4D97-AF65-F5344CB8AC3E}">
        <p14:creationId xmlns:p14="http://schemas.microsoft.com/office/powerpoint/2010/main" val="277850540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 Mod contd">
            <a:extLst>
              <a:ext uri="{FF2B5EF4-FFF2-40B4-BE49-F238E27FC236}">
                <a16:creationId xmlns:a16="http://schemas.microsoft.com/office/drawing/2014/main" id="{36BD7F92-AA5B-42A6-B4EF-2B71476A0959}"/>
              </a:ext>
            </a:extLst>
          </p:cNvPr>
          <p:cNvSpPr>
            <a:spLocks noGrp="1"/>
          </p:cNvSpPr>
          <p:nvPr>
            <p:ph type="title"/>
          </p:nvPr>
        </p:nvSpPr>
        <p:spPr>
          <a:xfrm>
            <a:off x="113678" y="114041"/>
            <a:ext cx="12292275" cy="338554"/>
          </a:xfrm>
        </p:spPr>
        <p:txBody>
          <a:bodyPr anchor="ctr"/>
          <a:lstStyle/>
          <a:p>
            <a:r>
              <a:rPr kumimoji="0" lang="en-US" sz="2200" b="1" i="0" u="none" strike="noStrike" kern="1200" cap="none"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Example: </a:t>
            </a:r>
            <a:r>
              <a:rPr kumimoji="0" lang="en-US" sz="22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Azure Arc Partner Opportunity – App modernization, governance and compliance at-scale</a:t>
            </a:r>
            <a:endParaRPr lang="en-US" sz="2200"/>
          </a:p>
        </p:txBody>
      </p:sp>
      <p:sp>
        <p:nvSpPr>
          <p:cNvPr id="84" name="TextBox 83" descr="App Mod contd">
            <a:extLst>
              <a:ext uri="{FF2B5EF4-FFF2-40B4-BE49-F238E27FC236}">
                <a16:creationId xmlns:a16="http://schemas.microsoft.com/office/drawing/2014/main" id="{8937F0F4-CD6B-4895-B221-B08B188F1C12}"/>
              </a:ext>
            </a:extLst>
          </p:cNvPr>
          <p:cNvSpPr txBox="1"/>
          <p:nvPr/>
        </p:nvSpPr>
        <p:spPr>
          <a:xfrm>
            <a:off x="128496" y="522657"/>
            <a:ext cx="11962629" cy="646331"/>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Scenario: A customer has Kubernetes-based practice in both Azure and on-premises and is struggling with infrastructure sprawl and lack of operational consistency. You as a partner have been brought in to conduct an analysis of the infrastructure and the Kubernetes practice and implement a unified operations strategy using Azure native tools.</a:t>
            </a:r>
            <a:endParaRPr kumimoji="0" lang="en-US" sz="1400" b="0" i="0" u="none" strike="noStrike" kern="1200" cap="none" spc="0" normalizeH="0" baseline="0" noProof="0">
              <a:ln>
                <a:noFill/>
              </a:ln>
              <a:solidFill>
                <a:srgbClr val="FF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8883EB87-981F-414B-7321-F74378D6997E}"/>
              </a:ext>
              <a:ext uri="{C183D7F6-B498-43B3-948B-1728B52AA6E4}">
                <adec:decorative xmlns:adec="http://schemas.microsoft.com/office/drawing/2017/decorative" val="1"/>
              </a:ext>
            </a:extLst>
          </p:cNvPr>
          <p:cNvGrpSpPr/>
          <p:nvPr/>
        </p:nvGrpSpPr>
        <p:grpSpPr>
          <a:xfrm>
            <a:off x="625799" y="1262776"/>
            <a:ext cx="10940402" cy="5562250"/>
            <a:chOff x="625799" y="1262776"/>
            <a:chExt cx="10940402" cy="5562250"/>
          </a:xfrm>
        </p:grpSpPr>
        <p:sp>
          <p:nvSpPr>
            <p:cNvPr id="120" name="TextBox 119" descr="App Mod contd">
              <a:extLst>
                <a:ext uri="{FF2B5EF4-FFF2-40B4-BE49-F238E27FC236}">
                  <a16:creationId xmlns:a16="http://schemas.microsoft.com/office/drawing/2014/main" id="{512DAD1A-1716-4F6D-A1E6-2569A8CE445E}"/>
                </a:ext>
              </a:extLst>
            </p:cNvPr>
            <p:cNvSpPr txBox="1"/>
            <p:nvPr/>
          </p:nvSpPr>
          <p:spPr>
            <a:xfrm>
              <a:off x="3480076" y="2561518"/>
              <a:ext cx="1831719"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4B4B"/>
                  </a:solidFill>
                  <a:effectLst/>
                  <a:uLnTx/>
                  <a:uFillTx/>
                  <a:latin typeface="Segoe UI Semibold"/>
                  <a:ea typeface="+mn-ea"/>
                  <a:cs typeface="Segoe UI" pitchFamily="34" charset="0"/>
                </a:rPr>
                <a:t>No at-scale Kubernetes infrastructure governance</a:t>
              </a:r>
              <a:endParaRPr kumimoji="0" lang="en-US" sz="1100" b="0" i="0" u="none" strike="noStrike" kern="1200" cap="none" spc="0" normalizeH="0" baseline="0" noProof="0">
                <a:ln>
                  <a:noFill/>
                </a:ln>
                <a:solidFill>
                  <a:srgbClr val="FF4B4B"/>
                </a:solidFill>
                <a:effectLst/>
                <a:uLnTx/>
                <a:uFillTx/>
                <a:latin typeface="Segoe UI"/>
                <a:ea typeface="+mn-ea"/>
                <a:cs typeface="+mn-cs"/>
              </a:endParaRPr>
            </a:p>
          </p:txBody>
        </p:sp>
        <p:sp>
          <p:nvSpPr>
            <p:cNvPr id="121" name="Rectangle 120" descr="App Mod contd">
              <a:extLst>
                <a:ext uri="{FF2B5EF4-FFF2-40B4-BE49-F238E27FC236}">
                  <a16:creationId xmlns:a16="http://schemas.microsoft.com/office/drawing/2014/main" id="{5FBA7E35-7BE1-4E2B-AC0D-413F138723FC}"/>
                </a:ext>
              </a:extLst>
            </p:cNvPr>
            <p:cNvSpPr/>
            <p:nvPr/>
          </p:nvSpPr>
          <p:spPr bwMode="auto">
            <a:xfrm>
              <a:off x="6955073" y="2528714"/>
              <a:ext cx="1796254" cy="550980"/>
            </a:xfrm>
            <a:prstGeom prst="rect">
              <a:avLst/>
            </a:prstGeom>
            <a:solidFill>
              <a:srgbClr val="000000"/>
            </a:solidFill>
            <a:ln w="3175" cap="flat" cmpd="sng" algn="ctr">
              <a:solidFill>
                <a:srgbClr val="D83B01"/>
              </a:solidFill>
              <a:prstDash val="solid"/>
              <a:headEnd type="none" w="med" len="med"/>
              <a:tailEnd type="none" w="med" len="med"/>
            </a:ln>
            <a:effectLst>
              <a:outerShdw blurRad="571500" algn="tl" rotWithShape="0">
                <a:srgbClr val="D83B01">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4B4B"/>
                  </a:solidFill>
                  <a:effectLst/>
                  <a:uLnTx/>
                  <a:uFillTx/>
                  <a:latin typeface="Segoe UI Semibold"/>
                  <a:ea typeface="+mn-ea"/>
                  <a:cs typeface="Segoe UI" pitchFamily="34" charset="0"/>
                </a:rPr>
                <a:t>No visibility, no unified operations practices</a:t>
              </a:r>
            </a:p>
          </p:txBody>
        </p:sp>
        <p:grpSp>
          <p:nvGrpSpPr>
            <p:cNvPr id="85" name="Group 84" descr="App Mod contd">
              <a:extLst>
                <a:ext uri="{FF2B5EF4-FFF2-40B4-BE49-F238E27FC236}">
                  <a16:creationId xmlns:a16="http://schemas.microsoft.com/office/drawing/2014/main" id="{ADCAF2A5-AE19-4D8C-BE0B-F3D90D4E6F99}"/>
                </a:ext>
              </a:extLst>
            </p:cNvPr>
            <p:cNvGrpSpPr/>
            <p:nvPr/>
          </p:nvGrpSpPr>
          <p:grpSpPr>
            <a:xfrm>
              <a:off x="5227826" y="1314204"/>
              <a:ext cx="1736347" cy="518241"/>
              <a:chOff x="3821882" y="1747064"/>
              <a:chExt cx="1736347" cy="518241"/>
            </a:xfrm>
          </p:grpSpPr>
          <p:sp>
            <p:nvSpPr>
              <p:cNvPr id="86" name="Rectangle 85">
                <a:extLst>
                  <a:ext uri="{FF2B5EF4-FFF2-40B4-BE49-F238E27FC236}">
                    <a16:creationId xmlns:a16="http://schemas.microsoft.com/office/drawing/2014/main" id="{BB7F79D6-EA14-43EC-8583-7611572A9461}"/>
                  </a:ext>
                  <a:ext uri="{C183D7F6-B498-43B3-948B-1728B52AA6E4}">
                    <adec:decorative xmlns:adec="http://schemas.microsoft.com/office/drawing/2017/decorative" val="1"/>
                  </a:ext>
                </a:extLst>
              </p:cNvPr>
              <p:cNvSpPr/>
              <p:nvPr/>
            </p:nvSpPr>
            <p:spPr bwMode="auto">
              <a:xfrm>
                <a:off x="3821882" y="174706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87" name="Rectangle 86">
                <a:extLst>
                  <a:ext uri="{FF2B5EF4-FFF2-40B4-BE49-F238E27FC236}">
                    <a16:creationId xmlns:a16="http://schemas.microsoft.com/office/drawing/2014/main" id="{961F1335-7340-4773-B97D-E4DB968BD520}"/>
                  </a:ext>
                </a:extLst>
              </p:cNvPr>
              <p:cNvSpPr/>
              <p:nvPr/>
            </p:nvSpPr>
            <p:spPr>
              <a:xfrm>
                <a:off x="4373370" y="1874387"/>
                <a:ext cx="97174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Policy</a:t>
                </a:r>
              </a:p>
            </p:txBody>
          </p:sp>
          <p:pic>
            <p:nvPicPr>
              <p:cNvPr id="88" name="Graphic 87">
                <a:extLst>
                  <a:ext uri="{FF2B5EF4-FFF2-40B4-BE49-F238E27FC236}">
                    <a16:creationId xmlns:a16="http://schemas.microsoft.com/office/drawing/2014/main" id="{A6E50214-F78D-4640-882E-8C7F182AE0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4552" y="1822312"/>
                <a:ext cx="365760" cy="365760"/>
              </a:xfrm>
              <a:prstGeom prst="rect">
                <a:avLst/>
              </a:prstGeom>
            </p:spPr>
          </p:pic>
        </p:grpSp>
        <p:sp>
          <p:nvSpPr>
            <p:cNvPr id="89" name="Rectangle 88" descr="App Mod contd">
              <a:extLst>
                <a:ext uri="{FF2B5EF4-FFF2-40B4-BE49-F238E27FC236}">
                  <a16:creationId xmlns:a16="http://schemas.microsoft.com/office/drawing/2014/main" id="{1023D94A-F5BE-4178-81E9-9EDC992CCCA7}"/>
                </a:ext>
              </a:extLst>
            </p:cNvPr>
            <p:cNvSpPr/>
            <p:nvPr/>
          </p:nvSpPr>
          <p:spPr bwMode="auto">
            <a:xfrm>
              <a:off x="625799" y="2115643"/>
              <a:ext cx="10940402" cy="148229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548640" tIns="146304" rIns="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0E6FF"/>
                </a:solidFill>
                <a:effectLst/>
                <a:uLnTx/>
                <a:uFillTx/>
                <a:latin typeface="Segoe UI Semibold"/>
                <a:ea typeface="+mj-ea"/>
                <a:cs typeface="+mj-cs"/>
              </a:endParaRPr>
            </a:p>
          </p:txBody>
        </p:sp>
        <p:grpSp>
          <p:nvGrpSpPr>
            <p:cNvPr id="90" name="Group 89" descr="App Mod contd">
              <a:extLst>
                <a:ext uri="{FF2B5EF4-FFF2-40B4-BE49-F238E27FC236}">
                  <a16:creationId xmlns:a16="http://schemas.microsoft.com/office/drawing/2014/main" id="{E39560D3-83C8-4F68-BC5C-B697B413E098}"/>
                </a:ext>
              </a:extLst>
            </p:cNvPr>
            <p:cNvGrpSpPr/>
            <p:nvPr/>
          </p:nvGrpSpPr>
          <p:grpSpPr>
            <a:xfrm>
              <a:off x="721875" y="2757064"/>
              <a:ext cx="10748249" cy="530300"/>
              <a:chOff x="203026" y="2579125"/>
              <a:chExt cx="10748249" cy="530300"/>
            </a:xfrm>
          </p:grpSpPr>
          <p:sp>
            <p:nvSpPr>
              <p:cNvPr id="92" name="Rectangle 91">
                <a:extLst>
                  <a:ext uri="{FF2B5EF4-FFF2-40B4-BE49-F238E27FC236}">
                    <a16:creationId xmlns:a16="http://schemas.microsoft.com/office/drawing/2014/main" id="{05BB425F-5D65-4027-8F9A-3D43617744CE}"/>
                  </a:ext>
                  <a:ext uri="{C183D7F6-B498-43B3-948B-1728B52AA6E4}">
                    <adec:decorative xmlns:adec="http://schemas.microsoft.com/office/drawing/2017/decorative" val="1"/>
                  </a:ext>
                </a:extLst>
              </p:cNvPr>
              <p:cNvSpPr/>
              <p:nvPr/>
            </p:nvSpPr>
            <p:spPr bwMode="auto">
              <a:xfrm>
                <a:off x="203026" y="2579125"/>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pic>
            <p:nvPicPr>
              <p:cNvPr id="93" name="Graphic 92">
                <a:extLst>
                  <a:ext uri="{FF2B5EF4-FFF2-40B4-BE49-F238E27FC236}">
                    <a16:creationId xmlns:a16="http://schemas.microsoft.com/office/drawing/2014/main" id="{BED55A90-2B1D-41AD-AEC3-739A8102ED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11" y="2655365"/>
                <a:ext cx="365760" cy="365760"/>
              </a:xfrm>
              <a:prstGeom prst="rect">
                <a:avLst/>
              </a:prstGeom>
            </p:spPr>
          </p:pic>
          <p:sp>
            <p:nvSpPr>
              <p:cNvPr id="94" name="Rectangle 93">
                <a:extLst>
                  <a:ext uri="{FF2B5EF4-FFF2-40B4-BE49-F238E27FC236}">
                    <a16:creationId xmlns:a16="http://schemas.microsoft.com/office/drawing/2014/main" id="{6857899C-144C-4E50-977C-CEB6C037A06B}"/>
                  </a:ext>
                </a:extLst>
              </p:cNvPr>
              <p:cNvSpPr/>
              <p:nvPr/>
            </p:nvSpPr>
            <p:spPr>
              <a:xfrm>
                <a:off x="682378" y="2706448"/>
                <a:ext cx="111601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Monitor</a:t>
                </a:r>
              </a:p>
            </p:txBody>
          </p:sp>
          <p:sp>
            <p:nvSpPr>
              <p:cNvPr id="96" name="Rectangle 95">
                <a:extLst>
                  <a:ext uri="{FF2B5EF4-FFF2-40B4-BE49-F238E27FC236}">
                    <a16:creationId xmlns:a16="http://schemas.microsoft.com/office/drawing/2014/main" id="{447008F8-F8A8-4BA3-8956-C2065691E5AE}"/>
                  </a:ext>
                  <a:ext uri="{C183D7F6-B498-43B3-948B-1728B52AA6E4}">
                    <adec:decorative xmlns:adec="http://schemas.microsoft.com/office/drawing/2017/decorative" val="1"/>
                  </a:ext>
                </a:extLst>
              </p:cNvPr>
              <p:cNvSpPr/>
              <p:nvPr/>
            </p:nvSpPr>
            <p:spPr bwMode="auto">
              <a:xfrm>
                <a:off x="1997180" y="2581092"/>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99" name="Rectangle 98">
                <a:extLst>
                  <a:ext uri="{FF2B5EF4-FFF2-40B4-BE49-F238E27FC236}">
                    <a16:creationId xmlns:a16="http://schemas.microsoft.com/office/drawing/2014/main" id="{7BCD5F68-C9DD-4718-AE8C-9346EFB29BB0}"/>
                  </a:ext>
                </a:extLst>
              </p:cNvPr>
              <p:cNvSpPr/>
              <p:nvPr/>
            </p:nvSpPr>
            <p:spPr>
              <a:xfrm>
                <a:off x="2312228" y="2708415"/>
                <a:ext cx="144462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Log Analytics</a:t>
                </a:r>
              </a:p>
            </p:txBody>
          </p:sp>
          <p:pic>
            <p:nvPicPr>
              <p:cNvPr id="100" name="Graphic 99">
                <a:extLst>
                  <a:ext uri="{FF2B5EF4-FFF2-40B4-BE49-F238E27FC236}">
                    <a16:creationId xmlns:a16="http://schemas.microsoft.com/office/drawing/2014/main" id="{35E4A82B-04CF-4601-8D02-F22E52741D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3783" y="2604265"/>
                <a:ext cx="365760" cy="365760"/>
              </a:xfrm>
              <a:prstGeom prst="rect">
                <a:avLst/>
              </a:prstGeom>
            </p:spPr>
          </p:pic>
          <p:sp>
            <p:nvSpPr>
              <p:cNvPr id="101" name="Rectangle 100">
                <a:extLst>
                  <a:ext uri="{FF2B5EF4-FFF2-40B4-BE49-F238E27FC236}">
                    <a16:creationId xmlns:a16="http://schemas.microsoft.com/office/drawing/2014/main" id="{DCFDE025-CD39-4BA7-90AA-9659D0D07F17}"/>
                  </a:ext>
                  <a:ext uri="{C183D7F6-B498-43B3-948B-1728B52AA6E4}">
                    <adec:decorative xmlns:adec="http://schemas.microsoft.com/office/drawing/2017/decorative" val="1"/>
                  </a:ext>
                </a:extLst>
              </p:cNvPr>
              <p:cNvSpPr/>
              <p:nvPr/>
            </p:nvSpPr>
            <p:spPr bwMode="auto">
              <a:xfrm>
                <a:off x="3789164" y="2584882"/>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03" name="Rectangle 102">
                <a:extLst>
                  <a:ext uri="{FF2B5EF4-FFF2-40B4-BE49-F238E27FC236}">
                    <a16:creationId xmlns:a16="http://schemas.microsoft.com/office/drawing/2014/main" id="{5EA23B9B-097F-4870-8E2E-B728A63CE137}"/>
                  </a:ext>
                </a:extLst>
              </p:cNvPr>
              <p:cNvSpPr/>
              <p:nvPr/>
            </p:nvSpPr>
            <p:spPr>
              <a:xfrm>
                <a:off x="4109825" y="2712205"/>
                <a:ext cx="143340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Microsoft Defender</a:t>
                </a:r>
              </a:p>
            </p:txBody>
          </p:sp>
          <p:pic>
            <p:nvPicPr>
              <p:cNvPr id="104" name="Graphic 103">
                <a:extLst>
                  <a:ext uri="{FF2B5EF4-FFF2-40B4-BE49-F238E27FC236}">
                    <a16:creationId xmlns:a16="http://schemas.microsoft.com/office/drawing/2014/main" id="{1676DAAF-2A42-47B8-BE6D-41C39A051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66690" y="2660130"/>
                <a:ext cx="365760" cy="365760"/>
              </a:xfrm>
              <a:prstGeom prst="rect">
                <a:avLst/>
              </a:prstGeom>
            </p:spPr>
          </p:pic>
          <p:sp>
            <p:nvSpPr>
              <p:cNvPr id="105" name="Rectangle 104">
                <a:extLst>
                  <a:ext uri="{FF2B5EF4-FFF2-40B4-BE49-F238E27FC236}">
                    <a16:creationId xmlns:a16="http://schemas.microsoft.com/office/drawing/2014/main" id="{FC7A1A39-45F1-4C6C-B43B-23CA728F6F07}"/>
                  </a:ext>
                  <a:ext uri="{C183D7F6-B498-43B3-948B-1728B52AA6E4}">
                    <adec:decorative xmlns:adec="http://schemas.microsoft.com/office/drawing/2017/decorative" val="1"/>
                  </a:ext>
                </a:extLst>
              </p:cNvPr>
              <p:cNvSpPr/>
              <p:nvPr/>
            </p:nvSpPr>
            <p:spPr bwMode="auto">
              <a:xfrm>
                <a:off x="5598004" y="2584881"/>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07" name="Rectangle 106">
                <a:extLst>
                  <a:ext uri="{FF2B5EF4-FFF2-40B4-BE49-F238E27FC236}">
                    <a16:creationId xmlns:a16="http://schemas.microsoft.com/office/drawing/2014/main" id="{113DEB5A-73D3-438C-AEB9-9016A88C7579}"/>
                  </a:ext>
                </a:extLst>
              </p:cNvPr>
              <p:cNvSpPr/>
              <p:nvPr/>
            </p:nvSpPr>
            <p:spPr>
              <a:xfrm>
                <a:off x="5941078" y="2706448"/>
                <a:ext cx="1354859"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Microsoft Sentinel</a:t>
                </a:r>
              </a:p>
            </p:txBody>
          </p:sp>
          <p:pic>
            <p:nvPicPr>
              <p:cNvPr id="108" name="Graphic 107">
                <a:extLst>
                  <a:ext uri="{FF2B5EF4-FFF2-40B4-BE49-F238E27FC236}">
                    <a16:creationId xmlns:a16="http://schemas.microsoft.com/office/drawing/2014/main" id="{B77516D6-55E0-447C-8EEA-844DFFDE37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40141" y="2654373"/>
                <a:ext cx="365760" cy="365760"/>
              </a:xfrm>
              <a:prstGeom prst="rect">
                <a:avLst/>
              </a:prstGeom>
            </p:spPr>
          </p:pic>
          <p:sp>
            <p:nvSpPr>
              <p:cNvPr id="109" name="Rectangle 108">
                <a:extLst>
                  <a:ext uri="{FF2B5EF4-FFF2-40B4-BE49-F238E27FC236}">
                    <a16:creationId xmlns:a16="http://schemas.microsoft.com/office/drawing/2014/main" id="{2D4026CD-B4A5-4865-8EE7-75A4AC29A3FB}"/>
                  </a:ext>
                  <a:ext uri="{C183D7F6-B498-43B3-948B-1728B52AA6E4}">
                    <adec:decorative xmlns:adec="http://schemas.microsoft.com/office/drawing/2017/decorative" val="1"/>
                  </a:ext>
                </a:extLst>
              </p:cNvPr>
              <p:cNvSpPr/>
              <p:nvPr/>
            </p:nvSpPr>
            <p:spPr bwMode="auto">
              <a:xfrm>
                <a:off x="7397238" y="259118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11" name="Rectangle 110">
                <a:extLst>
                  <a:ext uri="{FF2B5EF4-FFF2-40B4-BE49-F238E27FC236}">
                    <a16:creationId xmlns:a16="http://schemas.microsoft.com/office/drawing/2014/main" id="{849176A3-C43C-425E-A566-0450D83194E1}"/>
                  </a:ext>
                </a:extLst>
              </p:cNvPr>
              <p:cNvSpPr/>
              <p:nvPr/>
            </p:nvSpPr>
            <p:spPr>
              <a:xfrm>
                <a:off x="8113341" y="2719499"/>
                <a:ext cx="540533"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RBAC</a:t>
                </a:r>
              </a:p>
            </p:txBody>
          </p:sp>
          <p:pic>
            <p:nvPicPr>
              <p:cNvPr id="114" name="Graphic 113">
                <a:extLst>
                  <a:ext uri="{FF2B5EF4-FFF2-40B4-BE49-F238E27FC236}">
                    <a16:creationId xmlns:a16="http://schemas.microsoft.com/office/drawing/2014/main" id="{25B57884-2BD4-4333-9A85-A60C17CD3E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22430" y="2673098"/>
                <a:ext cx="365760" cy="365760"/>
              </a:xfrm>
              <a:prstGeom prst="rect">
                <a:avLst/>
              </a:prstGeom>
            </p:spPr>
          </p:pic>
          <p:sp>
            <p:nvSpPr>
              <p:cNvPr id="116" name="Rectangle 115">
                <a:extLst>
                  <a:ext uri="{FF2B5EF4-FFF2-40B4-BE49-F238E27FC236}">
                    <a16:creationId xmlns:a16="http://schemas.microsoft.com/office/drawing/2014/main" id="{78981883-0510-4239-A0EA-8E703F911C37}"/>
                  </a:ext>
                  <a:ext uri="{C183D7F6-B498-43B3-948B-1728B52AA6E4}">
                    <adec:decorative xmlns:adec="http://schemas.microsoft.com/office/drawing/2017/decorative" val="1"/>
                  </a:ext>
                </a:extLst>
              </p:cNvPr>
              <p:cNvSpPr/>
              <p:nvPr/>
            </p:nvSpPr>
            <p:spPr bwMode="auto">
              <a:xfrm>
                <a:off x="9184660" y="2591184"/>
                <a:ext cx="1736347" cy="518241"/>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17" name="Rectangle 116">
                <a:extLst>
                  <a:ext uri="{FF2B5EF4-FFF2-40B4-BE49-F238E27FC236}">
                    <a16:creationId xmlns:a16="http://schemas.microsoft.com/office/drawing/2014/main" id="{17BF7C17-148A-4703-B3DA-062DC93033A6}"/>
                  </a:ext>
                </a:extLst>
              </p:cNvPr>
              <p:cNvSpPr/>
              <p:nvPr/>
            </p:nvSpPr>
            <p:spPr>
              <a:xfrm>
                <a:off x="9817631" y="2645912"/>
                <a:ext cx="1133644"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GitOps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Configurations</a:t>
                </a:r>
              </a:p>
            </p:txBody>
          </p:sp>
          <p:pic>
            <p:nvPicPr>
              <p:cNvPr id="119" name="Graphic 118">
                <a:extLst>
                  <a:ext uri="{FF2B5EF4-FFF2-40B4-BE49-F238E27FC236}">
                    <a16:creationId xmlns:a16="http://schemas.microsoft.com/office/drawing/2014/main" id="{544ECB46-7BCA-439C-9CE9-AEA0366DCFE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18266" y="2683853"/>
                <a:ext cx="365760" cy="365760"/>
              </a:xfrm>
              <a:prstGeom prst="rect">
                <a:avLst/>
              </a:prstGeom>
            </p:spPr>
          </p:pic>
        </p:grpSp>
        <p:sp>
          <p:nvSpPr>
            <p:cNvPr id="127" name="TextBox 126" descr="App Mod contd">
              <a:extLst>
                <a:ext uri="{FF2B5EF4-FFF2-40B4-BE49-F238E27FC236}">
                  <a16:creationId xmlns:a16="http://schemas.microsoft.com/office/drawing/2014/main" id="{25CA68AC-0FBD-4F36-AAB3-212C485E8922}"/>
                </a:ext>
              </a:extLst>
            </p:cNvPr>
            <p:cNvSpPr txBox="1"/>
            <p:nvPr/>
          </p:nvSpPr>
          <p:spPr>
            <a:xfrm>
              <a:off x="1632208" y="3276924"/>
              <a:ext cx="892758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0E6FF"/>
                  </a:solidFill>
                  <a:effectLst/>
                  <a:uLnTx/>
                  <a:uFillTx/>
                  <a:latin typeface="Segoe UI Semibold"/>
                  <a:ea typeface="+mn-ea"/>
                  <a:cs typeface="Segoe UI" pitchFamily="34" charset="0"/>
                </a:rPr>
                <a:t>Hybrid application modernization unified operations, DevOps, governance, compliance and security at-scale </a:t>
              </a:r>
              <a:endParaRPr kumimoji="0" lang="en-US" sz="1400" b="0" i="0" u="none" strike="noStrike" kern="1200" cap="none" spc="0" normalizeH="0" baseline="0" noProof="0">
                <a:ln>
                  <a:noFill/>
                </a:ln>
                <a:solidFill>
                  <a:srgbClr val="50E6FF"/>
                </a:solidFill>
                <a:effectLst/>
                <a:uLnTx/>
                <a:uFillTx/>
                <a:latin typeface="Segoe UI"/>
                <a:ea typeface="+mn-ea"/>
                <a:cs typeface="+mn-cs"/>
              </a:endParaRPr>
            </a:p>
          </p:txBody>
        </p:sp>
        <p:grpSp>
          <p:nvGrpSpPr>
            <p:cNvPr id="128" name="Group 127" descr="App Mod contd">
              <a:extLst>
                <a:ext uri="{FF2B5EF4-FFF2-40B4-BE49-F238E27FC236}">
                  <a16:creationId xmlns:a16="http://schemas.microsoft.com/office/drawing/2014/main" id="{02B53E56-F6AA-4E8C-8214-C0D0934C0C4E}"/>
                </a:ext>
              </a:extLst>
            </p:cNvPr>
            <p:cNvGrpSpPr/>
            <p:nvPr/>
          </p:nvGrpSpPr>
          <p:grpSpPr>
            <a:xfrm>
              <a:off x="7019646" y="5282977"/>
              <a:ext cx="3067325" cy="1538592"/>
              <a:chOff x="8088974" y="3374217"/>
              <a:chExt cx="3067325" cy="1538592"/>
            </a:xfrm>
          </p:grpSpPr>
          <p:sp>
            <p:nvSpPr>
              <p:cNvPr id="129" name="Rectangle 128">
                <a:extLst>
                  <a:ext uri="{FF2B5EF4-FFF2-40B4-BE49-F238E27FC236}">
                    <a16:creationId xmlns:a16="http://schemas.microsoft.com/office/drawing/2014/main" id="{3533AA09-8C9C-427C-817A-AC9990E9AAE0}"/>
                  </a:ext>
                  <a:ext uri="{C183D7F6-B498-43B3-948B-1728B52AA6E4}">
                    <adec:decorative xmlns:adec="http://schemas.microsoft.com/office/drawing/2017/decorative" val="1"/>
                  </a:ext>
                </a:extLst>
              </p:cNvPr>
              <p:cNvSpPr/>
              <p:nvPr/>
            </p:nvSpPr>
            <p:spPr bwMode="auto">
              <a:xfrm>
                <a:off x="8088974" y="3374217"/>
                <a:ext cx="3067325" cy="153859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131" name="TextBox 130">
                <a:extLst>
                  <a:ext uri="{FF2B5EF4-FFF2-40B4-BE49-F238E27FC236}">
                    <a16:creationId xmlns:a16="http://schemas.microsoft.com/office/drawing/2014/main" id="{6EC279C9-85A1-4471-9CDA-EE052719C5CD}"/>
                  </a:ext>
                </a:extLst>
              </p:cNvPr>
              <p:cNvSpPr txBox="1"/>
              <p:nvPr/>
            </p:nvSpPr>
            <p:spPr>
              <a:xfrm>
                <a:off x="8265027" y="4370020"/>
                <a:ext cx="2725747" cy="43088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On-premises/other clouds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Azure Arc-enabled Kubernetes clusters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2" name="Rectangle 131" descr="App Mod contd">
              <a:extLst>
                <a:ext uri="{FF2B5EF4-FFF2-40B4-BE49-F238E27FC236}">
                  <a16:creationId xmlns:a16="http://schemas.microsoft.com/office/drawing/2014/main" id="{99514B23-F549-4530-95D6-CF1A67C08BF0}"/>
                </a:ext>
                <a:ext uri="{C183D7F6-B498-43B3-948B-1728B52AA6E4}">
                  <adec:decorative xmlns:adec="http://schemas.microsoft.com/office/drawing/2017/decorative" val="1"/>
                </a:ext>
              </a:extLst>
            </p:cNvPr>
            <p:cNvSpPr/>
            <p:nvPr/>
          </p:nvSpPr>
          <p:spPr bwMode="auto">
            <a:xfrm>
              <a:off x="7019646" y="3649608"/>
              <a:ext cx="3067325" cy="1543084"/>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grpSp>
          <p:nvGrpSpPr>
            <p:cNvPr id="133" name="Group 132" descr="App Mod contd">
              <a:extLst>
                <a:ext uri="{FF2B5EF4-FFF2-40B4-BE49-F238E27FC236}">
                  <a16:creationId xmlns:a16="http://schemas.microsoft.com/office/drawing/2014/main" id="{676B29C7-4DAD-4F77-A740-E15FF89A6A49}"/>
                </a:ext>
              </a:extLst>
            </p:cNvPr>
            <p:cNvGrpSpPr/>
            <p:nvPr/>
          </p:nvGrpSpPr>
          <p:grpSpPr>
            <a:xfrm>
              <a:off x="7231589" y="4106994"/>
              <a:ext cx="2614131" cy="953932"/>
              <a:chOff x="1899940" y="3408230"/>
              <a:chExt cx="2614131" cy="953932"/>
            </a:xfrm>
          </p:grpSpPr>
          <p:pic>
            <p:nvPicPr>
              <p:cNvPr id="134" name="Graphic 133">
                <a:extLst>
                  <a:ext uri="{FF2B5EF4-FFF2-40B4-BE49-F238E27FC236}">
                    <a16:creationId xmlns:a16="http://schemas.microsoft.com/office/drawing/2014/main" id="{98EB2267-0786-4D1D-9E41-4565CEFCD3D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96351" y="3457032"/>
                <a:ext cx="460109" cy="460109"/>
              </a:xfrm>
              <a:prstGeom prst="rect">
                <a:avLst/>
              </a:prstGeom>
            </p:spPr>
          </p:pic>
          <p:pic>
            <p:nvPicPr>
              <p:cNvPr id="137" name="Graphic 136">
                <a:extLst>
                  <a:ext uri="{FF2B5EF4-FFF2-40B4-BE49-F238E27FC236}">
                    <a16:creationId xmlns:a16="http://schemas.microsoft.com/office/drawing/2014/main" id="{9544B23F-E62A-42D6-A45E-378043BB688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03781" y="3425705"/>
                <a:ext cx="460109" cy="460109"/>
              </a:xfrm>
              <a:prstGeom prst="rect">
                <a:avLst/>
              </a:prstGeom>
            </p:spPr>
          </p:pic>
          <p:pic>
            <p:nvPicPr>
              <p:cNvPr id="139" name="Graphic 138">
                <a:extLst>
                  <a:ext uri="{FF2B5EF4-FFF2-40B4-BE49-F238E27FC236}">
                    <a16:creationId xmlns:a16="http://schemas.microsoft.com/office/drawing/2014/main" id="{6A19DDE0-DD2E-40FE-AB70-BAEB9030D3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9940" y="3886964"/>
                <a:ext cx="460109" cy="460109"/>
              </a:xfrm>
              <a:prstGeom prst="rect">
                <a:avLst/>
              </a:prstGeom>
            </p:spPr>
          </p:pic>
          <p:pic>
            <p:nvPicPr>
              <p:cNvPr id="141" name="Graphic 140">
                <a:extLst>
                  <a:ext uri="{FF2B5EF4-FFF2-40B4-BE49-F238E27FC236}">
                    <a16:creationId xmlns:a16="http://schemas.microsoft.com/office/drawing/2014/main" id="{B13A2963-191A-4C6C-9186-E7C56FA0EC1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36366" y="3902053"/>
                <a:ext cx="460109" cy="460109"/>
              </a:xfrm>
              <a:prstGeom prst="rect">
                <a:avLst/>
              </a:prstGeom>
            </p:spPr>
          </p:pic>
          <p:pic>
            <p:nvPicPr>
              <p:cNvPr id="143" name="Graphic 142">
                <a:extLst>
                  <a:ext uri="{FF2B5EF4-FFF2-40B4-BE49-F238E27FC236}">
                    <a16:creationId xmlns:a16="http://schemas.microsoft.com/office/drawing/2014/main" id="{0FEABF29-664D-4DD7-850B-3ECC55E1221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53962" y="3408230"/>
                <a:ext cx="460109" cy="460109"/>
              </a:xfrm>
              <a:prstGeom prst="rect">
                <a:avLst/>
              </a:prstGeom>
            </p:spPr>
          </p:pic>
        </p:grpSp>
        <p:sp>
          <p:nvSpPr>
            <p:cNvPr id="147" name="TextBox 146" descr="App Mod contd">
              <a:extLst>
                <a:ext uri="{FF2B5EF4-FFF2-40B4-BE49-F238E27FC236}">
                  <a16:creationId xmlns:a16="http://schemas.microsoft.com/office/drawing/2014/main" id="{FEE2C9FA-FA31-476D-8D52-23646170A59E}"/>
                </a:ext>
              </a:extLst>
            </p:cNvPr>
            <p:cNvSpPr txBox="1"/>
            <p:nvPr/>
          </p:nvSpPr>
          <p:spPr>
            <a:xfrm>
              <a:off x="7554642" y="3706460"/>
              <a:ext cx="2123965"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Customer applications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48" name="Group 147" descr="App Mod contd">
              <a:extLst>
                <a:ext uri="{FF2B5EF4-FFF2-40B4-BE49-F238E27FC236}">
                  <a16:creationId xmlns:a16="http://schemas.microsoft.com/office/drawing/2014/main" id="{06D54C56-2E26-452B-91C7-AF19A7BC1D6D}"/>
                </a:ext>
              </a:extLst>
            </p:cNvPr>
            <p:cNvGrpSpPr/>
            <p:nvPr/>
          </p:nvGrpSpPr>
          <p:grpSpPr>
            <a:xfrm>
              <a:off x="7533231" y="5385264"/>
              <a:ext cx="2030365" cy="827415"/>
              <a:chOff x="8592156" y="5444401"/>
              <a:chExt cx="2030365" cy="827415"/>
            </a:xfrm>
          </p:grpSpPr>
          <p:grpSp>
            <p:nvGrpSpPr>
              <p:cNvPr id="149" name="Group 148">
                <a:extLst>
                  <a:ext uri="{FF2B5EF4-FFF2-40B4-BE49-F238E27FC236}">
                    <a16:creationId xmlns:a16="http://schemas.microsoft.com/office/drawing/2014/main" id="{44DBBD8F-4CFF-49F8-BC5C-CF5CCC56C207}"/>
                  </a:ext>
                </a:extLst>
              </p:cNvPr>
              <p:cNvGrpSpPr/>
              <p:nvPr/>
            </p:nvGrpSpPr>
            <p:grpSpPr>
              <a:xfrm>
                <a:off x="8592156" y="5444401"/>
                <a:ext cx="2030365" cy="367913"/>
                <a:chOff x="8592156" y="5444401"/>
                <a:chExt cx="2030365" cy="367913"/>
              </a:xfrm>
            </p:grpSpPr>
            <p:pic>
              <p:nvPicPr>
                <p:cNvPr id="168" name="Graphic 167">
                  <a:extLst>
                    <a:ext uri="{FF2B5EF4-FFF2-40B4-BE49-F238E27FC236}">
                      <a16:creationId xmlns:a16="http://schemas.microsoft.com/office/drawing/2014/main" id="{08FD89EB-8B6A-4A8A-842E-53EC3A7A86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92156" y="5446554"/>
                  <a:ext cx="365760" cy="365760"/>
                </a:xfrm>
                <a:prstGeom prst="rect">
                  <a:avLst/>
                </a:prstGeom>
              </p:spPr>
            </p:pic>
            <p:pic>
              <p:nvPicPr>
                <p:cNvPr id="169" name="Graphic 168">
                  <a:extLst>
                    <a:ext uri="{FF2B5EF4-FFF2-40B4-BE49-F238E27FC236}">
                      <a16:creationId xmlns:a16="http://schemas.microsoft.com/office/drawing/2014/main" id="{1211D3A5-99ED-4AA4-9102-797F2BA6D1C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44853" y="5446554"/>
                  <a:ext cx="365760" cy="365760"/>
                </a:xfrm>
                <a:prstGeom prst="rect">
                  <a:avLst/>
                </a:prstGeom>
              </p:spPr>
            </p:pic>
            <p:pic>
              <p:nvPicPr>
                <p:cNvPr id="170" name="Graphic 169">
                  <a:extLst>
                    <a:ext uri="{FF2B5EF4-FFF2-40B4-BE49-F238E27FC236}">
                      <a16:creationId xmlns:a16="http://schemas.microsoft.com/office/drawing/2014/main" id="{08BA526B-5D0A-4A06-961A-42EC1FBF73C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00807" y="5446554"/>
                  <a:ext cx="365760" cy="365760"/>
                </a:xfrm>
                <a:prstGeom prst="rect">
                  <a:avLst/>
                </a:prstGeom>
              </p:spPr>
            </p:pic>
            <p:pic>
              <p:nvPicPr>
                <p:cNvPr id="171" name="Graphic 170">
                  <a:extLst>
                    <a:ext uri="{FF2B5EF4-FFF2-40B4-BE49-F238E27FC236}">
                      <a16:creationId xmlns:a16="http://schemas.microsoft.com/office/drawing/2014/main" id="{91B8CB12-FA1A-4871-8C93-443FBBB9A0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56761" y="5444401"/>
                  <a:ext cx="365760" cy="365760"/>
                </a:xfrm>
                <a:prstGeom prst="rect">
                  <a:avLst/>
                </a:prstGeom>
              </p:spPr>
            </p:pic>
          </p:grpSp>
          <p:grpSp>
            <p:nvGrpSpPr>
              <p:cNvPr id="152" name="Group 151">
                <a:extLst>
                  <a:ext uri="{FF2B5EF4-FFF2-40B4-BE49-F238E27FC236}">
                    <a16:creationId xmlns:a16="http://schemas.microsoft.com/office/drawing/2014/main" id="{8EFADA6D-444C-480A-A754-2EFD1279F2E9}"/>
                  </a:ext>
                </a:extLst>
              </p:cNvPr>
              <p:cNvGrpSpPr/>
              <p:nvPr/>
            </p:nvGrpSpPr>
            <p:grpSpPr>
              <a:xfrm>
                <a:off x="8592156" y="5903903"/>
                <a:ext cx="2030365" cy="367913"/>
                <a:chOff x="8592156" y="5444401"/>
                <a:chExt cx="2030365" cy="367913"/>
              </a:xfrm>
            </p:grpSpPr>
            <p:pic>
              <p:nvPicPr>
                <p:cNvPr id="153" name="Graphic 152">
                  <a:extLst>
                    <a:ext uri="{FF2B5EF4-FFF2-40B4-BE49-F238E27FC236}">
                      <a16:creationId xmlns:a16="http://schemas.microsoft.com/office/drawing/2014/main" id="{BA7D69B0-FAFD-4770-9BF7-7F3B6AFF68B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92156" y="5446554"/>
                  <a:ext cx="365760" cy="365760"/>
                </a:xfrm>
                <a:prstGeom prst="rect">
                  <a:avLst/>
                </a:prstGeom>
              </p:spPr>
            </p:pic>
            <p:pic>
              <p:nvPicPr>
                <p:cNvPr id="154" name="Graphic 153">
                  <a:extLst>
                    <a:ext uri="{FF2B5EF4-FFF2-40B4-BE49-F238E27FC236}">
                      <a16:creationId xmlns:a16="http://schemas.microsoft.com/office/drawing/2014/main" id="{D4D171D4-58FE-4C6F-BC67-D9FAAEF797C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44853" y="5446554"/>
                  <a:ext cx="365760" cy="365760"/>
                </a:xfrm>
                <a:prstGeom prst="rect">
                  <a:avLst/>
                </a:prstGeom>
              </p:spPr>
            </p:pic>
            <p:pic>
              <p:nvPicPr>
                <p:cNvPr id="159" name="Graphic 158">
                  <a:extLst>
                    <a:ext uri="{FF2B5EF4-FFF2-40B4-BE49-F238E27FC236}">
                      <a16:creationId xmlns:a16="http://schemas.microsoft.com/office/drawing/2014/main" id="{C192100C-7B85-42B4-B856-67046B47503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00807" y="5446554"/>
                  <a:ext cx="365760" cy="365760"/>
                </a:xfrm>
                <a:prstGeom prst="rect">
                  <a:avLst/>
                </a:prstGeom>
              </p:spPr>
            </p:pic>
            <p:pic>
              <p:nvPicPr>
                <p:cNvPr id="160" name="Graphic 159">
                  <a:extLst>
                    <a:ext uri="{FF2B5EF4-FFF2-40B4-BE49-F238E27FC236}">
                      <a16:creationId xmlns:a16="http://schemas.microsoft.com/office/drawing/2014/main" id="{0761956A-847A-48D6-8282-3B4881651FF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56761" y="5444401"/>
                  <a:ext cx="365760" cy="365760"/>
                </a:xfrm>
                <a:prstGeom prst="rect">
                  <a:avLst/>
                </a:prstGeom>
              </p:spPr>
            </p:pic>
          </p:grpSp>
        </p:grpSp>
        <p:grpSp>
          <p:nvGrpSpPr>
            <p:cNvPr id="172" name="Group 171" descr="App Mod contd">
              <a:extLst>
                <a:ext uri="{FF2B5EF4-FFF2-40B4-BE49-F238E27FC236}">
                  <a16:creationId xmlns:a16="http://schemas.microsoft.com/office/drawing/2014/main" id="{0CE5DA8A-6C5F-4F29-A7F1-5F63185F0083}"/>
                </a:ext>
              </a:extLst>
            </p:cNvPr>
            <p:cNvGrpSpPr/>
            <p:nvPr/>
          </p:nvGrpSpPr>
          <p:grpSpPr>
            <a:xfrm>
              <a:off x="8613318" y="4205210"/>
              <a:ext cx="1232402" cy="927956"/>
              <a:chOff x="2686879" y="5150810"/>
              <a:chExt cx="1232402" cy="927956"/>
            </a:xfrm>
          </p:grpSpPr>
          <p:pic>
            <p:nvPicPr>
              <p:cNvPr id="173" name="Graphic 172">
                <a:extLst>
                  <a:ext uri="{FF2B5EF4-FFF2-40B4-BE49-F238E27FC236}">
                    <a16:creationId xmlns:a16="http://schemas.microsoft.com/office/drawing/2014/main" id="{4F12B6D9-6623-47B3-824C-B4B713AF9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59172" y="5546417"/>
                <a:ext cx="460109" cy="460109"/>
              </a:xfrm>
              <a:prstGeom prst="rect">
                <a:avLst/>
              </a:prstGeom>
            </p:spPr>
          </p:pic>
          <p:pic>
            <p:nvPicPr>
              <p:cNvPr id="174" name="Graphic 173">
                <a:extLst>
                  <a:ext uri="{FF2B5EF4-FFF2-40B4-BE49-F238E27FC236}">
                    <a16:creationId xmlns:a16="http://schemas.microsoft.com/office/drawing/2014/main" id="{135E21E7-A58F-4D61-BBC4-B4FA963B1CB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86879" y="5618657"/>
                <a:ext cx="460109" cy="460109"/>
              </a:xfrm>
              <a:prstGeom prst="rect">
                <a:avLst/>
              </a:prstGeom>
            </p:spPr>
          </p:pic>
          <p:pic>
            <p:nvPicPr>
              <p:cNvPr id="175" name="Graphic 174">
                <a:extLst>
                  <a:ext uri="{FF2B5EF4-FFF2-40B4-BE49-F238E27FC236}">
                    <a16:creationId xmlns:a16="http://schemas.microsoft.com/office/drawing/2014/main" id="{12DFDDDB-0ACE-441C-AA90-19F8071167D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03218" y="5150810"/>
                <a:ext cx="460109" cy="460109"/>
              </a:xfrm>
              <a:prstGeom prst="rect">
                <a:avLst/>
              </a:prstGeom>
            </p:spPr>
          </p:pic>
        </p:grpSp>
        <p:pic>
          <p:nvPicPr>
            <p:cNvPr id="176" name="Picture 4" descr="App Mod contd">
              <a:extLst>
                <a:ext uri="{FF2B5EF4-FFF2-40B4-BE49-F238E27FC236}">
                  <a16:creationId xmlns:a16="http://schemas.microsoft.com/office/drawing/2014/main" id="{AE1E8305-F495-42DE-9138-8F07B615960C}"/>
                </a:ext>
              </a:extLst>
            </p:cNvPr>
            <p:cNvPicPr>
              <a:picLocks noChangeAspect="1" noChangeArrowheads="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bwMode="auto">
            <a:xfrm>
              <a:off x="6273606" y="5488312"/>
              <a:ext cx="539334" cy="539334"/>
            </a:xfrm>
            <a:prstGeom prst="rect">
              <a:avLst/>
            </a:prstGeom>
            <a:noFill/>
            <a:extLst>
              <a:ext uri="{909E8E84-426E-40DD-AFC4-6F175D3DCCD1}">
                <a14:hiddenFill xmlns:a14="http://schemas.microsoft.com/office/drawing/2010/main">
                  <a:solidFill>
                    <a:srgbClr val="FFFFFF"/>
                  </a:solidFill>
                </a14:hiddenFill>
              </a:ext>
            </a:extLst>
          </p:spPr>
        </p:pic>
        <p:grpSp>
          <p:nvGrpSpPr>
            <p:cNvPr id="177" name="Group 176" descr="App Mod contd">
              <a:extLst>
                <a:ext uri="{FF2B5EF4-FFF2-40B4-BE49-F238E27FC236}">
                  <a16:creationId xmlns:a16="http://schemas.microsoft.com/office/drawing/2014/main" id="{3891E0E4-BB86-476F-AFD0-46732D4FAF6C}"/>
                </a:ext>
              </a:extLst>
            </p:cNvPr>
            <p:cNvGrpSpPr/>
            <p:nvPr/>
          </p:nvGrpSpPr>
          <p:grpSpPr>
            <a:xfrm>
              <a:off x="2108330" y="5286434"/>
              <a:ext cx="3067325" cy="1538592"/>
              <a:chOff x="8088974" y="3367139"/>
              <a:chExt cx="3067325" cy="1538592"/>
            </a:xfrm>
          </p:grpSpPr>
          <p:sp>
            <p:nvSpPr>
              <p:cNvPr id="178" name="Rectangle 177">
                <a:extLst>
                  <a:ext uri="{FF2B5EF4-FFF2-40B4-BE49-F238E27FC236}">
                    <a16:creationId xmlns:a16="http://schemas.microsoft.com/office/drawing/2014/main" id="{5DE04679-229C-4977-BD67-C39EA5DCE579}"/>
                  </a:ext>
                  <a:ext uri="{C183D7F6-B498-43B3-948B-1728B52AA6E4}">
                    <adec:decorative xmlns:adec="http://schemas.microsoft.com/office/drawing/2017/decorative" val="1"/>
                  </a:ext>
                </a:extLst>
              </p:cNvPr>
              <p:cNvSpPr/>
              <p:nvPr/>
            </p:nvSpPr>
            <p:spPr bwMode="auto">
              <a:xfrm>
                <a:off x="8088974" y="3367139"/>
                <a:ext cx="3067325" cy="153859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sp>
            <p:nvSpPr>
              <p:cNvPr id="179" name="TextBox 178">
                <a:extLst>
                  <a:ext uri="{FF2B5EF4-FFF2-40B4-BE49-F238E27FC236}">
                    <a16:creationId xmlns:a16="http://schemas.microsoft.com/office/drawing/2014/main" id="{1542648F-6361-471F-87DB-129EC793BFB1}"/>
                  </a:ext>
                </a:extLst>
              </p:cNvPr>
              <p:cNvSpPr txBox="1"/>
              <p:nvPr/>
            </p:nvSpPr>
            <p:spPr>
              <a:xfrm>
                <a:off x="8256458" y="4522301"/>
                <a:ext cx="2725747"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Azure Kubernetes Service</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80" name="Rectangle 179" descr="App Mod contd">
              <a:extLst>
                <a:ext uri="{FF2B5EF4-FFF2-40B4-BE49-F238E27FC236}">
                  <a16:creationId xmlns:a16="http://schemas.microsoft.com/office/drawing/2014/main" id="{55661F06-F2F8-4167-8E0B-45059669452F}"/>
                </a:ext>
                <a:ext uri="{C183D7F6-B498-43B3-948B-1728B52AA6E4}">
                  <adec:decorative xmlns:adec="http://schemas.microsoft.com/office/drawing/2017/decorative" val="1"/>
                </a:ext>
              </a:extLst>
            </p:cNvPr>
            <p:cNvSpPr/>
            <p:nvPr/>
          </p:nvSpPr>
          <p:spPr bwMode="auto">
            <a:xfrm>
              <a:off x="2105026" y="3649608"/>
              <a:ext cx="3067325" cy="1543084"/>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961" b="1" i="0" u="none" strike="noStrike" kern="1200" cap="none" spc="0" normalizeH="0" baseline="0" noProof="0">
                <a:ln>
                  <a:noFill/>
                </a:ln>
                <a:solidFill>
                  <a:srgbClr val="50E6FF"/>
                </a:solidFill>
                <a:effectLst/>
                <a:uLnTx/>
                <a:uFillTx/>
                <a:latin typeface="Segoe UI"/>
                <a:ea typeface="+mj-ea"/>
                <a:cs typeface="+mj-cs"/>
              </a:endParaRPr>
            </a:p>
          </p:txBody>
        </p:sp>
        <p:grpSp>
          <p:nvGrpSpPr>
            <p:cNvPr id="181" name="Group 180" descr="App Mod contd">
              <a:extLst>
                <a:ext uri="{FF2B5EF4-FFF2-40B4-BE49-F238E27FC236}">
                  <a16:creationId xmlns:a16="http://schemas.microsoft.com/office/drawing/2014/main" id="{D0840E2A-E438-4262-9619-3C79F25DFA1B}"/>
                </a:ext>
              </a:extLst>
            </p:cNvPr>
            <p:cNvGrpSpPr/>
            <p:nvPr/>
          </p:nvGrpSpPr>
          <p:grpSpPr>
            <a:xfrm>
              <a:off x="2320273" y="4117529"/>
              <a:ext cx="2614131" cy="953932"/>
              <a:chOff x="1899940" y="3408230"/>
              <a:chExt cx="2614131" cy="953932"/>
            </a:xfrm>
          </p:grpSpPr>
          <p:pic>
            <p:nvPicPr>
              <p:cNvPr id="182" name="Graphic 181">
                <a:extLst>
                  <a:ext uri="{FF2B5EF4-FFF2-40B4-BE49-F238E27FC236}">
                    <a16:creationId xmlns:a16="http://schemas.microsoft.com/office/drawing/2014/main" id="{8AE2DC58-D20A-4DAF-ACC5-29904EF53A9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96351" y="3457032"/>
                <a:ext cx="460109" cy="460109"/>
              </a:xfrm>
              <a:prstGeom prst="rect">
                <a:avLst/>
              </a:prstGeom>
            </p:spPr>
          </p:pic>
          <p:pic>
            <p:nvPicPr>
              <p:cNvPr id="183" name="Graphic 182">
                <a:extLst>
                  <a:ext uri="{FF2B5EF4-FFF2-40B4-BE49-F238E27FC236}">
                    <a16:creationId xmlns:a16="http://schemas.microsoft.com/office/drawing/2014/main" id="{6A93C7D7-C8AF-444E-8AFA-0198BCDF060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03781" y="3425705"/>
                <a:ext cx="460109" cy="460109"/>
              </a:xfrm>
              <a:prstGeom prst="rect">
                <a:avLst/>
              </a:prstGeom>
            </p:spPr>
          </p:pic>
          <p:pic>
            <p:nvPicPr>
              <p:cNvPr id="184" name="Graphic 183">
                <a:extLst>
                  <a:ext uri="{FF2B5EF4-FFF2-40B4-BE49-F238E27FC236}">
                    <a16:creationId xmlns:a16="http://schemas.microsoft.com/office/drawing/2014/main" id="{658B28D7-2266-4305-B77F-7AD57D23484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9940" y="3886964"/>
                <a:ext cx="460109" cy="460109"/>
              </a:xfrm>
              <a:prstGeom prst="rect">
                <a:avLst/>
              </a:prstGeom>
            </p:spPr>
          </p:pic>
          <p:pic>
            <p:nvPicPr>
              <p:cNvPr id="185" name="Graphic 184">
                <a:extLst>
                  <a:ext uri="{FF2B5EF4-FFF2-40B4-BE49-F238E27FC236}">
                    <a16:creationId xmlns:a16="http://schemas.microsoft.com/office/drawing/2014/main" id="{F956EB0F-1650-4067-BDB8-45BFFA42C8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36366" y="3902053"/>
                <a:ext cx="460109" cy="460109"/>
              </a:xfrm>
              <a:prstGeom prst="rect">
                <a:avLst/>
              </a:prstGeom>
            </p:spPr>
          </p:pic>
          <p:pic>
            <p:nvPicPr>
              <p:cNvPr id="186" name="Graphic 185">
                <a:extLst>
                  <a:ext uri="{FF2B5EF4-FFF2-40B4-BE49-F238E27FC236}">
                    <a16:creationId xmlns:a16="http://schemas.microsoft.com/office/drawing/2014/main" id="{782BEFEA-99EF-4C1A-AA28-82061D9FE81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53962" y="3408230"/>
                <a:ext cx="460109" cy="460109"/>
              </a:xfrm>
              <a:prstGeom prst="rect">
                <a:avLst/>
              </a:prstGeom>
            </p:spPr>
          </p:pic>
        </p:grpSp>
        <p:sp>
          <p:nvSpPr>
            <p:cNvPr id="187" name="TextBox 186" descr="App Mod contd">
              <a:extLst>
                <a:ext uri="{FF2B5EF4-FFF2-40B4-BE49-F238E27FC236}">
                  <a16:creationId xmlns:a16="http://schemas.microsoft.com/office/drawing/2014/main" id="{3CDE6952-07A4-4E5C-8320-E400A389DDE6}"/>
                </a:ext>
              </a:extLst>
            </p:cNvPr>
            <p:cNvSpPr txBox="1"/>
            <p:nvPr/>
          </p:nvSpPr>
          <p:spPr>
            <a:xfrm>
              <a:off x="2643326" y="3716995"/>
              <a:ext cx="2123965" cy="2616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E6FF"/>
                  </a:solidFill>
                  <a:effectLst/>
                  <a:uLnTx/>
                  <a:uFillTx/>
                  <a:latin typeface="Segoe UI Semibold"/>
                  <a:ea typeface="+mn-ea"/>
                  <a:cs typeface="Segoe UI" pitchFamily="34" charset="0"/>
                </a:rPr>
                <a:t>Customer applications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88" name="Group 187" descr="App Mod contd">
              <a:extLst>
                <a:ext uri="{FF2B5EF4-FFF2-40B4-BE49-F238E27FC236}">
                  <a16:creationId xmlns:a16="http://schemas.microsoft.com/office/drawing/2014/main" id="{E9A052F8-27AC-401B-AD68-E5A1CCE2A84D}"/>
                </a:ext>
              </a:extLst>
            </p:cNvPr>
            <p:cNvGrpSpPr/>
            <p:nvPr/>
          </p:nvGrpSpPr>
          <p:grpSpPr>
            <a:xfrm>
              <a:off x="3702002" y="4215745"/>
              <a:ext cx="1232402" cy="927956"/>
              <a:chOff x="2686879" y="5150810"/>
              <a:chExt cx="1232402" cy="927956"/>
            </a:xfrm>
          </p:grpSpPr>
          <p:pic>
            <p:nvPicPr>
              <p:cNvPr id="189" name="Graphic 188">
                <a:extLst>
                  <a:ext uri="{FF2B5EF4-FFF2-40B4-BE49-F238E27FC236}">
                    <a16:creationId xmlns:a16="http://schemas.microsoft.com/office/drawing/2014/main" id="{D59D64E6-11B8-417B-9F10-2032929B6E5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59172" y="5546417"/>
                <a:ext cx="460109" cy="460109"/>
              </a:xfrm>
              <a:prstGeom prst="rect">
                <a:avLst/>
              </a:prstGeom>
            </p:spPr>
          </p:pic>
          <p:pic>
            <p:nvPicPr>
              <p:cNvPr id="190" name="Graphic 189">
                <a:extLst>
                  <a:ext uri="{FF2B5EF4-FFF2-40B4-BE49-F238E27FC236}">
                    <a16:creationId xmlns:a16="http://schemas.microsoft.com/office/drawing/2014/main" id="{5855FB34-2016-4111-A4FC-0C781AC5C0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86879" y="5618657"/>
                <a:ext cx="460109" cy="460109"/>
              </a:xfrm>
              <a:prstGeom prst="rect">
                <a:avLst/>
              </a:prstGeom>
            </p:spPr>
          </p:pic>
          <p:pic>
            <p:nvPicPr>
              <p:cNvPr id="191" name="Graphic 190">
                <a:extLst>
                  <a:ext uri="{FF2B5EF4-FFF2-40B4-BE49-F238E27FC236}">
                    <a16:creationId xmlns:a16="http://schemas.microsoft.com/office/drawing/2014/main" id="{F8EA2BDA-A3E7-4E7E-9E75-5A54E78876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03218" y="5150810"/>
                <a:ext cx="460109" cy="460109"/>
              </a:xfrm>
              <a:prstGeom prst="rect">
                <a:avLst/>
              </a:prstGeom>
            </p:spPr>
          </p:pic>
        </p:grpSp>
        <p:grpSp>
          <p:nvGrpSpPr>
            <p:cNvPr id="192" name="Group 191" descr="App Mod contd">
              <a:extLst>
                <a:ext uri="{FF2B5EF4-FFF2-40B4-BE49-F238E27FC236}">
                  <a16:creationId xmlns:a16="http://schemas.microsoft.com/office/drawing/2014/main" id="{3AB41BD3-A4D3-4C2F-9EEC-9D039C775CEE}"/>
                </a:ext>
              </a:extLst>
            </p:cNvPr>
            <p:cNvGrpSpPr/>
            <p:nvPr/>
          </p:nvGrpSpPr>
          <p:grpSpPr>
            <a:xfrm>
              <a:off x="2660544" y="5367297"/>
              <a:ext cx="1956288" cy="864877"/>
              <a:chOff x="4794767" y="5333369"/>
              <a:chExt cx="1956288" cy="864877"/>
            </a:xfrm>
          </p:grpSpPr>
          <p:grpSp>
            <p:nvGrpSpPr>
              <p:cNvPr id="193" name="Group 192">
                <a:extLst>
                  <a:ext uri="{FF2B5EF4-FFF2-40B4-BE49-F238E27FC236}">
                    <a16:creationId xmlns:a16="http://schemas.microsoft.com/office/drawing/2014/main" id="{50CEDB0C-AF34-4E67-99E5-DC236300504C}"/>
                  </a:ext>
                </a:extLst>
              </p:cNvPr>
              <p:cNvGrpSpPr/>
              <p:nvPr/>
            </p:nvGrpSpPr>
            <p:grpSpPr>
              <a:xfrm>
                <a:off x="4794767" y="5333369"/>
                <a:ext cx="1956288" cy="383390"/>
                <a:chOff x="1433773" y="4858977"/>
                <a:chExt cx="1956288" cy="383390"/>
              </a:xfrm>
            </p:grpSpPr>
            <p:pic>
              <p:nvPicPr>
                <p:cNvPr id="199" name="Graphic 198">
                  <a:extLst>
                    <a:ext uri="{FF2B5EF4-FFF2-40B4-BE49-F238E27FC236}">
                      <a16:creationId xmlns:a16="http://schemas.microsoft.com/office/drawing/2014/main" id="{100CF73D-6F19-4397-8CFC-DBC68F893BE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497516" y="4863788"/>
                  <a:ext cx="365760" cy="365760"/>
                </a:xfrm>
                <a:prstGeom prst="rect">
                  <a:avLst/>
                </a:prstGeom>
              </p:spPr>
            </p:pic>
            <p:pic>
              <p:nvPicPr>
                <p:cNvPr id="200" name="Graphic 199">
                  <a:extLst>
                    <a:ext uri="{FF2B5EF4-FFF2-40B4-BE49-F238E27FC236}">
                      <a16:creationId xmlns:a16="http://schemas.microsoft.com/office/drawing/2014/main" id="{1DBCCEEE-FFCD-4982-86DC-F50958E9B1B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64849" y="4876607"/>
                  <a:ext cx="365760" cy="365760"/>
                </a:xfrm>
                <a:prstGeom prst="rect">
                  <a:avLst/>
                </a:prstGeom>
              </p:spPr>
            </p:pic>
            <p:pic>
              <p:nvPicPr>
                <p:cNvPr id="201" name="Graphic 200">
                  <a:extLst>
                    <a:ext uri="{FF2B5EF4-FFF2-40B4-BE49-F238E27FC236}">
                      <a16:creationId xmlns:a16="http://schemas.microsoft.com/office/drawing/2014/main" id="{2F073328-87E7-4A7B-9197-A28FDC3F531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33773" y="4869579"/>
                  <a:ext cx="365760" cy="365760"/>
                </a:xfrm>
                <a:prstGeom prst="rect">
                  <a:avLst/>
                </a:prstGeom>
              </p:spPr>
            </p:pic>
            <p:pic>
              <p:nvPicPr>
                <p:cNvPr id="202" name="Graphic 201">
                  <a:extLst>
                    <a:ext uri="{FF2B5EF4-FFF2-40B4-BE49-F238E27FC236}">
                      <a16:creationId xmlns:a16="http://schemas.microsoft.com/office/drawing/2014/main" id="{D8EE1BE4-AFB7-46B1-A145-D4196F576AB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024301" y="4858977"/>
                  <a:ext cx="365760" cy="365760"/>
                </a:xfrm>
                <a:prstGeom prst="rect">
                  <a:avLst/>
                </a:prstGeom>
              </p:spPr>
            </p:pic>
          </p:grpSp>
          <p:grpSp>
            <p:nvGrpSpPr>
              <p:cNvPr id="194" name="Group 193">
                <a:extLst>
                  <a:ext uri="{FF2B5EF4-FFF2-40B4-BE49-F238E27FC236}">
                    <a16:creationId xmlns:a16="http://schemas.microsoft.com/office/drawing/2014/main" id="{90FAB2A1-0EAC-454B-9DD0-6F33CFC2E741}"/>
                  </a:ext>
                </a:extLst>
              </p:cNvPr>
              <p:cNvGrpSpPr/>
              <p:nvPr/>
            </p:nvGrpSpPr>
            <p:grpSpPr>
              <a:xfrm>
                <a:off x="4794767" y="5814856"/>
                <a:ext cx="1956288" cy="383390"/>
                <a:chOff x="1433773" y="4858977"/>
                <a:chExt cx="1956288" cy="383390"/>
              </a:xfrm>
            </p:grpSpPr>
            <p:pic>
              <p:nvPicPr>
                <p:cNvPr id="195" name="Graphic 194">
                  <a:extLst>
                    <a:ext uri="{FF2B5EF4-FFF2-40B4-BE49-F238E27FC236}">
                      <a16:creationId xmlns:a16="http://schemas.microsoft.com/office/drawing/2014/main" id="{ADD0B381-D9CC-42FB-A088-EA42A23BF35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497516" y="4863788"/>
                  <a:ext cx="365760" cy="365760"/>
                </a:xfrm>
                <a:prstGeom prst="rect">
                  <a:avLst/>
                </a:prstGeom>
              </p:spPr>
            </p:pic>
            <p:pic>
              <p:nvPicPr>
                <p:cNvPr id="196" name="Graphic 195">
                  <a:extLst>
                    <a:ext uri="{FF2B5EF4-FFF2-40B4-BE49-F238E27FC236}">
                      <a16:creationId xmlns:a16="http://schemas.microsoft.com/office/drawing/2014/main" id="{00F3BCA1-81A2-4A98-95E7-0098EE48641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64849" y="4876607"/>
                  <a:ext cx="365760" cy="365760"/>
                </a:xfrm>
                <a:prstGeom prst="rect">
                  <a:avLst/>
                </a:prstGeom>
              </p:spPr>
            </p:pic>
            <p:pic>
              <p:nvPicPr>
                <p:cNvPr id="197" name="Graphic 196">
                  <a:extLst>
                    <a:ext uri="{FF2B5EF4-FFF2-40B4-BE49-F238E27FC236}">
                      <a16:creationId xmlns:a16="http://schemas.microsoft.com/office/drawing/2014/main" id="{F8756A21-4286-486B-92B1-9654BBF71F1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33773" y="4869579"/>
                  <a:ext cx="365760" cy="365760"/>
                </a:xfrm>
                <a:prstGeom prst="rect">
                  <a:avLst/>
                </a:prstGeom>
              </p:spPr>
            </p:pic>
            <p:pic>
              <p:nvPicPr>
                <p:cNvPr id="198" name="Graphic 197">
                  <a:extLst>
                    <a:ext uri="{FF2B5EF4-FFF2-40B4-BE49-F238E27FC236}">
                      <a16:creationId xmlns:a16="http://schemas.microsoft.com/office/drawing/2014/main" id="{74D6B2EF-9125-4FB8-B49E-07B23D3A5B3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024301" y="4858977"/>
                  <a:ext cx="365760" cy="365760"/>
                </a:xfrm>
                <a:prstGeom prst="rect">
                  <a:avLst/>
                </a:prstGeom>
              </p:spPr>
            </p:pic>
          </p:grpSp>
        </p:grpSp>
        <p:cxnSp>
          <p:nvCxnSpPr>
            <p:cNvPr id="203" name="Connector: Elbow 202" descr="App Mod contd">
              <a:extLst>
                <a:ext uri="{FF2B5EF4-FFF2-40B4-BE49-F238E27FC236}">
                  <a16:creationId xmlns:a16="http://schemas.microsoft.com/office/drawing/2014/main" id="{21AFA67A-8C42-4F65-AA8F-9569C7E8425C}"/>
                </a:ext>
              </a:extLst>
            </p:cNvPr>
            <p:cNvCxnSpPr>
              <a:cxnSpLocks/>
              <a:stCxn id="89" idx="2"/>
              <a:endCxn id="178" idx="3"/>
            </p:cNvCxnSpPr>
            <p:nvPr/>
          </p:nvCxnSpPr>
          <p:spPr>
            <a:xfrm rot="5400000">
              <a:off x="4406934" y="4366663"/>
              <a:ext cx="2457789" cy="920345"/>
            </a:xfrm>
            <a:prstGeom prst="bentConnector2">
              <a:avLst/>
            </a:prstGeom>
            <a:ln w="19050">
              <a:solidFill>
                <a:srgbClr val="9BF00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4" name="Connector: Elbow 203" descr="App Mod contd">
              <a:extLst>
                <a:ext uri="{FF2B5EF4-FFF2-40B4-BE49-F238E27FC236}">
                  <a16:creationId xmlns:a16="http://schemas.microsoft.com/office/drawing/2014/main" id="{03D47828-466F-4CF1-BD6F-85E78658A8C4}"/>
                </a:ext>
              </a:extLst>
            </p:cNvPr>
            <p:cNvCxnSpPr>
              <a:cxnSpLocks/>
              <a:stCxn id="89" idx="2"/>
              <a:endCxn id="180" idx="3"/>
            </p:cNvCxnSpPr>
            <p:nvPr/>
          </p:nvCxnSpPr>
          <p:spPr>
            <a:xfrm rot="5400000">
              <a:off x="5222572" y="3547721"/>
              <a:ext cx="823209" cy="923649"/>
            </a:xfrm>
            <a:prstGeom prst="bentConnector2">
              <a:avLst/>
            </a:prstGeom>
            <a:ln w="19050">
              <a:solidFill>
                <a:srgbClr val="9BF00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5" name="Connector: Elbow 204" descr="App Mod contd">
              <a:extLst>
                <a:ext uri="{FF2B5EF4-FFF2-40B4-BE49-F238E27FC236}">
                  <a16:creationId xmlns:a16="http://schemas.microsoft.com/office/drawing/2014/main" id="{9722AB9F-6D89-4EF6-908B-E8A945DF392D}"/>
                </a:ext>
              </a:extLst>
            </p:cNvPr>
            <p:cNvCxnSpPr>
              <a:cxnSpLocks/>
              <a:stCxn id="89" idx="2"/>
              <a:endCxn id="132" idx="1"/>
            </p:cNvCxnSpPr>
            <p:nvPr/>
          </p:nvCxnSpPr>
          <p:spPr>
            <a:xfrm rot="16200000" flipH="1">
              <a:off x="6146219" y="3547722"/>
              <a:ext cx="823209" cy="923646"/>
            </a:xfrm>
            <a:prstGeom prst="bentConnector2">
              <a:avLst/>
            </a:prstGeom>
            <a:ln w="19050">
              <a:solidFill>
                <a:srgbClr val="9BF00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6" name="Connector: Elbow 205" descr="App Mod contd">
              <a:extLst>
                <a:ext uri="{FF2B5EF4-FFF2-40B4-BE49-F238E27FC236}">
                  <a16:creationId xmlns:a16="http://schemas.microsoft.com/office/drawing/2014/main" id="{806C37AC-D4FB-4505-9B1E-6DA9B9105B74}"/>
                </a:ext>
              </a:extLst>
            </p:cNvPr>
            <p:cNvCxnSpPr>
              <a:cxnSpLocks/>
              <a:stCxn id="89" idx="2"/>
            </p:cNvCxnSpPr>
            <p:nvPr/>
          </p:nvCxnSpPr>
          <p:spPr>
            <a:xfrm rot="16200000" flipH="1">
              <a:off x="5330657" y="4363284"/>
              <a:ext cx="2454332" cy="923646"/>
            </a:xfrm>
            <a:prstGeom prst="bentConnector2">
              <a:avLst/>
            </a:prstGeom>
            <a:ln w="19050">
              <a:solidFill>
                <a:srgbClr val="9BF00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9" name="Group 18" descr="App Mod contd">
              <a:extLst>
                <a:ext uri="{FF2B5EF4-FFF2-40B4-BE49-F238E27FC236}">
                  <a16:creationId xmlns:a16="http://schemas.microsoft.com/office/drawing/2014/main" id="{33A96245-707B-42A6-BC0B-89B28D7A3A86}"/>
                </a:ext>
              </a:extLst>
            </p:cNvPr>
            <p:cNvGrpSpPr/>
            <p:nvPr/>
          </p:nvGrpSpPr>
          <p:grpSpPr>
            <a:xfrm>
              <a:off x="2541791" y="2178341"/>
              <a:ext cx="7108416" cy="550785"/>
              <a:chOff x="3135874" y="2096268"/>
              <a:chExt cx="7108416" cy="550785"/>
            </a:xfrm>
          </p:grpSpPr>
          <p:sp>
            <p:nvSpPr>
              <p:cNvPr id="102" name="Rectangle 101">
                <a:extLst>
                  <a:ext uri="{FF2B5EF4-FFF2-40B4-BE49-F238E27FC236}">
                    <a16:creationId xmlns:a16="http://schemas.microsoft.com/office/drawing/2014/main" id="{EE1910C9-7B0B-469B-86EE-28A758A13353}"/>
                  </a:ext>
                  <a:ext uri="{C183D7F6-B498-43B3-948B-1728B52AA6E4}">
                    <adec:decorative xmlns:adec="http://schemas.microsoft.com/office/drawing/2017/decorative" val="1"/>
                  </a:ext>
                </a:extLst>
              </p:cNvPr>
              <p:cNvSpPr/>
              <p:nvPr/>
            </p:nvSpPr>
            <p:spPr bwMode="auto">
              <a:xfrm>
                <a:off x="6715341" y="2123254"/>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06" name="Rectangle 105">
                <a:extLst>
                  <a:ext uri="{FF2B5EF4-FFF2-40B4-BE49-F238E27FC236}">
                    <a16:creationId xmlns:a16="http://schemas.microsoft.com/office/drawing/2014/main" id="{29713D28-FA9D-4A5E-9F93-8FEB6054A8E3}"/>
                  </a:ext>
                </a:extLst>
              </p:cNvPr>
              <p:cNvSpPr/>
              <p:nvPr/>
            </p:nvSpPr>
            <p:spPr>
              <a:xfrm>
                <a:off x="7290051" y="2244821"/>
                <a:ext cx="89159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Tags</a:t>
                </a:r>
              </a:p>
            </p:txBody>
          </p:sp>
          <p:pic>
            <p:nvPicPr>
              <p:cNvPr id="8" name="Graphic 7">
                <a:extLst>
                  <a:ext uri="{FF2B5EF4-FFF2-40B4-BE49-F238E27FC236}">
                    <a16:creationId xmlns:a16="http://schemas.microsoft.com/office/drawing/2014/main" id="{73F7EA24-DA34-4819-8D46-546FD6CB912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71596" y="2208314"/>
                <a:ext cx="365760" cy="365760"/>
              </a:xfrm>
              <a:prstGeom prst="rect">
                <a:avLst/>
              </a:prstGeom>
            </p:spPr>
          </p:pic>
          <p:sp>
            <p:nvSpPr>
              <p:cNvPr id="110" name="Rectangle 109">
                <a:extLst>
                  <a:ext uri="{FF2B5EF4-FFF2-40B4-BE49-F238E27FC236}">
                    <a16:creationId xmlns:a16="http://schemas.microsoft.com/office/drawing/2014/main" id="{7F987939-B5C5-4EAF-9021-E82040D7ECC9}"/>
                  </a:ext>
                  <a:ext uri="{C183D7F6-B498-43B3-948B-1728B52AA6E4}">
                    <adec:decorative xmlns:adec="http://schemas.microsoft.com/office/drawing/2017/decorative" val="1"/>
                  </a:ext>
                </a:extLst>
              </p:cNvPr>
              <p:cNvSpPr/>
              <p:nvPr/>
            </p:nvSpPr>
            <p:spPr bwMode="auto">
              <a:xfrm>
                <a:off x="8507943" y="2128812"/>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12" name="Rectangle 111">
                <a:extLst>
                  <a:ext uri="{FF2B5EF4-FFF2-40B4-BE49-F238E27FC236}">
                    <a16:creationId xmlns:a16="http://schemas.microsoft.com/office/drawing/2014/main" id="{90FFC7D5-5BC9-4934-9EFF-718E35DE5751}"/>
                  </a:ext>
                </a:extLst>
              </p:cNvPr>
              <p:cNvSpPr/>
              <p:nvPr/>
            </p:nvSpPr>
            <p:spPr>
              <a:xfrm>
                <a:off x="8997460" y="2182086"/>
                <a:ext cx="119936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Resource Graph</a:t>
                </a:r>
              </a:p>
            </p:txBody>
          </p:sp>
          <p:pic>
            <p:nvPicPr>
              <p:cNvPr id="14" name="Graphic 13">
                <a:extLst>
                  <a:ext uri="{FF2B5EF4-FFF2-40B4-BE49-F238E27FC236}">
                    <a16:creationId xmlns:a16="http://schemas.microsoft.com/office/drawing/2014/main" id="{458F6F2B-F2E3-4B44-BB63-10D770D6B5A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584238" y="2216500"/>
                <a:ext cx="365760" cy="365760"/>
              </a:xfrm>
              <a:prstGeom prst="rect">
                <a:avLst/>
              </a:prstGeom>
            </p:spPr>
          </p:pic>
          <p:sp>
            <p:nvSpPr>
              <p:cNvPr id="118" name="Rectangle 117">
                <a:extLst>
                  <a:ext uri="{FF2B5EF4-FFF2-40B4-BE49-F238E27FC236}">
                    <a16:creationId xmlns:a16="http://schemas.microsoft.com/office/drawing/2014/main" id="{02B36989-1753-45E1-A799-DB1154D5AF62}"/>
                  </a:ext>
                  <a:ext uri="{C183D7F6-B498-43B3-948B-1728B52AA6E4}">
                    <adec:decorative xmlns:adec="http://schemas.microsoft.com/office/drawing/2017/decorative" val="1"/>
                  </a:ext>
                </a:extLst>
              </p:cNvPr>
              <p:cNvSpPr/>
              <p:nvPr/>
            </p:nvSpPr>
            <p:spPr bwMode="auto">
              <a:xfrm>
                <a:off x="4927228" y="2109549"/>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25" name="Rectangle 124">
                <a:extLst>
                  <a:ext uri="{FF2B5EF4-FFF2-40B4-BE49-F238E27FC236}">
                    <a16:creationId xmlns:a16="http://schemas.microsoft.com/office/drawing/2014/main" id="{9DEA032F-A7F4-4FCF-ACE1-71E97F2EBE3E}"/>
                  </a:ext>
                </a:extLst>
              </p:cNvPr>
              <p:cNvSpPr/>
              <p:nvPr/>
            </p:nvSpPr>
            <p:spPr>
              <a:xfrm>
                <a:off x="5476292" y="2231116"/>
                <a:ext cx="94288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Audit</a:t>
                </a:r>
              </a:p>
            </p:txBody>
          </p:sp>
          <p:sp>
            <p:nvSpPr>
              <p:cNvPr id="130" name="Rectangle 129">
                <a:extLst>
                  <a:ext uri="{FF2B5EF4-FFF2-40B4-BE49-F238E27FC236}">
                    <a16:creationId xmlns:a16="http://schemas.microsoft.com/office/drawing/2014/main" id="{3E5A4C51-F093-455F-AB7F-9D08F9C851BF}"/>
                  </a:ext>
                  <a:ext uri="{C183D7F6-B498-43B3-948B-1728B52AA6E4}">
                    <adec:decorative xmlns:adec="http://schemas.microsoft.com/office/drawing/2017/decorative" val="1"/>
                  </a:ext>
                </a:extLst>
              </p:cNvPr>
              <p:cNvSpPr/>
              <p:nvPr/>
            </p:nvSpPr>
            <p:spPr>
              <a:xfrm>
                <a:off x="5018880" y="2175436"/>
                <a:ext cx="365760" cy="365760"/>
              </a:xfrm>
              <a:prstGeom prst="rect">
                <a:avLst/>
              </a:prstGeom>
              <a: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a:blipFill>
              <a:ln w="10795" cap="flat" cmpd="sng" algn="ctr">
                <a:noFill/>
                <a:prstDash val="solid"/>
              </a:ln>
              <a:effectLst/>
            </p:spPr>
          </p:sp>
          <p:sp>
            <p:nvSpPr>
              <p:cNvPr id="135" name="Rectangle 134">
                <a:extLst>
                  <a:ext uri="{FF2B5EF4-FFF2-40B4-BE49-F238E27FC236}">
                    <a16:creationId xmlns:a16="http://schemas.microsoft.com/office/drawing/2014/main" id="{6B9F4E80-CF70-4FA8-829F-04AFBE0E6730}"/>
                  </a:ext>
                  <a:ext uri="{C183D7F6-B498-43B3-948B-1728B52AA6E4}">
                    <adec:decorative xmlns:adec="http://schemas.microsoft.com/office/drawing/2017/decorative" val="1"/>
                  </a:ext>
                </a:extLst>
              </p:cNvPr>
              <p:cNvSpPr/>
              <p:nvPr/>
            </p:nvSpPr>
            <p:spPr bwMode="auto">
              <a:xfrm>
                <a:off x="3135874" y="2096268"/>
                <a:ext cx="1736347" cy="51824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0E6FF"/>
                  </a:solidFill>
                  <a:effectLst/>
                  <a:uLnTx/>
                  <a:uFillTx/>
                  <a:latin typeface="Segoe UI Semibold"/>
                  <a:ea typeface="+mj-ea"/>
                  <a:cs typeface="Segoe UI" pitchFamily="34" charset="0"/>
                </a:endParaRPr>
              </a:p>
            </p:txBody>
          </p:sp>
          <p:sp>
            <p:nvSpPr>
              <p:cNvPr id="136" name="Rectangle 135">
                <a:extLst>
                  <a:ext uri="{FF2B5EF4-FFF2-40B4-BE49-F238E27FC236}">
                    <a16:creationId xmlns:a16="http://schemas.microsoft.com/office/drawing/2014/main" id="{AAFFB0F6-7DD8-470F-9099-1A58CEBC653C}"/>
                  </a:ext>
                </a:extLst>
              </p:cNvPr>
              <p:cNvSpPr/>
              <p:nvPr/>
            </p:nvSpPr>
            <p:spPr>
              <a:xfrm>
                <a:off x="3528645" y="2217835"/>
                <a:ext cx="1255473"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itchFamily="34" charset="0"/>
                  </a:rPr>
                  <a:t>Azure Templates</a:t>
                </a:r>
              </a:p>
            </p:txBody>
          </p:sp>
          <p:pic>
            <p:nvPicPr>
              <p:cNvPr id="140" name="Graphic 139">
                <a:extLst>
                  <a:ext uri="{FF2B5EF4-FFF2-40B4-BE49-F238E27FC236}">
                    <a16:creationId xmlns:a16="http://schemas.microsoft.com/office/drawing/2014/main" id="{ABEFADE1-AB2B-4522-96A6-8E13FC98FE0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191620" y="2179041"/>
                <a:ext cx="365760" cy="365760"/>
              </a:xfrm>
              <a:prstGeom prst="rect">
                <a:avLst/>
              </a:prstGeom>
            </p:spPr>
          </p:pic>
        </p:grpSp>
        <p:cxnSp>
          <p:nvCxnSpPr>
            <p:cNvPr id="142" name="Straight Connector 141" descr="App Mod contd">
              <a:extLst>
                <a:ext uri="{FF2B5EF4-FFF2-40B4-BE49-F238E27FC236}">
                  <a16:creationId xmlns:a16="http://schemas.microsoft.com/office/drawing/2014/main" id="{AE14CEFC-2142-4D04-BCCF-3F22C86EDF87}"/>
                </a:ext>
                <a:ext uri="{C183D7F6-B498-43B3-948B-1728B52AA6E4}">
                  <adec:decorative xmlns:adec="http://schemas.microsoft.com/office/drawing/2017/decorative" val="1"/>
                </a:ext>
              </a:extLst>
            </p:cNvPr>
            <p:cNvCxnSpPr>
              <a:cxnSpLocks/>
              <a:stCxn id="89" idx="0"/>
              <a:endCxn id="86" idx="2"/>
            </p:cNvCxnSpPr>
            <p:nvPr/>
          </p:nvCxnSpPr>
          <p:spPr>
            <a:xfrm flipV="1">
              <a:off x="6096000" y="1832445"/>
              <a:ext cx="0" cy="283198"/>
            </a:xfrm>
            <a:prstGeom prst="line">
              <a:avLst/>
            </a:prstGeom>
            <a:noFill/>
            <a:ln w="19050" cap="flat" cmpd="sng" algn="ctr">
              <a:solidFill>
                <a:srgbClr val="9BF00B"/>
              </a:solidFill>
              <a:prstDash val="solid"/>
              <a:miter lim="800000"/>
              <a:headEnd type="arrow" w="med" len="med"/>
              <a:tailEnd type="none" w="lg" len="med"/>
            </a:ln>
            <a:effectLst/>
          </p:spPr>
        </p:cxnSp>
        <p:sp>
          <p:nvSpPr>
            <p:cNvPr id="113" name="TextBox 112" descr="App Mod contd">
              <a:extLst>
                <a:ext uri="{FF2B5EF4-FFF2-40B4-BE49-F238E27FC236}">
                  <a16:creationId xmlns:a16="http://schemas.microsoft.com/office/drawing/2014/main" id="{A430527D-EE2A-426A-8272-9183C0A781B5}"/>
                </a:ext>
              </a:extLst>
            </p:cNvPr>
            <p:cNvSpPr txBox="1"/>
            <p:nvPr/>
          </p:nvSpPr>
          <p:spPr>
            <a:xfrm>
              <a:off x="7767990" y="1262776"/>
              <a:ext cx="3798211" cy="646331"/>
            </a:xfrm>
            <a:prstGeom prst="rect">
              <a:avLst/>
            </a:prstGeom>
            <a:noFill/>
          </p:spPr>
          <p:txBody>
            <a:bodyPr wrap="square">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w="3175">
                    <a:noFill/>
                  </a:ln>
                  <a:solidFill>
                    <a:srgbClr val="9BF00B"/>
                  </a:solidFill>
                  <a:effectLst/>
                  <a:uLnTx/>
                  <a:uFillTx/>
                  <a:latin typeface="Segoe UI Semibold"/>
                  <a:ea typeface="+mn-ea"/>
                  <a:cs typeface="Segoe UI" pitchFamily="34" charset="0"/>
                </a:rPr>
                <a:t>Azure Arc-enabled Kubernetes ACR $ + attached services ACR $</a:t>
              </a:r>
              <a:endParaRPr kumimoji="0" lang="en-US" sz="1800" b="0" i="0" u="none" strike="noStrike" kern="1200" cap="none" spc="0" normalizeH="0" baseline="0" noProof="0">
                <a:ln>
                  <a:noFill/>
                </a:ln>
                <a:solidFill>
                  <a:srgbClr val="9BF00B"/>
                </a:solidFill>
                <a:effectLst/>
                <a:uLnTx/>
                <a:uFillTx/>
                <a:latin typeface="Segoe UI Semibold"/>
                <a:ea typeface="+mn-ea"/>
                <a:cs typeface="+mn-cs"/>
              </a:endParaRPr>
            </a:p>
          </p:txBody>
        </p:sp>
        <p:cxnSp>
          <p:nvCxnSpPr>
            <p:cNvPr id="115" name="Straight Arrow Connector 114" descr="App Mod contd">
              <a:extLst>
                <a:ext uri="{FF2B5EF4-FFF2-40B4-BE49-F238E27FC236}">
                  <a16:creationId xmlns:a16="http://schemas.microsoft.com/office/drawing/2014/main" id="{079F11E8-71E9-434D-BC56-7AE39D007940}"/>
                </a:ext>
              </a:extLst>
            </p:cNvPr>
            <p:cNvCxnSpPr>
              <a:cxnSpLocks/>
            </p:cNvCxnSpPr>
            <p:nvPr/>
          </p:nvCxnSpPr>
          <p:spPr>
            <a:xfrm flipV="1">
              <a:off x="7056057" y="1568566"/>
              <a:ext cx="707735" cy="0"/>
            </a:xfrm>
            <a:prstGeom prst="straightConnector1">
              <a:avLst/>
            </a:prstGeom>
            <a:ln w="19050">
              <a:solidFill>
                <a:srgbClr val="9BF00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503236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190AE-2454-4515-A927-3AAD90F54A95}"/>
              </a:ext>
            </a:extLst>
          </p:cNvPr>
          <p:cNvSpPr>
            <a:spLocks noGrp="1"/>
          </p:cNvSpPr>
          <p:nvPr>
            <p:ph type="title"/>
          </p:nvPr>
        </p:nvSpPr>
        <p:spPr>
          <a:xfrm>
            <a:off x="585216" y="3033223"/>
            <a:ext cx="9144000" cy="553998"/>
          </a:xfrm>
          <a:noFill/>
        </p:spPr>
        <p:txBody>
          <a:bodyPr vert="horz" wrap="square" lIns="0" tIns="0" rIns="0" bIns="0" rtlCol="0" anchor="t" anchorCtr="0">
            <a:spAutoFit/>
          </a:bodyPr>
          <a:lstStyle/>
          <a:p>
            <a:pPr>
              <a:lnSpc>
                <a:spcPct val="100000"/>
              </a:lnSpc>
            </a:pPr>
            <a:r>
              <a:rPr lang="en-US" b="1">
                <a:gradFill>
                  <a:gsLst>
                    <a:gs pos="0">
                      <a:schemeClr val="accent1"/>
                    </a:gs>
                    <a:gs pos="100000">
                      <a:srgbClr val="CD98CF"/>
                    </a:gs>
                  </a:gsLst>
                  <a:lin ang="2700000" scaled="1"/>
                </a:gradFill>
                <a:latin typeface="Segoe UI Semibold"/>
                <a:cs typeface="+mn-cs"/>
              </a:rPr>
              <a:t>Azure Arc programs and resources</a:t>
            </a:r>
          </a:p>
        </p:txBody>
      </p:sp>
    </p:spTree>
    <p:extLst>
      <p:ext uri="{BB962C8B-B14F-4D97-AF65-F5344CB8AC3E}">
        <p14:creationId xmlns:p14="http://schemas.microsoft.com/office/powerpoint/2010/main" val="1237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21DA4AB-46AB-A837-EE56-7E00F459375C}"/>
              </a:ext>
            </a:extLst>
          </p:cNvPr>
          <p:cNvSpPr>
            <a:spLocks noGrp="1"/>
          </p:cNvSpPr>
          <p:nvPr>
            <p:ph type="title"/>
          </p:nvPr>
        </p:nvSpPr>
        <p:spPr>
          <a:xfrm>
            <a:off x="442765" y="324979"/>
            <a:ext cx="11071885" cy="753796"/>
          </a:xfrm>
        </p:spPr>
        <p:txBody>
          <a:bodyPr/>
          <a:lstStyle/>
          <a:p>
            <a:r>
              <a:rPr lang="en-US" sz="2400">
                <a:solidFill>
                  <a:schemeClr val="bg1"/>
                </a:solidFill>
              </a:rPr>
              <a:t>Hybrid and multicloud with Azure Arc (Available in field and partner-led AMMP)</a:t>
            </a:r>
            <a:br>
              <a:rPr lang="en-US" sz="2400">
                <a:solidFill>
                  <a:schemeClr val="bg1"/>
                </a:solidFill>
              </a:rPr>
            </a:br>
            <a:r>
              <a:rPr lang="en-US" sz="1800">
                <a:solidFill>
                  <a:schemeClr val="accent3"/>
                </a:solidFill>
              </a:rPr>
              <a:t>New AMMP offers and support so you can innovate anywhere</a:t>
            </a:r>
            <a:endParaRPr lang="en-US" sz="2400">
              <a:solidFill>
                <a:schemeClr val="accent3"/>
              </a:solidFill>
            </a:endParaRPr>
          </a:p>
        </p:txBody>
      </p:sp>
      <p:sp>
        <p:nvSpPr>
          <p:cNvPr id="49" name="Diagonal Stripe 48">
            <a:extLst>
              <a:ext uri="{FF2B5EF4-FFF2-40B4-BE49-F238E27FC236}">
                <a16:creationId xmlns:a16="http://schemas.microsoft.com/office/drawing/2014/main" id="{F94D8E3D-2228-CF13-5778-3C7C209C987E}"/>
              </a:ext>
              <a:ext uri="{C183D7F6-B498-43B3-948B-1728B52AA6E4}">
                <adec:decorative xmlns:adec="http://schemas.microsoft.com/office/drawing/2017/decorative" val="1"/>
              </a:ext>
            </a:extLst>
          </p:cNvPr>
          <p:cNvSpPr/>
          <p:nvPr/>
        </p:nvSpPr>
        <p:spPr bwMode="auto">
          <a:xfrm flipH="1">
            <a:off x="10858500" y="0"/>
            <a:ext cx="1333500" cy="1333500"/>
          </a:xfrm>
          <a:prstGeom prst="diagStripe">
            <a:avLst/>
          </a:prstGeom>
          <a:solidFill>
            <a:srgbClr val="90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TextBox 50">
            <a:extLst>
              <a:ext uri="{FF2B5EF4-FFF2-40B4-BE49-F238E27FC236}">
                <a16:creationId xmlns:a16="http://schemas.microsoft.com/office/drawing/2014/main" id="{C898CC85-A3E3-F89F-2B91-052D3B810A98}"/>
              </a:ext>
              <a:ext uri="{C183D7F6-B498-43B3-948B-1728B52AA6E4}">
                <adec:decorative xmlns:adec="http://schemas.microsoft.com/office/drawing/2017/decorative" val="1"/>
              </a:ext>
            </a:extLst>
          </p:cNvPr>
          <p:cNvSpPr txBox="1"/>
          <p:nvPr/>
        </p:nvSpPr>
        <p:spPr>
          <a:xfrm rot="2676176">
            <a:off x="10868025" y="290646"/>
            <a:ext cx="1627787" cy="379591"/>
          </a:xfrm>
          <a:prstGeom prst="rect">
            <a:avLst/>
          </a:prstGeom>
          <a:noFill/>
          <a:ln>
            <a:noFill/>
          </a:ln>
        </p:spPr>
        <p:txBody>
          <a:bodyPr wrap="square" anchor="ctr" anchorCtr="0">
            <a:noAutofit/>
          </a:bodyPr>
          <a:lstStyle>
            <a:defPPr>
              <a:defRPr lang="en-US"/>
            </a:defPPr>
            <a:lvl1pPr algn="ctr" defTabSz="896386" fontAlgn="base">
              <a:spcBef>
                <a:spcPts val="588"/>
              </a:spcBef>
              <a:defRPr kern="0">
                <a:solidFill>
                  <a:schemeClr val="bg1"/>
                </a:solidFill>
                <a:latin typeface="+mj-lt"/>
              </a:defRPr>
            </a:lvl1pPr>
          </a:lstStyle>
          <a:p>
            <a:pPr marL="0" marR="0" lvl="0" indent="0" algn="ctr" defTabSz="896386" rtl="0" eaLnBrk="1" fontAlgn="base" latinLnBrk="0" hangingPunct="1">
              <a:lnSpc>
                <a:spcPct val="100000"/>
              </a:lnSpc>
              <a:spcBef>
                <a:spcPts val="588"/>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Segoe UI Semibold"/>
                <a:ea typeface="+mn-ea"/>
                <a:cs typeface="+mn-cs"/>
              </a:rPr>
              <a:t>NEW!</a:t>
            </a:r>
          </a:p>
        </p:txBody>
      </p:sp>
      <p:sp>
        <p:nvSpPr>
          <p:cNvPr id="3" name="Rectangle 2">
            <a:extLst>
              <a:ext uri="{FF2B5EF4-FFF2-40B4-BE49-F238E27FC236}">
                <a16:creationId xmlns:a16="http://schemas.microsoft.com/office/drawing/2014/main" id="{93F026BB-BE7A-D5CC-D1C9-2BEDB5481EB1}"/>
              </a:ext>
              <a:ext uri="{C183D7F6-B498-43B3-948B-1728B52AA6E4}">
                <adec:decorative xmlns:adec="http://schemas.microsoft.com/office/drawing/2017/decorative" val="1"/>
              </a:ext>
            </a:extLst>
          </p:cNvPr>
          <p:cNvSpPr/>
          <p:nvPr/>
        </p:nvSpPr>
        <p:spPr bwMode="auto">
          <a:xfrm>
            <a:off x="519365" y="1517515"/>
            <a:ext cx="5394960" cy="4492669"/>
          </a:xfrm>
          <a:prstGeom prst="rect">
            <a:avLst/>
          </a:prstGeom>
          <a:solidFill>
            <a:srgbClr val="000000">
              <a:lumMod val="85000"/>
              <a:lumOff val="15000"/>
            </a:srgbClr>
          </a:solidFill>
          <a:ln w="9525" cap="flat" cmpd="sng" algn="ctr">
            <a:noFill/>
            <a:prstDash val="solid"/>
            <a:headEnd type="none" w="med" len="med"/>
            <a:tailEnd type="none" w="med" len="med"/>
          </a:ln>
          <a:effectLst/>
        </p:spPr>
        <p:txBody>
          <a:bodyPr rot="0" spcFirstLastPara="0"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50E6FF"/>
                </a:solidFill>
                <a:effectLst/>
                <a:uLnTx/>
                <a:uFillTx/>
                <a:latin typeface="Segoe UI Semibold"/>
                <a:ea typeface="Segoe UI" pitchFamily="34" charset="0"/>
                <a:cs typeface="Segoe UI" pitchFamily="34" charset="0"/>
              </a:rPr>
              <a:t>Assess &amp; Plan</a:t>
            </a:r>
          </a:p>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568" b="0" i="0" u="none" strike="noStrike" kern="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14" name="Rectangle 13">
            <a:extLst>
              <a:ext uri="{FF2B5EF4-FFF2-40B4-BE49-F238E27FC236}">
                <a16:creationId xmlns:a16="http://schemas.microsoft.com/office/drawing/2014/main" id="{49E649B1-68D3-EE53-192C-EE5BA69A040E}"/>
              </a:ext>
              <a:ext uri="{C183D7F6-B498-43B3-948B-1728B52AA6E4}">
                <adec:decorative xmlns:adec="http://schemas.microsoft.com/office/drawing/2017/decorative" val="1"/>
              </a:ext>
            </a:extLst>
          </p:cNvPr>
          <p:cNvSpPr/>
          <p:nvPr/>
        </p:nvSpPr>
        <p:spPr bwMode="auto">
          <a:xfrm>
            <a:off x="6254323" y="1517516"/>
            <a:ext cx="5394960" cy="4492668"/>
          </a:xfrm>
          <a:prstGeom prst="rect">
            <a:avLst/>
          </a:prstGeom>
          <a:solidFill>
            <a:srgbClr val="000000">
              <a:lumMod val="85000"/>
              <a:lumOff val="15000"/>
            </a:srgbClr>
          </a:solidFill>
          <a:ln w="9525" cap="flat" cmpd="sng" algn="ctr">
            <a:noFill/>
            <a:prstDash val="solid"/>
            <a:headEnd type="none" w="med" len="med"/>
            <a:tailEnd type="none" w="med" len="med"/>
          </a:ln>
          <a:effectLst/>
        </p:spPr>
        <p:txBody>
          <a:bodyPr rot="0" spcFirstLastPara="0"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50E6FF"/>
                </a:solidFill>
                <a:effectLst/>
                <a:uLnTx/>
                <a:uFillTx/>
                <a:latin typeface="Segoe UI Semibold"/>
                <a:ea typeface="+mn-ea"/>
                <a:cs typeface="Segoe UI" pitchFamily="34" charset="0"/>
              </a:rPr>
              <a:t>Migrate &amp; Modernize</a:t>
            </a:r>
          </a:p>
        </p:txBody>
      </p:sp>
      <p:sp>
        <p:nvSpPr>
          <p:cNvPr id="10" name="Rectangle 9">
            <a:extLst>
              <a:ext uri="{FF2B5EF4-FFF2-40B4-BE49-F238E27FC236}">
                <a16:creationId xmlns:a16="http://schemas.microsoft.com/office/drawing/2014/main" id="{E7533CA1-B3F9-B226-9CBD-AF18C53375C4}"/>
              </a:ext>
            </a:extLst>
          </p:cNvPr>
          <p:cNvSpPr/>
          <p:nvPr/>
        </p:nvSpPr>
        <p:spPr>
          <a:xfrm>
            <a:off x="677350" y="2098463"/>
            <a:ext cx="5133051" cy="2256578"/>
          </a:xfrm>
          <a:prstGeom prst="rect">
            <a:avLst/>
          </a:prstGeom>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Arc Envisioning Workshop </a:t>
            </a:r>
            <a:r>
              <a:rPr kumimoji="0" lang="en-US" sz="1400" b="0" i="0" u="none" strike="noStrike" kern="1200" cap="none" spc="0" normalizeH="0" baseline="30000" noProof="0">
                <a:ln>
                  <a:noFill/>
                </a:ln>
                <a:solidFill>
                  <a:srgbClr val="FFFF00"/>
                </a:solidFill>
                <a:effectLst/>
                <a:uLnTx/>
                <a:uFillTx/>
                <a:latin typeface="Segoe UI Semibold"/>
                <a:ea typeface="+mn-ea"/>
                <a:cs typeface="Segoe UI" panose="020B0502040204020203" pitchFamily="34" charset="0"/>
              </a:rPr>
              <a:t>NEW OFFER</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Overview of Azure Arc capabilities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Get hands-on experience with Azure Arc onboarding suited to your scenario (e.g. VMs, Azure SQL Managed Instance or a Kubernetes cluster).</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Understand management scenarios, including security with Microsoft Defender for Cloud</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Pilot/Proof of Concept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AMMP’s pilot/POC offering extended to support all Arc-enabled scenarios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Up to </a:t>
            </a:r>
            <a:r>
              <a:rPr kumimoji="0" lang="en-US" sz="1100" b="1" i="0" u="none" strike="noStrike" kern="1200" cap="none" spc="0" normalizeH="0" baseline="0" noProof="0">
                <a:ln>
                  <a:noFill/>
                </a:ln>
                <a:solidFill>
                  <a:srgbClr val="50E6FF"/>
                </a:solidFill>
                <a:effectLst/>
                <a:uLnTx/>
                <a:uFillTx/>
                <a:latin typeface="Segoe UI"/>
                <a:ea typeface="+mn-ea"/>
                <a:cs typeface="Segoe UI" panose="020B0502040204020203" pitchFamily="34" charset="0"/>
              </a:rPr>
              <a:t>$20K </a:t>
            </a: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partner funding + up to </a:t>
            </a:r>
            <a:r>
              <a:rPr kumimoji="0" lang="en-US" sz="1100" b="1" i="0" u="none" strike="noStrike" kern="1200" cap="none" spc="0" normalizeH="0" baseline="0" noProof="0">
                <a:ln>
                  <a:noFill/>
                </a:ln>
                <a:solidFill>
                  <a:srgbClr val="50E6FF"/>
                </a:solidFill>
                <a:effectLst/>
                <a:uLnTx/>
                <a:uFillTx/>
                <a:latin typeface="Segoe UI"/>
                <a:ea typeface="+mn-ea"/>
                <a:cs typeface="Segoe UI" panose="020B0502040204020203" pitchFamily="34" charset="0"/>
              </a:rPr>
              <a:t>$5K </a:t>
            </a: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Azure Access sandbox</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15" name="Rectangle 14">
            <a:extLst>
              <a:ext uri="{FF2B5EF4-FFF2-40B4-BE49-F238E27FC236}">
                <a16:creationId xmlns:a16="http://schemas.microsoft.com/office/drawing/2014/main" id="{24FA26D4-8BDE-4112-E714-96EDEA228DCD}"/>
              </a:ext>
            </a:extLst>
          </p:cNvPr>
          <p:cNvSpPr/>
          <p:nvPr/>
        </p:nvSpPr>
        <p:spPr>
          <a:xfrm>
            <a:off x="455994" y="6156602"/>
            <a:ext cx="11409435" cy="241633"/>
          </a:xfrm>
          <a:prstGeom prst="rect">
            <a:avLst/>
          </a:prstGeom>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Azure services in scope: </a:t>
            </a:r>
            <a:r>
              <a:rPr kumimoji="0" lang="en-US" sz="1100" b="0" i="0" u="none" strike="noStrike" kern="1200" cap="none" spc="0" normalizeH="0" baseline="0" noProof="0">
                <a:ln>
                  <a:noFill/>
                </a:ln>
                <a:solidFill>
                  <a:prstClr val="white"/>
                </a:solidFill>
                <a:effectLst/>
                <a:uLnTx/>
                <a:uFillTx/>
                <a:latin typeface="Segoe UI"/>
                <a:ea typeface="+mn-ea"/>
                <a:cs typeface="Segoe UI" panose="020B0502040204020203" pitchFamily="34" charset="0"/>
              </a:rPr>
              <a:t>Azure Arc-enabled Virtual Machines (Windows and Linux), Azure Arc-enabled SQL Managed Instance/SQL Server, Azure Arc-enabled Kubernetes</a:t>
            </a:r>
          </a:p>
        </p:txBody>
      </p:sp>
      <p:sp>
        <p:nvSpPr>
          <p:cNvPr id="16" name="Rectangle 15">
            <a:extLst>
              <a:ext uri="{FF2B5EF4-FFF2-40B4-BE49-F238E27FC236}">
                <a16:creationId xmlns:a16="http://schemas.microsoft.com/office/drawing/2014/main" id="{345807CA-BFFF-C376-DD54-352BAB908D81}"/>
              </a:ext>
            </a:extLst>
          </p:cNvPr>
          <p:cNvSpPr/>
          <p:nvPr/>
        </p:nvSpPr>
        <p:spPr>
          <a:xfrm>
            <a:off x="6381600" y="2098462"/>
            <a:ext cx="5133050" cy="1586621"/>
          </a:xfrm>
          <a:prstGeom prst="rect">
            <a:avLst/>
          </a:prstGeom>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Standard and Advanced offers </a:t>
            </a:r>
            <a:r>
              <a:rPr kumimoji="0" lang="en-US" sz="1400" b="0" i="0" u="none" strike="noStrike" kern="1200" cap="none" spc="0" normalizeH="0" baseline="30000" noProof="0">
                <a:ln>
                  <a:noFill/>
                </a:ln>
                <a:solidFill>
                  <a:srgbClr val="FFFF00"/>
                </a:solidFill>
                <a:effectLst/>
                <a:uLnTx/>
                <a:uFillTx/>
                <a:latin typeface="Segoe UI Semibold"/>
                <a:ea typeface="+mn-ea"/>
                <a:cs typeface="Segoe UI" panose="020B0502040204020203" pitchFamily="34" charset="0"/>
              </a:rPr>
              <a:t>EXPANDED SUPPORT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Azure Arc supported in both Infrastructure/Database Migration and App &amp; Data Modernization scenarios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AMMP benefits are aligned to Standard and Advanced offers:</a:t>
            </a:r>
          </a:p>
          <a:p>
            <a:pPr marL="398463" marR="0" lvl="1"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Assistance from partners + FastTrack for Azure guidance in Advanced offer</a:t>
            </a:r>
          </a:p>
          <a:p>
            <a:pPr marL="398463" marR="0" lvl="1"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Partner funding at </a:t>
            </a:r>
            <a:r>
              <a:rPr kumimoji="0" lang="en-US" sz="1050" b="1" i="0" u="none" strike="noStrike" kern="1200" cap="none" spc="0" normalizeH="0" baseline="0" noProof="0">
                <a:ln>
                  <a:noFill/>
                </a:ln>
                <a:solidFill>
                  <a:srgbClr val="50E6FF"/>
                </a:solidFill>
                <a:effectLst/>
                <a:uLnTx/>
                <a:uFillTx/>
                <a:latin typeface="Segoe UI"/>
                <a:ea typeface="+mn-ea"/>
                <a:cs typeface="Segoe UI" panose="020B0502040204020203" pitchFamily="34" charset="0"/>
              </a:rPr>
              <a:t>20%</a:t>
            </a:r>
            <a:r>
              <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of 1</a:t>
            </a:r>
            <a:r>
              <a:rPr kumimoji="0" lang="en-US" sz="1050" b="0" i="0" u="none" strike="noStrike" kern="1200" cap="none" spc="0" normalizeH="0" baseline="30000" noProof="0">
                <a:ln>
                  <a:noFill/>
                </a:ln>
                <a:solidFill>
                  <a:srgbClr val="FFFFFF"/>
                </a:solidFill>
                <a:effectLst/>
                <a:uLnTx/>
                <a:uFillTx/>
                <a:latin typeface="Segoe UI"/>
                <a:ea typeface="+mn-ea"/>
                <a:cs typeface="Segoe UI" panose="020B0502040204020203" pitchFamily="34" charset="0"/>
              </a:rPr>
              <a:t>st</a:t>
            </a:r>
            <a:r>
              <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year Azure consumption estimates</a:t>
            </a:r>
          </a:p>
          <a:p>
            <a:pPr marL="398463" marR="0" lvl="1"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Azure credits (up to $5K for Standard, up to $100K for Advanced)</a:t>
            </a:r>
          </a:p>
          <a:p>
            <a:pPr marL="398463" marR="0" lvl="1"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Technical skilling</a:t>
            </a:r>
          </a:p>
          <a:p>
            <a:pPr marL="398463" marR="0" lvl="1" indent="-227013"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18" name="Rectangle 17">
            <a:extLst>
              <a:ext uri="{FF2B5EF4-FFF2-40B4-BE49-F238E27FC236}">
                <a16:creationId xmlns:a16="http://schemas.microsoft.com/office/drawing/2014/main" id="{C739230F-DF9A-F852-819E-36FFC622FBEB}"/>
              </a:ext>
            </a:extLst>
          </p:cNvPr>
          <p:cNvSpPr/>
          <p:nvPr/>
        </p:nvSpPr>
        <p:spPr>
          <a:xfrm>
            <a:off x="6945801" y="3889670"/>
            <a:ext cx="3527646" cy="922862"/>
          </a:xfrm>
          <a:prstGeom prst="rect">
            <a:avLst/>
          </a:prstGeom>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Guidance – </a:t>
            </a:r>
            <a:r>
              <a:rPr kumimoji="0" lang="en-US" sz="11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include the Arc-enabled services in the overall project estimate</a:t>
            </a:r>
            <a:endParaRPr kumimoji="0" lang="en-US" sz="1000" b="0" i="0" u="none" strike="noStrike" kern="1200" cap="none" spc="0" normalizeH="0" baseline="0" noProof="0">
              <a:ln>
                <a:noFill/>
              </a:ln>
              <a:solidFill>
                <a:prstClr val="white"/>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a:ea typeface="+mn-ea"/>
              <a:cs typeface="Segoe UI" panose="020B0502040204020203"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a:ea typeface="+mn-ea"/>
              <a:cs typeface="Segoe UI" panose="020B0502040204020203" pitchFamily="34" charset="0"/>
            </a:endParaRPr>
          </a:p>
        </p:txBody>
      </p:sp>
      <p:graphicFrame>
        <p:nvGraphicFramePr>
          <p:cNvPr id="19" name="Table 4">
            <a:extLst>
              <a:ext uri="{FF2B5EF4-FFF2-40B4-BE49-F238E27FC236}">
                <a16:creationId xmlns:a16="http://schemas.microsoft.com/office/drawing/2014/main" id="{8476EFC4-24B8-4B86-DB01-7E3790A4DE6D}"/>
              </a:ext>
            </a:extLst>
          </p:cNvPr>
          <p:cNvGraphicFramePr>
            <a:graphicFrameLocks noGrp="1"/>
          </p:cNvGraphicFramePr>
          <p:nvPr/>
        </p:nvGraphicFramePr>
        <p:xfrm>
          <a:off x="6945801" y="4443018"/>
          <a:ext cx="4023360" cy="1263396"/>
        </p:xfrm>
        <a:graphic>
          <a:graphicData uri="http://schemas.openxmlformats.org/drawingml/2006/table">
            <a:tbl>
              <a:tblPr firstRow="1" bandRow="1"/>
              <a:tblGrid>
                <a:gridCol w="1463040">
                  <a:extLst>
                    <a:ext uri="{9D8B030D-6E8A-4147-A177-3AD203B41FA5}">
                      <a16:colId xmlns:a16="http://schemas.microsoft.com/office/drawing/2014/main" val="1215445228"/>
                    </a:ext>
                  </a:extLst>
                </a:gridCol>
                <a:gridCol w="1280160">
                  <a:extLst>
                    <a:ext uri="{9D8B030D-6E8A-4147-A177-3AD203B41FA5}">
                      <a16:colId xmlns:a16="http://schemas.microsoft.com/office/drawing/2014/main" val="1358027525"/>
                    </a:ext>
                  </a:extLst>
                </a:gridCol>
                <a:gridCol w="1280160">
                  <a:extLst>
                    <a:ext uri="{9D8B030D-6E8A-4147-A177-3AD203B41FA5}">
                      <a16:colId xmlns:a16="http://schemas.microsoft.com/office/drawing/2014/main" val="3770491694"/>
                    </a:ext>
                  </a:extLst>
                </a:gridCol>
              </a:tblGrid>
              <a:tr h="255084">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400050" indent="-400050">
                        <a:lnSpc>
                          <a:spcPct val="90000"/>
                        </a:lnSpc>
                        <a:spcAft>
                          <a:spcPts val="300"/>
                        </a:spcAft>
                      </a:pPr>
                      <a:r>
                        <a:rPr lang="en-US" sz="900" b="0">
                          <a:solidFill>
                            <a:schemeClr val="tx1"/>
                          </a:solidFill>
                          <a:latin typeface="+mj-lt"/>
                        </a:rPr>
                        <a:t>Azure services</a:t>
                      </a:r>
                    </a:p>
                  </a:txBody>
                  <a:tcPr marL="45720" marR="45720" marT="64008" marB="64008" anchor="ctr">
                    <a:lnL w="6350" cap="flat" cmpd="sng" algn="ctr">
                      <a:noFill/>
                      <a:prstDash val="solid"/>
                      <a:round/>
                      <a:headEnd type="none" w="med" len="med"/>
                      <a:tailEnd type="none" w="med" len="med"/>
                    </a:lnL>
                    <a:lnR w="12700" cap="flat" cmpd="sng" algn="ctr">
                      <a:solidFill>
                        <a:srgbClr val="50E6FF">
                          <a:lumMod val="75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50E6FF"/>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90000"/>
                        </a:lnSpc>
                        <a:spcBef>
                          <a:spcPts val="0"/>
                        </a:spcBef>
                        <a:spcAft>
                          <a:spcPts val="300"/>
                        </a:spcAft>
                        <a:buClrTx/>
                        <a:buSzTx/>
                        <a:buFontTx/>
                        <a:buNone/>
                        <a:tabLst/>
                        <a:defRPr/>
                      </a:pPr>
                      <a:r>
                        <a:rPr lang="en-US" sz="900" b="0">
                          <a:solidFill>
                            <a:schemeClr val="tx1"/>
                          </a:solidFill>
                          <a:latin typeface="+mj-lt"/>
                          <a:cs typeface="Segoe UI Semibold" panose="020B0702040204020203" pitchFamily="34" charset="0"/>
                        </a:rPr>
                        <a:t>1</a:t>
                      </a:r>
                      <a:r>
                        <a:rPr lang="en-US" sz="900" b="0" baseline="30000">
                          <a:solidFill>
                            <a:schemeClr val="tx1"/>
                          </a:solidFill>
                          <a:latin typeface="+mj-lt"/>
                          <a:cs typeface="Segoe UI Semibold" panose="020B0702040204020203" pitchFamily="34" charset="0"/>
                        </a:rPr>
                        <a:t>st</a:t>
                      </a:r>
                      <a:r>
                        <a:rPr lang="en-US" sz="900" b="0">
                          <a:solidFill>
                            <a:schemeClr val="tx1"/>
                          </a:solidFill>
                          <a:latin typeface="+mj-lt"/>
                          <a:cs typeface="Segoe UI Semibold" panose="020B0702040204020203" pitchFamily="34" charset="0"/>
                        </a:rPr>
                        <a:t> year Azure</a:t>
                      </a:r>
                    </a:p>
                    <a:p>
                      <a:pPr marL="0" marR="0" lvl="0" indent="0" algn="ctr" defTabSz="932742" rtl="0" eaLnBrk="1" fontAlgn="auto" latinLnBrk="0" hangingPunct="1">
                        <a:lnSpc>
                          <a:spcPct val="90000"/>
                        </a:lnSpc>
                        <a:spcBef>
                          <a:spcPts val="0"/>
                        </a:spcBef>
                        <a:spcAft>
                          <a:spcPts val="300"/>
                        </a:spcAft>
                        <a:buClrTx/>
                        <a:buSzTx/>
                        <a:buFontTx/>
                        <a:buNone/>
                        <a:tabLst/>
                        <a:defRPr/>
                      </a:pPr>
                      <a:r>
                        <a:rPr lang="en-US" sz="900" b="0">
                          <a:solidFill>
                            <a:schemeClr val="tx1"/>
                          </a:solidFill>
                          <a:latin typeface="+mj-lt"/>
                          <a:cs typeface="Segoe UI Semibold" panose="020B0702040204020203" pitchFamily="34" charset="0"/>
                        </a:rPr>
                        <a:t>consumption estimate</a:t>
                      </a:r>
                    </a:p>
                  </a:txBody>
                  <a:tcPr marL="45720" marR="45720" marT="64008" marB="64008" anchor="ctr">
                    <a:lnL w="12700" cap="flat" cmpd="sng" algn="ctr">
                      <a:solidFill>
                        <a:srgbClr val="50E6FF">
                          <a:lumMod val="75000"/>
                        </a:srgbClr>
                      </a:solidFill>
                      <a:prstDash val="solid"/>
                      <a:round/>
                      <a:headEnd type="none" w="med" len="med"/>
                      <a:tailEnd type="none" w="med" len="med"/>
                    </a:lnL>
                    <a:lnR w="12700" cap="flat" cmpd="sng" algn="ctr">
                      <a:solidFill>
                        <a:srgbClr val="50E6FF">
                          <a:lumMod val="75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50E6FF"/>
                    </a:solidFill>
                  </a:tcPr>
                </a:tc>
                <a:tc>
                  <a:txBody>
                    <a:bodyPr/>
                    <a:lstStyle/>
                    <a:p>
                      <a:pPr marL="400050" marR="0" lvl="0" indent="-400050" algn="ctr" defTabSz="932742" rtl="0" eaLnBrk="1" fontAlgn="auto" latinLnBrk="0" hangingPunct="1">
                        <a:lnSpc>
                          <a:spcPct val="90000"/>
                        </a:lnSpc>
                        <a:spcBef>
                          <a:spcPts val="0"/>
                        </a:spcBef>
                        <a:spcAft>
                          <a:spcPts val="300"/>
                        </a:spcAft>
                        <a:buClrTx/>
                        <a:buSzTx/>
                        <a:buFontTx/>
                        <a:buNone/>
                        <a:tabLst/>
                        <a:defRPr/>
                      </a:pPr>
                      <a:r>
                        <a:rPr lang="en-US" sz="900" b="0">
                          <a:solidFill>
                            <a:schemeClr val="tx1"/>
                          </a:solidFill>
                          <a:latin typeface="+mj-lt"/>
                          <a:cs typeface="Segoe UI Semibold" panose="020B0702040204020203" pitchFamily="34" charset="0"/>
                        </a:rPr>
                        <a:t>AMMP</a:t>
                      </a:r>
                    </a:p>
                    <a:p>
                      <a:pPr marL="400050" marR="0" lvl="0" indent="-400050" algn="ctr" defTabSz="932742" rtl="0" eaLnBrk="1" fontAlgn="auto" latinLnBrk="0" hangingPunct="1">
                        <a:lnSpc>
                          <a:spcPct val="90000"/>
                        </a:lnSpc>
                        <a:spcBef>
                          <a:spcPts val="0"/>
                        </a:spcBef>
                        <a:spcAft>
                          <a:spcPts val="300"/>
                        </a:spcAft>
                        <a:buClrTx/>
                        <a:buSzTx/>
                        <a:buFontTx/>
                        <a:buNone/>
                        <a:tabLst/>
                        <a:defRPr/>
                      </a:pPr>
                      <a:r>
                        <a:rPr lang="en-US" sz="900" b="0">
                          <a:solidFill>
                            <a:schemeClr val="tx1"/>
                          </a:solidFill>
                          <a:latin typeface="+mj-lt"/>
                          <a:cs typeface="Segoe UI Semibold" panose="020B0702040204020203" pitchFamily="34" charset="0"/>
                        </a:rPr>
                        <a:t>Partner funding</a:t>
                      </a:r>
                    </a:p>
                  </a:txBody>
                  <a:tcPr marL="45720" marR="45720" marT="64008" marB="64008" anchor="ctr">
                    <a:lnL w="12700" cap="flat" cmpd="sng" algn="ctr">
                      <a:solidFill>
                        <a:srgbClr val="50E6FF">
                          <a:lumMod val="75000"/>
                        </a:srgbClr>
                      </a:solidFill>
                      <a:prstDash val="solid"/>
                      <a:round/>
                      <a:headEnd type="none" w="med" len="med"/>
                      <a:tailEnd type="none" w="med" len="med"/>
                    </a:lnL>
                    <a:lnR w="12700" cap="flat" cmpd="sng" algn="ctr">
                      <a:solidFill>
                        <a:srgbClr val="50E6FF">
                          <a:lumMod val="75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50E6FF"/>
                    </a:solidFill>
                  </a:tcPr>
                </a:tc>
                <a:extLst>
                  <a:ext uri="{0D108BD9-81ED-4DB2-BD59-A6C34878D82A}">
                    <a16:rowId xmlns:a16="http://schemas.microsoft.com/office/drawing/2014/main" val="1876519538"/>
                  </a:ext>
                </a:extLst>
              </a:tr>
              <a:tr h="207976">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lvl="0" indent="0" algn="l">
                        <a:lnSpc>
                          <a:spcPct val="90000"/>
                        </a:lnSpc>
                        <a:spcAft>
                          <a:spcPts val="300"/>
                        </a:spcAft>
                        <a:buFont typeface="Arial" panose="020B0604020202020204" pitchFamily="34" charset="0"/>
                        <a:buNone/>
                      </a:pPr>
                      <a:r>
                        <a:rPr lang="en-US" sz="800" b="0">
                          <a:solidFill>
                            <a:schemeClr val="bg1"/>
                          </a:solidFill>
                          <a:latin typeface="+mj-lt"/>
                        </a:rPr>
                        <a:t>Azure VMs and data services</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78D3"/>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b="0" kern="1200">
                          <a:solidFill>
                            <a:schemeClr val="bg1"/>
                          </a:solidFill>
                          <a:latin typeface="+mn-lt"/>
                          <a:ea typeface="+mn-ea"/>
                          <a:cs typeface="+mn-cs"/>
                        </a:rPr>
                        <a:t>$800K</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0000">
                        <a:lumMod val="85000"/>
                        <a:lumOff val="15000"/>
                      </a:srgbClr>
                    </a:solidFill>
                  </a:tcPr>
                </a:tc>
                <a:tc>
                  <a:txBody>
                    <a:bodyPr/>
                    <a:lstStyle/>
                    <a:p>
                      <a:pPr marL="0" marR="0" lvl="0" indent="0" algn="ctr" defTabSz="932742"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b="0" kern="1200">
                          <a:solidFill>
                            <a:schemeClr val="bg1"/>
                          </a:solidFill>
                          <a:latin typeface="+mn-lt"/>
                          <a:ea typeface="+mn-ea"/>
                          <a:cs typeface="+mn-cs"/>
                        </a:rPr>
                        <a:t>$160K</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0000">
                        <a:lumMod val="85000"/>
                        <a:lumOff val="15000"/>
                      </a:srgbClr>
                    </a:solidFill>
                  </a:tcPr>
                </a:tc>
                <a:extLst>
                  <a:ext uri="{0D108BD9-81ED-4DB2-BD59-A6C34878D82A}">
                    <a16:rowId xmlns:a16="http://schemas.microsoft.com/office/drawing/2014/main" val="2410831506"/>
                  </a:ext>
                </a:extLst>
              </a:tr>
              <a:tr h="207976">
                <a:tc>
                  <a:txBody>
                    <a:bodyPr/>
                    <a:lstStyle/>
                    <a:p>
                      <a:pPr marL="0" lvl="0" indent="0" algn="l">
                        <a:lnSpc>
                          <a:spcPct val="90000"/>
                        </a:lnSpc>
                        <a:spcAft>
                          <a:spcPts val="300"/>
                        </a:spcAft>
                        <a:buFont typeface="Arial" panose="020B0604020202020204" pitchFamily="34" charset="0"/>
                        <a:buNone/>
                      </a:pPr>
                      <a:r>
                        <a:rPr lang="en-US" sz="800" b="0">
                          <a:solidFill>
                            <a:schemeClr val="bg1"/>
                          </a:solidFill>
                          <a:latin typeface="+mj-lt"/>
                        </a:rPr>
                        <a:t>Arc-enabled infrastructure and services</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78D3"/>
                    </a:solidFill>
                  </a:tcPr>
                </a:tc>
                <a:tc>
                  <a:txBody>
                    <a:bodyPr/>
                    <a:lstStyle/>
                    <a:p>
                      <a:pPr marL="0" marR="0" lvl="0" indent="0" algn="ctr" defTabSz="932742"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b="0" kern="1200">
                          <a:solidFill>
                            <a:schemeClr val="bg1"/>
                          </a:solidFill>
                          <a:latin typeface="+mn-lt"/>
                          <a:ea typeface="+mn-ea"/>
                          <a:cs typeface="+mn-cs"/>
                        </a:rPr>
                        <a:t>$100K</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0000">
                        <a:lumMod val="85000"/>
                        <a:lumOff val="15000"/>
                      </a:srgbClr>
                    </a:solidFill>
                  </a:tcPr>
                </a:tc>
                <a:tc>
                  <a:txBody>
                    <a:bodyPr/>
                    <a:lstStyle/>
                    <a:p>
                      <a:pPr marL="0" marR="0" lvl="0" indent="0" algn="ctr" defTabSz="932742"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b="0" kern="1200">
                          <a:solidFill>
                            <a:schemeClr val="bg1"/>
                          </a:solidFill>
                          <a:latin typeface="+mn-lt"/>
                          <a:ea typeface="+mn-ea"/>
                          <a:cs typeface="+mn-cs"/>
                        </a:rPr>
                        <a:t>$20K</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0000">
                        <a:lumMod val="85000"/>
                        <a:lumOff val="15000"/>
                      </a:srgbClr>
                    </a:solidFill>
                  </a:tcPr>
                </a:tc>
                <a:extLst>
                  <a:ext uri="{0D108BD9-81ED-4DB2-BD59-A6C34878D82A}">
                    <a16:rowId xmlns:a16="http://schemas.microsoft.com/office/drawing/2014/main" val="1831499526"/>
                  </a:ext>
                </a:extLst>
              </a:tr>
              <a:tr h="207976">
                <a:tc>
                  <a:txBody>
                    <a:bodyPr/>
                    <a:lstStyle/>
                    <a:p>
                      <a:pPr marL="0" lvl="0" indent="0" algn="l">
                        <a:lnSpc>
                          <a:spcPct val="90000"/>
                        </a:lnSpc>
                        <a:spcAft>
                          <a:spcPts val="300"/>
                        </a:spcAft>
                        <a:buFont typeface="Arial" panose="020B0604020202020204" pitchFamily="34" charset="0"/>
                        <a:buNone/>
                      </a:pPr>
                      <a:r>
                        <a:rPr lang="en-US" sz="900" b="0">
                          <a:solidFill>
                            <a:schemeClr val="bg1"/>
                          </a:solidFill>
                          <a:latin typeface="+mj-lt"/>
                        </a:rPr>
                        <a:t>Total</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742"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b="0" kern="1200">
                          <a:solidFill>
                            <a:schemeClr val="bg1"/>
                          </a:solidFill>
                          <a:latin typeface="+mj-lt"/>
                          <a:ea typeface="+mn-ea"/>
                          <a:cs typeface="+mn-cs"/>
                        </a:rPr>
                        <a:t>$900K</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0000">
                        <a:lumMod val="85000"/>
                        <a:lumOff val="15000"/>
                      </a:srgbClr>
                    </a:solidFill>
                  </a:tcPr>
                </a:tc>
                <a:tc>
                  <a:txBody>
                    <a:bodyPr/>
                    <a:lstStyle/>
                    <a:p>
                      <a:pPr marL="0" marR="0" lvl="0" indent="0" algn="ctr" defTabSz="932742"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b="0" kern="1200" dirty="0">
                          <a:solidFill>
                            <a:schemeClr val="bg1"/>
                          </a:solidFill>
                          <a:latin typeface="+mj-lt"/>
                          <a:ea typeface="+mn-ea"/>
                          <a:cs typeface="+mn-cs"/>
                        </a:rPr>
                        <a:t>$180K</a:t>
                      </a:r>
                    </a:p>
                  </a:txBody>
                  <a:tcPr marL="45720" marR="45720" marT="64008" marB="6400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0000">
                        <a:lumMod val="85000"/>
                        <a:lumOff val="15000"/>
                      </a:srgbClr>
                    </a:solidFill>
                  </a:tcPr>
                </a:tc>
                <a:extLst>
                  <a:ext uri="{0D108BD9-81ED-4DB2-BD59-A6C34878D82A}">
                    <a16:rowId xmlns:a16="http://schemas.microsoft.com/office/drawing/2014/main" val="3659761828"/>
                  </a:ext>
                </a:extLst>
              </a:tr>
            </a:tbl>
          </a:graphicData>
        </a:graphic>
      </p:graphicFrame>
      <p:sp>
        <p:nvSpPr>
          <p:cNvPr id="20" name="TextBox 19">
            <a:extLst>
              <a:ext uri="{FF2B5EF4-FFF2-40B4-BE49-F238E27FC236}">
                <a16:creationId xmlns:a16="http://schemas.microsoft.com/office/drawing/2014/main" id="{A24D3856-67B3-62A2-285D-04F0B118DE47}"/>
              </a:ext>
            </a:extLst>
          </p:cNvPr>
          <p:cNvSpPr txBox="1"/>
          <p:nvPr/>
        </p:nvSpPr>
        <p:spPr>
          <a:xfrm>
            <a:off x="6945801" y="4283630"/>
            <a:ext cx="123201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1" u="none" strike="noStrike" kern="1200" cap="none" spc="0" normalizeH="0" baseline="0" noProof="0">
                <a:ln>
                  <a:noFill/>
                </a:ln>
                <a:solidFill>
                  <a:prstClr val="white"/>
                </a:solidFill>
                <a:effectLst/>
                <a:uLnTx/>
                <a:uFillTx/>
                <a:latin typeface="Segoe UI Semibold"/>
                <a:ea typeface="+mn-ea"/>
                <a:cs typeface="+mn-cs"/>
              </a:rPr>
              <a:t>An example</a:t>
            </a:r>
          </a:p>
        </p:txBody>
      </p:sp>
      <p:cxnSp>
        <p:nvCxnSpPr>
          <p:cNvPr id="22" name="Straight Connector 21">
            <a:extLst>
              <a:ext uri="{FF2B5EF4-FFF2-40B4-BE49-F238E27FC236}">
                <a16:creationId xmlns:a16="http://schemas.microsoft.com/office/drawing/2014/main" id="{809E9A18-55B0-3D6B-DF3A-483A52061B65}"/>
              </a:ext>
              <a:ext uri="{C183D7F6-B498-43B3-948B-1728B52AA6E4}">
                <adec:decorative xmlns:adec="http://schemas.microsoft.com/office/drawing/2017/decorative" val="1"/>
              </a:ext>
            </a:extLst>
          </p:cNvPr>
          <p:cNvCxnSpPr>
            <a:cxnSpLocks/>
          </p:cNvCxnSpPr>
          <p:nvPr/>
        </p:nvCxnSpPr>
        <p:spPr>
          <a:xfrm>
            <a:off x="6645063" y="3746447"/>
            <a:ext cx="4663440" cy="0"/>
          </a:xfrm>
          <a:prstGeom prst="line">
            <a:avLst/>
          </a:prstGeom>
          <a:noFill/>
          <a:ln w="15875" cap="flat" cmpd="sng" algn="ctr">
            <a:solidFill>
              <a:srgbClr val="000000">
                <a:lumMod val="75000"/>
                <a:lumOff val="25000"/>
              </a:srgbClr>
            </a:solidFill>
            <a:prstDash val="solid"/>
          </a:ln>
          <a:effectLst/>
        </p:spPr>
      </p:cxnSp>
    </p:spTree>
    <p:extLst>
      <p:ext uri="{BB962C8B-B14F-4D97-AF65-F5344CB8AC3E}">
        <p14:creationId xmlns:p14="http://schemas.microsoft.com/office/powerpoint/2010/main" val="2397799821"/>
      </p:ext>
    </p:extLst>
  </p:cSld>
  <p:clrMapOvr>
    <a:overrideClrMapping bg1="lt1" tx1="dk1" bg2="lt2" tx2="dk2" accent1="accent1" accent2="accent2" accent3="accent3" accent4="accent4" accent5="accent5" accent6="accent6" hlink="hlink" folHlink="folHlink"/>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751FC3A-E71D-4319-9174-D93326B332E8}"/>
              </a:ext>
              <a:ext uri="{C183D7F6-B498-43B3-948B-1728B52AA6E4}">
                <adec:decorative xmlns:adec="http://schemas.microsoft.com/office/drawing/2017/decorative" val="1"/>
              </a:ext>
            </a:extLst>
          </p:cNvPr>
          <p:cNvSpPr/>
          <p:nvPr/>
        </p:nvSpPr>
        <p:spPr bwMode="auto">
          <a:xfrm>
            <a:off x="1665122" y="2840107"/>
            <a:ext cx="295637" cy="3785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Left Bracket 9">
            <a:extLst>
              <a:ext uri="{FF2B5EF4-FFF2-40B4-BE49-F238E27FC236}">
                <a16:creationId xmlns:a16="http://schemas.microsoft.com/office/drawing/2014/main" id="{1118A6F3-5ECC-4020-B0F6-C39A1C87A02B}"/>
              </a:ext>
              <a:ext uri="{C183D7F6-B498-43B3-948B-1728B52AA6E4}">
                <adec:decorative xmlns:adec="http://schemas.microsoft.com/office/drawing/2017/decorative" val="1"/>
              </a:ext>
            </a:extLst>
          </p:cNvPr>
          <p:cNvSpPr/>
          <p:nvPr/>
        </p:nvSpPr>
        <p:spPr>
          <a:xfrm rot="5400000">
            <a:off x="5823794" y="-4448955"/>
            <a:ext cx="553999" cy="11560118"/>
          </a:xfrm>
          <a:prstGeom prst="leftBracket">
            <a:avLst>
              <a:gd name="adj" fmla="val 0"/>
            </a:avLst>
          </a:prstGeom>
          <a:noFill/>
          <a:ln w="19050">
            <a:solidFill>
              <a:schemeClr val="accent6">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4F951165-2091-415C-9FD6-DD9D5340DE73}"/>
              </a:ext>
              <a:ext uri="{C183D7F6-B498-43B3-948B-1728B52AA6E4}">
                <adec:decorative xmlns:adec="http://schemas.microsoft.com/office/drawing/2017/decorative" val="1"/>
              </a:ext>
            </a:extLst>
          </p:cNvPr>
          <p:cNvSpPr txBox="1"/>
          <p:nvPr/>
        </p:nvSpPr>
        <p:spPr>
          <a:xfrm>
            <a:off x="5249110" y="3765184"/>
            <a:ext cx="1832797"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Accelerate deployment with </a:t>
            </a:r>
            <a:r>
              <a:rPr kumimoji="0" lang="en-US" sz="1200" b="0" i="0" u="none" strike="noStrike" kern="1200" cap="none" spc="0" normalizeH="0" baseline="0" noProof="0">
                <a:ln>
                  <a:noFill/>
                </a:ln>
                <a:solidFill>
                  <a:srgbClr val="50E6FF"/>
                </a:solidFill>
                <a:effectLst/>
                <a:uLnTx/>
                <a:uFillTx/>
                <a:latin typeface="Segoe UI Semibold"/>
                <a:ea typeface="+mn-ea"/>
                <a:cs typeface="+mn-cs"/>
              </a:rPr>
              <a:t>Reference Architectures </a:t>
            </a:r>
            <a:endParaRPr kumimoji="0" lang="en-US" sz="1200" b="0" i="0" u="none" strike="noStrike" kern="1200" cap="none" spc="0" normalizeH="0" baseline="0" noProof="0">
              <a:ln>
                <a:noFill/>
              </a:ln>
              <a:solidFill>
                <a:srgbClr val="50E6FF"/>
              </a:solidFill>
              <a:effectLst/>
              <a:uLnTx/>
              <a:uFillTx/>
              <a:latin typeface="Segoe UI"/>
              <a:ea typeface="+mn-ea"/>
              <a:cs typeface="+mn-cs"/>
            </a:endParaRPr>
          </a:p>
        </p:txBody>
      </p:sp>
      <p:sp>
        <p:nvSpPr>
          <p:cNvPr id="21" name="TextBox 20">
            <a:extLst>
              <a:ext uri="{FF2B5EF4-FFF2-40B4-BE49-F238E27FC236}">
                <a16:creationId xmlns:a16="http://schemas.microsoft.com/office/drawing/2014/main" id="{0CE77489-E099-433D-A4F0-94F64777294D}"/>
              </a:ext>
              <a:ext uri="{C183D7F6-B498-43B3-948B-1728B52AA6E4}">
                <adec:decorative xmlns:adec="http://schemas.microsoft.com/office/drawing/2017/decorative" val="1"/>
              </a:ext>
            </a:extLst>
          </p:cNvPr>
          <p:cNvSpPr txBox="1"/>
          <p:nvPr/>
        </p:nvSpPr>
        <p:spPr>
          <a:xfrm>
            <a:off x="7056065" y="3765184"/>
            <a:ext cx="147301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Optimize workloads with </a:t>
            </a:r>
            <a:r>
              <a:rPr kumimoji="0" lang="en-US" sz="1200" b="0" i="0" u="none" strike="noStrike" kern="1200" cap="none" spc="0" normalizeH="0" baseline="0" noProof="0">
                <a:ln>
                  <a:noFill/>
                </a:ln>
                <a:solidFill>
                  <a:srgbClr val="50E6FF"/>
                </a:solidFill>
                <a:effectLst/>
                <a:uLnTx/>
                <a:uFillTx/>
                <a:latin typeface="Segoe UI Semibold"/>
                <a:ea typeface="+mn-ea"/>
                <a:cs typeface="+mn-cs"/>
              </a:rPr>
              <a:t>Azure </a:t>
            </a:r>
            <a:br>
              <a:rPr kumimoji="0" lang="en-US" sz="1200" b="0" i="0" u="none" strike="noStrike" kern="1200" cap="none" spc="0" normalizeH="0" baseline="0" noProof="0">
                <a:ln>
                  <a:noFill/>
                </a:ln>
                <a:solidFill>
                  <a:srgbClr val="50E6FF"/>
                </a:solidFill>
                <a:effectLst/>
                <a:uLnTx/>
                <a:uFillTx/>
                <a:latin typeface="Segoe UI Semibold"/>
                <a:ea typeface="+mn-ea"/>
                <a:cs typeface="+mn-cs"/>
              </a:rPr>
            </a:br>
            <a:r>
              <a:rPr kumimoji="0" lang="en-US" sz="1200" b="0" i="0" u="none" strike="noStrike" kern="1200" cap="none" spc="0" normalizeH="0" baseline="0" noProof="0">
                <a:ln>
                  <a:noFill/>
                </a:ln>
                <a:solidFill>
                  <a:srgbClr val="50E6FF"/>
                </a:solidFill>
                <a:effectLst/>
                <a:uLnTx/>
                <a:uFillTx/>
                <a:latin typeface="Segoe UI Semibold"/>
                <a:ea typeface="+mn-ea"/>
                <a:cs typeface="+mn-cs"/>
              </a:rPr>
              <a:t>Well-Architected</a:t>
            </a:r>
            <a:r>
              <a:rPr kumimoji="0" lang="en-US" sz="1200" b="0" i="0" u="none" strike="noStrike" kern="1200" cap="none" spc="0" normalizeH="0" baseline="0" noProof="0">
                <a:ln>
                  <a:noFill/>
                </a:ln>
                <a:solidFill>
                  <a:srgbClr val="50E6FF"/>
                </a:solidFill>
                <a:effectLst/>
                <a:uLnTx/>
                <a:uFillTx/>
                <a:latin typeface="Segoe UI"/>
                <a:ea typeface="+mn-ea"/>
                <a:cs typeface="+mn-cs"/>
              </a:rPr>
              <a:t> </a:t>
            </a:r>
            <a:endParaRPr kumimoji="0" lang="en-US" sz="12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5DE4DF8A-01C7-48F0-A79E-1A10BF750628}"/>
              </a:ext>
              <a:ext uri="{C183D7F6-B498-43B3-948B-1728B52AA6E4}">
                <adec:decorative xmlns:adec="http://schemas.microsoft.com/office/drawing/2017/decorative" val="1"/>
              </a:ext>
            </a:extLst>
          </p:cNvPr>
          <p:cNvSpPr txBox="1"/>
          <p:nvPr/>
        </p:nvSpPr>
        <p:spPr>
          <a:xfrm>
            <a:off x="8265713" y="3765184"/>
            <a:ext cx="2286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Apply </a:t>
            </a:r>
            <a:r>
              <a:rPr kumimoji="0" lang="en-US" sz="1200" b="0" i="0" u="none" strike="noStrike" kern="1200" cap="none" spc="0" normalizeH="0" baseline="0" noProof="0">
                <a:ln>
                  <a:noFill/>
                </a:ln>
                <a:solidFill>
                  <a:srgbClr val="50E6FF"/>
                </a:solidFill>
                <a:effectLst/>
                <a:uLnTx/>
                <a:uFillTx/>
                <a:latin typeface="Segoe UI Semibold"/>
                <a:ea typeface="+mn-ea"/>
                <a:cs typeface="+mn-cs"/>
              </a:rPr>
              <a:t>best </a:t>
            </a:r>
            <a:br>
              <a:rPr kumimoji="0" lang="en-US" sz="1200" b="0" i="0" u="none" strike="noStrike" kern="1200" cap="none" spc="0" normalizeH="0" baseline="0" noProof="0">
                <a:ln>
                  <a:noFill/>
                </a:ln>
                <a:solidFill>
                  <a:srgbClr val="50E6FF"/>
                </a:solidFill>
                <a:effectLst/>
                <a:uLnTx/>
                <a:uFillTx/>
                <a:latin typeface="Segoe UI Semibold"/>
                <a:ea typeface="+mn-ea"/>
                <a:cs typeface="+mn-cs"/>
              </a:rPr>
            </a:br>
            <a:r>
              <a:rPr kumimoji="0" lang="en-US" sz="1200" b="0" i="0" u="none" strike="noStrike" kern="1200" cap="none" spc="0" normalizeH="0" baseline="0" noProof="0">
                <a:ln>
                  <a:noFill/>
                </a:ln>
                <a:solidFill>
                  <a:srgbClr val="50E6FF"/>
                </a:solidFill>
                <a:effectLst/>
                <a:uLnTx/>
                <a:uFillTx/>
                <a:latin typeface="Segoe UI Semibold"/>
                <a:ea typeface="+mn-ea"/>
                <a:cs typeface="+mn-cs"/>
              </a:rPr>
              <a:t>practices </a:t>
            </a:r>
            <a:r>
              <a:rPr kumimoji="0" lang="en-US" sz="1200" b="0" i="0" u="none" strike="noStrike" kern="1200" cap="none" spc="0" normalizeH="0" baseline="0" noProof="0">
                <a:ln>
                  <a:noFill/>
                </a:ln>
                <a:solidFill>
                  <a:srgbClr val="FFFFFF"/>
                </a:solidFill>
                <a:effectLst/>
                <a:uLnTx/>
                <a:uFillTx/>
                <a:latin typeface="Segoe UI"/>
                <a:ea typeface="+mn-ea"/>
                <a:cs typeface="+mn-cs"/>
              </a:rPr>
              <a:t>to </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rapidly onboard</a:t>
            </a:r>
          </a:p>
        </p:txBody>
      </p:sp>
      <p:sp>
        <p:nvSpPr>
          <p:cNvPr id="25" name="TextBox 24">
            <a:extLst>
              <a:ext uri="{FF2B5EF4-FFF2-40B4-BE49-F238E27FC236}">
                <a16:creationId xmlns:a16="http://schemas.microsoft.com/office/drawing/2014/main" id="{08EE6D32-CDCA-480B-8815-532B9B7278EF}"/>
              </a:ext>
              <a:ext uri="{C183D7F6-B498-43B3-948B-1728B52AA6E4}">
                <adec:decorative xmlns:adec="http://schemas.microsoft.com/office/drawing/2017/decorative" val="1"/>
              </a:ext>
            </a:extLst>
          </p:cNvPr>
          <p:cNvSpPr txBox="1"/>
          <p:nvPr/>
        </p:nvSpPr>
        <p:spPr>
          <a:xfrm>
            <a:off x="10315441" y="3765184"/>
            <a:ext cx="140180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Review </a:t>
            </a:r>
            <a:r>
              <a:rPr kumimoji="0" lang="en-US" sz="1200" b="0" i="0" u="none" strike="noStrike" kern="1200" cap="none" spc="0" normalizeH="0" baseline="0" noProof="0">
                <a:ln>
                  <a:noFill/>
                </a:ln>
                <a:solidFill>
                  <a:srgbClr val="50E6FF"/>
                </a:solidFill>
                <a:effectLst/>
                <a:uLnTx/>
                <a:uFillTx/>
                <a:latin typeface="Segoe UI Semibold"/>
                <a:ea typeface="+mn-ea"/>
                <a:cs typeface="+mn-cs"/>
              </a:rPr>
              <a:t>technical documentation</a:t>
            </a:r>
            <a:r>
              <a:rPr kumimoji="0" lang="en-US" sz="1200" b="0" i="0" u="none" strike="noStrike" kern="1200" cap="none" spc="0" normalizeH="0" baseline="0" noProof="0">
                <a:ln>
                  <a:noFill/>
                </a:ln>
                <a:solidFill>
                  <a:srgbClr val="50E6FF"/>
                </a:solidFill>
                <a:effectLst/>
                <a:uLnTx/>
                <a:uFillTx/>
                <a:latin typeface="Segoe UI"/>
                <a:ea typeface="+mn-ea"/>
                <a:cs typeface="+mn-cs"/>
              </a:rPr>
              <a:t> </a:t>
            </a:r>
            <a:r>
              <a:rPr kumimoji="0" lang="en-US" sz="1200" b="0" i="0" u="none" strike="noStrike" kern="1200" cap="none" spc="0" normalizeH="0" baseline="0" noProof="0">
                <a:ln>
                  <a:noFill/>
                </a:ln>
                <a:solidFill>
                  <a:srgbClr val="FFFFFF"/>
                </a:solidFill>
                <a:effectLst/>
                <a:uLnTx/>
                <a:uFillTx/>
                <a:latin typeface="Segoe UI"/>
                <a:ea typeface="+mn-ea"/>
                <a:cs typeface="+mn-cs"/>
              </a:rPr>
              <a:t>on featured products </a:t>
            </a:r>
          </a:p>
        </p:txBody>
      </p:sp>
      <p:sp>
        <p:nvSpPr>
          <p:cNvPr id="27" name="TextBox 26">
            <a:extLst>
              <a:ext uri="{FF2B5EF4-FFF2-40B4-BE49-F238E27FC236}">
                <a16:creationId xmlns:a16="http://schemas.microsoft.com/office/drawing/2014/main" id="{1CC53B6E-0D3C-4243-BE23-D2DF902AD603}"/>
              </a:ext>
              <a:ext uri="{C183D7F6-B498-43B3-948B-1728B52AA6E4}">
                <adec:decorative xmlns:adec="http://schemas.microsoft.com/office/drawing/2017/decorative" val="1"/>
              </a:ext>
            </a:extLst>
          </p:cNvPr>
          <p:cNvSpPr txBox="1"/>
          <p:nvPr/>
        </p:nvSpPr>
        <p:spPr>
          <a:xfrm>
            <a:off x="3778770" y="3765184"/>
            <a:ext cx="16141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Build skills across </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your team with</a:t>
            </a:r>
            <a:br>
              <a:rPr kumimoji="0" lang="en-US" sz="1200" b="0" i="0" u="none" strike="noStrike" kern="1200" cap="none" spc="0" normalizeH="0" baseline="0" noProof="0">
                <a:ln>
                  <a:noFill/>
                </a:ln>
                <a:solidFill>
                  <a:srgbClr val="FFFFFF"/>
                </a:solidFill>
                <a:effectLst/>
                <a:uLnTx/>
                <a:uFillTx/>
                <a:latin typeface="Segoe UI"/>
                <a:ea typeface="+mn-ea"/>
                <a:cs typeface="+mn-cs"/>
              </a:rPr>
            </a:br>
            <a:r>
              <a:rPr kumimoji="0" lang="en-US" sz="1200" b="0" i="0" u="none" strike="noStrike" kern="1200" cap="none" spc="0" normalizeH="0" baseline="0" noProof="0">
                <a:ln>
                  <a:noFill/>
                </a:ln>
                <a:solidFill>
                  <a:srgbClr val="50E6FF"/>
                </a:solidFill>
                <a:effectLst/>
                <a:uLnTx/>
                <a:uFillTx/>
                <a:latin typeface="Segoe UI Semibold"/>
                <a:ea typeface="+mn-ea"/>
                <a:cs typeface="+mn-cs"/>
              </a:rPr>
              <a:t>Microsoft Learn </a:t>
            </a:r>
          </a:p>
        </p:txBody>
      </p:sp>
      <p:sp>
        <p:nvSpPr>
          <p:cNvPr id="2" name="TextBox 1">
            <a:extLst>
              <a:ext uri="{FF2B5EF4-FFF2-40B4-BE49-F238E27FC236}">
                <a16:creationId xmlns:a16="http://schemas.microsoft.com/office/drawing/2014/main" id="{30A29AE3-4C27-46C0-B608-C544011E8A8C}"/>
              </a:ext>
              <a:ext uri="{C183D7F6-B498-43B3-948B-1728B52AA6E4}">
                <adec:decorative xmlns:adec="http://schemas.microsoft.com/office/drawing/2017/decorative" val="1"/>
              </a:ext>
            </a:extLst>
          </p:cNvPr>
          <p:cNvSpPr txBox="1"/>
          <p:nvPr/>
        </p:nvSpPr>
        <p:spPr>
          <a:xfrm>
            <a:off x="1818237" y="5518967"/>
            <a:ext cx="8555525" cy="10002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Start with the cloud adoption framework to guide your cloud journey </a:t>
            </a:r>
            <a:br>
              <a:rPr kumimoji="0" lang="en-US" sz="2000" b="0" i="0" u="none" strike="noStrike" kern="1200" cap="none" spc="0" normalizeH="0" baseline="0" noProof="0">
                <a:ln>
                  <a:noFill/>
                </a:ln>
                <a:solidFill>
                  <a:srgbClr val="FFFFFF"/>
                </a:solidFill>
                <a:effectLst/>
                <a:uLnTx/>
                <a:uFillTx/>
                <a:latin typeface="Segoe UI Semibold"/>
                <a:ea typeface="+mn-ea"/>
                <a:cs typeface="+mn-cs"/>
              </a:rPr>
            </a:br>
            <a:r>
              <a:rPr kumimoji="0" lang="en-US" sz="2000" b="0" i="0" u="none" strike="noStrike" kern="1200" cap="none" spc="0" normalizeH="0" baseline="0" noProof="0">
                <a:ln>
                  <a:noFill/>
                </a:ln>
                <a:solidFill>
                  <a:srgbClr val="FFFFFF"/>
                </a:solidFill>
                <a:effectLst/>
                <a:uLnTx/>
                <a:uFillTx/>
                <a:latin typeface="Segoe UI Semibold"/>
                <a:ea typeface="+mn-ea"/>
                <a:cs typeface="+mn-cs"/>
              </a:rPr>
              <a:t>and build on it using the hybrid adoption scenario guidance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https://aka.ms/ArcLZAcceleratorReady</a:t>
            </a:r>
            <a:r>
              <a:rPr kumimoji="0" lang="en-US" sz="2000" b="0" i="0" u="none" strike="noStrike" kern="1200" cap="none" spc="0" normalizeH="0" baseline="0" noProof="0">
                <a:ln>
                  <a:noFill/>
                </a:ln>
                <a:solidFill>
                  <a:schemeClr val="accent3"/>
                </a:solidFill>
                <a:effectLst/>
                <a:uLnTx/>
                <a:uFillTx/>
                <a:latin typeface="Segoe UI"/>
                <a:ea typeface="+mn-ea"/>
                <a:cs typeface="+mn-cs"/>
              </a:rPr>
              <a:t> </a:t>
            </a:r>
          </a:p>
        </p:txBody>
      </p:sp>
      <p:sp>
        <p:nvSpPr>
          <p:cNvPr id="12" name="TextBox 11">
            <a:extLst>
              <a:ext uri="{FF2B5EF4-FFF2-40B4-BE49-F238E27FC236}">
                <a16:creationId xmlns:a16="http://schemas.microsoft.com/office/drawing/2014/main" id="{01E3428D-77E6-40B8-B552-358B2DA15D29}"/>
              </a:ext>
              <a:ext uri="{C183D7F6-B498-43B3-948B-1728B52AA6E4}">
                <adec:decorative xmlns:adec="http://schemas.microsoft.com/office/drawing/2017/decorative" val="1"/>
              </a:ext>
            </a:extLst>
          </p:cNvPr>
          <p:cNvSpPr txBox="1"/>
          <p:nvPr/>
        </p:nvSpPr>
        <p:spPr>
          <a:xfrm>
            <a:off x="551367" y="4407951"/>
            <a:ext cx="2600101" cy="6309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Cloud Adoption Framework</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Guide your cloud journey across people, process and technology</a:t>
            </a:r>
          </a:p>
        </p:txBody>
      </p:sp>
      <p:sp>
        <p:nvSpPr>
          <p:cNvPr id="14" name="Rectangle 13">
            <a:extLst>
              <a:ext uri="{FF2B5EF4-FFF2-40B4-BE49-F238E27FC236}">
                <a16:creationId xmlns:a16="http://schemas.microsoft.com/office/drawing/2014/main" id="{13B76F0E-0362-4B96-9ED6-777801EF8482}"/>
              </a:ext>
              <a:ext uri="{C183D7F6-B498-43B3-948B-1728B52AA6E4}">
                <adec:decorative xmlns:adec="http://schemas.microsoft.com/office/drawing/2017/decorative" val="1"/>
              </a:ext>
            </a:extLst>
          </p:cNvPr>
          <p:cNvSpPr/>
          <p:nvPr/>
        </p:nvSpPr>
        <p:spPr bwMode="auto">
          <a:xfrm>
            <a:off x="1366803" y="680676"/>
            <a:ext cx="9458394" cy="692970"/>
          </a:xfrm>
          <a:prstGeom prst="rect">
            <a:avLst/>
          </a:prstGeom>
          <a:solidFill>
            <a:schemeClr val="tx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2800">
                <a:gradFill>
                  <a:gsLst>
                    <a:gs pos="0">
                      <a:srgbClr val="50E6FF"/>
                    </a:gs>
                    <a:gs pos="100000">
                      <a:srgbClr val="CD98CF"/>
                    </a:gs>
                  </a:gsLst>
                  <a:lin ang="2700000" scaled="1"/>
                </a:gradFill>
                <a:latin typeface="Segoe UI Semibold"/>
              </a:rPr>
              <a:t>Complete guidance for hybrid and </a:t>
            </a:r>
            <a:r>
              <a:rPr lang="en-US" sz="2800" err="1">
                <a:gradFill>
                  <a:gsLst>
                    <a:gs pos="0">
                      <a:srgbClr val="50E6FF"/>
                    </a:gs>
                    <a:gs pos="100000">
                      <a:srgbClr val="CD98CF"/>
                    </a:gs>
                  </a:gsLst>
                  <a:lin ang="2700000" scaled="1"/>
                </a:gradFill>
                <a:latin typeface="Segoe UI Semibold"/>
              </a:rPr>
              <a:t>multicloud</a:t>
            </a:r>
            <a:r>
              <a:rPr lang="en-US" sz="2800">
                <a:gradFill>
                  <a:gsLst>
                    <a:gs pos="0">
                      <a:srgbClr val="50E6FF"/>
                    </a:gs>
                    <a:gs pos="100000">
                      <a:srgbClr val="CD98CF"/>
                    </a:gs>
                  </a:gsLst>
                  <a:lin ang="2700000" scaled="1"/>
                </a:gradFill>
                <a:latin typeface="Segoe UI Semibold"/>
              </a:rPr>
              <a:t> approach</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07" name="Oval 206">
            <a:extLst>
              <a:ext uri="{FF2B5EF4-FFF2-40B4-BE49-F238E27FC236}">
                <a16:creationId xmlns:a16="http://schemas.microsoft.com/office/drawing/2014/main" id="{BFA2AEC8-7ADC-48CF-AFFA-13F44DAD921A}"/>
              </a:ext>
              <a:ext uri="{C183D7F6-B498-43B3-948B-1728B52AA6E4}">
                <adec:decorative xmlns:adec="http://schemas.microsoft.com/office/drawing/2017/decorative" val="1"/>
              </a:ext>
            </a:extLst>
          </p:cNvPr>
          <p:cNvSpPr/>
          <p:nvPr/>
        </p:nvSpPr>
        <p:spPr bwMode="auto">
          <a:xfrm>
            <a:off x="3943238" y="2314669"/>
            <a:ext cx="1285165" cy="1285165"/>
          </a:xfrm>
          <a:prstGeom prst="ellipse">
            <a:avLst/>
          </a:prstGeom>
          <a:solidFill>
            <a:schemeClr val="accent3">
              <a:lumMod val="60000"/>
              <a:lumOff val="4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3" name="Group 12">
            <a:extLst>
              <a:ext uri="{FF2B5EF4-FFF2-40B4-BE49-F238E27FC236}">
                <a16:creationId xmlns:a16="http://schemas.microsoft.com/office/drawing/2014/main" id="{1657D757-7353-4C5C-B97A-1DEE00A92E29}"/>
              </a:ext>
              <a:ext uri="{C183D7F6-B498-43B3-948B-1728B52AA6E4}">
                <adec:decorative xmlns:adec="http://schemas.microsoft.com/office/drawing/2017/decorative" val="1"/>
              </a:ext>
            </a:extLst>
          </p:cNvPr>
          <p:cNvGrpSpPr/>
          <p:nvPr/>
        </p:nvGrpSpPr>
        <p:grpSpPr>
          <a:xfrm>
            <a:off x="4078572" y="2743679"/>
            <a:ext cx="1014497" cy="427144"/>
            <a:chOff x="4078572" y="2743679"/>
            <a:chExt cx="1014497" cy="427144"/>
          </a:xfrm>
        </p:grpSpPr>
        <p:sp>
          <p:nvSpPr>
            <p:cNvPr id="209" name="Freeform: Shape 208">
              <a:extLst>
                <a:ext uri="{FF2B5EF4-FFF2-40B4-BE49-F238E27FC236}">
                  <a16:creationId xmlns:a16="http://schemas.microsoft.com/office/drawing/2014/main" id="{1FEA318C-7BA9-4480-86BF-B8677F20ABDD}"/>
                </a:ext>
              </a:extLst>
            </p:cNvPr>
            <p:cNvSpPr/>
            <p:nvPr/>
          </p:nvSpPr>
          <p:spPr>
            <a:xfrm>
              <a:off x="4360954" y="2955197"/>
              <a:ext cx="453841" cy="4107"/>
            </a:xfrm>
            <a:custGeom>
              <a:avLst/>
              <a:gdLst>
                <a:gd name="connsiteX0" fmla="*/ 0 w 1052512"/>
                <a:gd name="connsiteY0" fmla="*/ 0 h 9525"/>
                <a:gd name="connsiteX1" fmla="*/ 1052513 w 1052512"/>
                <a:gd name="connsiteY1" fmla="*/ 0 h 9525"/>
              </a:gdLst>
              <a:ahLst/>
              <a:cxnLst>
                <a:cxn ang="0">
                  <a:pos x="connsiteX0" y="connsiteY0"/>
                </a:cxn>
                <a:cxn ang="0">
                  <a:pos x="connsiteX1" y="connsiteY1"/>
                </a:cxn>
              </a:cxnLst>
              <a:rect l="l" t="t" r="r" b="b"/>
              <a:pathLst>
                <a:path w="1052512" h="9525">
                  <a:moveTo>
                    <a:pt x="0" y="0"/>
                  </a:moveTo>
                  <a:lnTo>
                    <a:pt x="1052513"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0" name="Freeform: Shape 209">
              <a:extLst>
                <a:ext uri="{FF2B5EF4-FFF2-40B4-BE49-F238E27FC236}">
                  <a16:creationId xmlns:a16="http://schemas.microsoft.com/office/drawing/2014/main" id="{DAB2C38A-ACB6-4189-B3EF-404C07887B00}"/>
                </a:ext>
              </a:extLst>
            </p:cNvPr>
            <p:cNvSpPr/>
            <p:nvPr/>
          </p:nvSpPr>
          <p:spPr>
            <a:xfrm>
              <a:off x="4078572" y="2957251"/>
              <a:ext cx="49286" cy="4107"/>
            </a:xfrm>
            <a:custGeom>
              <a:avLst/>
              <a:gdLst>
                <a:gd name="connsiteX0" fmla="*/ 0 w 114300"/>
                <a:gd name="connsiteY0" fmla="*/ 0 h 9525"/>
                <a:gd name="connsiteX1" fmla="*/ 114300 w 114300"/>
                <a:gd name="connsiteY1" fmla="*/ 0 h 9525"/>
              </a:gdLst>
              <a:ahLst/>
              <a:cxnLst>
                <a:cxn ang="0">
                  <a:pos x="connsiteX0" y="connsiteY0"/>
                </a:cxn>
                <a:cxn ang="0">
                  <a:pos x="connsiteX1" y="connsiteY1"/>
                </a:cxn>
              </a:cxnLst>
              <a:rect l="l" t="t" r="r" b="b"/>
              <a:pathLst>
                <a:path w="114300" h="9525">
                  <a:moveTo>
                    <a:pt x="0" y="0"/>
                  </a:moveTo>
                  <a:lnTo>
                    <a:pt x="114300" y="0"/>
                  </a:lnTo>
                </a:path>
              </a:pathLst>
            </a:custGeom>
            <a:noFill/>
            <a:ln w="1905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1" name="Freeform: Shape 210">
              <a:extLst>
                <a:ext uri="{FF2B5EF4-FFF2-40B4-BE49-F238E27FC236}">
                  <a16:creationId xmlns:a16="http://schemas.microsoft.com/office/drawing/2014/main" id="{7641DA40-8609-48DE-9532-65328BA8AB91}"/>
                </a:ext>
              </a:extLst>
            </p:cNvPr>
            <p:cNvSpPr/>
            <p:nvPr/>
          </p:nvSpPr>
          <p:spPr>
            <a:xfrm>
              <a:off x="5045837" y="2957251"/>
              <a:ext cx="47232" cy="4107"/>
            </a:xfrm>
            <a:custGeom>
              <a:avLst/>
              <a:gdLst>
                <a:gd name="connsiteX0" fmla="*/ 109538 w 109537"/>
                <a:gd name="connsiteY0" fmla="*/ 0 h 9525"/>
                <a:gd name="connsiteX1" fmla="*/ 0 w 109537"/>
                <a:gd name="connsiteY1" fmla="*/ 0 h 9525"/>
              </a:gdLst>
              <a:ahLst/>
              <a:cxnLst>
                <a:cxn ang="0">
                  <a:pos x="connsiteX0" y="connsiteY0"/>
                </a:cxn>
                <a:cxn ang="0">
                  <a:pos x="connsiteX1" y="connsiteY1"/>
                </a:cxn>
              </a:cxnLst>
              <a:rect l="l" t="t" r="r" b="b"/>
              <a:pathLst>
                <a:path w="109537" h="9525">
                  <a:moveTo>
                    <a:pt x="109538" y="0"/>
                  </a:moveTo>
                  <a:lnTo>
                    <a:pt x="0" y="0"/>
                  </a:lnTo>
                </a:path>
              </a:pathLst>
            </a:custGeom>
            <a:noFill/>
            <a:ln w="1905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2" name="Freeform: Shape 211">
              <a:extLst>
                <a:ext uri="{FF2B5EF4-FFF2-40B4-BE49-F238E27FC236}">
                  <a16:creationId xmlns:a16="http://schemas.microsoft.com/office/drawing/2014/main" id="{063034D9-A225-4693-8AA5-2BD581C52983}"/>
                </a:ext>
              </a:extLst>
            </p:cNvPr>
            <p:cNvSpPr/>
            <p:nvPr/>
          </p:nvSpPr>
          <p:spPr>
            <a:xfrm>
              <a:off x="4313721" y="2885376"/>
              <a:ext cx="45179" cy="131429"/>
            </a:xfrm>
            <a:custGeom>
              <a:avLst/>
              <a:gdLst>
                <a:gd name="connsiteX0" fmla="*/ 0 w 104775"/>
                <a:gd name="connsiteY0" fmla="*/ 0 h 304800"/>
                <a:gd name="connsiteX1" fmla="*/ 104775 w 104775"/>
                <a:gd name="connsiteY1" fmla="*/ 0 h 304800"/>
                <a:gd name="connsiteX2" fmla="*/ 104775 w 104775"/>
                <a:gd name="connsiteY2" fmla="*/ 304800 h 304800"/>
                <a:gd name="connsiteX3" fmla="*/ 0 w 1047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04775" h="304800">
                  <a:moveTo>
                    <a:pt x="0" y="0"/>
                  </a:moveTo>
                  <a:lnTo>
                    <a:pt x="104775" y="0"/>
                  </a:lnTo>
                  <a:lnTo>
                    <a:pt x="104775" y="304800"/>
                  </a:lnTo>
                  <a:lnTo>
                    <a:pt x="0" y="304800"/>
                  </a:ln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3" name="Freeform: Shape 212">
              <a:extLst>
                <a:ext uri="{FF2B5EF4-FFF2-40B4-BE49-F238E27FC236}">
                  <a16:creationId xmlns:a16="http://schemas.microsoft.com/office/drawing/2014/main" id="{CD86B387-8887-499D-B8D3-EF0E3EBA9467}"/>
                </a:ext>
              </a:extLst>
            </p:cNvPr>
            <p:cNvSpPr/>
            <p:nvPr/>
          </p:nvSpPr>
          <p:spPr>
            <a:xfrm>
              <a:off x="4812741" y="2885376"/>
              <a:ext cx="45179" cy="131429"/>
            </a:xfrm>
            <a:custGeom>
              <a:avLst/>
              <a:gdLst>
                <a:gd name="connsiteX0" fmla="*/ 104775 w 104775"/>
                <a:gd name="connsiteY0" fmla="*/ 0 h 304800"/>
                <a:gd name="connsiteX1" fmla="*/ 0 w 104775"/>
                <a:gd name="connsiteY1" fmla="*/ 0 h 304800"/>
                <a:gd name="connsiteX2" fmla="*/ 0 w 104775"/>
                <a:gd name="connsiteY2" fmla="*/ 304800 h 304800"/>
                <a:gd name="connsiteX3" fmla="*/ 104775 w 1047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04775" h="304800">
                  <a:moveTo>
                    <a:pt x="104775" y="0"/>
                  </a:moveTo>
                  <a:lnTo>
                    <a:pt x="0" y="0"/>
                  </a:lnTo>
                  <a:lnTo>
                    <a:pt x="0" y="304800"/>
                  </a:lnTo>
                  <a:lnTo>
                    <a:pt x="104775" y="304800"/>
                  </a:lnTo>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4" name="Freeform: Shape 213">
              <a:extLst>
                <a:ext uri="{FF2B5EF4-FFF2-40B4-BE49-F238E27FC236}">
                  <a16:creationId xmlns:a16="http://schemas.microsoft.com/office/drawing/2014/main" id="{04D76024-1EE3-4A6A-B617-3590EDF362DB}"/>
                </a:ext>
              </a:extLst>
            </p:cNvPr>
            <p:cNvSpPr/>
            <p:nvPr/>
          </p:nvSpPr>
          <p:spPr>
            <a:xfrm>
              <a:off x="4225417" y="2743679"/>
              <a:ext cx="86250" cy="427144"/>
            </a:xfrm>
            <a:custGeom>
              <a:avLst/>
              <a:gdLst>
                <a:gd name="connsiteX0" fmla="*/ 100013 w 200025"/>
                <a:gd name="connsiteY0" fmla="*/ 990600 h 990600"/>
                <a:gd name="connsiteX1" fmla="*/ 100013 w 200025"/>
                <a:gd name="connsiteY1" fmla="*/ 990600 h 990600"/>
                <a:gd name="connsiteX2" fmla="*/ 0 w 200025"/>
                <a:gd name="connsiteY2" fmla="*/ 890588 h 990600"/>
                <a:gd name="connsiteX3" fmla="*/ 0 w 200025"/>
                <a:gd name="connsiteY3" fmla="*/ 100013 h 990600"/>
                <a:gd name="connsiteX4" fmla="*/ 100013 w 200025"/>
                <a:gd name="connsiteY4" fmla="*/ 0 h 990600"/>
                <a:gd name="connsiteX5" fmla="*/ 100013 w 200025"/>
                <a:gd name="connsiteY5" fmla="*/ 0 h 990600"/>
                <a:gd name="connsiteX6" fmla="*/ 200025 w 200025"/>
                <a:gd name="connsiteY6" fmla="*/ 100013 h 990600"/>
                <a:gd name="connsiteX7" fmla="*/ 200025 w 200025"/>
                <a:gd name="connsiteY7" fmla="*/ 890588 h 990600"/>
                <a:gd name="connsiteX8" fmla="*/ 100013 w 200025"/>
                <a:gd name="connsiteY8"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 h="990600">
                  <a:moveTo>
                    <a:pt x="100013" y="990600"/>
                  </a:moveTo>
                  <a:lnTo>
                    <a:pt x="100013" y="990600"/>
                  </a:lnTo>
                  <a:cubicBezTo>
                    <a:pt x="44768" y="990600"/>
                    <a:pt x="0" y="945833"/>
                    <a:pt x="0" y="890588"/>
                  </a:cubicBezTo>
                  <a:lnTo>
                    <a:pt x="0" y="100013"/>
                  </a:lnTo>
                  <a:cubicBezTo>
                    <a:pt x="0" y="44768"/>
                    <a:pt x="44768" y="0"/>
                    <a:pt x="100013" y="0"/>
                  </a:cubicBezTo>
                  <a:lnTo>
                    <a:pt x="100013" y="0"/>
                  </a:lnTo>
                  <a:cubicBezTo>
                    <a:pt x="155258" y="0"/>
                    <a:pt x="200025" y="44768"/>
                    <a:pt x="200025" y="100013"/>
                  </a:cubicBezTo>
                  <a:lnTo>
                    <a:pt x="200025" y="890588"/>
                  </a:lnTo>
                  <a:cubicBezTo>
                    <a:pt x="200025" y="945833"/>
                    <a:pt x="155258" y="990600"/>
                    <a:pt x="100013" y="990600"/>
                  </a:cubicBezTo>
                  <a:close/>
                </a:path>
              </a:pathLst>
            </a:custGeom>
            <a:solidFill>
              <a:schemeClr val="accent3"/>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5" name="Freeform: Shape 214">
              <a:extLst>
                <a:ext uri="{FF2B5EF4-FFF2-40B4-BE49-F238E27FC236}">
                  <a16:creationId xmlns:a16="http://schemas.microsoft.com/office/drawing/2014/main" id="{9E7AB116-F9AB-421E-88A1-90FABBBE595D}"/>
                </a:ext>
              </a:extLst>
            </p:cNvPr>
            <p:cNvSpPr/>
            <p:nvPr/>
          </p:nvSpPr>
          <p:spPr>
            <a:xfrm>
              <a:off x="4137113" y="2811447"/>
              <a:ext cx="86250" cy="295715"/>
            </a:xfrm>
            <a:custGeom>
              <a:avLst/>
              <a:gdLst>
                <a:gd name="connsiteX0" fmla="*/ 100013 w 200025"/>
                <a:gd name="connsiteY0" fmla="*/ 685800 h 685800"/>
                <a:gd name="connsiteX1" fmla="*/ 100013 w 200025"/>
                <a:gd name="connsiteY1" fmla="*/ 685800 h 685800"/>
                <a:gd name="connsiteX2" fmla="*/ 0 w 200025"/>
                <a:gd name="connsiteY2" fmla="*/ 585788 h 685800"/>
                <a:gd name="connsiteX3" fmla="*/ 0 w 200025"/>
                <a:gd name="connsiteY3" fmla="*/ 100013 h 685800"/>
                <a:gd name="connsiteX4" fmla="*/ 100013 w 200025"/>
                <a:gd name="connsiteY4" fmla="*/ 0 h 685800"/>
                <a:gd name="connsiteX5" fmla="*/ 100013 w 200025"/>
                <a:gd name="connsiteY5" fmla="*/ 0 h 685800"/>
                <a:gd name="connsiteX6" fmla="*/ 200025 w 200025"/>
                <a:gd name="connsiteY6" fmla="*/ 100013 h 685800"/>
                <a:gd name="connsiteX7" fmla="*/ 200025 w 200025"/>
                <a:gd name="connsiteY7" fmla="*/ 585788 h 685800"/>
                <a:gd name="connsiteX8" fmla="*/ 100013 w 200025"/>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 h="685800">
                  <a:moveTo>
                    <a:pt x="100013" y="685800"/>
                  </a:moveTo>
                  <a:lnTo>
                    <a:pt x="100013" y="685800"/>
                  </a:lnTo>
                  <a:cubicBezTo>
                    <a:pt x="44768" y="685800"/>
                    <a:pt x="0" y="641033"/>
                    <a:pt x="0" y="585788"/>
                  </a:cubicBezTo>
                  <a:lnTo>
                    <a:pt x="0" y="100013"/>
                  </a:lnTo>
                  <a:cubicBezTo>
                    <a:pt x="0" y="44768"/>
                    <a:pt x="44768" y="0"/>
                    <a:pt x="100013" y="0"/>
                  </a:cubicBezTo>
                  <a:lnTo>
                    <a:pt x="100013" y="0"/>
                  </a:lnTo>
                  <a:cubicBezTo>
                    <a:pt x="155258" y="0"/>
                    <a:pt x="200025" y="44768"/>
                    <a:pt x="200025" y="100013"/>
                  </a:cubicBezTo>
                  <a:lnTo>
                    <a:pt x="200025" y="585788"/>
                  </a:lnTo>
                  <a:cubicBezTo>
                    <a:pt x="200025" y="641033"/>
                    <a:pt x="155258" y="685800"/>
                    <a:pt x="100013" y="685800"/>
                  </a:cubicBezTo>
                  <a:close/>
                </a:path>
              </a:pathLst>
            </a:custGeom>
            <a:solidFill>
              <a:schemeClr val="accent3"/>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6" name="Freeform: Shape 215">
              <a:extLst>
                <a:ext uri="{FF2B5EF4-FFF2-40B4-BE49-F238E27FC236}">
                  <a16:creationId xmlns:a16="http://schemas.microsoft.com/office/drawing/2014/main" id="{53AFF787-D700-4D60-ACE5-9C5F80446620}"/>
                </a:ext>
              </a:extLst>
            </p:cNvPr>
            <p:cNvSpPr/>
            <p:nvPr/>
          </p:nvSpPr>
          <p:spPr>
            <a:xfrm>
              <a:off x="4859973" y="2743679"/>
              <a:ext cx="86250" cy="427144"/>
            </a:xfrm>
            <a:custGeom>
              <a:avLst/>
              <a:gdLst>
                <a:gd name="connsiteX0" fmla="*/ 100013 w 200025"/>
                <a:gd name="connsiteY0" fmla="*/ 990600 h 990600"/>
                <a:gd name="connsiteX1" fmla="*/ 100013 w 200025"/>
                <a:gd name="connsiteY1" fmla="*/ 990600 h 990600"/>
                <a:gd name="connsiteX2" fmla="*/ 200025 w 200025"/>
                <a:gd name="connsiteY2" fmla="*/ 890588 h 990600"/>
                <a:gd name="connsiteX3" fmla="*/ 200025 w 200025"/>
                <a:gd name="connsiteY3" fmla="*/ 100013 h 990600"/>
                <a:gd name="connsiteX4" fmla="*/ 100013 w 200025"/>
                <a:gd name="connsiteY4" fmla="*/ 0 h 990600"/>
                <a:gd name="connsiteX5" fmla="*/ 100013 w 200025"/>
                <a:gd name="connsiteY5" fmla="*/ 0 h 990600"/>
                <a:gd name="connsiteX6" fmla="*/ 0 w 200025"/>
                <a:gd name="connsiteY6" fmla="*/ 100013 h 990600"/>
                <a:gd name="connsiteX7" fmla="*/ 0 w 200025"/>
                <a:gd name="connsiteY7" fmla="*/ 890588 h 990600"/>
                <a:gd name="connsiteX8" fmla="*/ 100013 w 200025"/>
                <a:gd name="connsiteY8"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 h="990600">
                  <a:moveTo>
                    <a:pt x="100013" y="990600"/>
                  </a:moveTo>
                  <a:lnTo>
                    <a:pt x="100013" y="990600"/>
                  </a:lnTo>
                  <a:cubicBezTo>
                    <a:pt x="155258" y="990600"/>
                    <a:pt x="200025" y="945833"/>
                    <a:pt x="200025" y="890588"/>
                  </a:cubicBezTo>
                  <a:lnTo>
                    <a:pt x="200025" y="100013"/>
                  </a:lnTo>
                  <a:cubicBezTo>
                    <a:pt x="200025" y="44768"/>
                    <a:pt x="155258" y="0"/>
                    <a:pt x="100013" y="0"/>
                  </a:cubicBezTo>
                  <a:lnTo>
                    <a:pt x="100013" y="0"/>
                  </a:lnTo>
                  <a:cubicBezTo>
                    <a:pt x="44767" y="0"/>
                    <a:pt x="0" y="44768"/>
                    <a:pt x="0" y="100013"/>
                  </a:cubicBezTo>
                  <a:lnTo>
                    <a:pt x="0" y="890588"/>
                  </a:lnTo>
                  <a:cubicBezTo>
                    <a:pt x="0" y="945833"/>
                    <a:pt x="44767" y="990600"/>
                    <a:pt x="100013" y="990600"/>
                  </a:cubicBezTo>
                  <a:close/>
                </a:path>
              </a:pathLst>
            </a:custGeom>
            <a:solidFill>
              <a:schemeClr val="accent3"/>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7" name="Freeform: Shape 216">
              <a:extLst>
                <a:ext uri="{FF2B5EF4-FFF2-40B4-BE49-F238E27FC236}">
                  <a16:creationId xmlns:a16="http://schemas.microsoft.com/office/drawing/2014/main" id="{A4FD7207-9C79-4995-B2B9-7B893DD4BF04}"/>
                </a:ext>
              </a:extLst>
            </p:cNvPr>
            <p:cNvSpPr/>
            <p:nvPr/>
          </p:nvSpPr>
          <p:spPr>
            <a:xfrm>
              <a:off x="4948277" y="2811447"/>
              <a:ext cx="86250" cy="295715"/>
            </a:xfrm>
            <a:custGeom>
              <a:avLst/>
              <a:gdLst>
                <a:gd name="connsiteX0" fmla="*/ 100013 w 200025"/>
                <a:gd name="connsiteY0" fmla="*/ 685800 h 685800"/>
                <a:gd name="connsiteX1" fmla="*/ 100013 w 200025"/>
                <a:gd name="connsiteY1" fmla="*/ 685800 h 685800"/>
                <a:gd name="connsiteX2" fmla="*/ 200025 w 200025"/>
                <a:gd name="connsiteY2" fmla="*/ 585788 h 685800"/>
                <a:gd name="connsiteX3" fmla="*/ 200025 w 200025"/>
                <a:gd name="connsiteY3" fmla="*/ 100013 h 685800"/>
                <a:gd name="connsiteX4" fmla="*/ 100013 w 200025"/>
                <a:gd name="connsiteY4" fmla="*/ 0 h 685800"/>
                <a:gd name="connsiteX5" fmla="*/ 100013 w 200025"/>
                <a:gd name="connsiteY5" fmla="*/ 0 h 685800"/>
                <a:gd name="connsiteX6" fmla="*/ 0 w 200025"/>
                <a:gd name="connsiteY6" fmla="*/ 100013 h 685800"/>
                <a:gd name="connsiteX7" fmla="*/ 0 w 200025"/>
                <a:gd name="connsiteY7" fmla="*/ 585788 h 685800"/>
                <a:gd name="connsiteX8" fmla="*/ 100013 w 200025"/>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 h="685800">
                  <a:moveTo>
                    <a:pt x="100013" y="685800"/>
                  </a:moveTo>
                  <a:lnTo>
                    <a:pt x="100013" y="685800"/>
                  </a:lnTo>
                  <a:cubicBezTo>
                    <a:pt x="155258" y="685800"/>
                    <a:pt x="200025" y="641033"/>
                    <a:pt x="200025" y="585788"/>
                  </a:cubicBezTo>
                  <a:lnTo>
                    <a:pt x="200025" y="100013"/>
                  </a:lnTo>
                  <a:cubicBezTo>
                    <a:pt x="200025" y="44768"/>
                    <a:pt x="155258" y="0"/>
                    <a:pt x="100013" y="0"/>
                  </a:cubicBezTo>
                  <a:lnTo>
                    <a:pt x="100013" y="0"/>
                  </a:lnTo>
                  <a:cubicBezTo>
                    <a:pt x="44767" y="0"/>
                    <a:pt x="0" y="44768"/>
                    <a:pt x="0" y="100013"/>
                  </a:cubicBezTo>
                  <a:lnTo>
                    <a:pt x="0" y="585788"/>
                  </a:lnTo>
                  <a:cubicBezTo>
                    <a:pt x="0" y="641033"/>
                    <a:pt x="44767" y="685800"/>
                    <a:pt x="100013" y="685800"/>
                  </a:cubicBezTo>
                  <a:close/>
                </a:path>
              </a:pathLst>
            </a:custGeom>
            <a:solidFill>
              <a:schemeClr val="accent3"/>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6" name="Group 15">
            <a:extLst>
              <a:ext uri="{FF2B5EF4-FFF2-40B4-BE49-F238E27FC236}">
                <a16:creationId xmlns:a16="http://schemas.microsoft.com/office/drawing/2014/main" id="{ED4FB352-0998-4339-9BE7-2F49163A2C64}"/>
              </a:ext>
              <a:ext uri="{C183D7F6-B498-43B3-948B-1728B52AA6E4}">
                <adec:decorative xmlns:adec="http://schemas.microsoft.com/office/drawing/2017/decorative" val="1"/>
              </a:ext>
            </a:extLst>
          </p:cNvPr>
          <p:cNvGrpSpPr/>
          <p:nvPr/>
        </p:nvGrpSpPr>
        <p:grpSpPr>
          <a:xfrm>
            <a:off x="5550869" y="2314669"/>
            <a:ext cx="1285165" cy="1285165"/>
            <a:chOff x="5550869" y="2314669"/>
            <a:chExt cx="1285165" cy="1285165"/>
          </a:xfrm>
        </p:grpSpPr>
        <p:sp>
          <p:nvSpPr>
            <p:cNvPr id="219" name="Oval 218">
              <a:extLst>
                <a:ext uri="{FF2B5EF4-FFF2-40B4-BE49-F238E27FC236}">
                  <a16:creationId xmlns:a16="http://schemas.microsoft.com/office/drawing/2014/main" id="{0DC8FB8C-0C5C-4A54-AA56-88C27CBEED21}"/>
                </a:ext>
              </a:extLst>
            </p:cNvPr>
            <p:cNvSpPr/>
            <p:nvPr/>
          </p:nvSpPr>
          <p:spPr bwMode="auto">
            <a:xfrm>
              <a:off x="5550869" y="2314669"/>
              <a:ext cx="1285165" cy="1285165"/>
            </a:xfrm>
            <a:prstGeom prst="ellipse">
              <a:avLst/>
            </a:prstGeom>
            <a:solidFill>
              <a:schemeClr val="accent3">
                <a:lumMod val="60000"/>
                <a:lumOff val="4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220" name="Group 219">
              <a:extLst>
                <a:ext uri="{FF2B5EF4-FFF2-40B4-BE49-F238E27FC236}">
                  <a16:creationId xmlns:a16="http://schemas.microsoft.com/office/drawing/2014/main" id="{37626EA8-5A11-4C9F-BDA6-B5F1A5C5AF78}"/>
                </a:ext>
              </a:extLst>
            </p:cNvPr>
            <p:cNvGrpSpPr/>
            <p:nvPr/>
          </p:nvGrpSpPr>
          <p:grpSpPr>
            <a:xfrm>
              <a:off x="5761927" y="2696972"/>
              <a:ext cx="816732" cy="548902"/>
              <a:chOff x="3185746" y="2277879"/>
              <a:chExt cx="1290422" cy="867255"/>
            </a:xfrm>
          </p:grpSpPr>
          <p:sp>
            <p:nvSpPr>
              <p:cNvPr id="221" name="Freeform: Shape 220">
                <a:extLst>
                  <a:ext uri="{FF2B5EF4-FFF2-40B4-BE49-F238E27FC236}">
                    <a16:creationId xmlns:a16="http://schemas.microsoft.com/office/drawing/2014/main" id="{FFDAD917-BE0E-4A49-9706-B757CF56B608}"/>
                  </a:ext>
                </a:extLst>
              </p:cNvPr>
              <p:cNvSpPr/>
              <p:nvPr/>
            </p:nvSpPr>
            <p:spPr bwMode="auto">
              <a:xfrm>
                <a:off x="3202075" y="2284325"/>
                <a:ext cx="1242646" cy="468923"/>
              </a:xfrm>
              <a:custGeom>
                <a:avLst/>
                <a:gdLst>
                  <a:gd name="connsiteX0" fmla="*/ 0 w 1242646"/>
                  <a:gd name="connsiteY0" fmla="*/ 267956 h 468923"/>
                  <a:gd name="connsiteX1" fmla="*/ 1242646 w 1242646"/>
                  <a:gd name="connsiteY1" fmla="*/ 0 h 468923"/>
                  <a:gd name="connsiteX2" fmla="*/ 361740 w 1242646"/>
                  <a:gd name="connsiteY2" fmla="*/ 468923 h 468923"/>
                  <a:gd name="connsiteX3" fmla="*/ 0 w 1242646"/>
                  <a:gd name="connsiteY3" fmla="*/ 267956 h 468923"/>
                </a:gdLst>
                <a:ahLst/>
                <a:cxnLst>
                  <a:cxn ang="0">
                    <a:pos x="connsiteX0" y="connsiteY0"/>
                  </a:cxn>
                  <a:cxn ang="0">
                    <a:pos x="connsiteX1" y="connsiteY1"/>
                  </a:cxn>
                  <a:cxn ang="0">
                    <a:pos x="connsiteX2" y="connsiteY2"/>
                  </a:cxn>
                  <a:cxn ang="0">
                    <a:pos x="connsiteX3" y="connsiteY3"/>
                  </a:cxn>
                </a:cxnLst>
                <a:rect l="l" t="t" r="r" b="b"/>
                <a:pathLst>
                  <a:path w="1242646" h="468923">
                    <a:moveTo>
                      <a:pt x="0" y="267956"/>
                    </a:moveTo>
                    <a:lnTo>
                      <a:pt x="1242646" y="0"/>
                    </a:lnTo>
                    <a:lnTo>
                      <a:pt x="361740" y="468923"/>
                    </a:lnTo>
                    <a:lnTo>
                      <a:pt x="0" y="267956"/>
                    </a:lnTo>
                    <a:close/>
                  </a:path>
                </a:pathLst>
              </a:custGeom>
              <a:solidFill>
                <a:srgbClr val="FFFFFF"/>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2" name="Freeform: Shape 221">
                <a:extLst>
                  <a:ext uri="{FF2B5EF4-FFF2-40B4-BE49-F238E27FC236}">
                    <a16:creationId xmlns:a16="http://schemas.microsoft.com/office/drawing/2014/main" id="{5831E87D-B52A-42E8-8C5D-3159BE2C6AD7}"/>
                  </a:ext>
                </a:extLst>
              </p:cNvPr>
              <p:cNvSpPr/>
              <p:nvPr/>
            </p:nvSpPr>
            <p:spPr bwMode="auto">
              <a:xfrm>
                <a:off x="3724589" y="2291024"/>
                <a:ext cx="733530" cy="854110"/>
              </a:xfrm>
              <a:custGeom>
                <a:avLst/>
                <a:gdLst>
                  <a:gd name="connsiteX0" fmla="*/ 733530 w 733530"/>
                  <a:gd name="connsiteY0" fmla="*/ 0 h 854110"/>
                  <a:gd name="connsiteX1" fmla="*/ 448826 w 733530"/>
                  <a:gd name="connsiteY1" fmla="*/ 854110 h 854110"/>
                  <a:gd name="connsiteX2" fmla="*/ 0 w 733530"/>
                  <a:gd name="connsiteY2" fmla="*/ 549310 h 854110"/>
                  <a:gd name="connsiteX3" fmla="*/ 733530 w 733530"/>
                  <a:gd name="connsiteY3" fmla="*/ 0 h 854110"/>
                </a:gdLst>
                <a:ahLst/>
                <a:cxnLst>
                  <a:cxn ang="0">
                    <a:pos x="connsiteX0" y="connsiteY0"/>
                  </a:cxn>
                  <a:cxn ang="0">
                    <a:pos x="connsiteX1" y="connsiteY1"/>
                  </a:cxn>
                  <a:cxn ang="0">
                    <a:pos x="connsiteX2" y="connsiteY2"/>
                  </a:cxn>
                  <a:cxn ang="0">
                    <a:pos x="connsiteX3" y="connsiteY3"/>
                  </a:cxn>
                </a:cxnLst>
                <a:rect l="l" t="t" r="r" b="b"/>
                <a:pathLst>
                  <a:path w="733530" h="854110">
                    <a:moveTo>
                      <a:pt x="733530" y="0"/>
                    </a:moveTo>
                    <a:lnTo>
                      <a:pt x="448826" y="854110"/>
                    </a:lnTo>
                    <a:lnTo>
                      <a:pt x="0" y="549310"/>
                    </a:lnTo>
                    <a:lnTo>
                      <a:pt x="733530" y="0"/>
                    </a:lnTo>
                    <a:close/>
                  </a:path>
                </a:pathLst>
              </a:custGeom>
              <a:solidFill>
                <a:srgbClr val="FFFFFF"/>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3" name="Freeform: Shape 222">
                <a:extLst>
                  <a:ext uri="{FF2B5EF4-FFF2-40B4-BE49-F238E27FC236}">
                    <a16:creationId xmlns:a16="http://schemas.microsoft.com/office/drawing/2014/main" id="{4DBC6E7B-26DE-4A8C-A0B1-1F470977DE22}"/>
                  </a:ext>
                </a:extLst>
              </p:cNvPr>
              <p:cNvSpPr/>
              <p:nvPr/>
            </p:nvSpPr>
            <p:spPr bwMode="auto">
              <a:xfrm>
                <a:off x="3637503" y="2840334"/>
                <a:ext cx="244510" cy="288053"/>
              </a:xfrm>
              <a:custGeom>
                <a:avLst/>
                <a:gdLst>
                  <a:gd name="connsiteX0" fmla="*/ 0 w 244510"/>
                  <a:gd name="connsiteY0" fmla="*/ 288053 h 288053"/>
                  <a:gd name="connsiteX1" fmla="*/ 0 w 244510"/>
                  <a:gd name="connsiteY1" fmla="*/ 288053 h 288053"/>
                  <a:gd name="connsiteX2" fmla="*/ 90435 w 244510"/>
                  <a:gd name="connsiteY2" fmla="*/ 0 h 288053"/>
                  <a:gd name="connsiteX3" fmla="*/ 244510 w 244510"/>
                  <a:gd name="connsiteY3" fmla="*/ 123930 h 288053"/>
                  <a:gd name="connsiteX4" fmla="*/ 0 w 244510"/>
                  <a:gd name="connsiteY4" fmla="*/ 288053 h 28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10" h="288053">
                    <a:moveTo>
                      <a:pt x="0" y="288053"/>
                    </a:moveTo>
                    <a:lnTo>
                      <a:pt x="0" y="288053"/>
                    </a:lnTo>
                    <a:lnTo>
                      <a:pt x="90435" y="0"/>
                    </a:lnTo>
                    <a:lnTo>
                      <a:pt x="244510" y="123930"/>
                    </a:lnTo>
                    <a:lnTo>
                      <a:pt x="0" y="288053"/>
                    </a:lnTo>
                    <a:close/>
                  </a:path>
                </a:pathLst>
              </a:cu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4" name="Freeform: Shape 223">
                <a:extLst>
                  <a:ext uri="{FF2B5EF4-FFF2-40B4-BE49-F238E27FC236}">
                    <a16:creationId xmlns:a16="http://schemas.microsoft.com/office/drawing/2014/main" id="{9F0B36DC-B00E-42A7-9422-E60F57AE3151}"/>
                  </a:ext>
                </a:extLst>
              </p:cNvPr>
              <p:cNvSpPr/>
              <p:nvPr/>
            </p:nvSpPr>
            <p:spPr bwMode="auto">
              <a:xfrm>
                <a:off x="3563815" y="2287675"/>
                <a:ext cx="887605" cy="820615"/>
              </a:xfrm>
              <a:custGeom>
                <a:avLst/>
                <a:gdLst>
                  <a:gd name="connsiteX0" fmla="*/ 77038 w 887605"/>
                  <a:gd name="connsiteY0" fmla="*/ 820615 h 820615"/>
                  <a:gd name="connsiteX1" fmla="*/ 0 w 887605"/>
                  <a:gd name="connsiteY1" fmla="*/ 448826 h 820615"/>
                  <a:gd name="connsiteX2" fmla="*/ 887605 w 887605"/>
                  <a:gd name="connsiteY2" fmla="*/ 0 h 820615"/>
                  <a:gd name="connsiteX3" fmla="*/ 160774 w 887605"/>
                  <a:gd name="connsiteY3" fmla="*/ 556009 h 820615"/>
                  <a:gd name="connsiteX4" fmla="*/ 77038 w 887605"/>
                  <a:gd name="connsiteY4" fmla="*/ 820615 h 82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605" h="820615">
                    <a:moveTo>
                      <a:pt x="77038" y="820615"/>
                    </a:moveTo>
                    <a:lnTo>
                      <a:pt x="0" y="448826"/>
                    </a:lnTo>
                    <a:lnTo>
                      <a:pt x="887605" y="0"/>
                    </a:lnTo>
                    <a:lnTo>
                      <a:pt x="160774" y="556009"/>
                    </a:lnTo>
                    <a:lnTo>
                      <a:pt x="77038" y="820615"/>
                    </a:lnTo>
                    <a:close/>
                  </a:path>
                </a:pathLst>
              </a:cu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25" name="Graphic 45">
                <a:extLst>
                  <a:ext uri="{FF2B5EF4-FFF2-40B4-BE49-F238E27FC236}">
                    <a16:creationId xmlns:a16="http://schemas.microsoft.com/office/drawing/2014/main" id="{32FB191C-F150-48E8-9B83-72740FF4D915}"/>
                  </a:ext>
                </a:extLst>
              </p:cNvPr>
              <p:cNvGrpSpPr/>
              <p:nvPr/>
            </p:nvGrpSpPr>
            <p:grpSpPr>
              <a:xfrm>
                <a:off x="3185746" y="2277879"/>
                <a:ext cx="1290422" cy="867209"/>
                <a:chOff x="3008357" y="1898038"/>
                <a:chExt cx="1921908" cy="1291589"/>
              </a:xfrm>
            </p:grpSpPr>
            <p:sp>
              <p:nvSpPr>
                <p:cNvPr id="226" name="Freeform: Shape 225">
                  <a:extLst>
                    <a:ext uri="{FF2B5EF4-FFF2-40B4-BE49-F238E27FC236}">
                      <a16:creationId xmlns:a16="http://schemas.microsoft.com/office/drawing/2014/main" id="{2AF77AEA-B928-4E25-8166-600C47909F2A}"/>
                    </a:ext>
                  </a:extLst>
                </p:cNvPr>
                <p:cNvSpPr/>
                <p:nvPr/>
              </p:nvSpPr>
              <p:spPr>
                <a:xfrm>
                  <a:off x="3008357" y="1902800"/>
                  <a:ext cx="1916586" cy="1286827"/>
                </a:xfrm>
                <a:custGeom>
                  <a:avLst/>
                  <a:gdLst>
                    <a:gd name="connsiteX0" fmla="*/ 714 w 1916586"/>
                    <a:gd name="connsiteY0" fmla="*/ 396240 h 1286827"/>
                    <a:gd name="connsiteX1" fmla="*/ 1915239 w 1916586"/>
                    <a:gd name="connsiteY1" fmla="*/ 0 h 1286827"/>
                    <a:gd name="connsiteX2" fmla="*/ 1916192 w 1916586"/>
                    <a:gd name="connsiteY2" fmla="*/ 952 h 1286827"/>
                    <a:gd name="connsiteX3" fmla="*/ 1471374 w 1916586"/>
                    <a:gd name="connsiteY3" fmla="*/ 1285875 h 1286827"/>
                    <a:gd name="connsiteX4" fmla="*/ 1469469 w 1916586"/>
                    <a:gd name="connsiteY4" fmla="*/ 1286828 h 1286827"/>
                    <a:gd name="connsiteX5" fmla="*/ 800814 w 1916586"/>
                    <a:gd name="connsiteY5" fmla="*/ 834390 h 1286827"/>
                    <a:gd name="connsiteX6" fmla="*/ 798909 w 1916586"/>
                    <a:gd name="connsiteY6" fmla="*/ 835343 h 1286827"/>
                    <a:gd name="connsiteX7" fmla="*/ 671274 w 1916586"/>
                    <a:gd name="connsiteY7" fmla="*/ 1266825 h 1286827"/>
                    <a:gd name="connsiteX8" fmla="*/ 669369 w 1916586"/>
                    <a:gd name="connsiteY8" fmla="*/ 1266825 h 1286827"/>
                    <a:gd name="connsiteX9" fmla="*/ 556974 w 1916586"/>
                    <a:gd name="connsiteY9" fmla="*/ 704850 h 1286827"/>
                    <a:gd name="connsiteX10" fmla="*/ 556022 w 1916586"/>
                    <a:gd name="connsiteY10" fmla="*/ 703898 h 1286827"/>
                    <a:gd name="connsiteX11" fmla="*/ 714 w 1916586"/>
                    <a:gd name="connsiteY11" fmla="*/ 398145 h 1286827"/>
                    <a:gd name="connsiteX12" fmla="*/ 714 w 1916586"/>
                    <a:gd name="connsiteY12" fmla="*/ 396240 h 128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6586" h="1286827">
                      <a:moveTo>
                        <a:pt x="714" y="396240"/>
                      </a:moveTo>
                      <a:lnTo>
                        <a:pt x="1915239" y="0"/>
                      </a:lnTo>
                      <a:cubicBezTo>
                        <a:pt x="1916192" y="0"/>
                        <a:pt x="1917144" y="952"/>
                        <a:pt x="1916192" y="952"/>
                      </a:cubicBezTo>
                      <a:lnTo>
                        <a:pt x="1471374" y="1285875"/>
                      </a:lnTo>
                      <a:cubicBezTo>
                        <a:pt x="1471374" y="1286828"/>
                        <a:pt x="1470422" y="1286828"/>
                        <a:pt x="1469469" y="1286828"/>
                      </a:cubicBezTo>
                      <a:lnTo>
                        <a:pt x="800814" y="834390"/>
                      </a:lnTo>
                      <a:cubicBezTo>
                        <a:pt x="799862" y="834390"/>
                        <a:pt x="799862" y="834390"/>
                        <a:pt x="798909" y="835343"/>
                      </a:cubicBezTo>
                      <a:lnTo>
                        <a:pt x="671274" y="1266825"/>
                      </a:lnTo>
                      <a:cubicBezTo>
                        <a:pt x="671274" y="1267778"/>
                        <a:pt x="669369" y="1267778"/>
                        <a:pt x="669369" y="1266825"/>
                      </a:cubicBezTo>
                      <a:lnTo>
                        <a:pt x="556974" y="704850"/>
                      </a:lnTo>
                      <a:cubicBezTo>
                        <a:pt x="556974" y="704850"/>
                        <a:pt x="556974" y="703898"/>
                        <a:pt x="556022" y="703898"/>
                      </a:cubicBezTo>
                      <a:lnTo>
                        <a:pt x="714" y="398145"/>
                      </a:lnTo>
                      <a:cubicBezTo>
                        <a:pt x="-238" y="397193"/>
                        <a:pt x="-238" y="396240"/>
                        <a:pt x="714" y="396240"/>
                      </a:cubicBezTo>
                      <a:close/>
                    </a:path>
                  </a:pathLst>
                </a:custGeom>
                <a:noFill/>
                <a:ln w="19050" cap="flat">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7" name="Freeform: Shape 226">
                  <a:extLst>
                    <a:ext uri="{FF2B5EF4-FFF2-40B4-BE49-F238E27FC236}">
                      <a16:creationId xmlns:a16="http://schemas.microsoft.com/office/drawing/2014/main" id="{726F6E0F-0706-4F87-A89B-F2E8B1AED403}"/>
                    </a:ext>
                  </a:extLst>
                </p:cNvPr>
                <p:cNvSpPr/>
                <p:nvPr/>
              </p:nvSpPr>
              <p:spPr>
                <a:xfrm>
                  <a:off x="3560570" y="1898038"/>
                  <a:ext cx="1369695" cy="834390"/>
                </a:xfrm>
                <a:custGeom>
                  <a:avLst/>
                  <a:gdLst>
                    <a:gd name="connsiteX0" fmla="*/ 0 w 1369695"/>
                    <a:gd name="connsiteY0" fmla="*/ 704850 h 834390"/>
                    <a:gd name="connsiteX1" fmla="*/ 1369695 w 1369695"/>
                    <a:gd name="connsiteY1" fmla="*/ 0 h 834390"/>
                    <a:gd name="connsiteX2" fmla="*/ 251460 w 1369695"/>
                    <a:gd name="connsiteY2" fmla="*/ 834390 h 834390"/>
                  </a:gdLst>
                  <a:ahLst/>
                  <a:cxnLst>
                    <a:cxn ang="0">
                      <a:pos x="connsiteX0" y="connsiteY0"/>
                    </a:cxn>
                    <a:cxn ang="0">
                      <a:pos x="connsiteX1" y="connsiteY1"/>
                    </a:cxn>
                    <a:cxn ang="0">
                      <a:pos x="connsiteX2" y="connsiteY2"/>
                    </a:cxn>
                  </a:cxnLst>
                  <a:rect l="l" t="t" r="r" b="b"/>
                  <a:pathLst>
                    <a:path w="1369695" h="834390">
                      <a:moveTo>
                        <a:pt x="0" y="704850"/>
                      </a:moveTo>
                      <a:lnTo>
                        <a:pt x="1369695" y="0"/>
                      </a:lnTo>
                      <a:lnTo>
                        <a:pt x="251460" y="834390"/>
                      </a:lnTo>
                    </a:path>
                  </a:pathLst>
                </a:custGeom>
                <a:noFill/>
                <a:ln w="19050" cap="sq">
                  <a:solidFill>
                    <a:schemeClr val="accent1"/>
                  </a:solidFill>
                  <a:prstDash val="solid"/>
                  <a:bevel/>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8" name="Freeform: Shape 227">
                  <a:extLst>
                    <a:ext uri="{FF2B5EF4-FFF2-40B4-BE49-F238E27FC236}">
                      <a16:creationId xmlns:a16="http://schemas.microsoft.com/office/drawing/2014/main" id="{08D5A1B2-8859-4D4A-8A01-6706C6A18175}"/>
                    </a:ext>
                  </a:extLst>
                </p:cNvPr>
                <p:cNvSpPr/>
                <p:nvPr/>
              </p:nvSpPr>
              <p:spPr>
                <a:xfrm>
                  <a:off x="3682489" y="2910545"/>
                  <a:ext cx="381000" cy="259079"/>
                </a:xfrm>
                <a:custGeom>
                  <a:avLst/>
                  <a:gdLst>
                    <a:gd name="connsiteX0" fmla="*/ 0 w 381000"/>
                    <a:gd name="connsiteY0" fmla="*/ 259080 h 259079"/>
                    <a:gd name="connsiteX1" fmla="*/ 381000 w 381000"/>
                    <a:gd name="connsiteY1" fmla="*/ 0 h 259079"/>
                  </a:gdLst>
                  <a:ahLst/>
                  <a:cxnLst>
                    <a:cxn ang="0">
                      <a:pos x="connsiteX0" y="connsiteY0"/>
                    </a:cxn>
                    <a:cxn ang="0">
                      <a:pos x="connsiteX1" y="connsiteY1"/>
                    </a:cxn>
                  </a:cxnLst>
                  <a:rect l="l" t="t" r="r" b="b"/>
                  <a:pathLst>
                    <a:path w="381000" h="259079">
                      <a:moveTo>
                        <a:pt x="0" y="259080"/>
                      </a:moveTo>
                      <a:lnTo>
                        <a:pt x="381000" y="0"/>
                      </a:lnTo>
                    </a:path>
                  </a:pathLst>
                </a:custGeom>
                <a:solidFill>
                  <a:srgbClr val="FFFFFF"/>
                </a:solidFill>
                <a:ln w="19050" cap="flat">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18" name="Group 17">
            <a:extLst>
              <a:ext uri="{FF2B5EF4-FFF2-40B4-BE49-F238E27FC236}">
                <a16:creationId xmlns:a16="http://schemas.microsoft.com/office/drawing/2014/main" id="{75F95D89-369E-4452-A763-71A764DAD379}"/>
              </a:ext>
              <a:ext uri="{C183D7F6-B498-43B3-948B-1728B52AA6E4}">
                <adec:decorative xmlns:adec="http://schemas.microsoft.com/office/drawing/2017/decorative" val="1"/>
              </a:ext>
            </a:extLst>
          </p:cNvPr>
          <p:cNvGrpSpPr/>
          <p:nvPr/>
        </p:nvGrpSpPr>
        <p:grpSpPr>
          <a:xfrm>
            <a:off x="7158500" y="2314669"/>
            <a:ext cx="1285165" cy="1285165"/>
            <a:chOff x="7158500" y="2314669"/>
            <a:chExt cx="1285165" cy="1285165"/>
          </a:xfrm>
        </p:grpSpPr>
        <p:sp>
          <p:nvSpPr>
            <p:cNvPr id="230" name="Oval 229">
              <a:extLst>
                <a:ext uri="{FF2B5EF4-FFF2-40B4-BE49-F238E27FC236}">
                  <a16:creationId xmlns:a16="http://schemas.microsoft.com/office/drawing/2014/main" id="{A2C92AF4-0665-4C30-8C6F-B7600D25311C}"/>
                </a:ext>
              </a:extLst>
            </p:cNvPr>
            <p:cNvSpPr/>
            <p:nvPr/>
          </p:nvSpPr>
          <p:spPr bwMode="auto">
            <a:xfrm>
              <a:off x="7158500" y="2314669"/>
              <a:ext cx="1285165" cy="1285165"/>
            </a:xfrm>
            <a:prstGeom prst="ellipse">
              <a:avLst/>
            </a:prstGeom>
            <a:solidFill>
              <a:schemeClr val="accent3">
                <a:lumMod val="60000"/>
                <a:lumOff val="4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1" name="Group 230">
              <a:extLst>
                <a:ext uri="{FF2B5EF4-FFF2-40B4-BE49-F238E27FC236}">
                  <a16:creationId xmlns:a16="http://schemas.microsoft.com/office/drawing/2014/main" id="{5A4BE7DA-D1A4-4A24-9521-898D4558D3C1}"/>
                </a:ext>
              </a:extLst>
            </p:cNvPr>
            <p:cNvGrpSpPr/>
            <p:nvPr/>
          </p:nvGrpSpPr>
          <p:grpSpPr>
            <a:xfrm>
              <a:off x="7404348" y="2560323"/>
              <a:ext cx="846097" cy="789750"/>
              <a:chOff x="5504030" y="2061975"/>
              <a:chExt cx="1336817" cy="1247790"/>
            </a:xfrm>
          </p:grpSpPr>
          <p:sp>
            <p:nvSpPr>
              <p:cNvPr id="232" name="Hexagon 231">
                <a:extLst>
                  <a:ext uri="{FF2B5EF4-FFF2-40B4-BE49-F238E27FC236}">
                    <a16:creationId xmlns:a16="http://schemas.microsoft.com/office/drawing/2014/main" id="{9B65FCF7-30F3-4597-A2CD-CE4D78E53DE3}"/>
                  </a:ext>
                </a:extLst>
              </p:cNvPr>
              <p:cNvSpPr/>
              <p:nvPr/>
            </p:nvSpPr>
            <p:spPr bwMode="auto">
              <a:xfrm rot="1800000">
                <a:off x="5746625" y="2358421"/>
                <a:ext cx="754154" cy="650132"/>
              </a:xfrm>
              <a:prstGeom prst="hexagon">
                <a:avLst>
                  <a:gd name="adj" fmla="val 27701"/>
                  <a:gd name="vf" fmla="val 115470"/>
                </a:avLst>
              </a:prstGeom>
              <a:solidFill>
                <a:schemeClr val="accent3"/>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233" name="Freeform: Shape 232">
                <a:extLst>
                  <a:ext uri="{FF2B5EF4-FFF2-40B4-BE49-F238E27FC236}">
                    <a16:creationId xmlns:a16="http://schemas.microsoft.com/office/drawing/2014/main" id="{B9D6DA91-4818-44B0-A274-D57ABF3D18E8}"/>
                  </a:ext>
                </a:extLst>
              </p:cNvPr>
              <p:cNvSpPr/>
              <p:nvPr/>
            </p:nvSpPr>
            <p:spPr bwMode="auto">
              <a:xfrm>
                <a:off x="5811297" y="2307771"/>
                <a:ext cx="633046" cy="361741"/>
              </a:xfrm>
              <a:custGeom>
                <a:avLst/>
                <a:gdLst>
                  <a:gd name="connsiteX0" fmla="*/ 0 w 633046"/>
                  <a:gd name="connsiteY0" fmla="*/ 190919 h 361741"/>
                  <a:gd name="connsiteX1" fmla="*/ 308149 w 633046"/>
                  <a:gd name="connsiteY1" fmla="*/ 0 h 361741"/>
                  <a:gd name="connsiteX2" fmla="*/ 633046 w 633046"/>
                  <a:gd name="connsiteY2" fmla="*/ 190919 h 361741"/>
                  <a:gd name="connsiteX3" fmla="*/ 324896 w 633046"/>
                  <a:gd name="connsiteY3" fmla="*/ 361741 h 361741"/>
                  <a:gd name="connsiteX4" fmla="*/ 0 w 633046"/>
                  <a:gd name="connsiteY4" fmla="*/ 190919 h 36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46" h="361741">
                    <a:moveTo>
                      <a:pt x="0" y="190919"/>
                    </a:moveTo>
                    <a:lnTo>
                      <a:pt x="308149" y="0"/>
                    </a:lnTo>
                    <a:lnTo>
                      <a:pt x="633046" y="190919"/>
                    </a:lnTo>
                    <a:lnTo>
                      <a:pt x="324896" y="361741"/>
                    </a:lnTo>
                    <a:lnTo>
                      <a:pt x="0" y="190919"/>
                    </a:lnTo>
                    <a:close/>
                  </a:path>
                </a:pathLst>
              </a:cu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4" name="Graphic 46">
                <a:extLst>
                  <a:ext uri="{FF2B5EF4-FFF2-40B4-BE49-F238E27FC236}">
                    <a16:creationId xmlns:a16="http://schemas.microsoft.com/office/drawing/2014/main" id="{FF8B21F9-9101-415B-B968-7DF9A8285B8F}"/>
                  </a:ext>
                </a:extLst>
              </p:cNvPr>
              <p:cNvGrpSpPr/>
              <p:nvPr/>
            </p:nvGrpSpPr>
            <p:grpSpPr>
              <a:xfrm>
                <a:off x="5504030" y="2061975"/>
                <a:ext cx="1336817" cy="1247790"/>
                <a:chOff x="5165176" y="1736866"/>
                <a:chExt cx="1816417" cy="1695450"/>
              </a:xfrm>
            </p:grpSpPr>
            <p:sp>
              <p:nvSpPr>
                <p:cNvPr id="236" name="Freeform: Shape 235">
                  <a:extLst>
                    <a:ext uri="{FF2B5EF4-FFF2-40B4-BE49-F238E27FC236}">
                      <a16:creationId xmlns:a16="http://schemas.microsoft.com/office/drawing/2014/main" id="{FB9044CD-8B3D-4955-AB65-F52D25E65A10}"/>
                    </a:ext>
                  </a:extLst>
                </p:cNvPr>
                <p:cNvSpPr/>
                <p:nvPr/>
              </p:nvSpPr>
              <p:spPr>
                <a:xfrm>
                  <a:off x="5165176" y="1736866"/>
                  <a:ext cx="1695450" cy="1695450"/>
                </a:xfrm>
                <a:custGeom>
                  <a:avLst/>
                  <a:gdLst>
                    <a:gd name="connsiteX0" fmla="*/ 1628775 w 1695450"/>
                    <a:gd name="connsiteY0" fmla="*/ 518160 h 1695450"/>
                    <a:gd name="connsiteX1" fmla="*/ 1695450 w 1695450"/>
                    <a:gd name="connsiteY1" fmla="*/ 847725 h 1695450"/>
                    <a:gd name="connsiteX2" fmla="*/ 1628775 w 1695450"/>
                    <a:gd name="connsiteY2" fmla="*/ 1177290 h 1695450"/>
                    <a:gd name="connsiteX3" fmla="*/ 1446848 w 1695450"/>
                    <a:gd name="connsiteY3" fmla="*/ 1446848 h 1695450"/>
                    <a:gd name="connsiteX4" fmla="*/ 1177290 w 1695450"/>
                    <a:gd name="connsiteY4" fmla="*/ 1628775 h 1695450"/>
                    <a:gd name="connsiteX5" fmla="*/ 847725 w 1695450"/>
                    <a:gd name="connsiteY5" fmla="*/ 1695450 h 1695450"/>
                    <a:gd name="connsiteX6" fmla="*/ 518160 w 1695450"/>
                    <a:gd name="connsiteY6" fmla="*/ 1628775 h 1695450"/>
                    <a:gd name="connsiteX7" fmla="*/ 248603 w 1695450"/>
                    <a:gd name="connsiteY7" fmla="*/ 1446848 h 1695450"/>
                    <a:gd name="connsiteX8" fmla="*/ 66675 w 1695450"/>
                    <a:gd name="connsiteY8" fmla="*/ 1177290 h 1695450"/>
                    <a:gd name="connsiteX9" fmla="*/ 0 w 1695450"/>
                    <a:gd name="connsiteY9" fmla="*/ 847725 h 1695450"/>
                    <a:gd name="connsiteX10" fmla="*/ 66675 w 1695450"/>
                    <a:gd name="connsiteY10" fmla="*/ 518160 h 1695450"/>
                    <a:gd name="connsiteX11" fmla="*/ 248603 w 1695450"/>
                    <a:gd name="connsiteY11" fmla="*/ 248603 h 1695450"/>
                    <a:gd name="connsiteX12" fmla="*/ 518160 w 1695450"/>
                    <a:gd name="connsiteY12" fmla="*/ 66675 h 1695450"/>
                    <a:gd name="connsiteX13" fmla="*/ 847725 w 1695450"/>
                    <a:gd name="connsiteY13" fmla="*/ 0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5450" h="1695450">
                      <a:moveTo>
                        <a:pt x="1628775" y="518160"/>
                      </a:moveTo>
                      <a:cubicBezTo>
                        <a:pt x="1671638" y="619125"/>
                        <a:pt x="1695450" y="731520"/>
                        <a:pt x="1695450" y="847725"/>
                      </a:cubicBezTo>
                      <a:cubicBezTo>
                        <a:pt x="1695450" y="963930"/>
                        <a:pt x="1671638" y="1076325"/>
                        <a:pt x="1628775" y="1177290"/>
                      </a:cubicBezTo>
                      <a:cubicBezTo>
                        <a:pt x="1585913" y="1278255"/>
                        <a:pt x="1524000" y="1369695"/>
                        <a:pt x="1446848" y="1446848"/>
                      </a:cubicBezTo>
                      <a:cubicBezTo>
                        <a:pt x="1369695" y="1524000"/>
                        <a:pt x="1279208" y="1585913"/>
                        <a:pt x="1177290" y="1628775"/>
                      </a:cubicBezTo>
                      <a:cubicBezTo>
                        <a:pt x="1075373" y="1671638"/>
                        <a:pt x="963930" y="1695450"/>
                        <a:pt x="847725" y="1695450"/>
                      </a:cubicBezTo>
                      <a:cubicBezTo>
                        <a:pt x="731520" y="1695450"/>
                        <a:pt x="619125" y="1671638"/>
                        <a:pt x="518160" y="1628775"/>
                      </a:cubicBezTo>
                      <a:cubicBezTo>
                        <a:pt x="417195" y="1585913"/>
                        <a:pt x="325755" y="1524000"/>
                        <a:pt x="248603" y="1446848"/>
                      </a:cubicBezTo>
                      <a:cubicBezTo>
                        <a:pt x="171450" y="1369695"/>
                        <a:pt x="109538" y="1279208"/>
                        <a:pt x="66675" y="1177290"/>
                      </a:cubicBezTo>
                      <a:cubicBezTo>
                        <a:pt x="23813" y="1075373"/>
                        <a:pt x="0" y="963930"/>
                        <a:pt x="0" y="847725"/>
                      </a:cubicBezTo>
                      <a:cubicBezTo>
                        <a:pt x="0" y="731520"/>
                        <a:pt x="23813" y="619125"/>
                        <a:pt x="66675" y="518160"/>
                      </a:cubicBezTo>
                      <a:cubicBezTo>
                        <a:pt x="109538" y="417195"/>
                        <a:pt x="171450" y="325755"/>
                        <a:pt x="248603" y="248603"/>
                      </a:cubicBezTo>
                      <a:cubicBezTo>
                        <a:pt x="325755" y="171450"/>
                        <a:pt x="416243" y="109538"/>
                        <a:pt x="518160" y="66675"/>
                      </a:cubicBezTo>
                      <a:cubicBezTo>
                        <a:pt x="620078" y="23813"/>
                        <a:pt x="731520" y="0"/>
                        <a:pt x="847725" y="0"/>
                      </a:cubicBez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7" name="Freeform: Shape 236">
                  <a:extLst>
                    <a:ext uri="{FF2B5EF4-FFF2-40B4-BE49-F238E27FC236}">
                      <a16:creationId xmlns:a16="http://schemas.microsoft.com/office/drawing/2014/main" id="{16F84897-4BED-4768-8E81-312A3D59FAF6}"/>
                    </a:ext>
                  </a:extLst>
                </p:cNvPr>
                <p:cNvSpPr/>
                <p:nvPr/>
              </p:nvSpPr>
              <p:spPr>
                <a:xfrm>
                  <a:off x="6706321" y="2239786"/>
                  <a:ext cx="275272" cy="200977"/>
                </a:xfrm>
                <a:custGeom>
                  <a:avLst/>
                  <a:gdLst>
                    <a:gd name="connsiteX0" fmla="*/ 0 w 275272"/>
                    <a:gd name="connsiteY0" fmla="*/ 200978 h 200977"/>
                    <a:gd name="connsiteX1" fmla="*/ 74295 w 275272"/>
                    <a:gd name="connsiteY1" fmla="*/ 0 h 200977"/>
                    <a:gd name="connsiteX2" fmla="*/ 275272 w 275272"/>
                    <a:gd name="connsiteY2" fmla="*/ 74295 h 200977"/>
                  </a:gdLst>
                  <a:ahLst/>
                  <a:cxnLst>
                    <a:cxn ang="0">
                      <a:pos x="connsiteX0" y="connsiteY0"/>
                    </a:cxn>
                    <a:cxn ang="0">
                      <a:pos x="connsiteX1" y="connsiteY1"/>
                    </a:cxn>
                    <a:cxn ang="0">
                      <a:pos x="connsiteX2" y="connsiteY2"/>
                    </a:cxn>
                  </a:cxnLst>
                  <a:rect l="l" t="t" r="r" b="b"/>
                  <a:pathLst>
                    <a:path w="275272" h="200977">
                      <a:moveTo>
                        <a:pt x="0" y="200978"/>
                      </a:moveTo>
                      <a:lnTo>
                        <a:pt x="74295" y="0"/>
                      </a:lnTo>
                      <a:lnTo>
                        <a:pt x="275272" y="74295"/>
                      </a:ln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Shape 237">
                  <a:extLst>
                    <a:ext uri="{FF2B5EF4-FFF2-40B4-BE49-F238E27FC236}">
                      <a16:creationId xmlns:a16="http://schemas.microsoft.com/office/drawing/2014/main" id="{F9F266BB-1AB3-4A84-9124-511869720772}"/>
                    </a:ext>
                  </a:extLst>
                </p:cNvPr>
                <p:cNvSpPr/>
                <p:nvPr/>
              </p:nvSpPr>
              <p:spPr>
                <a:xfrm>
                  <a:off x="6012901" y="2575066"/>
                  <a:ext cx="9525" cy="514350"/>
                </a:xfrm>
                <a:custGeom>
                  <a:avLst/>
                  <a:gdLst>
                    <a:gd name="connsiteX0" fmla="*/ 0 w 9525"/>
                    <a:gd name="connsiteY0" fmla="*/ 0 h 514350"/>
                    <a:gd name="connsiteX1" fmla="*/ 0 w 9525"/>
                    <a:gd name="connsiteY1" fmla="*/ 514350 h 514350"/>
                  </a:gdLst>
                  <a:ahLst/>
                  <a:cxnLst>
                    <a:cxn ang="0">
                      <a:pos x="connsiteX0" y="connsiteY0"/>
                    </a:cxn>
                    <a:cxn ang="0">
                      <a:pos x="connsiteX1" y="connsiteY1"/>
                    </a:cxn>
                  </a:cxnLst>
                  <a:rect l="l" t="t" r="r" b="b"/>
                  <a:pathLst>
                    <a:path w="9525" h="514350">
                      <a:moveTo>
                        <a:pt x="0" y="0"/>
                      </a:moveTo>
                      <a:lnTo>
                        <a:pt x="0" y="51435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9" name="Freeform: Shape 238">
                  <a:extLst>
                    <a:ext uri="{FF2B5EF4-FFF2-40B4-BE49-F238E27FC236}">
                      <a16:creationId xmlns:a16="http://schemas.microsoft.com/office/drawing/2014/main" id="{61CF5EB8-1483-4F3E-A0D9-8A82EB38E760}"/>
                    </a:ext>
                  </a:extLst>
                </p:cNvPr>
                <p:cNvSpPr/>
                <p:nvPr/>
              </p:nvSpPr>
              <p:spPr>
                <a:xfrm>
                  <a:off x="5578562" y="2330274"/>
                  <a:ext cx="860108" cy="247649"/>
                </a:xfrm>
                <a:custGeom>
                  <a:avLst/>
                  <a:gdLst>
                    <a:gd name="connsiteX0" fmla="*/ 0 w 860107"/>
                    <a:gd name="connsiteY0" fmla="*/ 0 h 247650"/>
                    <a:gd name="connsiteX1" fmla="*/ 430530 w 860107"/>
                    <a:gd name="connsiteY1" fmla="*/ 247650 h 247650"/>
                    <a:gd name="connsiteX2" fmla="*/ 860107 w 860107"/>
                    <a:gd name="connsiteY2" fmla="*/ 0 h 247650"/>
                  </a:gdLst>
                  <a:ahLst/>
                  <a:cxnLst>
                    <a:cxn ang="0">
                      <a:pos x="connsiteX0" y="connsiteY0"/>
                    </a:cxn>
                    <a:cxn ang="0">
                      <a:pos x="connsiteX1" y="connsiteY1"/>
                    </a:cxn>
                    <a:cxn ang="0">
                      <a:pos x="connsiteX2" y="connsiteY2"/>
                    </a:cxn>
                  </a:cxnLst>
                  <a:rect l="l" t="t" r="r" b="b"/>
                  <a:pathLst>
                    <a:path w="860107" h="247650">
                      <a:moveTo>
                        <a:pt x="0" y="0"/>
                      </a:moveTo>
                      <a:lnTo>
                        <a:pt x="430530" y="247650"/>
                      </a:lnTo>
                      <a:lnTo>
                        <a:pt x="860107" y="0"/>
                      </a:ln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5" name="Hexagon 234">
                <a:extLst>
                  <a:ext uri="{FF2B5EF4-FFF2-40B4-BE49-F238E27FC236}">
                    <a16:creationId xmlns:a16="http://schemas.microsoft.com/office/drawing/2014/main" id="{1E76BA45-34C8-481E-89BA-0C619F885657}"/>
                  </a:ext>
                </a:extLst>
              </p:cNvPr>
              <p:cNvSpPr/>
              <p:nvPr/>
            </p:nvSpPr>
            <p:spPr bwMode="auto">
              <a:xfrm rot="1800000">
                <a:off x="5746625" y="2358421"/>
                <a:ext cx="754154" cy="650132"/>
              </a:xfrm>
              <a:prstGeom prst="hexagon">
                <a:avLst>
                  <a:gd name="adj" fmla="val 27701"/>
                  <a:gd name="vf" fmla="val 115470"/>
                </a:avLst>
              </a:prstGeom>
              <a:noFill/>
              <a:ln w="19050" cap="flat">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grpSp>
      </p:grpSp>
      <p:grpSp>
        <p:nvGrpSpPr>
          <p:cNvPr id="22" name="Group 21">
            <a:extLst>
              <a:ext uri="{FF2B5EF4-FFF2-40B4-BE49-F238E27FC236}">
                <a16:creationId xmlns:a16="http://schemas.microsoft.com/office/drawing/2014/main" id="{56ADE390-BB97-4BB9-A5FB-9C5A7FF54261}"/>
              </a:ext>
              <a:ext uri="{C183D7F6-B498-43B3-948B-1728B52AA6E4}">
                <adec:decorative xmlns:adec="http://schemas.microsoft.com/office/drawing/2017/decorative" val="1"/>
              </a:ext>
            </a:extLst>
          </p:cNvPr>
          <p:cNvGrpSpPr/>
          <p:nvPr/>
        </p:nvGrpSpPr>
        <p:grpSpPr>
          <a:xfrm>
            <a:off x="8766131" y="2314669"/>
            <a:ext cx="1285165" cy="1285165"/>
            <a:chOff x="8766131" y="2314669"/>
            <a:chExt cx="1285165" cy="1285165"/>
          </a:xfrm>
        </p:grpSpPr>
        <p:sp>
          <p:nvSpPr>
            <p:cNvPr id="241" name="Oval 240">
              <a:extLst>
                <a:ext uri="{FF2B5EF4-FFF2-40B4-BE49-F238E27FC236}">
                  <a16:creationId xmlns:a16="http://schemas.microsoft.com/office/drawing/2014/main" id="{0D1149B0-F634-4CBA-A6D6-651C59403F4E}"/>
                </a:ext>
              </a:extLst>
            </p:cNvPr>
            <p:cNvSpPr/>
            <p:nvPr/>
          </p:nvSpPr>
          <p:spPr bwMode="auto">
            <a:xfrm>
              <a:off x="8766131" y="2314669"/>
              <a:ext cx="1285165" cy="1285165"/>
            </a:xfrm>
            <a:prstGeom prst="ellipse">
              <a:avLst/>
            </a:prstGeom>
            <a:solidFill>
              <a:schemeClr val="accent3">
                <a:lumMod val="60000"/>
                <a:lumOff val="4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42" name="Group 241">
              <a:extLst>
                <a:ext uri="{FF2B5EF4-FFF2-40B4-BE49-F238E27FC236}">
                  <a16:creationId xmlns:a16="http://schemas.microsoft.com/office/drawing/2014/main" id="{945E267F-A4C3-479D-8F5B-7FA583C50D91}"/>
                </a:ext>
              </a:extLst>
            </p:cNvPr>
            <p:cNvGrpSpPr/>
            <p:nvPr/>
          </p:nvGrpSpPr>
          <p:grpSpPr>
            <a:xfrm>
              <a:off x="9012959" y="2533005"/>
              <a:ext cx="786303" cy="798561"/>
              <a:chOff x="7768894" y="2018814"/>
              <a:chExt cx="1242345" cy="1261711"/>
            </a:xfrm>
          </p:grpSpPr>
          <p:sp>
            <p:nvSpPr>
              <p:cNvPr id="243" name="Rectangle 242">
                <a:extLst>
                  <a:ext uri="{FF2B5EF4-FFF2-40B4-BE49-F238E27FC236}">
                    <a16:creationId xmlns:a16="http://schemas.microsoft.com/office/drawing/2014/main" id="{5CE4AAFF-0C91-43DD-B7D3-8E33EF7B06E7}"/>
                  </a:ext>
                </a:extLst>
              </p:cNvPr>
              <p:cNvSpPr/>
              <p:nvPr/>
            </p:nvSpPr>
            <p:spPr bwMode="auto">
              <a:xfrm>
                <a:off x="8795997" y="2368015"/>
                <a:ext cx="71028" cy="334232"/>
              </a:xfrm>
              <a:prstGeom prst="rect">
                <a:avLst/>
              </a:prstGeom>
              <a:solidFill>
                <a:srgbClr val="FFFFFF"/>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4" name="Freeform: Shape 243">
                <a:extLst>
                  <a:ext uri="{FF2B5EF4-FFF2-40B4-BE49-F238E27FC236}">
                    <a16:creationId xmlns:a16="http://schemas.microsoft.com/office/drawing/2014/main" id="{7DCE9EC0-809D-473C-91BC-0C5125649C72}"/>
                  </a:ext>
                </a:extLst>
              </p:cNvPr>
              <p:cNvSpPr/>
              <p:nvPr/>
            </p:nvSpPr>
            <p:spPr>
              <a:xfrm>
                <a:off x="8722181" y="3085293"/>
                <a:ext cx="194321" cy="194321"/>
              </a:xfrm>
              <a:custGeom>
                <a:avLst/>
                <a:gdLst>
                  <a:gd name="connsiteX0" fmla="*/ 0 w 202882"/>
                  <a:gd name="connsiteY0" fmla="*/ 0 h 202882"/>
                  <a:gd name="connsiteX1" fmla="*/ 202882 w 202882"/>
                  <a:gd name="connsiteY1" fmla="*/ 0 h 202882"/>
                  <a:gd name="connsiteX2" fmla="*/ 202882 w 202882"/>
                  <a:gd name="connsiteY2" fmla="*/ 202883 h 202882"/>
                  <a:gd name="connsiteX3" fmla="*/ 0 w 202882"/>
                  <a:gd name="connsiteY3" fmla="*/ 202883 h 202882"/>
                </a:gdLst>
                <a:ahLst/>
                <a:cxnLst>
                  <a:cxn ang="0">
                    <a:pos x="connsiteX0" y="connsiteY0"/>
                  </a:cxn>
                  <a:cxn ang="0">
                    <a:pos x="connsiteX1" y="connsiteY1"/>
                  </a:cxn>
                  <a:cxn ang="0">
                    <a:pos x="connsiteX2" y="connsiteY2"/>
                  </a:cxn>
                  <a:cxn ang="0">
                    <a:pos x="connsiteX3" y="connsiteY3"/>
                  </a:cxn>
                </a:cxnLst>
                <a:rect l="l" t="t" r="r" b="b"/>
                <a:pathLst>
                  <a:path w="202882" h="202882">
                    <a:moveTo>
                      <a:pt x="0" y="0"/>
                    </a:moveTo>
                    <a:lnTo>
                      <a:pt x="202882" y="0"/>
                    </a:lnTo>
                    <a:lnTo>
                      <a:pt x="202882" y="202883"/>
                    </a:lnTo>
                    <a:lnTo>
                      <a:pt x="0" y="202883"/>
                    </a:lnTo>
                    <a:close/>
                  </a:path>
                </a:pathLst>
              </a:custGeom>
              <a:solidFill>
                <a:schemeClr val="accent3"/>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5" name="Freeform: Shape 244">
                <a:extLst>
                  <a:ext uri="{FF2B5EF4-FFF2-40B4-BE49-F238E27FC236}">
                    <a16:creationId xmlns:a16="http://schemas.microsoft.com/office/drawing/2014/main" id="{8F881257-CCD9-4136-897C-2D134F3BC5B6}"/>
                  </a:ext>
                </a:extLst>
              </p:cNvPr>
              <p:cNvSpPr/>
              <p:nvPr/>
            </p:nvSpPr>
            <p:spPr>
              <a:xfrm>
                <a:off x="8379471" y="3089854"/>
                <a:ext cx="219865" cy="187934"/>
              </a:xfrm>
              <a:custGeom>
                <a:avLst/>
                <a:gdLst>
                  <a:gd name="connsiteX0" fmla="*/ 115252 w 229552"/>
                  <a:gd name="connsiteY0" fmla="*/ 0 h 196214"/>
                  <a:gd name="connsiteX1" fmla="*/ 0 w 229552"/>
                  <a:gd name="connsiteY1" fmla="*/ 196215 h 196214"/>
                  <a:gd name="connsiteX2" fmla="*/ 229552 w 229552"/>
                  <a:gd name="connsiteY2" fmla="*/ 196215 h 196214"/>
                </a:gdLst>
                <a:ahLst/>
                <a:cxnLst>
                  <a:cxn ang="0">
                    <a:pos x="connsiteX0" y="connsiteY0"/>
                  </a:cxn>
                  <a:cxn ang="0">
                    <a:pos x="connsiteX1" y="connsiteY1"/>
                  </a:cxn>
                  <a:cxn ang="0">
                    <a:pos x="connsiteX2" y="connsiteY2"/>
                  </a:cxn>
                </a:cxnLst>
                <a:rect l="l" t="t" r="r" b="b"/>
                <a:pathLst>
                  <a:path w="229552" h="196214">
                    <a:moveTo>
                      <a:pt x="115252" y="0"/>
                    </a:moveTo>
                    <a:lnTo>
                      <a:pt x="0" y="196215"/>
                    </a:lnTo>
                    <a:lnTo>
                      <a:pt x="229552" y="196215"/>
                    </a:lnTo>
                    <a:close/>
                  </a:path>
                </a:pathLst>
              </a:custGeom>
              <a:solidFill>
                <a:schemeClr val="accent3"/>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6" name="Freeform: Shape 245">
                <a:extLst>
                  <a:ext uri="{FF2B5EF4-FFF2-40B4-BE49-F238E27FC236}">
                    <a16:creationId xmlns:a16="http://schemas.microsoft.com/office/drawing/2014/main" id="{0D05FCA1-7C35-427C-9FD6-2396F56EE688}"/>
                  </a:ext>
                </a:extLst>
              </p:cNvPr>
              <p:cNvSpPr/>
              <p:nvPr/>
            </p:nvSpPr>
            <p:spPr>
              <a:xfrm>
                <a:off x="8078956" y="3085293"/>
                <a:ext cx="195233" cy="195232"/>
              </a:xfrm>
              <a:custGeom>
                <a:avLst/>
                <a:gdLst>
                  <a:gd name="connsiteX0" fmla="*/ 203835 w 203835"/>
                  <a:gd name="connsiteY0" fmla="*/ 101918 h 203834"/>
                  <a:gd name="connsiteX1" fmla="*/ 101918 w 203835"/>
                  <a:gd name="connsiteY1" fmla="*/ 203835 h 203834"/>
                  <a:gd name="connsiteX2" fmla="*/ 0 w 203835"/>
                  <a:gd name="connsiteY2" fmla="*/ 101918 h 203834"/>
                  <a:gd name="connsiteX3" fmla="*/ 101918 w 203835"/>
                  <a:gd name="connsiteY3" fmla="*/ 0 h 203834"/>
                  <a:gd name="connsiteX4" fmla="*/ 203835 w 203835"/>
                  <a:gd name="connsiteY4" fmla="*/ 101918 h 20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203834">
                    <a:moveTo>
                      <a:pt x="203835" y="101918"/>
                    </a:moveTo>
                    <a:cubicBezTo>
                      <a:pt x="203835" y="158205"/>
                      <a:pt x="158205" y="203835"/>
                      <a:pt x="101918" y="203835"/>
                    </a:cubicBezTo>
                    <a:cubicBezTo>
                      <a:pt x="45630" y="203835"/>
                      <a:pt x="0" y="158205"/>
                      <a:pt x="0" y="101918"/>
                    </a:cubicBezTo>
                    <a:cubicBezTo>
                      <a:pt x="0" y="45630"/>
                      <a:pt x="45630" y="0"/>
                      <a:pt x="101918" y="0"/>
                    </a:cubicBezTo>
                    <a:cubicBezTo>
                      <a:pt x="158205" y="0"/>
                      <a:pt x="203835" y="45630"/>
                      <a:pt x="203835" y="101918"/>
                    </a:cubicBezTo>
                    <a:close/>
                  </a:path>
                </a:pathLst>
              </a:custGeom>
              <a:solidFill>
                <a:schemeClr val="accent3"/>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7" name="Freeform: Shape 246">
                <a:extLst>
                  <a:ext uri="{FF2B5EF4-FFF2-40B4-BE49-F238E27FC236}">
                    <a16:creationId xmlns:a16="http://schemas.microsoft.com/office/drawing/2014/main" id="{472CF8AA-2FAE-44F5-9B56-996FF35CDC31}"/>
                  </a:ext>
                </a:extLst>
              </p:cNvPr>
              <p:cNvSpPr/>
              <p:nvPr/>
            </p:nvSpPr>
            <p:spPr>
              <a:xfrm>
                <a:off x="8660333" y="2702248"/>
                <a:ext cx="350906" cy="269053"/>
              </a:xfrm>
              <a:custGeom>
                <a:avLst/>
                <a:gdLst>
                  <a:gd name="connsiteX0" fmla="*/ 298132 w 441007"/>
                  <a:gd name="connsiteY0" fmla="*/ 0 h 338137"/>
                  <a:gd name="connsiteX1" fmla="*/ 143827 w 441007"/>
                  <a:gd name="connsiteY1" fmla="*/ 0 h 338137"/>
                  <a:gd name="connsiteX2" fmla="*/ 0 w 441007"/>
                  <a:gd name="connsiteY2" fmla="*/ 206693 h 338137"/>
                  <a:gd name="connsiteX3" fmla="*/ 43815 w 441007"/>
                  <a:gd name="connsiteY3" fmla="*/ 338138 h 338137"/>
                  <a:gd name="connsiteX4" fmla="*/ 104775 w 441007"/>
                  <a:gd name="connsiteY4" fmla="*/ 338138 h 338137"/>
                  <a:gd name="connsiteX5" fmla="*/ 104775 w 441007"/>
                  <a:gd name="connsiteY5" fmla="*/ 195263 h 338137"/>
                  <a:gd name="connsiteX6" fmla="*/ 336232 w 441007"/>
                  <a:gd name="connsiteY6" fmla="*/ 195263 h 338137"/>
                  <a:gd name="connsiteX7" fmla="*/ 336232 w 441007"/>
                  <a:gd name="connsiteY7" fmla="*/ 338138 h 338137"/>
                  <a:gd name="connsiteX8" fmla="*/ 397193 w 441007"/>
                  <a:gd name="connsiteY8" fmla="*/ 338138 h 338137"/>
                  <a:gd name="connsiteX9" fmla="*/ 441007 w 441007"/>
                  <a:gd name="connsiteY9" fmla="*/ 206693 h 338137"/>
                  <a:gd name="connsiteX10" fmla="*/ 298132 w 441007"/>
                  <a:gd name="connsiteY10" fmla="*/ 0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007" h="338137">
                    <a:moveTo>
                      <a:pt x="298132" y="0"/>
                    </a:moveTo>
                    <a:lnTo>
                      <a:pt x="143827" y="0"/>
                    </a:lnTo>
                    <a:cubicBezTo>
                      <a:pt x="60007" y="31433"/>
                      <a:pt x="0" y="111443"/>
                      <a:pt x="0" y="206693"/>
                    </a:cubicBezTo>
                    <a:cubicBezTo>
                      <a:pt x="0" y="256223"/>
                      <a:pt x="16192" y="301943"/>
                      <a:pt x="43815" y="338138"/>
                    </a:cubicBezTo>
                    <a:lnTo>
                      <a:pt x="104775" y="338138"/>
                    </a:lnTo>
                    <a:lnTo>
                      <a:pt x="104775" y="195263"/>
                    </a:lnTo>
                    <a:lnTo>
                      <a:pt x="336232" y="195263"/>
                    </a:lnTo>
                    <a:lnTo>
                      <a:pt x="336232" y="338138"/>
                    </a:lnTo>
                    <a:lnTo>
                      <a:pt x="397193" y="338138"/>
                    </a:lnTo>
                    <a:cubicBezTo>
                      <a:pt x="424815" y="300990"/>
                      <a:pt x="441007" y="256223"/>
                      <a:pt x="441007" y="206693"/>
                    </a:cubicBezTo>
                    <a:cubicBezTo>
                      <a:pt x="441007" y="111443"/>
                      <a:pt x="381000" y="30480"/>
                      <a:pt x="298132" y="0"/>
                    </a:cubicBezTo>
                    <a:close/>
                  </a:path>
                </a:pathLst>
              </a:custGeom>
              <a:solidFill>
                <a:srgbClr val="FFFFFF"/>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8" name="Freeform: Shape 247">
                <a:extLst>
                  <a:ext uri="{FF2B5EF4-FFF2-40B4-BE49-F238E27FC236}">
                    <a16:creationId xmlns:a16="http://schemas.microsoft.com/office/drawing/2014/main" id="{F93F5314-23DF-4D85-9B52-217E3D169AC7}"/>
                  </a:ext>
                </a:extLst>
              </p:cNvPr>
              <p:cNvSpPr/>
              <p:nvPr/>
            </p:nvSpPr>
            <p:spPr>
              <a:xfrm>
                <a:off x="8871787" y="2380900"/>
                <a:ext cx="7579" cy="321348"/>
              </a:xfrm>
              <a:custGeom>
                <a:avLst/>
                <a:gdLst>
                  <a:gd name="connsiteX0" fmla="*/ 0 w 9525"/>
                  <a:gd name="connsiteY0" fmla="*/ 403860 h 403859"/>
                  <a:gd name="connsiteX1" fmla="*/ 0 w 9525"/>
                  <a:gd name="connsiteY1" fmla="*/ 0 h 403859"/>
                </a:gdLst>
                <a:ahLst/>
                <a:cxnLst>
                  <a:cxn ang="0">
                    <a:pos x="connsiteX0" y="connsiteY0"/>
                  </a:cxn>
                  <a:cxn ang="0">
                    <a:pos x="connsiteX1" y="connsiteY1"/>
                  </a:cxn>
                </a:cxnLst>
                <a:rect l="l" t="t" r="r" b="b"/>
                <a:pathLst>
                  <a:path w="9525" h="403859">
                    <a:moveTo>
                      <a:pt x="0" y="403860"/>
                    </a:moveTo>
                    <a:lnTo>
                      <a:pt x="0" y="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9" name="Freeform: Shape 248">
                <a:extLst>
                  <a:ext uri="{FF2B5EF4-FFF2-40B4-BE49-F238E27FC236}">
                    <a16:creationId xmlns:a16="http://schemas.microsoft.com/office/drawing/2014/main" id="{723277FA-F3CC-4F08-AEC2-3A14B4804F13}"/>
                  </a:ext>
                </a:extLst>
              </p:cNvPr>
              <p:cNvSpPr/>
              <p:nvPr/>
            </p:nvSpPr>
            <p:spPr>
              <a:xfrm>
                <a:off x="8795997" y="2383931"/>
                <a:ext cx="7579" cy="318316"/>
              </a:xfrm>
              <a:custGeom>
                <a:avLst/>
                <a:gdLst>
                  <a:gd name="connsiteX0" fmla="*/ 0 w 9525"/>
                  <a:gd name="connsiteY0" fmla="*/ 0 h 400049"/>
                  <a:gd name="connsiteX1" fmla="*/ 0 w 9525"/>
                  <a:gd name="connsiteY1" fmla="*/ 400050 h 400049"/>
                </a:gdLst>
                <a:ahLst/>
                <a:cxnLst>
                  <a:cxn ang="0">
                    <a:pos x="connsiteX0" y="connsiteY0"/>
                  </a:cxn>
                  <a:cxn ang="0">
                    <a:pos x="connsiteX1" y="connsiteY1"/>
                  </a:cxn>
                </a:cxnLst>
                <a:rect l="l" t="t" r="r" b="b"/>
                <a:pathLst>
                  <a:path w="9525" h="400049">
                    <a:moveTo>
                      <a:pt x="0" y="0"/>
                    </a:moveTo>
                    <a:lnTo>
                      <a:pt x="0" y="40005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0" name="Freeform: Shape 249">
                <a:extLst>
                  <a:ext uri="{FF2B5EF4-FFF2-40B4-BE49-F238E27FC236}">
                    <a16:creationId xmlns:a16="http://schemas.microsoft.com/office/drawing/2014/main" id="{9A6251F0-EB4C-4E01-9A71-19B691671AEA}"/>
                  </a:ext>
                </a:extLst>
              </p:cNvPr>
              <p:cNvSpPr/>
              <p:nvPr/>
            </p:nvSpPr>
            <p:spPr>
              <a:xfrm>
                <a:off x="7768894" y="2018814"/>
                <a:ext cx="481170" cy="501349"/>
              </a:xfrm>
              <a:custGeom>
                <a:avLst/>
                <a:gdLst>
                  <a:gd name="connsiteX0" fmla="*/ 596146 w 604718"/>
                  <a:gd name="connsiteY0" fmla="*/ 173117 h 630078"/>
                  <a:gd name="connsiteX1" fmla="*/ 537091 w 604718"/>
                  <a:gd name="connsiteY1" fmla="*/ 92154 h 630078"/>
                  <a:gd name="connsiteX2" fmla="*/ 91321 w 604718"/>
                  <a:gd name="connsiteY2" fmla="*/ 92154 h 630078"/>
                  <a:gd name="connsiteX3" fmla="*/ 92274 w 604718"/>
                  <a:gd name="connsiteY3" fmla="*/ 537924 h 630078"/>
                  <a:gd name="connsiteX4" fmla="*/ 538044 w 604718"/>
                  <a:gd name="connsiteY4" fmla="*/ 537924 h 630078"/>
                  <a:gd name="connsiteX5" fmla="*/ 604719 w 604718"/>
                  <a:gd name="connsiteY5" fmla="*/ 438864 h 63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18" h="630078">
                    <a:moveTo>
                      <a:pt x="596146" y="173117"/>
                    </a:moveTo>
                    <a:cubicBezTo>
                      <a:pt x="581859" y="143589"/>
                      <a:pt x="561856" y="116919"/>
                      <a:pt x="537091" y="92154"/>
                    </a:cubicBezTo>
                    <a:cubicBezTo>
                      <a:pt x="414219" y="-30718"/>
                      <a:pt x="214194" y="-30718"/>
                      <a:pt x="91321" y="92154"/>
                    </a:cubicBezTo>
                    <a:cubicBezTo>
                      <a:pt x="-30599" y="215027"/>
                      <a:pt x="-30599" y="415052"/>
                      <a:pt x="92274" y="537924"/>
                    </a:cubicBezTo>
                    <a:cubicBezTo>
                      <a:pt x="215146" y="660797"/>
                      <a:pt x="415171" y="660797"/>
                      <a:pt x="538044" y="537924"/>
                    </a:cubicBezTo>
                    <a:cubicBezTo>
                      <a:pt x="567571" y="508397"/>
                      <a:pt x="589479" y="475059"/>
                      <a:pt x="604719" y="438864"/>
                    </a:cubicBezTo>
                  </a:path>
                </a:pathLst>
              </a:custGeom>
              <a:solidFill>
                <a:srgbClr val="FFFFFF"/>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1" name="Freeform: Shape 250">
                <a:extLst>
                  <a:ext uri="{FF2B5EF4-FFF2-40B4-BE49-F238E27FC236}">
                    <a16:creationId xmlns:a16="http://schemas.microsoft.com/office/drawing/2014/main" id="{E3A87C1C-E674-464E-A094-12D96502C7C8}"/>
                  </a:ext>
                </a:extLst>
              </p:cNvPr>
              <p:cNvSpPr/>
              <p:nvPr/>
            </p:nvSpPr>
            <p:spPr>
              <a:xfrm>
                <a:off x="8244001" y="2156562"/>
                <a:ext cx="519159" cy="211453"/>
              </a:xfrm>
              <a:custGeom>
                <a:avLst/>
                <a:gdLst>
                  <a:gd name="connsiteX0" fmla="*/ 649605 w 652462"/>
                  <a:gd name="connsiteY0" fmla="*/ 39052 h 265747"/>
                  <a:gd name="connsiteX1" fmla="*/ 652463 w 652462"/>
                  <a:gd name="connsiteY1" fmla="*/ 37147 h 265747"/>
                  <a:gd name="connsiteX2" fmla="*/ 0 w 652462"/>
                  <a:gd name="connsiteY2" fmla="*/ 0 h 265747"/>
                  <a:gd name="connsiteX3" fmla="*/ 8573 w 652462"/>
                  <a:gd name="connsiteY3" fmla="*/ 265747 h 265747"/>
                  <a:gd name="connsiteX4" fmla="*/ 634365 w 652462"/>
                  <a:gd name="connsiteY4" fmla="*/ 230505 h 265747"/>
                  <a:gd name="connsiteX5" fmla="*/ 649605 w 652462"/>
                  <a:gd name="connsiteY5" fmla="*/ 39052 h 26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62" h="265747">
                    <a:moveTo>
                      <a:pt x="649605" y="39052"/>
                    </a:moveTo>
                    <a:cubicBezTo>
                      <a:pt x="650558" y="38100"/>
                      <a:pt x="651510" y="37147"/>
                      <a:pt x="652463" y="37147"/>
                    </a:cubicBezTo>
                    <a:lnTo>
                      <a:pt x="0" y="0"/>
                    </a:lnTo>
                    <a:cubicBezTo>
                      <a:pt x="41910" y="82867"/>
                      <a:pt x="44768" y="180975"/>
                      <a:pt x="8573" y="265747"/>
                    </a:cubicBezTo>
                    <a:lnTo>
                      <a:pt x="634365" y="230505"/>
                    </a:lnTo>
                    <a:cubicBezTo>
                      <a:pt x="592455" y="172402"/>
                      <a:pt x="597218" y="91440"/>
                      <a:pt x="649605" y="39052"/>
                    </a:cubicBezTo>
                    <a:close/>
                  </a:path>
                </a:pathLst>
              </a:custGeom>
              <a:solidFill>
                <a:srgbClr val="FFFFFF"/>
              </a:solidFill>
              <a:ln w="19050" cap="sq">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2" name="Oval 251">
                <a:extLst>
                  <a:ext uri="{FF2B5EF4-FFF2-40B4-BE49-F238E27FC236}">
                    <a16:creationId xmlns:a16="http://schemas.microsoft.com/office/drawing/2014/main" id="{11533B0E-97E2-4F43-A2DE-F7A43339DE0F}"/>
                  </a:ext>
                </a:extLst>
              </p:cNvPr>
              <p:cNvSpPr/>
              <p:nvPr/>
            </p:nvSpPr>
            <p:spPr bwMode="auto">
              <a:xfrm>
                <a:off x="8715832" y="2150616"/>
                <a:ext cx="237744" cy="237744"/>
              </a:xfrm>
              <a:prstGeom prst="ellipse">
                <a:avLst/>
              </a:prstGeom>
              <a:solidFill>
                <a:srgbClr val="FFFFFF"/>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grpSp>
      </p:grpSp>
      <p:grpSp>
        <p:nvGrpSpPr>
          <p:cNvPr id="26" name="Group 25">
            <a:extLst>
              <a:ext uri="{FF2B5EF4-FFF2-40B4-BE49-F238E27FC236}">
                <a16:creationId xmlns:a16="http://schemas.microsoft.com/office/drawing/2014/main" id="{BBE067E8-1ACA-4BA6-9F91-FA0A787D943B}"/>
              </a:ext>
              <a:ext uri="{C183D7F6-B498-43B3-948B-1728B52AA6E4}">
                <adec:decorative xmlns:adec="http://schemas.microsoft.com/office/drawing/2017/decorative" val="1"/>
              </a:ext>
            </a:extLst>
          </p:cNvPr>
          <p:cNvGrpSpPr/>
          <p:nvPr/>
        </p:nvGrpSpPr>
        <p:grpSpPr>
          <a:xfrm>
            <a:off x="10373762" y="2314669"/>
            <a:ext cx="1285165" cy="1285165"/>
            <a:chOff x="10373762" y="2314669"/>
            <a:chExt cx="1285165" cy="1285165"/>
          </a:xfrm>
        </p:grpSpPr>
        <p:sp>
          <p:nvSpPr>
            <p:cNvPr id="254" name="Oval 253">
              <a:extLst>
                <a:ext uri="{FF2B5EF4-FFF2-40B4-BE49-F238E27FC236}">
                  <a16:creationId xmlns:a16="http://schemas.microsoft.com/office/drawing/2014/main" id="{6970E3F9-DC8E-4806-ACB9-A0AE4A6550A6}"/>
                </a:ext>
              </a:extLst>
            </p:cNvPr>
            <p:cNvSpPr/>
            <p:nvPr/>
          </p:nvSpPr>
          <p:spPr bwMode="auto">
            <a:xfrm>
              <a:off x="10373762" y="2314669"/>
              <a:ext cx="1285165" cy="1285165"/>
            </a:xfrm>
            <a:prstGeom prst="ellipse">
              <a:avLst/>
            </a:prstGeom>
            <a:solidFill>
              <a:schemeClr val="accent3">
                <a:lumMod val="60000"/>
                <a:lumOff val="4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55" name="Group 254">
              <a:extLst>
                <a:ext uri="{FF2B5EF4-FFF2-40B4-BE49-F238E27FC236}">
                  <a16:creationId xmlns:a16="http://schemas.microsoft.com/office/drawing/2014/main" id="{2E9B278C-0F81-4A48-9838-3A9384655E0A}"/>
                </a:ext>
              </a:extLst>
            </p:cNvPr>
            <p:cNvGrpSpPr/>
            <p:nvPr/>
          </p:nvGrpSpPr>
          <p:grpSpPr>
            <a:xfrm>
              <a:off x="10665031" y="2709148"/>
              <a:ext cx="703421" cy="488266"/>
              <a:chOff x="10102424" y="2297117"/>
              <a:chExt cx="1111392" cy="771452"/>
            </a:xfrm>
          </p:grpSpPr>
          <p:sp>
            <p:nvSpPr>
              <p:cNvPr id="256" name="Freeform: Shape 255">
                <a:extLst>
                  <a:ext uri="{FF2B5EF4-FFF2-40B4-BE49-F238E27FC236}">
                    <a16:creationId xmlns:a16="http://schemas.microsoft.com/office/drawing/2014/main" id="{7DB00A5F-0EA8-4C73-AB6B-35CD5CECE11F}"/>
                  </a:ext>
                </a:extLst>
              </p:cNvPr>
              <p:cNvSpPr/>
              <p:nvPr/>
            </p:nvSpPr>
            <p:spPr>
              <a:xfrm>
                <a:off x="10102424" y="2391196"/>
                <a:ext cx="827900" cy="608381"/>
              </a:xfrm>
              <a:custGeom>
                <a:avLst/>
                <a:gdLst>
                  <a:gd name="connsiteX0" fmla="*/ 1257300 w 1257300"/>
                  <a:gd name="connsiteY0" fmla="*/ 923925 h 923925"/>
                  <a:gd name="connsiteX1" fmla="*/ 0 w 1257300"/>
                  <a:gd name="connsiteY1" fmla="*/ 923925 h 923925"/>
                  <a:gd name="connsiteX2" fmla="*/ 0 w 1257300"/>
                  <a:gd name="connsiteY2" fmla="*/ 0 h 923925"/>
                  <a:gd name="connsiteX3" fmla="*/ 108585 w 1257300"/>
                  <a:gd name="connsiteY3" fmla="*/ 0 h 923925"/>
                </a:gdLst>
                <a:ahLst/>
                <a:cxnLst>
                  <a:cxn ang="0">
                    <a:pos x="connsiteX0" y="connsiteY0"/>
                  </a:cxn>
                  <a:cxn ang="0">
                    <a:pos x="connsiteX1" y="connsiteY1"/>
                  </a:cxn>
                  <a:cxn ang="0">
                    <a:pos x="connsiteX2" y="connsiteY2"/>
                  </a:cxn>
                  <a:cxn ang="0">
                    <a:pos x="connsiteX3" y="connsiteY3"/>
                  </a:cxn>
                </a:cxnLst>
                <a:rect l="l" t="t" r="r" b="b"/>
                <a:pathLst>
                  <a:path w="1257300" h="923925">
                    <a:moveTo>
                      <a:pt x="1257300" y="923925"/>
                    </a:moveTo>
                    <a:lnTo>
                      <a:pt x="0" y="923925"/>
                    </a:lnTo>
                    <a:lnTo>
                      <a:pt x="0" y="0"/>
                    </a:lnTo>
                    <a:lnTo>
                      <a:pt x="108585" y="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7" name="Freeform: Shape 256">
                <a:extLst>
                  <a:ext uri="{FF2B5EF4-FFF2-40B4-BE49-F238E27FC236}">
                    <a16:creationId xmlns:a16="http://schemas.microsoft.com/office/drawing/2014/main" id="{869496DB-0775-4E45-B152-F87D53A277EB}"/>
                  </a:ext>
                </a:extLst>
              </p:cNvPr>
              <p:cNvSpPr/>
              <p:nvPr/>
            </p:nvSpPr>
            <p:spPr>
              <a:xfrm>
                <a:off x="11046355" y="2391196"/>
                <a:ext cx="167461" cy="608381"/>
              </a:xfrm>
              <a:custGeom>
                <a:avLst/>
                <a:gdLst>
                  <a:gd name="connsiteX0" fmla="*/ 148590 w 254317"/>
                  <a:gd name="connsiteY0" fmla="*/ 0 h 923925"/>
                  <a:gd name="connsiteX1" fmla="*/ 254317 w 254317"/>
                  <a:gd name="connsiteY1" fmla="*/ 0 h 923925"/>
                  <a:gd name="connsiteX2" fmla="*/ 254317 w 254317"/>
                  <a:gd name="connsiteY2" fmla="*/ 923925 h 923925"/>
                  <a:gd name="connsiteX3" fmla="*/ 0 w 254317"/>
                  <a:gd name="connsiteY3" fmla="*/ 923925 h 923925"/>
                </a:gdLst>
                <a:ahLst/>
                <a:cxnLst>
                  <a:cxn ang="0">
                    <a:pos x="connsiteX0" y="connsiteY0"/>
                  </a:cxn>
                  <a:cxn ang="0">
                    <a:pos x="connsiteX1" y="connsiteY1"/>
                  </a:cxn>
                  <a:cxn ang="0">
                    <a:pos x="connsiteX2" y="connsiteY2"/>
                  </a:cxn>
                  <a:cxn ang="0">
                    <a:pos x="connsiteX3" y="connsiteY3"/>
                  </a:cxn>
                </a:cxnLst>
                <a:rect l="l" t="t" r="r" b="b"/>
                <a:pathLst>
                  <a:path w="254317" h="923925">
                    <a:moveTo>
                      <a:pt x="148590" y="0"/>
                    </a:moveTo>
                    <a:lnTo>
                      <a:pt x="254317" y="0"/>
                    </a:lnTo>
                    <a:lnTo>
                      <a:pt x="254317" y="923925"/>
                    </a:lnTo>
                    <a:lnTo>
                      <a:pt x="0" y="923925"/>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8" name="Freeform: Shape 257">
                <a:extLst>
                  <a:ext uri="{FF2B5EF4-FFF2-40B4-BE49-F238E27FC236}">
                    <a16:creationId xmlns:a16="http://schemas.microsoft.com/office/drawing/2014/main" id="{DAE35FD4-0727-41EE-9A81-171CB59D2CCA}"/>
                  </a:ext>
                </a:extLst>
              </p:cNvPr>
              <p:cNvSpPr/>
              <p:nvPr/>
            </p:nvSpPr>
            <p:spPr>
              <a:xfrm>
                <a:off x="10925933" y="2905498"/>
                <a:ext cx="120421" cy="163071"/>
              </a:xfrm>
              <a:custGeom>
                <a:avLst/>
                <a:gdLst>
                  <a:gd name="connsiteX0" fmla="*/ 182880 w 182879"/>
                  <a:gd name="connsiteY0" fmla="*/ 0 h 247650"/>
                  <a:gd name="connsiteX1" fmla="*/ 182880 w 182879"/>
                  <a:gd name="connsiteY1" fmla="*/ 104775 h 247650"/>
                  <a:gd name="connsiteX2" fmla="*/ 182880 w 182879"/>
                  <a:gd name="connsiteY2" fmla="*/ 247650 h 247650"/>
                  <a:gd name="connsiteX3" fmla="*/ 91440 w 182879"/>
                  <a:gd name="connsiteY3" fmla="*/ 190500 h 247650"/>
                  <a:gd name="connsiteX4" fmla="*/ 0 w 182879"/>
                  <a:gd name="connsiteY4" fmla="*/ 247650 h 247650"/>
                  <a:gd name="connsiteX5" fmla="*/ 0 w 182879"/>
                  <a:gd name="connsiteY5" fmla="*/ 104775 h 247650"/>
                  <a:gd name="connsiteX6" fmla="*/ 0 w 182879"/>
                  <a:gd name="connsiteY6"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79" h="247650">
                    <a:moveTo>
                      <a:pt x="182880" y="0"/>
                    </a:moveTo>
                    <a:lnTo>
                      <a:pt x="182880" y="104775"/>
                    </a:lnTo>
                    <a:lnTo>
                      <a:pt x="182880" y="247650"/>
                    </a:lnTo>
                    <a:lnTo>
                      <a:pt x="91440" y="190500"/>
                    </a:lnTo>
                    <a:lnTo>
                      <a:pt x="0" y="247650"/>
                    </a:lnTo>
                    <a:lnTo>
                      <a:pt x="0" y="104775"/>
                    </a:lnTo>
                    <a:lnTo>
                      <a:pt x="0" y="0"/>
                    </a:lnTo>
                  </a:path>
                </a:pathLst>
              </a:custGeom>
              <a:solidFill>
                <a:schemeClr val="accent3"/>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9" name="Freeform: Shape 258">
                <a:extLst>
                  <a:ext uri="{FF2B5EF4-FFF2-40B4-BE49-F238E27FC236}">
                    <a16:creationId xmlns:a16="http://schemas.microsoft.com/office/drawing/2014/main" id="{5D256F12-D942-4B0D-857E-8A99CF7F3FD1}"/>
                  </a:ext>
                </a:extLst>
              </p:cNvPr>
              <p:cNvSpPr/>
              <p:nvPr/>
            </p:nvSpPr>
            <p:spPr>
              <a:xfrm>
                <a:off x="10170161" y="2297117"/>
                <a:ext cx="975291" cy="633469"/>
              </a:xfrm>
              <a:custGeom>
                <a:avLst/>
                <a:gdLst>
                  <a:gd name="connsiteX0" fmla="*/ 741045 w 1481137"/>
                  <a:gd name="connsiteY0" fmla="*/ 962025 h 962025"/>
                  <a:gd name="connsiteX1" fmla="*/ 1109663 w 1481137"/>
                  <a:gd name="connsiteY1" fmla="*/ 928688 h 962025"/>
                  <a:gd name="connsiteX2" fmla="*/ 1481138 w 1481137"/>
                  <a:gd name="connsiteY2" fmla="*/ 962025 h 962025"/>
                  <a:gd name="connsiteX3" fmla="*/ 1481138 w 1481137"/>
                  <a:gd name="connsiteY3" fmla="*/ 33338 h 962025"/>
                  <a:gd name="connsiteX4" fmla="*/ 1109663 w 1481137"/>
                  <a:gd name="connsiteY4" fmla="*/ 0 h 962025"/>
                  <a:gd name="connsiteX5" fmla="*/ 741045 w 1481137"/>
                  <a:gd name="connsiteY5" fmla="*/ 33338 h 962025"/>
                  <a:gd name="connsiteX6" fmla="*/ 741045 w 1481137"/>
                  <a:gd name="connsiteY6" fmla="*/ 33338 h 962025"/>
                  <a:gd name="connsiteX7" fmla="*/ 371475 w 1481137"/>
                  <a:gd name="connsiteY7" fmla="*/ 0 h 962025"/>
                  <a:gd name="connsiteX8" fmla="*/ 0 w 1481137"/>
                  <a:gd name="connsiteY8" fmla="*/ 33338 h 962025"/>
                  <a:gd name="connsiteX9" fmla="*/ 0 w 1481137"/>
                  <a:gd name="connsiteY9" fmla="*/ 962025 h 962025"/>
                  <a:gd name="connsiteX10" fmla="*/ 371475 w 1481137"/>
                  <a:gd name="connsiteY10" fmla="*/ 928688 h 962025"/>
                  <a:gd name="connsiteX11" fmla="*/ 741045 w 1481137"/>
                  <a:gd name="connsiteY11" fmla="*/ 962025 h 962025"/>
                  <a:gd name="connsiteX12" fmla="*/ 741045 w 1481137"/>
                  <a:gd name="connsiteY12" fmla="*/ 962025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1137" h="962025">
                    <a:moveTo>
                      <a:pt x="741045" y="962025"/>
                    </a:moveTo>
                    <a:cubicBezTo>
                      <a:pt x="741045" y="962025"/>
                      <a:pt x="904875" y="928688"/>
                      <a:pt x="1109663" y="928688"/>
                    </a:cubicBezTo>
                    <a:cubicBezTo>
                      <a:pt x="1314450" y="928688"/>
                      <a:pt x="1481138" y="962025"/>
                      <a:pt x="1481138" y="962025"/>
                    </a:cubicBezTo>
                    <a:lnTo>
                      <a:pt x="1481138" y="33338"/>
                    </a:lnTo>
                    <a:cubicBezTo>
                      <a:pt x="1481138" y="33338"/>
                      <a:pt x="1314450" y="0"/>
                      <a:pt x="1109663" y="0"/>
                    </a:cubicBezTo>
                    <a:cubicBezTo>
                      <a:pt x="904875" y="0"/>
                      <a:pt x="741045" y="33338"/>
                      <a:pt x="741045" y="33338"/>
                    </a:cubicBezTo>
                    <a:lnTo>
                      <a:pt x="741045" y="33338"/>
                    </a:lnTo>
                    <a:cubicBezTo>
                      <a:pt x="741045" y="33338"/>
                      <a:pt x="577215" y="0"/>
                      <a:pt x="371475" y="0"/>
                    </a:cubicBezTo>
                    <a:cubicBezTo>
                      <a:pt x="165735" y="0"/>
                      <a:pt x="0" y="33338"/>
                      <a:pt x="0" y="33338"/>
                    </a:cubicBezTo>
                    <a:lnTo>
                      <a:pt x="0" y="962025"/>
                    </a:lnTo>
                    <a:cubicBezTo>
                      <a:pt x="0" y="962025"/>
                      <a:pt x="166687" y="928688"/>
                      <a:pt x="371475" y="928688"/>
                    </a:cubicBezTo>
                    <a:cubicBezTo>
                      <a:pt x="576263" y="928688"/>
                      <a:pt x="741045" y="962025"/>
                      <a:pt x="741045" y="962025"/>
                    </a:cubicBezTo>
                    <a:lnTo>
                      <a:pt x="741045" y="962025"/>
                    </a:lnTo>
                    <a:close/>
                  </a:path>
                </a:pathLst>
              </a:custGeom>
              <a:solidFill>
                <a:srgbClr val="FFFFFF"/>
              </a:solid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C13C9352-55E7-4924-94C0-1D3EE9727C51}"/>
                  </a:ext>
                </a:extLst>
              </p:cNvPr>
              <p:cNvSpPr/>
              <p:nvPr/>
            </p:nvSpPr>
            <p:spPr>
              <a:xfrm>
                <a:off x="10658120" y="2319069"/>
                <a:ext cx="6272" cy="614653"/>
              </a:xfrm>
              <a:custGeom>
                <a:avLst/>
                <a:gdLst>
                  <a:gd name="connsiteX0" fmla="*/ 0 w 9525"/>
                  <a:gd name="connsiteY0" fmla="*/ 0 h 933450"/>
                  <a:gd name="connsiteX1" fmla="*/ 0 w 9525"/>
                  <a:gd name="connsiteY1" fmla="*/ 933450 h 933450"/>
                </a:gdLst>
                <a:ahLst/>
                <a:cxnLst>
                  <a:cxn ang="0">
                    <a:pos x="connsiteX0" y="connsiteY0"/>
                  </a:cxn>
                  <a:cxn ang="0">
                    <a:pos x="connsiteX1" y="connsiteY1"/>
                  </a:cxn>
                </a:cxnLst>
                <a:rect l="l" t="t" r="r" b="b"/>
                <a:pathLst>
                  <a:path w="9525" h="933450">
                    <a:moveTo>
                      <a:pt x="0" y="0"/>
                    </a:moveTo>
                    <a:lnTo>
                      <a:pt x="0" y="93345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5801ADE7-4939-4279-9059-35CC7C172469}"/>
                  </a:ext>
                </a:extLst>
              </p:cNvPr>
              <p:cNvSpPr/>
              <p:nvPr/>
            </p:nvSpPr>
            <p:spPr>
              <a:xfrm>
                <a:off x="10754708" y="2457052"/>
                <a:ext cx="282239" cy="6272"/>
              </a:xfrm>
              <a:custGeom>
                <a:avLst/>
                <a:gdLst>
                  <a:gd name="connsiteX0" fmla="*/ 0 w 428625"/>
                  <a:gd name="connsiteY0" fmla="*/ 0 h 9525"/>
                  <a:gd name="connsiteX1" fmla="*/ 428625 w 428625"/>
                  <a:gd name="connsiteY1" fmla="*/ 0 h 9525"/>
                </a:gdLst>
                <a:ahLst/>
                <a:cxnLst>
                  <a:cxn ang="0">
                    <a:pos x="connsiteX0" y="connsiteY0"/>
                  </a:cxn>
                  <a:cxn ang="0">
                    <a:pos x="connsiteX1" y="connsiteY1"/>
                  </a:cxn>
                </a:cxnLst>
                <a:rect l="l" t="t" r="r" b="b"/>
                <a:pathLst>
                  <a:path w="428625" h="9525">
                    <a:moveTo>
                      <a:pt x="0" y="0"/>
                    </a:moveTo>
                    <a:lnTo>
                      <a:pt x="428625" y="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DB42C441-C1C9-4B72-9DD2-D16D43D0785B}"/>
                  </a:ext>
                </a:extLst>
              </p:cNvPr>
              <p:cNvSpPr/>
              <p:nvPr/>
            </p:nvSpPr>
            <p:spPr>
              <a:xfrm>
                <a:off x="10754708" y="2526044"/>
                <a:ext cx="282239" cy="6272"/>
              </a:xfrm>
              <a:custGeom>
                <a:avLst/>
                <a:gdLst>
                  <a:gd name="connsiteX0" fmla="*/ 0 w 428625"/>
                  <a:gd name="connsiteY0" fmla="*/ 0 h 9525"/>
                  <a:gd name="connsiteX1" fmla="*/ 428625 w 428625"/>
                  <a:gd name="connsiteY1" fmla="*/ 0 h 9525"/>
                </a:gdLst>
                <a:ahLst/>
                <a:cxnLst>
                  <a:cxn ang="0">
                    <a:pos x="connsiteX0" y="connsiteY0"/>
                  </a:cxn>
                  <a:cxn ang="0">
                    <a:pos x="connsiteX1" y="connsiteY1"/>
                  </a:cxn>
                </a:cxnLst>
                <a:rect l="l" t="t" r="r" b="b"/>
                <a:pathLst>
                  <a:path w="428625" h="9525">
                    <a:moveTo>
                      <a:pt x="0" y="0"/>
                    </a:moveTo>
                    <a:lnTo>
                      <a:pt x="428625" y="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CEA35CE0-0956-4468-BDCC-04285394DABD}"/>
                  </a:ext>
                </a:extLst>
              </p:cNvPr>
              <p:cNvSpPr/>
              <p:nvPr/>
            </p:nvSpPr>
            <p:spPr>
              <a:xfrm>
                <a:off x="10754708" y="2595035"/>
                <a:ext cx="178751" cy="6272"/>
              </a:xfrm>
              <a:custGeom>
                <a:avLst/>
                <a:gdLst>
                  <a:gd name="connsiteX0" fmla="*/ 0 w 271462"/>
                  <a:gd name="connsiteY0" fmla="*/ 0 h 9525"/>
                  <a:gd name="connsiteX1" fmla="*/ 271463 w 271462"/>
                  <a:gd name="connsiteY1" fmla="*/ 0 h 9525"/>
                </a:gdLst>
                <a:ahLst/>
                <a:cxnLst>
                  <a:cxn ang="0">
                    <a:pos x="connsiteX0" y="connsiteY0"/>
                  </a:cxn>
                  <a:cxn ang="0">
                    <a:pos x="connsiteX1" y="connsiteY1"/>
                  </a:cxn>
                </a:cxnLst>
                <a:rect l="l" t="t" r="r" b="b"/>
                <a:pathLst>
                  <a:path w="271462" h="9525">
                    <a:moveTo>
                      <a:pt x="0" y="0"/>
                    </a:moveTo>
                    <a:lnTo>
                      <a:pt x="271463" y="0"/>
                    </a:lnTo>
                  </a:path>
                </a:pathLst>
              </a:cu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3" name="Oval 2">
            <a:extLst>
              <a:ext uri="{FF2B5EF4-FFF2-40B4-BE49-F238E27FC236}">
                <a16:creationId xmlns:a16="http://schemas.microsoft.com/office/drawing/2014/main" id="{4029C492-EFC2-4F98-B718-4947E57D8014}"/>
              </a:ext>
              <a:ext uri="{C183D7F6-B498-43B3-948B-1728B52AA6E4}">
                <adec:decorative xmlns:adec="http://schemas.microsoft.com/office/drawing/2017/decorative" val="1"/>
              </a:ext>
            </a:extLst>
          </p:cNvPr>
          <p:cNvSpPr/>
          <p:nvPr/>
        </p:nvSpPr>
        <p:spPr bwMode="auto">
          <a:xfrm>
            <a:off x="582253" y="1782365"/>
            <a:ext cx="2468880" cy="2468880"/>
          </a:xfrm>
          <a:prstGeom prst="ellipse">
            <a:avLst/>
          </a:prstGeom>
          <a:no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58CA81B6-07DF-40E2-8647-6F8DF4C763A0}"/>
              </a:ext>
              <a:ext uri="{C183D7F6-B498-43B3-948B-1728B52AA6E4}">
                <adec:decorative xmlns:adec="http://schemas.microsoft.com/office/drawing/2017/decorative" val="1"/>
              </a:ext>
            </a:extLst>
          </p:cNvPr>
          <p:cNvSpPr/>
          <p:nvPr/>
        </p:nvSpPr>
        <p:spPr bwMode="auto">
          <a:xfrm>
            <a:off x="1181584" y="2357762"/>
            <a:ext cx="1280160" cy="1280160"/>
          </a:xfrm>
          <a:prstGeom prst="ellipse">
            <a:avLst/>
          </a:prstGeom>
          <a:no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F64F556-095F-41DE-8205-F1FD25080AC8}"/>
              </a:ext>
              <a:ext uri="{C183D7F6-B498-43B3-948B-1728B52AA6E4}">
                <adec:decorative xmlns:adec="http://schemas.microsoft.com/office/drawing/2017/decorative" val="1"/>
              </a:ext>
            </a:extLst>
          </p:cNvPr>
          <p:cNvSpPr/>
          <p:nvPr/>
        </p:nvSpPr>
        <p:spPr bwMode="auto">
          <a:xfrm>
            <a:off x="1703598" y="2209943"/>
            <a:ext cx="295637" cy="3785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D7CD9D34-79BB-4A32-8CD4-C37DA53220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11113" y="2209943"/>
            <a:ext cx="295637" cy="295637"/>
          </a:xfrm>
          <a:prstGeom prst="rect">
            <a:avLst/>
          </a:prstGeom>
        </p:spPr>
      </p:pic>
      <p:sp>
        <p:nvSpPr>
          <p:cNvPr id="81" name="Rectangle 80">
            <a:extLst>
              <a:ext uri="{FF2B5EF4-FFF2-40B4-BE49-F238E27FC236}">
                <a16:creationId xmlns:a16="http://schemas.microsoft.com/office/drawing/2014/main" id="{2E862E0D-A656-4B20-A850-6C2EBE62BA88}"/>
              </a:ext>
              <a:ext uri="{C183D7F6-B498-43B3-948B-1728B52AA6E4}">
                <adec:decorative xmlns:adec="http://schemas.microsoft.com/office/drawing/2017/decorative" val="1"/>
              </a:ext>
            </a:extLst>
          </p:cNvPr>
          <p:cNvSpPr/>
          <p:nvPr/>
        </p:nvSpPr>
        <p:spPr bwMode="auto">
          <a:xfrm>
            <a:off x="2258392" y="3126922"/>
            <a:ext cx="295637" cy="3785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55291A8A-4401-4B80-9962-6A66B6DF1C6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4212" y="3146546"/>
            <a:ext cx="321123" cy="321123"/>
          </a:xfrm>
          <a:prstGeom prst="rect">
            <a:avLst/>
          </a:prstGeom>
        </p:spPr>
      </p:pic>
      <p:sp>
        <p:nvSpPr>
          <p:cNvPr id="85" name="Rectangle 84">
            <a:extLst>
              <a:ext uri="{FF2B5EF4-FFF2-40B4-BE49-F238E27FC236}">
                <a16:creationId xmlns:a16="http://schemas.microsoft.com/office/drawing/2014/main" id="{592E9091-03D5-4365-B394-1DC2A838808B}"/>
              </a:ext>
              <a:ext uri="{C183D7F6-B498-43B3-948B-1728B52AA6E4}">
                <adec:decorative xmlns:adec="http://schemas.microsoft.com/office/drawing/2017/decorative" val="1"/>
              </a:ext>
            </a:extLst>
          </p:cNvPr>
          <p:cNvSpPr/>
          <p:nvPr/>
        </p:nvSpPr>
        <p:spPr bwMode="auto">
          <a:xfrm>
            <a:off x="446341" y="2825926"/>
            <a:ext cx="295637" cy="3785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DB66F44A-B1E6-4BD3-AE40-CE2BD087EF9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035" y="2857356"/>
            <a:ext cx="292608" cy="292608"/>
          </a:xfrm>
          <a:prstGeom prst="rect">
            <a:avLst/>
          </a:prstGeom>
        </p:spPr>
      </p:pic>
      <p:sp>
        <p:nvSpPr>
          <p:cNvPr id="89" name="Rectangle 88">
            <a:extLst>
              <a:ext uri="{FF2B5EF4-FFF2-40B4-BE49-F238E27FC236}">
                <a16:creationId xmlns:a16="http://schemas.microsoft.com/office/drawing/2014/main" id="{F0BCC9DE-5672-40BF-B828-1515DDE19C52}"/>
              </a:ext>
              <a:ext uri="{C183D7F6-B498-43B3-948B-1728B52AA6E4}">
                <adec:decorative xmlns:adec="http://schemas.microsoft.com/office/drawing/2017/decorative" val="1"/>
              </a:ext>
            </a:extLst>
          </p:cNvPr>
          <p:cNvSpPr/>
          <p:nvPr/>
        </p:nvSpPr>
        <p:spPr bwMode="auto">
          <a:xfrm>
            <a:off x="1094297" y="3107162"/>
            <a:ext cx="295637" cy="3785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0" name="Graphic 19">
            <a:extLst>
              <a:ext uri="{FF2B5EF4-FFF2-40B4-BE49-F238E27FC236}">
                <a16:creationId xmlns:a16="http://schemas.microsoft.com/office/drawing/2014/main" id="{0A160521-4240-42D5-857B-62795C0A957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0734" y="3150152"/>
            <a:ext cx="292608" cy="292608"/>
          </a:xfrm>
          <a:prstGeom prst="rect">
            <a:avLst/>
          </a:prstGeom>
        </p:spPr>
      </p:pic>
      <p:sp>
        <p:nvSpPr>
          <p:cNvPr id="93" name="Rectangle 92">
            <a:extLst>
              <a:ext uri="{FF2B5EF4-FFF2-40B4-BE49-F238E27FC236}">
                <a16:creationId xmlns:a16="http://schemas.microsoft.com/office/drawing/2014/main" id="{B2BA7549-A6DC-42B2-AB00-ADC506F0D9AD}"/>
              </a:ext>
              <a:ext uri="{C183D7F6-B498-43B3-948B-1728B52AA6E4}">
                <adec:decorative xmlns:adec="http://schemas.microsoft.com/office/drawing/2017/decorative" val="1"/>
              </a:ext>
            </a:extLst>
          </p:cNvPr>
          <p:cNvSpPr/>
          <p:nvPr/>
        </p:nvSpPr>
        <p:spPr bwMode="auto">
          <a:xfrm>
            <a:off x="2903237" y="2827827"/>
            <a:ext cx="295637" cy="3785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4" name="Graphic 23">
            <a:extLst>
              <a:ext uri="{FF2B5EF4-FFF2-40B4-BE49-F238E27FC236}">
                <a16:creationId xmlns:a16="http://schemas.microsoft.com/office/drawing/2014/main" id="{900B201B-82D0-4274-9155-2D49AE72295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01052" y="2856110"/>
            <a:ext cx="292608" cy="292608"/>
          </a:xfrm>
          <a:prstGeom prst="rect">
            <a:avLst/>
          </a:prstGeom>
        </p:spPr>
      </p:pic>
      <p:pic>
        <p:nvPicPr>
          <p:cNvPr id="28" name="Graphic 27">
            <a:extLst>
              <a:ext uri="{FF2B5EF4-FFF2-40B4-BE49-F238E27FC236}">
                <a16:creationId xmlns:a16="http://schemas.microsoft.com/office/drawing/2014/main" id="{E86A6434-2D3C-4E9C-B05E-74058E85BCA3}"/>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72293" y="2856025"/>
            <a:ext cx="292608" cy="292608"/>
          </a:xfrm>
          <a:prstGeom prst="rect">
            <a:avLst/>
          </a:prstGeom>
        </p:spPr>
      </p:pic>
      <p:sp>
        <p:nvSpPr>
          <p:cNvPr id="100" name="Title 99">
            <a:extLst>
              <a:ext uri="{FF2B5EF4-FFF2-40B4-BE49-F238E27FC236}">
                <a16:creationId xmlns:a16="http://schemas.microsoft.com/office/drawing/2014/main" id="{D4A6E8EA-2813-49BB-AB05-ACFB5EF4A571}"/>
              </a:ext>
              <a:ext uri="{C183D7F6-B498-43B3-948B-1728B52AA6E4}">
                <adec:decorative xmlns:adec="http://schemas.microsoft.com/office/drawing/2017/decorative" val="1"/>
              </a:ext>
            </a:extLst>
          </p:cNvPr>
          <p:cNvSpPr txBox="1">
            <a:spLocks noGrp="1"/>
          </p:cNvSpPr>
          <p:nvPr>
            <p:ph type="title" idx="4294967295"/>
          </p:nvPr>
        </p:nvSpPr>
        <p:spPr>
          <a:xfrm>
            <a:off x="1329567" y="1888822"/>
            <a:ext cx="984193" cy="2769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Plan</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TextBox 100">
            <a:extLst>
              <a:ext uri="{FF2B5EF4-FFF2-40B4-BE49-F238E27FC236}">
                <a16:creationId xmlns:a16="http://schemas.microsoft.com/office/drawing/2014/main" id="{B9469E25-656D-450B-9E33-F2ACD6F19F27}"/>
              </a:ext>
              <a:ext uri="{C183D7F6-B498-43B3-948B-1728B52AA6E4}">
                <adec:decorative xmlns:adec="http://schemas.microsoft.com/office/drawing/2017/decorative" val="1"/>
              </a:ext>
            </a:extLst>
          </p:cNvPr>
          <p:cNvSpPr txBox="1"/>
          <p:nvPr/>
        </p:nvSpPr>
        <p:spPr>
          <a:xfrm>
            <a:off x="91862" y="2548927"/>
            <a:ext cx="984193" cy="276999"/>
          </a:xfrm>
          <a:prstGeom prst="rect">
            <a:avLst/>
          </a:prstGeom>
          <a:solidFill>
            <a:schemeClr val="tx1"/>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Govern</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TextBox 101">
            <a:extLst>
              <a:ext uri="{FF2B5EF4-FFF2-40B4-BE49-F238E27FC236}">
                <a16:creationId xmlns:a16="http://schemas.microsoft.com/office/drawing/2014/main" id="{6EC79025-0F39-4066-80EB-2ADCB3EDE945}"/>
              </a:ext>
              <a:ext uri="{C183D7F6-B498-43B3-948B-1728B52AA6E4}">
                <adec:decorative xmlns:adec="http://schemas.microsoft.com/office/drawing/2017/decorative" val="1"/>
              </a:ext>
            </a:extLst>
          </p:cNvPr>
          <p:cNvSpPr txBox="1"/>
          <p:nvPr/>
        </p:nvSpPr>
        <p:spPr>
          <a:xfrm>
            <a:off x="2560029" y="2553161"/>
            <a:ext cx="984193" cy="276999"/>
          </a:xfrm>
          <a:prstGeom prst="rect">
            <a:avLst/>
          </a:prstGeom>
          <a:solidFill>
            <a:schemeClr val="tx1"/>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Manage</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TextBox 102">
            <a:extLst>
              <a:ext uri="{FF2B5EF4-FFF2-40B4-BE49-F238E27FC236}">
                <a16:creationId xmlns:a16="http://schemas.microsoft.com/office/drawing/2014/main" id="{51DE8522-046E-409D-A8B3-635D3E82224F}"/>
              </a:ext>
              <a:ext uri="{C183D7F6-B498-43B3-948B-1728B52AA6E4}">
                <adec:decorative xmlns:adec="http://schemas.microsoft.com/office/drawing/2017/decorative" val="1"/>
              </a:ext>
            </a:extLst>
          </p:cNvPr>
          <p:cNvSpPr txBox="1"/>
          <p:nvPr/>
        </p:nvSpPr>
        <p:spPr>
          <a:xfrm>
            <a:off x="2063163" y="3468548"/>
            <a:ext cx="984193" cy="276999"/>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Ready</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TextBox 103">
            <a:extLst>
              <a:ext uri="{FF2B5EF4-FFF2-40B4-BE49-F238E27FC236}">
                <a16:creationId xmlns:a16="http://schemas.microsoft.com/office/drawing/2014/main" id="{C32F507A-1C49-4814-8A4B-55B61633A2E4}"/>
              </a:ext>
              <a:ext uri="{C183D7F6-B498-43B3-948B-1728B52AA6E4}">
                <adec:decorative xmlns:adec="http://schemas.microsoft.com/office/drawing/2017/decorative" val="1"/>
              </a:ext>
            </a:extLst>
          </p:cNvPr>
          <p:cNvSpPr txBox="1"/>
          <p:nvPr/>
        </p:nvSpPr>
        <p:spPr>
          <a:xfrm>
            <a:off x="587091" y="3467669"/>
            <a:ext cx="984193" cy="276999"/>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Adopt</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TextBox 104">
            <a:extLst>
              <a:ext uri="{FF2B5EF4-FFF2-40B4-BE49-F238E27FC236}">
                <a16:creationId xmlns:a16="http://schemas.microsoft.com/office/drawing/2014/main" id="{0E80CBA9-1EB2-4E24-AB2B-2B73C453E1B4}"/>
              </a:ext>
              <a:ext uri="{C183D7F6-B498-43B3-948B-1728B52AA6E4}">
                <adec:decorative xmlns:adec="http://schemas.microsoft.com/office/drawing/2017/decorative" val="1"/>
              </a:ext>
            </a:extLst>
          </p:cNvPr>
          <p:cNvSpPr txBox="1"/>
          <p:nvPr/>
        </p:nvSpPr>
        <p:spPr>
          <a:xfrm>
            <a:off x="1341996" y="3119240"/>
            <a:ext cx="984193"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Define</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Strategy</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0265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par>
                          <p:cTn id="12" fill="hold">
                            <p:stCondLst>
                              <p:cond delay="1000"/>
                            </p:stCondLst>
                            <p:childTnLst>
                              <p:par>
                                <p:cTn id="13" presetID="53" presetClass="entr" presetSubtype="52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fltVal val="0.5"/>
                                          </p:val>
                                        </p:tav>
                                        <p:tav tm="100000">
                                          <p:val>
                                            <p:strVal val="#ppt_x"/>
                                          </p:val>
                                        </p:tav>
                                      </p:tavLst>
                                    </p:anim>
                                    <p:anim calcmode="lin" valueType="num">
                                      <p:cBhvr>
                                        <p:cTn id="19" dur="500" fill="hold"/>
                                        <p:tgtEl>
                                          <p:spTgt spid="12"/>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53" presetClass="entr" presetSubtype="528"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fltVal val="0.5"/>
                                          </p:val>
                                        </p:tav>
                                        <p:tav tm="100000">
                                          <p:val>
                                            <p:strVal val="#ppt_x"/>
                                          </p:val>
                                        </p:tav>
                                      </p:tavLst>
                                    </p:anim>
                                    <p:anim calcmode="lin" valueType="num">
                                      <p:cBhvr>
                                        <p:cTn id="27" dur="500" fill="hold"/>
                                        <p:tgtEl>
                                          <p:spTgt spid="27"/>
                                        </p:tgtEl>
                                        <p:attrNameLst>
                                          <p:attrName>ppt_y</p:attrName>
                                        </p:attrNameLst>
                                      </p:cBhvr>
                                      <p:tavLst>
                                        <p:tav tm="0">
                                          <p:val>
                                            <p:fltVal val="0.5"/>
                                          </p:val>
                                        </p:tav>
                                        <p:tav tm="100000">
                                          <p:val>
                                            <p:strVal val="#ppt_y"/>
                                          </p:val>
                                        </p:tav>
                                      </p:tavLst>
                                    </p:anim>
                                  </p:childTnLst>
                                </p:cTn>
                              </p:par>
                            </p:childTnLst>
                          </p:cTn>
                        </p:par>
                        <p:par>
                          <p:cTn id="28" fill="hold">
                            <p:stCondLst>
                              <p:cond delay="2000"/>
                            </p:stCondLst>
                            <p:childTnLst>
                              <p:par>
                                <p:cTn id="29" presetID="53" presetClass="entr" presetSubtype="52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fltVal val="0.5"/>
                                          </p:val>
                                        </p:tav>
                                        <p:tav tm="100000">
                                          <p:val>
                                            <p:strVal val="#ppt_x"/>
                                          </p:val>
                                        </p:tav>
                                      </p:tavLst>
                                    </p:anim>
                                    <p:anim calcmode="lin" valueType="num">
                                      <p:cBhvr>
                                        <p:cTn id="35" dur="500" fill="hold"/>
                                        <p:tgtEl>
                                          <p:spTgt spid="19"/>
                                        </p:tgtEl>
                                        <p:attrNameLst>
                                          <p:attrName>ppt_y</p:attrName>
                                        </p:attrNameLst>
                                      </p:cBhvr>
                                      <p:tavLst>
                                        <p:tav tm="0">
                                          <p:val>
                                            <p:fltVal val="0.5"/>
                                          </p:val>
                                        </p:tav>
                                        <p:tav tm="100000">
                                          <p:val>
                                            <p:strVal val="#ppt_y"/>
                                          </p:val>
                                        </p:tav>
                                      </p:tavLst>
                                    </p:anim>
                                  </p:childTnLst>
                                </p:cTn>
                              </p:par>
                            </p:childTnLst>
                          </p:cTn>
                        </p:par>
                        <p:par>
                          <p:cTn id="36" fill="hold">
                            <p:stCondLst>
                              <p:cond delay="2500"/>
                            </p:stCondLst>
                            <p:childTnLst>
                              <p:par>
                                <p:cTn id="37" presetID="53" presetClass="entr" presetSubtype="52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fltVal val="0.5"/>
                                          </p:val>
                                        </p:tav>
                                        <p:tav tm="100000">
                                          <p:val>
                                            <p:strVal val="#ppt_x"/>
                                          </p:val>
                                        </p:tav>
                                      </p:tavLst>
                                    </p:anim>
                                    <p:anim calcmode="lin" valueType="num">
                                      <p:cBhvr>
                                        <p:cTn id="43" dur="500" fill="hold"/>
                                        <p:tgtEl>
                                          <p:spTgt spid="21"/>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par>
                          <p:cTn id="51" fill="hold">
                            <p:stCondLst>
                              <p:cond delay="3000"/>
                            </p:stCondLst>
                            <p:childTnLst>
                              <p:par>
                                <p:cTn id="52" presetID="53" presetClass="entr" presetSubtype="52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anim calcmode="lin" valueType="num">
                                      <p:cBhvr>
                                        <p:cTn id="57" dur="500" fill="hold"/>
                                        <p:tgtEl>
                                          <p:spTgt spid="25"/>
                                        </p:tgtEl>
                                        <p:attrNameLst>
                                          <p:attrName>ppt_x</p:attrName>
                                        </p:attrNameLst>
                                      </p:cBhvr>
                                      <p:tavLst>
                                        <p:tav tm="0">
                                          <p:val>
                                            <p:fltVal val="0.5"/>
                                          </p:val>
                                        </p:tav>
                                        <p:tav tm="100000">
                                          <p:val>
                                            <p:strVal val="#ppt_x"/>
                                          </p:val>
                                        </p:tav>
                                      </p:tavLst>
                                    </p:anim>
                                    <p:anim calcmode="lin" valueType="num">
                                      <p:cBhvr>
                                        <p:cTn id="58" dur="500" fill="hold"/>
                                        <p:tgtEl>
                                          <p:spTgt spid="25"/>
                                        </p:tgtEl>
                                        <p:attrNameLst>
                                          <p:attrName>ppt_y</p:attrName>
                                        </p:attrNameLst>
                                      </p:cBhvr>
                                      <p:tavLst>
                                        <p:tav tm="0">
                                          <p:val>
                                            <p:fltVal val="0.5"/>
                                          </p:val>
                                        </p:tav>
                                        <p:tav tm="100000">
                                          <p:val>
                                            <p:strVal val="#ppt_y"/>
                                          </p:val>
                                        </p:tav>
                                      </p:tavLst>
                                    </p:anim>
                                  </p:childTnLst>
                                </p:cTn>
                              </p:par>
                            </p:childTnLst>
                          </p:cTn>
                        </p:par>
                        <p:par>
                          <p:cTn id="59" fill="hold">
                            <p:stCondLst>
                              <p:cond delay="3500"/>
                            </p:stCondLst>
                            <p:childTnLst>
                              <p:par>
                                <p:cTn id="60" presetID="42"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anim calcmode="lin" valueType="num">
                                      <p:cBhvr>
                                        <p:cTn id="63" dur="500" fill="hold"/>
                                        <p:tgtEl>
                                          <p:spTgt spid="2"/>
                                        </p:tgtEl>
                                        <p:attrNameLst>
                                          <p:attrName>ppt_x</p:attrName>
                                        </p:attrNameLst>
                                      </p:cBhvr>
                                      <p:tavLst>
                                        <p:tav tm="0">
                                          <p:val>
                                            <p:strVal val="#ppt_x"/>
                                          </p:val>
                                        </p:tav>
                                        <p:tav tm="100000">
                                          <p:val>
                                            <p:strVal val="#ppt_x"/>
                                          </p:val>
                                        </p:tav>
                                      </p:tavLst>
                                    </p:anim>
                                    <p:anim calcmode="lin" valueType="num">
                                      <p:cBhvr>
                                        <p:cTn id="6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1" grpId="0"/>
      <p:bldP spid="23" grpId="0"/>
      <p:bldP spid="25" grpId="0"/>
      <p:bldP spid="27" grpId="0"/>
      <p:bldP spid="2" grpId="0"/>
      <p:bldP spid="12" grpId="0"/>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8FE6-8A34-29EE-0EAD-CE53A8B6DA88}"/>
              </a:ext>
            </a:extLst>
          </p:cNvPr>
          <p:cNvSpPr>
            <a:spLocks noGrp="1"/>
          </p:cNvSpPr>
          <p:nvPr>
            <p:ph type="title"/>
          </p:nvPr>
        </p:nvSpPr>
        <p:spPr>
          <a:xfrm>
            <a:off x="793598" y="2552487"/>
            <a:ext cx="3082254" cy="830997"/>
          </a:xfrm>
        </p:spPr>
        <p:txBody>
          <a:bodyPr wrap="none"/>
          <a:lstStyle/>
          <a:p>
            <a:r>
              <a:rPr lang="en-US" sz="5400"/>
              <a:t>Resources</a:t>
            </a:r>
          </a:p>
        </p:txBody>
      </p:sp>
      <p:sp>
        <p:nvSpPr>
          <p:cNvPr id="4" name="Text Placeholder 6">
            <a:extLst>
              <a:ext uri="{FF2B5EF4-FFF2-40B4-BE49-F238E27FC236}">
                <a16:creationId xmlns:a16="http://schemas.microsoft.com/office/drawing/2014/main" id="{F2749C12-91B1-A3D9-A7B5-9F9188E575AE}"/>
              </a:ext>
            </a:extLst>
          </p:cNvPr>
          <p:cNvSpPr txBox="1">
            <a:spLocks/>
          </p:cNvSpPr>
          <p:nvPr/>
        </p:nvSpPr>
        <p:spPr>
          <a:xfrm>
            <a:off x="5885014" y="1283089"/>
            <a:ext cx="5513388" cy="523220"/>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Azure Arc webpage</a:t>
            </a:r>
          </a:p>
          <a:p>
            <a:pPr marL="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aka.ms/Arc</a:t>
            </a:r>
          </a:p>
        </p:txBody>
      </p:sp>
      <p:sp>
        <p:nvSpPr>
          <p:cNvPr id="16" name="Text Placeholder 6">
            <a:extLst>
              <a:ext uri="{FF2B5EF4-FFF2-40B4-BE49-F238E27FC236}">
                <a16:creationId xmlns:a16="http://schemas.microsoft.com/office/drawing/2014/main" id="{D9E7EC52-7223-39E3-BB1B-3012DA9C0312}"/>
              </a:ext>
            </a:extLst>
          </p:cNvPr>
          <p:cNvSpPr txBox="1">
            <a:spLocks/>
          </p:cNvSpPr>
          <p:nvPr/>
        </p:nvSpPr>
        <p:spPr>
          <a:xfrm>
            <a:off x="5885013" y="3597232"/>
            <a:ext cx="5513388" cy="523220"/>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Azure Arc Jumpstart</a:t>
            </a:r>
          </a:p>
          <a:p>
            <a:pPr marL="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aka.ms/</a:t>
            </a:r>
            <a:r>
              <a:rPr kumimoji="0" lang="en-CA" sz="2000" b="1" i="0" u="none" strike="noStrike" kern="1200" cap="none" spc="0" normalizeH="0" baseline="0" noProof="0" err="1">
                <a:ln>
                  <a:noFill/>
                </a:ln>
                <a:solidFill>
                  <a:srgbClr val="50E6FF"/>
                </a:solidFill>
                <a:effectLst/>
                <a:uLnTx/>
                <a:uFillTx/>
                <a:latin typeface="Segoe UI Semibold" panose="020B0502040204020203" pitchFamily="34" charset="0"/>
                <a:ea typeface="+mn-ea"/>
                <a:cs typeface="Segoe UI Semibold" panose="020B0502040204020203" pitchFamily="34" charset="0"/>
              </a:rPr>
              <a:t>AzureArcJumpstart</a:t>
            </a:r>
            <a:endParaRPr kumimoji="0" lang="en-US"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 Placeholder 6">
            <a:extLst>
              <a:ext uri="{FF2B5EF4-FFF2-40B4-BE49-F238E27FC236}">
                <a16:creationId xmlns:a16="http://schemas.microsoft.com/office/drawing/2014/main" id="{4A0DFE96-4E12-F865-C89F-0A0832E2F35C}"/>
              </a:ext>
            </a:extLst>
          </p:cNvPr>
          <p:cNvSpPr txBox="1">
            <a:spLocks/>
          </p:cNvSpPr>
          <p:nvPr/>
        </p:nvSpPr>
        <p:spPr>
          <a:xfrm>
            <a:off x="5885014" y="2034909"/>
            <a:ext cx="5513388" cy="523220"/>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Technical docs</a:t>
            </a:r>
          </a:p>
          <a:p>
            <a:pPr marL="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aka.ms/</a:t>
            </a:r>
            <a:r>
              <a:rPr lang="en-US" b="1">
                <a:solidFill>
                  <a:srgbClr val="50E6FF"/>
                </a:solidFill>
                <a:latin typeface="Segoe UI Semibold" panose="020B0502040204020203" pitchFamily="34" charset="0"/>
                <a:cs typeface="Segoe UI Semibold" panose="020B0502040204020203" pitchFamily="34" charset="0"/>
              </a:rPr>
              <a:t>A</a:t>
            </a:r>
            <a:r>
              <a:rPr kumimoji="0" lang="en-US" sz="2000" b="1" i="0" u="none" strike="noStrike" kern="1200" cap="none" spc="0" normalizeH="0" baseline="0" noProof="0" err="1">
                <a:ln>
                  <a:noFill/>
                </a:ln>
                <a:solidFill>
                  <a:srgbClr val="50E6FF"/>
                </a:solidFill>
                <a:effectLst/>
                <a:uLnTx/>
                <a:uFillTx/>
                <a:latin typeface="Segoe UI Semibold" panose="020B0502040204020203" pitchFamily="34" charset="0"/>
                <a:ea typeface="+mn-ea"/>
                <a:cs typeface="Segoe UI Semibold" panose="020B0502040204020203" pitchFamily="34" charset="0"/>
              </a:rPr>
              <a:t>rcDocs</a:t>
            </a:r>
            <a:endParaRPr kumimoji="0" lang="en-US" sz="2000" b="1" i="0" u="none" strike="noStrike" kern="1200" cap="none" spc="0" normalizeH="0" baseline="0" noProof="0">
              <a:ln>
                <a:noFill/>
              </a:ln>
              <a:solidFill>
                <a:srgbClr val="50E6FF"/>
              </a:solidFill>
              <a:effectLst/>
              <a:highlight>
                <a:srgbClr val="FFFF00"/>
              </a:highlight>
              <a:uLnTx/>
              <a:uFillTx/>
              <a:latin typeface="Segoe UI Semibold" panose="020B0502040204020203" pitchFamily="34" charset="0"/>
              <a:ea typeface="+mn-ea"/>
              <a:cs typeface="Segoe UI Semibold" panose="020B0502040204020203" pitchFamily="34" charset="0"/>
            </a:endParaRPr>
          </a:p>
        </p:txBody>
      </p:sp>
      <p:sp>
        <p:nvSpPr>
          <p:cNvPr id="18" name="Text Placeholder 6">
            <a:extLst>
              <a:ext uri="{FF2B5EF4-FFF2-40B4-BE49-F238E27FC236}">
                <a16:creationId xmlns:a16="http://schemas.microsoft.com/office/drawing/2014/main" id="{F4289B21-019C-8053-B5D3-EB723059501F}"/>
              </a:ext>
            </a:extLst>
          </p:cNvPr>
          <p:cNvSpPr txBox="1">
            <a:spLocks/>
          </p:cNvSpPr>
          <p:nvPr/>
        </p:nvSpPr>
        <p:spPr>
          <a:xfrm>
            <a:off x="5885013" y="2786729"/>
            <a:ext cx="5513389" cy="523220"/>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Azure Arc Learn modules</a:t>
            </a:r>
          </a:p>
          <a:p>
            <a:pPr marL="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aka.ms/</a:t>
            </a:r>
            <a:r>
              <a:rPr kumimoji="0" lang="en-US" sz="2000" b="1" i="0" u="none" strike="noStrike" kern="1200" cap="none" spc="0" normalizeH="0" baseline="0" noProof="0" err="1">
                <a:ln>
                  <a:noFill/>
                </a:ln>
                <a:solidFill>
                  <a:srgbClr val="50E6FF"/>
                </a:solidFill>
                <a:effectLst/>
                <a:uLnTx/>
                <a:uFillTx/>
                <a:latin typeface="Segoe UI Semibold" panose="020B0502040204020203" pitchFamily="34" charset="0"/>
                <a:ea typeface="+mn-ea"/>
                <a:cs typeface="Segoe UI Semibold" panose="020B0502040204020203" pitchFamily="34" charset="0"/>
              </a:rPr>
              <a:t>LearnHybridArc</a:t>
            </a:r>
            <a:endParaRPr kumimoji="0" lang="en-US" sz="2000" b="1" i="0" u="none" strike="noStrike" kern="1200" cap="none" spc="0" normalizeH="0" baseline="0" noProof="0">
              <a:ln>
                <a:noFill/>
              </a:ln>
              <a:solidFill>
                <a:srgbClr val="50E6FF"/>
              </a:solidFill>
              <a:effectLst/>
              <a:highlight>
                <a:srgbClr val="FFFF00"/>
              </a:highlight>
              <a:uLnTx/>
              <a:uFillTx/>
              <a:latin typeface="Segoe UI Semibold" panose="020B0502040204020203" pitchFamily="34" charset="0"/>
              <a:ea typeface="+mn-ea"/>
              <a:cs typeface="Segoe UI Semibold" panose="020B0502040204020203" pitchFamily="34" charset="0"/>
            </a:endParaRPr>
          </a:p>
        </p:txBody>
      </p:sp>
      <p:cxnSp>
        <p:nvCxnSpPr>
          <p:cNvPr id="20" name="Straight Connector 19">
            <a:extLst>
              <a:ext uri="{FF2B5EF4-FFF2-40B4-BE49-F238E27FC236}">
                <a16:creationId xmlns:a16="http://schemas.microsoft.com/office/drawing/2014/main" id="{B6B8BF01-35D9-028C-A030-DC5F174640D1}"/>
              </a:ext>
              <a:ext uri="{C183D7F6-B498-43B3-948B-1728B52AA6E4}">
                <adec:decorative xmlns:adec="http://schemas.microsoft.com/office/drawing/2017/decorative" val="1"/>
              </a:ext>
            </a:extLst>
          </p:cNvPr>
          <p:cNvCxnSpPr>
            <a:cxnSpLocks/>
          </p:cNvCxnSpPr>
          <p:nvPr/>
        </p:nvCxnSpPr>
        <p:spPr>
          <a:xfrm>
            <a:off x="5444551" y="1055435"/>
            <a:ext cx="0" cy="4110016"/>
          </a:xfrm>
          <a:prstGeom prst="line">
            <a:avLst/>
          </a:prstGeom>
          <a:ln w="12700">
            <a:gradFill>
              <a:gsLst>
                <a:gs pos="15000">
                  <a:srgbClr val="50E6FF"/>
                </a:gs>
                <a:gs pos="85000">
                  <a:srgbClr val="50E6FF">
                    <a:alpha val="50000"/>
                  </a:srgb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025485CE-052B-6DD2-5F44-3F9B276CEB29}"/>
              </a:ext>
            </a:extLst>
          </p:cNvPr>
          <p:cNvSpPr txBox="1">
            <a:spLocks/>
          </p:cNvSpPr>
          <p:nvPr/>
        </p:nvSpPr>
        <p:spPr>
          <a:xfrm>
            <a:off x="5885013" y="4356981"/>
            <a:ext cx="5513388" cy="523220"/>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Azure Arc Roadmap</a:t>
            </a:r>
          </a:p>
          <a:p>
            <a:pPr marL="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aka.ms/</a:t>
            </a:r>
            <a:r>
              <a:rPr lang="en-CA" b="1" noProof="0" err="1">
                <a:solidFill>
                  <a:srgbClr val="50E6FF"/>
                </a:solidFill>
                <a:latin typeface="Segoe UI Semibold" panose="020B0502040204020203" pitchFamily="34" charset="0"/>
                <a:cs typeface="Segoe UI Semibold" panose="020B0502040204020203" pitchFamily="34" charset="0"/>
              </a:rPr>
              <a:t>A</a:t>
            </a:r>
            <a:r>
              <a:rPr kumimoji="0" lang="en-CA" sz="2000" b="1" i="0" u="none" strike="noStrike" kern="1200" cap="none" spc="0" normalizeH="0" baseline="0" noProof="0" err="1">
                <a:ln>
                  <a:noFill/>
                </a:ln>
                <a:solidFill>
                  <a:srgbClr val="50E6FF"/>
                </a:solidFill>
                <a:effectLst/>
                <a:uLnTx/>
                <a:uFillTx/>
                <a:latin typeface="Segoe UI Semibold" panose="020B0502040204020203" pitchFamily="34" charset="0"/>
                <a:ea typeface="+mn-ea"/>
                <a:cs typeface="Segoe UI Semibold" panose="020B0502040204020203" pitchFamily="34" charset="0"/>
              </a:rPr>
              <a:t>rcRoadmap</a:t>
            </a:r>
            <a:endParaRPr kumimoji="0" lang="en-US" sz="2000" b="1" i="0" u="none" strike="noStrike" kern="120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487614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42" presetClass="path" presetSubtype="0" decel="100000" fill="hold" grpId="1" nodeType="withEffect">
                                  <p:stCondLst>
                                    <p:cond delay="150"/>
                                  </p:stCondLst>
                                  <p:childTnLst>
                                    <p:animMotion origin="layout" path="M 0.01667 -0.00046 L -3.95833E-6 -1.48148E-6 " pathEditMode="relative" rAng="0" ptsTypes="AA">
                                      <p:cBhvr>
                                        <p:cTn id="12" dur="500" fill="hold"/>
                                        <p:tgtEl>
                                          <p:spTgt spid="4"/>
                                        </p:tgtEl>
                                        <p:attrNameLst>
                                          <p:attrName>ppt_x</p:attrName>
                                          <p:attrName>ppt_y</p:attrName>
                                        </p:attrNameLst>
                                      </p:cBhvr>
                                      <p:rCtr x="-83300" y="2300"/>
                                    </p:animMotion>
                                  </p:childTnLst>
                                </p:cTn>
                              </p:par>
                              <p:par>
                                <p:cTn id="13" presetID="10" presetClass="entr" presetSubtype="0" fill="hold" grpId="0" nodeType="withEffect">
                                  <p:stCondLst>
                                    <p:cond delay="3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par>
                                <p:cTn id="16" presetID="42" presetClass="path" presetSubtype="0" decel="100000" fill="hold" grpId="1" nodeType="withEffect">
                                  <p:stCondLst>
                                    <p:cond delay="300"/>
                                  </p:stCondLst>
                                  <p:childTnLst>
                                    <p:animMotion origin="layout" path="M 0.01667 -0.00046 L -3.95833E-6 -2.22222E-6 " pathEditMode="relative" rAng="0" ptsTypes="AA">
                                      <p:cBhvr>
                                        <p:cTn id="17" dur="500" fill="hold"/>
                                        <p:tgtEl>
                                          <p:spTgt spid="17"/>
                                        </p:tgtEl>
                                        <p:attrNameLst>
                                          <p:attrName>ppt_x</p:attrName>
                                          <p:attrName>ppt_y</p:attrName>
                                        </p:attrNameLst>
                                      </p:cBhvr>
                                      <p:rCtr x="-83300" y="2300"/>
                                    </p:animMotion>
                                  </p:childTnLst>
                                </p:cTn>
                              </p:par>
                              <p:par>
                                <p:cTn id="18" presetID="10" presetClass="entr" presetSubtype="0" fill="hold" grpId="0" nodeType="withEffect">
                                  <p:stCondLst>
                                    <p:cond delay="45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par>
                                <p:cTn id="21" presetID="42" presetClass="path" presetSubtype="0" decel="100000" fill="hold" grpId="1" nodeType="withEffect">
                                  <p:stCondLst>
                                    <p:cond delay="450"/>
                                  </p:stCondLst>
                                  <p:childTnLst>
                                    <p:animMotion origin="layout" path="M 0.01667 -0.00046 L -3.95833E-6 -4.44444E-6 " pathEditMode="relative" rAng="0" ptsTypes="AA">
                                      <p:cBhvr>
                                        <p:cTn id="22" dur="500" fill="hold"/>
                                        <p:tgtEl>
                                          <p:spTgt spid="18"/>
                                        </p:tgtEl>
                                        <p:attrNameLst>
                                          <p:attrName>ppt_x</p:attrName>
                                          <p:attrName>ppt_y</p:attrName>
                                        </p:attrNameLst>
                                      </p:cBhvr>
                                      <p:rCtr x="-83300" y="2300"/>
                                    </p:animMotion>
                                  </p:childTnLst>
                                </p:cTn>
                              </p:par>
                              <p:par>
                                <p:cTn id="23" presetID="10" presetClass="entr" presetSubtype="0" fill="hold" grpId="0" nodeType="withEffect">
                                  <p:stCondLst>
                                    <p:cond delay="10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42" presetClass="path" presetSubtype="0" decel="100000" fill="hold" grpId="1" nodeType="withEffect">
                                  <p:stCondLst>
                                    <p:cond delay="1050"/>
                                  </p:stCondLst>
                                  <p:childTnLst>
                                    <p:animMotion origin="layout" path="M 0.01667 -0.00046 L -3.95833E-6 -1.48148E-6 " pathEditMode="relative" rAng="0" ptsTypes="AA">
                                      <p:cBhvr>
                                        <p:cTn id="27" dur="500" fill="hold"/>
                                        <p:tgtEl>
                                          <p:spTgt spid="16"/>
                                        </p:tgtEl>
                                        <p:attrNameLst>
                                          <p:attrName>ppt_x</p:attrName>
                                          <p:attrName>ppt_y</p:attrName>
                                        </p:attrNameLst>
                                      </p:cBhvr>
                                      <p:rCtr x="-83300" y="2300"/>
                                    </p:animMotion>
                                  </p:childTnLst>
                                </p:cTn>
                              </p:par>
                              <p:par>
                                <p:cTn id="28" presetID="10" presetClass="entr" presetSubtype="0" fill="hold" grpId="0" nodeType="withEffect">
                                  <p:stCondLst>
                                    <p:cond delay="10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42" presetClass="path" presetSubtype="0" decel="100000" fill="hold" grpId="1" nodeType="withEffect">
                                  <p:stCondLst>
                                    <p:cond delay="1050"/>
                                  </p:stCondLst>
                                  <p:childTnLst>
                                    <p:animMotion origin="layout" path="M 0.01667 -0.00046 L -3.95833E-6 3.7037E-7 " pathEditMode="relative" rAng="0" ptsTypes="AA">
                                      <p:cBhvr>
                                        <p:cTn id="32" dur="500" fill="hold"/>
                                        <p:tgtEl>
                                          <p:spTgt spid="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6" grpId="0"/>
      <p:bldP spid="16" grpId="1"/>
      <p:bldP spid="17" grpId="0"/>
      <p:bldP spid="17" grpId="1"/>
      <p:bldP spid="18" grpId="0"/>
      <p:bldP spid="18" grpId="1"/>
      <p:bldP spid="5" grpId="0"/>
      <p:bldP spid="5"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C2B5-6A5B-4F7C-910E-819F5D2A9A20}"/>
              </a:ext>
            </a:extLst>
          </p:cNvPr>
          <p:cNvSpPr>
            <a:spLocks noGrp="1"/>
          </p:cNvSpPr>
          <p:nvPr>
            <p:ph type="title"/>
          </p:nvPr>
        </p:nvSpPr>
        <p:spPr>
          <a:xfrm>
            <a:off x="588263" y="457200"/>
            <a:ext cx="11018520" cy="923330"/>
          </a:xfrm>
        </p:spPr>
        <p:txBody>
          <a:bodyPr/>
          <a:lstStyle/>
          <a:p>
            <a:r>
              <a:rPr lang="en-US">
                <a:gradFill>
                  <a:gsLst>
                    <a:gs pos="0">
                      <a:schemeClr val="accent1"/>
                    </a:gs>
                    <a:gs pos="100000">
                      <a:srgbClr val="CD98CF"/>
                    </a:gs>
                  </a:gsLst>
                  <a:lin ang="2700000" scaled="1"/>
                </a:gradFill>
                <a:latin typeface="Segoe UI Semibold"/>
                <a:cs typeface="+mn-cs"/>
              </a:rPr>
              <a:t>Azure Arc Jumpstart</a:t>
            </a:r>
            <a:br>
              <a:rPr lang="en-US">
                <a:latin typeface="Tenorite" panose="00000500000000000000" pitchFamily="2" charset="0"/>
              </a:rPr>
            </a:br>
            <a:r>
              <a:rPr lang="en-US" sz="2400">
                <a:latin typeface="Tenorite" panose="00000500000000000000" pitchFamily="2" charset="0"/>
              </a:rPr>
              <a:t>Rich, automated, open-sourced, community-driven</a:t>
            </a:r>
            <a:endParaRPr lang="en-US">
              <a:latin typeface="Tenorite" panose="00000500000000000000" pitchFamily="2" charset="0"/>
            </a:endParaRPr>
          </a:p>
        </p:txBody>
      </p:sp>
      <p:grpSp>
        <p:nvGrpSpPr>
          <p:cNvPr id="19" name="Group 18">
            <a:extLst>
              <a:ext uri="{FF2B5EF4-FFF2-40B4-BE49-F238E27FC236}">
                <a16:creationId xmlns:a16="http://schemas.microsoft.com/office/drawing/2014/main" id="{352B3B13-7003-E1AB-56B4-08EE4CEE3AD9}"/>
              </a:ext>
              <a:ext uri="{C183D7F6-B498-43B3-948B-1728B52AA6E4}">
                <adec:decorative xmlns:adec="http://schemas.microsoft.com/office/drawing/2017/decorative" val="1"/>
              </a:ext>
            </a:extLst>
          </p:cNvPr>
          <p:cNvGrpSpPr/>
          <p:nvPr/>
        </p:nvGrpSpPr>
        <p:grpSpPr>
          <a:xfrm>
            <a:off x="494930" y="2308755"/>
            <a:ext cx="11202140" cy="2240489"/>
            <a:chOff x="494930" y="2330450"/>
            <a:chExt cx="11202140" cy="2240489"/>
          </a:xfrm>
        </p:grpSpPr>
        <p:grpSp>
          <p:nvGrpSpPr>
            <p:cNvPr id="10" name="Group 9">
              <a:extLst>
                <a:ext uri="{FF2B5EF4-FFF2-40B4-BE49-F238E27FC236}">
                  <a16:creationId xmlns:a16="http://schemas.microsoft.com/office/drawing/2014/main" id="{FE508541-86B1-D496-39D6-80F6EE0B7544}"/>
                </a:ext>
              </a:extLst>
            </p:cNvPr>
            <p:cNvGrpSpPr/>
            <p:nvPr/>
          </p:nvGrpSpPr>
          <p:grpSpPr>
            <a:xfrm>
              <a:off x="494930" y="2330450"/>
              <a:ext cx="11202140" cy="2197100"/>
              <a:chOff x="656453" y="2469342"/>
              <a:chExt cx="11202140" cy="2197100"/>
            </a:xfrm>
          </p:grpSpPr>
          <p:pic>
            <p:nvPicPr>
              <p:cNvPr id="12" name="Picture 11" descr="Logo, icon&#10;&#10;Description automatically generated">
                <a:extLst>
                  <a:ext uri="{FF2B5EF4-FFF2-40B4-BE49-F238E27FC236}">
                    <a16:creationId xmlns:a16="http://schemas.microsoft.com/office/drawing/2014/main" id="{6B3F5EA5-DB54-7FD4-A97E-785C56E02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53" y="2725583"/>
                <a:ext cx="2117628" cy="1940859"/>
              </a:xfrm>
              <a:prstGeom prst="rect">
                <a:avLst/>
              </a:prstGeom>
            </p:spPr>
          </p:pic>
          <p:pic>
            <p:nvPicPr>
              <p:cNvPr id="14" name="Picture 13" descr="Logo&#10;&#10;Description automatically generated">
                <a:extLst>
                  <a:ext uri="{FF2B5EF4-FFF2-40B4-BE49-F238E27FC236}">
                    <a16:creationId xmlns:a16="http://schemas.microsoft.com/office/drawing/2014/main" id="{151E83A1-3B5F-789D-E5C7-1AA8D075F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195" y="2673978"/>
                <a:ext cx="2116858" cy="1984094"/>
              </a:xfrm>
              <a:prstGeom prst="rect">
                <a:avLst/>
              </a:prstGeom>
            </p:spPr>
          </p:pic>
          <p:pic>
            <p:nvPicPr>
              <p:cNvPr id="16" name="Picture 15" descr="Logo, icon&#10;&#10;Description automatically generated with medium confidence">
                <a:extLst>
                  <a:ext uri="{FF2B5EF4-FFF2-40B4-BE49-F238E27FC236}">
                    <a16:creationId xmlns:a16="http://schemas.microsoft.com/office/drawing/2014/main" id="{BA7B75BD-C0D1-D2C5-D57F-A2924270E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1735" y="2469342"/>
                <a:ext cx="2116858" cy="2197100"/>
              </a:xfrm>
              <a:prstGeom prst="rect">
                <a:avLst/>
              </a:prstGeom>
            </p:spPr>
          </p:pic>
        </p:grpSp>
        <p:pic>
          <p:nvPicPr>
            <p:cNvPr id="18" name="Picture 17" descr="Logo, icon&#10;&#10;Description automatically generated">
              <a:extLst>
                <a:ext uri="{FF2B5EF4-FFF2-40B4-BE49-F238E27FC236}">
                  <a16:creationId xmlns:a16="http://schemas.microsoft.com/office/drawing/2014/main" id="{E587A772-024F-22D4-AB50-6DD4CF199C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472" y="2586691"/>
              <a:ext cx="2118992" cy="1984248"/>
            </a:xfrm>
            <a:prstGeom prst="rect">
              <a:avLst/>
            </a:prstGeom>
          </p:spPr>
        </p:pic>
      </p:grpSp>
      <p:sp>
        <p:nvSpPr>
          <p:cNvPr id="3" name="TextBox 2">
            <a:extLst>
              <a:ext uri="{FF2B5EF4-FFF2-40B4-BE49-F238E27FC236}">
                <a16:creationId xmlns:a16="http://schemas.microsoft.com/office/drawing/2014/main" id="{EFE263BC-3A1A-310A-FEAE-E1F62B59C520}"/>
              </a:ext>
            </a:extLst>
          </p:cNvPr>
          <p:cNvSpPr txBox="1"/>
          <p:nvPr/>
        </p:nvSpPr>
        <p:spPr>
          <a:xfrm>
            <a:off x="3595055" y="5542418"/>
            <a:ext cx="5001889"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enorite" panose="00000500000000000000" pitchFamily="2" charset="0"/>
                <a:ea typeface="+mn-ea"/>
                <a:cs typeface="+mn-cs"/>
                <a:hlinkClick r:id="rId7"/>
              </a:rPr>
              <a:t>aka.ms/AzureArcJumpstart</a:t>
            </a:r>
            <a:endParaRPr kumimoji="0" lang="en-US" sz="3200" b="0" i="0" u="none" strike="noStrike" kern="1200" cap="none" spc="0" normalizeH="0" baseline="0" noProof="0">
              <a:ln>
                <a:noFill/>
              </a:ln>
              <a:solidFill>
                <a:srgbClr val="FFFFFF"/>
              </a:solidFill>
              <a:effectLst/>
              <a:uLnTx/>
              <a:uFillTx/>
              <a:latin typeface="Tenorite" panose="00000500000000000000" pitchFamily="2" charset="0"/>
              <a:ea typeface="+mn-ea"/>
              <a:cs typeface="+mn-cs"/>
            </a:endParaRPr>
          </a:p>
        </p:txBody>
      </p:sp>
    </p:spTree>
    <p:extLst>
      <p:ext uri="{BB962C8B-B14F-4D97-AF65-F5344CB8AC3E}">
        <p14:creationId xmlns:p14="http://schemas.microsoft.com/office/powerpoint/2010/main" val="360852480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17236-9982-4E3F-9560-00B77F2212BD}"/>
              </a:ext>
            </a:extLst>
          </p:cNvPr>
          <p:cNvSpPr>
            <a:spLocks noGrp="1"/>
          </p:cNvSpPr>
          <p:nvPr>
            <p:ph type="title"/>
          </p:nvPr>
        </p:nvSpPr>
        <p:spPr/>
        <p:txBody>
          <a:bodyPr/>
          <a:lstStyle/>
          <a:p>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Thank you!</a:t>
            </a:r>
            <a:endParaRPr lang="en-US"/>
          </a:p>
        </p:txBody>
      </p:sp>
      <p:pic>
        <p:nvPicPr>
          <p:cNvPr id="4" name="Picture 3">
            <a:extLst>
              <a:ext uri="{FF2B5EF4-FFF2-40B4-BE49-F238E27FC236}">
                <a16:creationId xmlns:a16="http://schemas.microsoft.com/office/drawing/2014/main" id="{481FB409-4B89-4B74-86BF-CBCCC65B6E5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66"/>
            <a:ext cx="3296093" cy="1090208"/>
          </a:xfrm>
          <a:prstGeom prst="rect">
            <a:avLst/>
          </a:prstGeom>
        </p:spPr>
      </p:pic>
    </p:spTree>
    <p:extLst>
      <p:ext uri="{BB962C8B-B14F-4D97-AF65-F5344CB8AC3E}">
        <p14:creationId xmlns:p14="http://schemas.microsoft.com/office/powerpoint/2010/main" val="140707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gradFill>
                  <a:gsLst>
                    <a:gs pos="0">
                      <a:srgbClr val="50E6FF"/>
                    </a:gs>
                    <a:gs pos="100000">
                      <a:srgbClr val="CD98CF"/>
                    </a:gs>
                  </a:gsLst>
                  <a:lin ang="2700000" scaled="1"/>
                </a:gradFill>
                <a:effectLst/>
                <a:uLnTx/>
                <a:uFillTx/>
                <a:latin typeface="Segoe UI Semibold"/>
                <a:ea typeface="+mn-ea"/>
                <a:cs typeface="Segoe UI" pitchFamily="34" charset="0"/>
              </a:rPr>
              <a:t>Innovate anywhere with Azure</a:t>
            </a:r>
            <a:endParaRPr kumimoji="0" lang="en-US" sz="3600" b="0" i="0" u="none" strike="noStrike" kern="1200" cap="none" spc="-50" normalizeH="0" baseline="0" noProof="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840230"/>
          </a:xfrm>
          <a:prstGeom prst="rect">
            <a:avLst/>
          </a:prstGeom>
          <a:noFill/>
        </p:spPr>
        <p:txBody>
          <a:bodyPr wrap="square" lIns="0" rIns="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Develop</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cloud native, </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800" b="0" i="0" u="none" strike="noStrike" kern="1200" cap="none" spc="0" normalizeH="0" baseline="0" noProof="0">
                <a:ln>
                  <a:noFill/>
                </a:ln>
                <a:solidFill>
                  <a:srgbClr val="FFFFFF"/>
                </a:solidFill>
                <a:effectLst/>
                <a:uLnTx/>
                <a:uFillTx/>
                <a:latin typeface="Segoe UI"/>
                <a:ea typeface="+mn-ea"/>
                <a:cs typeface="+mn-cs"/>
              </a:rPr>
              <a:t>operate anywhere</a:t>
            </a: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Harness data</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insights from</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cloud to edge</a:t>
            </a: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8402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Secure and</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govern across environments</a:t>
            </a: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840230"/>
          </a:xfrm>
          <a:prstGeom prst="rect">
            <a:avLst/>
          </a:prstGeom>
          <a:noFill/>
        </p:spPr>
        <p:txBody>
          <a:bodyPr wrap="square" lIns="91440" tIns="45720" rIns="91440" bIns="45720" anchor="t">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Flexibly meet</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mn-cs"/>
              </a:rPr>
              <a:t>regulatory and connectivity needs</a:t>
            </a: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1318884" y="242843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3845439" y="235317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8819990" y="2428430"/>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83485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D5652E5-45F6-758C-3ABA-55633E4AC3A2}"/>
              </a:ext>
              <a:ext uri="{C183D7F6-B498-43B3-948B-1728B52AA6E4}">
                <adec:decorative xmlns:adec="http://schemas.microsoft.com/office/drawing/2017/decorative" val="1"/>
              </a:ext>
            </a:extLst>
          </p:cNvPr>
          <p:cNvGrpSpPr/>
          <p:nvPr/>
        </p:nvGrpSpPr>
        <p:grpSpPr>
          <a:xfrm>
            <a:off x="5801548" y="2800382"/>
            <a:ext cx="5478807" cy="1229035"/>
            <a:chOff x="5801548" y="2800382"/>
            <a:chExt cx="5478807" cy="1229035"/>
          </a:xfrm>
        </p:grpSpPr>
        <p:cxnSp>
          <p:nvCxnSpPr>
            <p:cNvPr id="20" name="Straight Connector 19">
              <a:extLst>
                <a:ext uri="{FF2B5EF4-FFF2-40B4-BE49-F238E27FC236}">
                  <a16:creationId xmlns:a16="http://schemas.microsoft.com/office/drawing/2014/main" id="{CC03AC44-5D59-7A28-2FF7-B1EB1F93EFA9}"/>
                </a:ext>
                <a:ext uri="{C183D7F6-B498-43B3-948B-1728B52AA6E4}">
                  <adec:decorative xmlns:adec="http://schemas.microsoft.com/office/drawing/2017/decorative" val="1"/>
                </a:ext>
              </a:extLst>
            </p:cNvPr>
            <p:cNvCxnSpPr>
              <a:cxnSpLocks/>
            </p:cNvCxnSpPr>
            <p:nvPr/>
          </p:nvCxnSpPr>
          <p:spPr>
            <a:xfrm>
              <a:off x="5801548" y="2800382"/>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B6B266-E4ED-CC5E-59EB-33863991F9B7}"/>
                </a:ext>
                <a:ext uri="{C183D7F6-B498-43B3-948B-1728B52AA6E4}">
                  <adec:decorative xmlns:adec="http://schemas.microsoft.com/office/drawing/2017/decorative" val="1"/>
                </a:ext>
              </a:extLst>
            </p:cNvPr>
            <p:cNvCxnSpPr>
              <a:cxnSpLocks/>
            </p:cNvCxnSpPr>
            <p:nvPr/>
          </p:nvCxnSpPr>
          <p:spPr>
            <a:xfrm>
              <a:off x="5801548" y="4029417"/>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B23824E6-52B0-B4B8-6C0D-72A5188023CE}"/>
              </a:ext>
            </a:extLst>
          </p:cNvPr>
          <p:cNvSpPr>
            <a:spLocks noGrp="1"/>
          </p:cNvSpPr>
          <p:nvPr>
            <p:ph type="title"/>
          </p:nvPr>
        </p:nvSpPr>
        <p:spPr>
          <a:xfrm>
            <a:off x="912875" y="2231073"/>
            <a:ext cx="3638577" cy="1661993"/>
          </a:xfrm>
        </p:spPr>
        <p:txBody>
          <a:bodyPr/>
          <a:lstStyle/>
          <a:p>
            <a:pPr lvl="1" algn="l" defTabSz="932742" rtl="0">
              <a:spcBef>
                <a:spcPct val="0"/>
              </a:spcBef>
            </a:pPr>
            <a:r>
              <a:rPr lang="en-US" sz="3600" b="1" kern="1200" spc="-50">
                <a:ln w="3175">
                  <a:noFill/>
                </a:ln>
                <a:gradFill>
                  <a:gsLst>
                    <a:gs pos="0">
                      <a:schemeClr val="accent1"/>
                    </a:gs>
                    <a:gs pos="100000">
                      <a:srgbClr val="CD98CF"/>
                    </a:gs>
                  </a:gsLst>
                  <a:lin ang="2700000" scaled="1"/>
                </a:gradFill>
                <a:latin typeface="Segoe UI Semibold"/>
                <a:ea typeface="+mn-ea"/>
                <a:cs typeface="+mn-cs"/>
              </a:rPr>
              <a:t>Secure and govern across environments</a:t>
            </a:r>
          </a:p>
        </p:txBody>
      </p:sp>
      <p:sp>
        <p:nvSpPr>
          <p:cNvPr id="16" name="TextBox 15">
            <a:extLst>
              <a:ext uri="{FF2B5EF4-FFF2-40B4-BE49-F238E27FC236}">
                <a16:creationId xmlns:a16="http://schemas.microsoft.com/office/drawing/2014/main" id="{27A6C88E-140E-374E-2B48-BCD0AD53C4CA}"/>
              </a:ext>
            </a:extLst>
          </p:cNvPr>
          <p:cNvSpPr txBox="1"/>
          <p:nvPr/>
        </p:nvSpPr>
        <p:spPr>
          <a:xfrm>
            <a:off x="6920609" y="2031976"/>
            <a:ext cx="3364368"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Cloud-based threat detection</a:t>
            </a:r>
          </a:p>
        </p:txBody>
      </p:sp>
      <p:sp>
        <p:nvSpPr>
          <p:cNvPr id="17" name="TextBox 16">
            <a:extLst>
              <a:ext uri="{FF2B5EF4-FFF2-40B4-BE49-F238E27FC236}">
                <a16:creationId xmlns:a16="http://schemas.microsoft.com/office/drawing/2014/main" id="{F91A2037-C606-AB15-2F00-89B29DCBCE5C}"/>
              </a:ext>
            </a:extLst>
          </p:cNvPr>
          <p:cNvSpPr txBox="1"/>
          <p:nvPr/>
        </p:nvSpPr>
        <p:spPr>
          <a:xfrm>
            <a:off x="6920609" y="3261011"/>
            <a:ext cx="4001977"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Dynamic visibility and compliance</a:t>
            </a:r>
          </a:p>
        </p:txBody>
      </p:sp>
      <p:sp>
        <p:nvSpPr>
          <p:cNvPr id="18" name="TextBox 17">
            <a:extLst>
              <a:ext uri="{FF2B5EF4-FFF2-40B4-BE49-F238E27FC236}">
                <a16:creationId xmlns:a16="http://schemas.microsoft.com/office/drawing/2014/main" id="{899E3BF8-EFDA-9378-DA88-D483D5AB12DF}"/>
              </a:ext>
            </a:extLst>
          </p:cNvPr>
          <p:cNvSpPr txBox="1"/>
          <p:nvPr/>
        </p:nvSpPr>
        <p:spPr>
          <a:xfrm>
            <a:off x="6920609" y="4490045"/>
            <a:ext cx="4001977"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Foster collaboration culture</a:t>
            </a:r>
          </a:p>
        </p:txBody>
      </p:sp>
      <p:pic>
        <p:nvPicPr>
          <p:cNvPr id="22" name="Picture 21">
            <a:extLst>
              <a:ext uri="{FF2B5EF4-FFF2-40B4-BE49-F238E27FC236}">
                <a16:creationId xmlns:a16="http://schemas.microsoft.com/office/drawing/2014/main" id="{25A8B7A8-CF77-7BD0-6A72-8E9C07A310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25" y="4281525"/>
            <a:ext cx="1262109" cy="187202"/>
          </a:xfrm>
          <a:prstGeom prst="rect">
            <a:avLst/>
          </a:prstGeom>
        </p:spPr>
      </p:pic>
      <p:pic>
        <p:nvPicPr>
          <p:cNvPr id="23" name="Picture 22" descr="Logo&#10;&#10;Description automatically generated">
            <a:extLst>
              <a:ext uri="{FF2B5EF4-FFF2-40B4-BE49-F238E27FC236}">
                <a16:creationId xmlns:a16="http://schemas.microsoft.com/office/drawing/2014/main" id="{51F2FFE6-0EC9-8D7D-8CA7-566B7C434679}"/>
              </a:ext>
            </a:extLst>
          </p:cNvPr>
          <p:cNvPicPr>
            <a:picLocks noChangeAspect="1"/>
          </p:cNvPicPr>
          <p:nvPr/>
        </p:nvPicPr>
        <p:blipFill rotWithShape="1">
          <a:blip r:embed="rId4">
            <a:extLst>
              <a:ext uri="{28A0092B-C50C-407E-A947-70E740481C1C}">
                <a14:useLocalDpi xmlns:a14="http://schemas.microsoft.com/office/drawing/2010/main" val="0"/>
              </a:ext>
            </a:extLst>
          </a:blip>
          <a:srcRect l="14552" r="14333"/>
          <a:stretch/>
        </p:blipFill>
        <p:spPr>
          <a:xfrm>
            <a:off x="2547102" y="4048023"/>
            <a:ext cx="465237" cy="654207"/>
          </a:xfrm>
          <a:prstGeom prst="rect">
            <a:avLst/>
          </a:prstGeom>
        </p:spPr>
      </p:pic>
      <p:pic>
        <p:nvPicPr>
          <p:cNvPr id="24" name="Picture 23" descr="Text&#10;&#10;Description automatically generated">
            <a:extLst>
              <a:ext uri="{FF2B5EF4-FFF2-40B4-BE49-F238E27FC236}">
                <a16:creationId xmlns:a16="http://schemas.microsoft.com/office/drawing/2014/main" id="{18B14240-0623-F2EA-1060-95F2C2430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107" y="4200403"/>
            <a:ext cx="1456021" cy="349446"/>
          </a:xfrm>
          <a:prstGeom prst="rect">
            <a:avLst/>
          </a:prstGeom>
        </p:spPr>
      </p:pic>
      <p:sp>
        <p:nvSpPr>
          <p:cNvPr id="26" name="Graphic 42">
            <a:extLst>
              <a:ext uri="{FF2B5EF4-FFF2-40B4-BE49-F238E27FC236}">
                <a16:creationId xmlns:a16="http://schemas.microsoft.com/office/drawing/2014/main" id="{39841C2D-10F9-217D-E192-8E1EBF53702D}"/>
              </a:ext>
              <a:ext uri="{C183D7F6-B498-43B3-948B-1728B52AA6E4}">
                <adec:decorative xmlns:adec="http://schemas.microsoft.com/office/drawing/2017/decorative" val="1"/>
              </a:ext>
            </a:extLst>
          </p:cNvPr>
          <p:cNvSpPr/>
          <p:nvPr/>
        </p:nvSpPr>
        <p:spPr>
          <a:xfrm>
            <a:off x="6002382" y="318120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Graphic 42">
            <a:extLst>
              <a:ext uri="{FF2B5EF4-FFF2-40B4-BE49-F238E27FC236}">
                <a16:creationId xmlns:a16="http://schemas.microsoft.com/office/drawing/2014/main" id="{F57F303A-036D-77B8-ED51-A682688A4777}"/>
              </a:ext>
              <a:ext uri="{C183D7F6-B498-43B3-948B-1728B52AA6E4}">
                <adec:decorative xmlns:adec="http://schemas.microsoft.com/office/drawing/2017/decorative" val="1"/>
              </a:ext>
            </a:extLst>
          </p:cNvPr>
          <p:cNvSpPr/>
          <p:nvPr/>
        </p:nvSpPr>
        <p:spPr>
          <a:xfrm>
            <a:off x="6002382" y="195738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Graphic 42">
            <a:extLst>
              <a:ext uri="{FF2B5EF4-FFF2-40B4-BE49-F238E27FC236}">
                <a16:creationId xmlns:a16="http://schemas.microsoft.com/office/drawing/2014/main" id="{2DFF54C0-3924-D476-D9E5-BBAEEF4C32FF}"/>
              </a:ext>
              <a:ext uri="{C183D7F6-B498-43B3-948B-1728B52AA6E4}">
                <adec:decorative xmlns:adec="http://schemas.microsoft.com/office/drawing/2017/decorative" val="1"/>
              </a:ext>
            </a:extLst>
          </p:cNvPr>
          <p:cNvSpPr/>
          <p:nvPr/>
        </p:nvSpPr>
        <p:spPr>
          <a:xfrm>
            <a:off x="6002382" y="441023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902993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53" presetClass="entr" presetSubtype="16" accel="50000" decel="50000" fill="hold" grpId="0" nodeType="withEffect">
                                  <p:stCondLst>
                                    <p:cond delay="2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6" presetClass="emph" presetSubtype="0" accel="50000" decel="50000" autoRev="1" fill="hold" grpId="1" nodeType="withEffect">
                                  <p:stCondLst>
                                    <p:cond delay="200"/>
                                  </p:stCondLst>
                                  <p:childTnLst>
                                    <p:animScale>
                                      <p:cBhvr>
                                        <p:cTn id="23" dur="300" fill="hold"/>
                                        <p:tgtEl>
                                          <p:spTgt spid="27"/>
                                        </p:tgtEl>
                                      </p:cBhvr>
                                      <p:by x="120000" y="120000"/>
                                    </p:animScale>
                                  </p:childTnLst>
                                </p:cTn>
                              </p:par>
                              <p:par>
                                <p:cTn id="24" presetID="53" presetClass="entr" presetSubtype="16" accel="50000" decel="50000" fill="hold" grpId="0" nodeType="withEffect">
                                  <p:stCondLst>
                                    <p:cond delay="3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6" presetClass="emph" presetSubtype="0" accel="50000" decel="50000" autoRev="1" fill="hold" grpId="1" nodeType="withEffect">
                                  <p:stCondLst>
                                    <p:cond delay="300"/>
                                  </p:stCondLst>
                                  <p:childTnLst>
                                    <p:animScale>
                                      <p:cBhvr>
                                        <p:cTn id="30" dur="300" fill="hold"/>
                                        <p:tgtEl>
                                          <p:spTgt spid="26"/>
                                        </p:tgtEl>
                                      </p:cBhvr>
                                      <p:by x="120000" y="120000"/>
                                    </p:animScale>
                                  </p:childTnLst>
                                </p:cTn>
                              </p:par>
                              <p:par>
                                <p:cTn id="31" presetID="53" presetClass="entr" presetSubtype="16" accel="50000" decel="50000" fill="hold" grpId="0" nodeType="withEffect">
                                  <p:stCondLst>
                                    <p:cond delay="40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6" presetClass="emph" presetSubtype="0" accel="50000" decel="50000" autoRev="1" fill="hold" grpId="1" nodeType="withEffect">
                                  <p:stCondLst>
                                    <p:cond delay="400"/>
                                  </p:stCondLst>
                                  <p:childTnLst>
                                    <p:animScale>
                                      <p:cBhvr>
                                        <p:cTn id="37" dur="300" fill="hold"/>
                                        <p:tgtEl>
                                          <p:spTgt spid="28"/>
                                        </p:tgtEl>
                                      </p:cBhvr>
                                      <p:by x="120000" y="120000"/>
                                    </p:animScale>
                                  </p:childTnLst>
                                </p:cTn>
                              </p:par>
                              <p:par>
                                <p:cTn id="38" presetID="10" presetClass="entr" presetSubtype="0" decel="50000" fill="hold" grpId="0" nodeType="withEffect">
                                  <p:stCondLst>
                                    <p:cond delay="2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42" presetClass="path" presetSubtype="0" decel="50000" fill="hold" grpId="1" nodeType="withEffect">
                                  <p:stCondLst>
                                    <p:cond delay="200"/>
                                  </p:stCondLst>
                                  <p:childTnLst>
                                    <p:animMotion origin="layout" path="M 4.58333E-6 -3.7037E-6 L 0.02057 0.00047 " pathEditMode="relative" rAng="0" ptsTypes="AA">
                                      <p:cBhvr>
                                        <p:cTn id="42" dur="700" spd="-100000" fill="hold"/>
                                        <p:tgtEl>
                                          <p:spTgt spid="16"/>
                                        </p:tgtEl>
                                        <p:attrNameLst>
                                          <p:attrName>ppt_x</p:attrName>
                                          <p:attrName>ppt_y</p:attrName>
                                        </p:attrNameLst>
                                      </p:cBhvr>
                                      <p:rCtr x="1029" y="23"/>
                                    </p:animMotion>
                                  </p:childTnLst>
                                </p:cTn>
                              </p:par>
                              <p:par>
                                <p:cTn id="43" presetID="10" presetClass="entr" presetSubtype="0" decel="50000" fill="hold" grpId="0" nodeType="withEffect">
                                  <p:stCondLst>
                                    <p:cond delay="3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42" presetClass="path" presetSubtype="0" decel="50000" fill="hold" grpId="1" nodeType="withEffect">
                                  <p:stCondLst>
                                    <p:cond delay="300"/>
                                  </p:stCondLst>
                                  <p:childTnLst>
                                    <p:animMotion origin="layout" path="M 4.58333E-6 -3.7037E-6 L 0.02057 0.00047 " pathEditMode="relative" rAng="0" ptsTypes="AA">
                                      <p:cBhvr>
                                        <p:cTn id="47" dur="700" spd="-100000" fill="hold"/>
                                        <p:tgtEl>
                                          <p:spTgt spid="17"/>
                                        </p:tgtEl>
                                        <p:attrNameLst>
                                          <p:attrName>ppt_x</p:attrName>
                                          <p:attrName>ppt_y</p:attrName>
                                        </p:attrNameLst>
                                      </p:cBhvr>
                                      <p:rCtr x="1029" y="23"/>
                                    </p:animMotion>
                                  </p:childTnLst>
                                </p:cTn>
                              </p:par>
                              <p:par>
                                <p:cTn id="48" presetID="10" presetClass="entr" presetSubtype="0" decel="50000" fill="hold" grpId="0" nodeType="withEffect">
                                  <p:stCondLst>
                                    <p:cond delay="4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42" presetClass="path" presetSubtype="0" decel="50000" fill="hold" grpId="1" nodeType="withEffect">
                                  <p:stCondLst>
                                    <p:cond delay="400"/>
                                  </p:stCondLst>
                                  <p:childTnLst>
                                    <p:animMotion origin="layout" path="M 4.58333E-6 -3.7037E-6 L 0.02057 0.00047 " pathEditMode="relative" rAng="0" ptsTypes="AA">
                                      <p:cBhvr>
                                        <p:cTn id="52" dur="700" spd="-100000" fill="hold"/>
                                        <p:tgtEl>
                                          <p:spTgt spid="18"/>
                                        </p:tgtEl>
                                        <p:attrNameLst>
                                          <p:attrName>ppt_x</p:attrName>
                                          <p:attrName>ppt_y</p:attrName>
                                        </p:attrNameLst>
                                      </p:cBhvr>
                                      <p:rCtr x="1029" y="23"/>
                                    </p:animMotion>
                                  </p:childTnLst>
                                </p:cTn>
                              </p:par>
                              <p:par>
                                <p:cTn id="53" presetID="10" presetClass="entr" presetSubtype="0" fill="hold" nodeType="withEffect">
                                  <p:stCondLst>
                                    <p:cond delay="4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P spid="16" grpId="1"/>
      <p:bldP spid="17" grpId="0"/>
      <p:bldP spid="17" grpId="1"/>
      <p:bldP spid="18" grpId="0"/>
      <p:bldP spid="18" grpId="1"/>
      <p:bldP spid="26" grpId="0" animBg="1"/>
      <p:bldP spid="26" grpId="1" animBg="1"/>
      <p:bldP spid="27" grpId="0" animBg="1"/>
      <p:bldP spid="27" grpId="1" animBg="1"/>
      <p:bldP spid="28" grpId="0" animBg="1"/>
      <p:bldP spid="28" grpId="1" animBg="1"/>
    </p:bldLst>
  </p:timing>
</p:sld>
</file>

<file path=ppt/theme/theme1.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mplate starter blue_Feb_2021.potx" id="{7E4FBD1E-96B2-4ADF-B4EB-9742DE36B692}" vid="{6D60FCA4-8DBC-4295-B0A6-CF65618C5205}"/>
    </a:ext>
  </a:extLst>
</a:theme>
</file>

<file path=ppt/theme/theme10.xml><?xml version="1.0" encoding="utf-8"?>
<a:theme xmlns:a="http://schemas.openxmlformats.org/drawingml/2006/main" name="21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11.xml><?xml version="1.0" encoding="utf-8"?>
<a:theme xmlns:a="http://schemas.openxmlformats.org/drawingml/2006/main" name="4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12.xml><?xml version="1.0" encoding="utf-8"?>
<a:theme xmlns:a="http://schemas.openxmlformats.org/drawingml/2006/main" name="3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13.xml><?xml version="1.0" encoding="utf-8"?>
<a:theme xmlns:a="http://schemas.openxmlformats.org/drawingml/2006/main" name="22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14.xml><?xml version="1.0" encoding="utf-8"?>
<a:theme xmlns:a="http://schemas.openxmlformats.org/drawingml/2006/main" name="1_Azure Design Template">
  <a:themeElements>
    <a:clrScheme name="Azure Design Templat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8.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Azure OnDemand - Enabling Hybrid and Multicloud scenario using Cloud Adoption Framework" id="{2FD08904-4420-460E-96FB-615561687DAE}" vid="{52324207-B75E-4B90-A0C5-21FF8D4F822B}"/>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crosoft Ignite 16/9 Black Template">
  <a:themeElements>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16-9 Event-template.potx" id="{FE48362A-6DE4-4FD9-B21B-3D977604DB8E}" vid="{F4D0561C-1472-4D8C-B422-743B81DD563E}"/>
    </a:ext>
  </a:extLst>
</a:theme>
</file>

<file path=ppt/theme/theme3.xml><?xml version="1.0" encoding="utf-8"?>
<a:theme xmlns:a="http://schemas.openxmlformats.org/drawingml/2006/main" name="18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4.xml><?xml version="1.0" encoding="utf-8"?>
<a:theme xmlns:a="http://schemas.openxmlformats.org/drawingml/2006/main" name="Azure 1">
  <a:themeElements>
    <a:clrScheme name="Custom 21">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EC207B1E-3148-EA4A-B755-E354687C8B39}" vid="{0F94BF21-676E-1B4C-B18B-81CCF4ABE752}"/>
    </a:ext>
  </a:extLst>
</a:theme>
</file>

<file path=ppt/theme/theme5.xml><?xml version="1.0" encoding="utf-8"?>
<a:theme xmlns:a="http://schemas.openxmlformats.org/drawingml/2006/main" name="2_Azure Global">
  <a:themeElements>
    <a:clrScheme name="Azure">
      <a:dk1>
        <a:srgbClr val="000000"/>
      </a:dk1>
      <a:lt1>
        <a:srgbClr val="FFFFFF"/>
      </a:lt1>
      <a:dk2>
        <a:srgbClr val="0078D4"/>
      </a:dk2>
      <a:lt2>
        <a:srgbClr val="F2F2F2"/>
      </a:lt2>
      <a:accent1>
        <a:srgbClr val="0078D4"/>
      </a:accent1>
      <a:accent2>
        <a:srgbClr val="50E6FF"/>
      </a:accent2>
      <a:accent3>
        <a:srgbClr val="E6E6E6"/>
      </a:accent3>
      <a:accent4>
        <a:srgbClr val="ACACAC"/>
      </a:accent4>
      <a:accent5>
        <a:srgbClr val="737373"/>
      </a:accent5>
      <a:accent6>
        <a:srgbClr val="243A5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Top 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6.xml><?xml version="1.0" encoding="utf-8"?>
<a:theme xmlns:a="http://schemas.openxmlformats.org/drawingml/2006/main" name="KEEP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7.xml><?xml version="1.0" encoding="utf-8"?>
<a:theme xmlns:a="http://schemas.openxmlformats.org/drawingml/2006/main" name="1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8.xml><?xml version="1.0" encoding="utf-8"?>
<a:theme xmlns:a="http://schemas.openxmlformats.org/drawingml/2006/main" name="19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mplate starter blue_Feb_2021.potx" id="{7E4FBD1E-96B2-4ADF-B4EB-9742DE36B692}" vid="{6D60FCA4-8DBC-4295-B0A6-CF65618C5205}"/>
    </a:ext>
  </a:extLst>
</a:theme>
</file>

<file path=ppt/theme/theme9.xml><?xml version="1.0" encoding="utf-8"?>
<a:theme xmlns:a="http://schemas.openxmlformats.org/drawingml/2006/main" name="20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Override1.xml><?xml version="1.0" encoding="utf-8"?>
<a:themeOverride xmlns:a="http://schemas.openxmlformats.org/drawingml/2006/main">
  <a:clrScheme name="Azure Design Templat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themeOverrid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6421</Words>
  <Application>Microsoft Office PowerPoint</Application>
  <PresentationFormat>Widescreen</PresentationFormat>
  <Paragraphs>1101</Paragraphs>
  <Slides>78</Slides>
  <Notes>62</Notes>
  <HiddenSlides>0</HiddenSlides>
  <MMClips>0</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78</vt:i4>
      </vt:variant>
    </vt:vector>
  </HeadingPairs>
  <TitlesOfParts>
    <vt:vector size="107" baseType="lpstr">
      <vt:lpstr>.PingFang SC Regular</vt:lpstr>
      <vt:lpstr>Arial</vt:lpstr>
      <vt:lpstr>Calibri</vt:lpstr>
      <vt:lpstr>Calibri Light</vt:lpstr>
      <vt:lpstr>Consolas</vt:lpstr>
      <vt:lpstr>Segoe UI</vt:lpstr>
      <vt:lpstr>Segoe UI Semibold</vt:lpstr>
      <vt:lpstr>Segoe UI Semilight</vt:lpstr>
      <vt:lpstr>Segoe UI Symbol</vt:lpstr>
      <vt:lpstr>Tenorite</vt:lpstr>
      <vt:lpstr>Wingdings</vt:lpstr>
      <vt:lpstr>Black Template</vt:lpstr>
      <vt:lpstr>Microsoft Ignite 16/9 Black Template</vt:lpstr>
      <vt:lpstr>18_Black Template</vt:lpstr>
      <vt:lpstr>Azure 1</vt:lpstr>
      <vt:lpstr>2_Azure Global</vt:lpstr>
      <vt:lpstr>KEEP_Black Template</vt:lpstr>
      <vt:lpstr>1_Black Template</vt:lpstr>
      <vt:lpstr>19_Black Template</vt:lpstr>
      <vt:lpstr>20_Black Template</vt:lpstr>
      <vt:lpstr>21_Black Template</vt:lpstr>
      <vt:lpstr>4_Black Template</vt:lpstr>
      <vt:lpstr>3_Black Template</vt:lpstr>
      <vt:lpstr>22_Black Template</vt:lpstr>
      <vt:lpstr>1_Azure Design Template</vt:lpstr>
      <vt:lpstr>15_Black Template</vt:lpstr>
      <vt:lpstr>1_Office Theme</vt:lpstr>
      <vt:lpstr>Office Theme</vt:lpstr>
      <vt:lpstr>1_White Template</vt:lpstr>
      <vt:lpstr>Azure Arc  Innovate anywhere with Azure </vt:lpstr>
      <vt:lpstr>Challenges and opportunities driving accelerated innovation</vt:lpstr>
      <vt:lpstr>Customer aspirations</vt:lpstr>
      <vt:lpstr>Azure 1 </vt:lpstr>
      <vt:lpstr>Azure 3</vt:lpstr>
      <vt:lpstr>Migrate and Modernize to Azure on your own terms</vt:lpstr>
      <vt:lpstr>Innovate anywhere with Azure</vt:lpstr>
      <vt:lpstr>Innovate anywhere with Azure</vt:lpstr>
      <vt:lpstr>Secure and govern across environments</vt:lpstr>
      <vt:lpstr>product</vt:lpstr>
      <vt:lpstr>Azure Arc-enabled servers Bring Azure capabilities to your on-premises and multicloud servers with Azure Arc</vt:lpstr>
      <vt:lpstr>Azure Arc-enabled servers Azure Arc-enabled servers are auto-enrolled with additional Azure services</vt:lpstr>
      <vt:lpstr>Azure Arc-enabled VMware vSphere Provision and Manage VMware VMs from Azure using Azure Arc</vt:lpstr>
      <vt:lpstr>Centralized identity and access control</vt:lpstr>
      <vt:lpstr>Microsoft Defender for Cloud Assess, secure, and defend your hybrid and multicloud workloads</vt:lpstr>
      <vt:lpstr>Deploy Defender for Servers anywhere</vt:lpstr>
      <vt:lpstr>Deploy Defender for databases (SQL) anywhere</vt:lpstr>
      <vt:lpstr>Microsoft Defender for Cloud on SQL Server</vt:lpstr>
      <vt:lpstr>Deploy Defender for Containers anywhere</vt:lpstr>
      <vt:lpstr>Continuous assessment and Security posture management</vt:lpstr>
      <vt:lpstr>Secure with tailored recommendations</vt:lpstr>
      <vt:lpstr>Compliance assessment and governance</vt:lpstr>
      <vt:lpstr>Deploy Azure Monitor seamlessly Use VM and Cluster Extensions to easily deploy to Servers and Kubernetes anywhere</vt:lpstr>
      <vt:lpstr>Microsoft Sentinel Intelligent, scalable, and cloud native SIEM and SOAR solution.</vt:lpstr>
      <vt:lpstr>Azure Arc-enabled servers  Connectivity Options</vt:lpstr>
      <vt:lpstr>Azure Arc-enabled servers VM extension integration</vt:lpstr>
      <vt:lpstr>Azure Arc-enabled servers SSH access - Architecture</vt:lpstr>
      <vt:lpstr>Azure hybrid data manageability for SQL Server</vt:lpstr>
      <vt:lpstr>Innovate anywhere with Azure</vt:lpstr>
      <vt:lpstr>Develop  cloud-native, operate anywhere </vt:lpstr>
      <vt:lpstr>Product page</vt:lpstr>
      <vt:lpstr>Managed Kubernetes from cloud to edge  Flexible deployment options on the infrastructure of your choice </vt:lpstr>
      <vt:lpstr>Azure Arc-enabled Kubernetes Connect, manage, and operate Kubernetes clusters and applications running anywhere using Azure Arc</vt:lpstr>
      <vt:lpstr>Azure Arc-enabled Kubernetes features</vt:lpstr>
      <vt:lpstr>Azure Arc-enabled Kubernetes features</vt:lpstr>
      <vt:lpstr>GitOps – Definition &amp; Principles</vt:lpstr>
      <vt:lpstr>Innovate anywhere with Azure</vt:lpstr>
      <vt:lpstr>Harness data insights from edge to cloud</vt:lpstr>
      <vt:lpstr>Product page</vt:lpstr>
      <vt:lpstr>Azure Arc-enabled data services</vt:lpstr>
      <vt:lpstr>Making the decision based on customer needs</vt:lpstr>
      <vt:lpstr>Azure Arc-enabled data services | App Modernization</vt:lpstr>
      <vt:lpstr>Build and run with confidence </vt:lpstr>
      <vt:lpstr>Machine learning anywhere</vt:lpstr>
      <vt:lpstr>Security Details</vt:lpstr>
      <vt:lpstr>Innovate anywhere with Azure</vt:lpstr>
      <vt:lpstr>Flexibly meet regulatory and connectivity needs</vt:lpstr>
      <vt:lpstr>Product page</vt:lpstr>
      <vt:lpstr>Azure Stack HCI Modern subscription for flexible, familiar hyperconverged infrastructure</vt:lpstr>
      <vt:lpstr>Connect seamlessly with Azure when using Windows Admin Center</vt:lpstr>
      <vt:lpstr>Azure Arc and Azure Stack HCI Platform architecture</vt:lpstr>
      <vt:lpstr>Security</vt:lpstr>
      <vt:lpstr>Layered security built-in</vt:lpstr>
      <vt:lpstr>Azure Arc customers</vt:lpstr>
      <vt:lpstr>Azure Arc pricing</vt:lpstr>
      <vt:lpstr>Azure Arc pricing model</vt:lpstr>
      <vt:lpstr>Azure Arc pricing model contd.</vt:lpstr>
      <vt:lpstr>Azure Arc-enabled Kubernetes Pricing</vt:lpstr>
      <vt:lpstr>Azure Arc-enabled Servers Pricing </vt:lpstr>
      <vt:lpstr>Azure Arc-enabled SQL Server Pricing</vt:lpstr>
      <vt:lpstr>New cloud billing model for SQL Server</vt:lpstr>
      <vt:lpstr>Azure Arc-enabled SQL Managed Instance Pricing</vt:lpstr>
      <vt:lpstr>Arc-enabled data services business model comparison</vt:lpstr>
      <vt:lpstr>Additional Information </vt:lpstr>
      <vt:lpstr>Azure Monitor Pricing Azure Monitor: Commitment Tiers</vt:lpstr>
      <vt:lpstr>Microsoft Sentinel Pricing Microsoft Sentinel: Commitment Tiers</vt:lpstr>
      <vt:lpstr>Free</vt:lpstr>
      <vt:lpstr>Azure Arc partner opportunity</vt:lpstr>
      <vt:lpstr>Example: Azure Arc Partner Opportunity - Migration</vt:lpstr>
      <vt:lpstr>Example: Azure Arc Partner Opportunity – App modernization, governance and compliance at-scale</vt:lpstr>
      <vt:lpstr>Example: Azure Arc Partner Opportunity – App modernization, governance and compliance at-scale</vt:lpstr>
      <vt:lpstr>Example: Azure Arc Partner Opportunity – App modernization, governance and compliance at-scale</vt:lpstr>
      <vt:lpstr>Azure Arc programs and resources</vt:lpstr>
      <vt:lpstr>Hybrid and multicloud with Azure Arc (Available in field and partner-led AMMP) New AMMP offers and support so you can innovate anywhere</vt:lpstr>
      <vt:lpstr>Plan</vt:lpstr>
      <vt:lpstr>Resources</vt:lpstr>
      <vt:lpstr>Azure Arc Jumpstart Rich, automated, open-sourced, community-driven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2023-03-14T17:52:35Z</dcterms:created>
  <dcterms:modified xsi:type="dcterms:W3CDTF">2023-03-14T17:53:35Z</dcterms:modified>
</cp:coreProperties>
</file>